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webextensions/webextension1.xml" ContentType="application/vnd.ms-office.webextension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webextensions/webextension2.xml" ContentType="application/vnd.ms-office.webextension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723" r:id="rId4"/>
  </p:sldMasterIdLst>
  <p:notesMasterIdLst>
    <p:notesMasterId r:id="rId59"/>
  </p:notesMasterIdLst>
  <p:handoutMasterIdLst>
    <p:handoutMasterId r:id="rId60"/>
  </p:handoutMasterIdLst>
  <p:sldIdLst>
    <p:sldId id="2147471382" r:id="rId5"/>
    <p:sldId id="2147478676" r:id="rId6"/>
    <p:sldId id="2147478677" r:id="rId7"/>
    <p:sldId id="2147478726" r:id="rId8"/>
    <p:sldId id="2147478667" r:id="rId9"/>
    <p:sldId id="2147479570" r:id="rId10"/>
    <p:sldId id="2147479618" r:id="rId11"/>
    <p:sldId id="2147479615" r:id="rId12"/>
    <p:sldId id="2147479588" r:id="rId13"/>
    <p:sldId id="2147478687" r:id="rId14"/>
    <p:sldId id="2147479704" r:id="rId15"/>
    <p:sldId id="2147479578" r:id="rId16"/>
    <p:sldId id="2147479575" r:id="rId17"/>
    <p:sldId id="2147479604" r:id="rId18"/>
    <p:sldId id="2147479603" r:id="rId19"/>
    <p:sldId id="2147479593" r:id="rId20"/>
    <p:sldId id="2147479589" r:id="rId21"/>
    <p:sldId id="2147471411" r:id="rId22"/>
    <p:sldId id="2147479605" r:id="rId23"/>
    <p:sldId id="2147479594" r:id="rId24"/>
    <p:sldId id="2147479595" r:id="rId25"/>
    <p:sldId id="2147479607" r:id="rId26"/>
    <p:sldId id="2147471387" r:id="rId27"/>
    <p:sldId id="395" r:id="rId28"/>
    <p:sldId id="2147471505" r:id="rId29"/>
    <p:sldId id="2147471506" r:id="rId30"/>
    <p:sldId id="2147471508" r:id="rId31"/>
    <p:sldId id="961" r:id="rId32"/>
    <p:sldId id="2147479609" r:id="rId33"/>
    <p:sldId id="2147479702" r:id="rId34"/>
    <p:sldId id="2147479621" r:id="rId35"/>
    <p:sldId id="1328" r:id="rId36"/>
    <p:sldId id="2147479582" r:id="rId37"/>
    <p:sldId id="2147479623" r:id="rId38"/>
    <p:sldId id="2147479584" r:id="rId39"/>
    <p:sldId id="2147479622" r:id="rId40"/>
    <p:sldId id="2147479585" r:id="rId41"/>
    <p:sldId id="2147479611" r:id="rId42"/>
    <p:sldId id="2147479612" r:id="rId43"/>
    <p:sldId id="2147479695" r:id="rId44"/>
    <p:sldId id="2147479696" r:id="rId45"/>
    <p:sldId id="2147479698" r:id="rId46"/>
    <p:sldId id="2147479697" r:id="rId47"/>
    <p:sldId id="2147479700" r:id="rId48"/>
    <p:sldId id="2147479613" r:id="rId49"/>
    <p:sldId id="2147479614" r:id="rId50"/>
    <p:sldId id="2147479703" r:id="rId51"/>
    <p:sldId id="2147478710" r:id="rId52"/>
    <p:sldId id="2147478686" r:id="rId53"/>
    <p:sldId id="353" r:id="rId54"/>
    <p:sldId id="351" r:id="rId55"/>
    <p:sldId id="2147478664" r:id="rId56"/>
    <p:sldId id="355" r:id="rId57"/>
    <p:sldId id="2147471406" r:id="rId58"/>
  </p:sldIdLst>
  <p:sldSz cx="12193588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880"/>
    <a:srgbClr val="FA9431"/>
    <a:srgbClr val="535353"/>
    <a:srgbClr val="767171"/>
    <a:srgbClr val="333333"/>
    <a:srgbClr val="212633"/>
    <a:srgbClr val="008787"/>
    <a:srgbClr val="FFFFFF"/>
    <a:srgbClr val="000000"/>
    <a:srgbClr val="4CABAB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11" autoAdjust="0"/>
    <p:restoredTop sz="43503" autoAdjust="0"/>
  </p:normalViewPr>
  <p:slideViewPr>
    <p:cSldViewPr snapToGrid="0">
      <p:cViewPr varScale="1">
        <p:scale>
          <a:sx n="41" d="100"/>
          <a:sy n="41" d="100"/>
        </p:scale>
        <p:origin x="1757" y="43"/>
      </p:cViewPr>
      <p:guideLst/>
    </p:cSldViewPr>
  </p:slideViewPr>
  <p:outlineViewPr>
    <p:cViewPr>
      <p:scale>
        <a:sx n="33" d="100"/>
        <a:sy n="33" d="100"/>
      </p:scale>
      <p:origin x="0" y="-12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 snapToGrid="0" showGuides="1">
      <p:cViewPr varScale="1">
        <p:scale>
          <a:sx n="69" d="100"/>
          <a:sy n="69" d="100"/>
        </p:scale>
        <p:origin x="2634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5" Type="http://schemas.openxmlformats.org/officeDocument/2006/relationships/slide" Target="slides/slide1.xml"/><Relationship Id="rId61" Type="http://schemas.openxmlformats.org/officeDocument/2006/relationships/presProps" Target="pres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handoutMaster" Target="handoutMasters/handoutMaster1.xml"/><Relationship Id="rId65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bos Kucharek" userId="b9fd5340-590e-44bb-8f81-a348e2d202e8" providerId="ADAL" clId="{BC74CA35-08AB-4E8E-A11C-13685A69A2A9}"/>
    <pc:docChg chg="modSld">
      <pc:chgData name="Lubos Kucharek" userId="b9fd5340-590e-44bb-8f81-a348e2d202e8" providerId="ADAL" clId="{BC74CA35-08AB-4E8E-A11C-13685A69A2A9}" dt="2026-03-04T00:18:25.551" v="37" actId="20577"/>
      <pc:docMkLst>
        <pc:docMk/>
      </pc:docMkLst>
      <pc:sldChg chg="modNotesTx">
        <pc:chgData name="Lubos Kucharek" userId="b9fd5340-590e-44bb-8f81-a348e2d202e8" providerId="ADAL" clId="{BC74CA35-08AB-4E8E-A11C-13685A69A2A9}" dt="2026-03-04T00:18:16.197" v="34" actId="20577"/>
        <pc:sldMkLst>
          <pc:docMk/>
          <pc:sldMk cId="467606899" sldId="351"/>
        </pc:sldMkLst>
      </pc:sldChg>
      <pc:sldChg chg="modNotesTx">
        <pc:chgData name="Lubos Kucharek" userId="b9fd5340-590e-44bb-8f81-a348e2d202e8" providerId="ADAL" clId="{BC74CA35-08AB-4E8E-A11C-13685A69A2A9}" dt="2026-03-04T00:18:13.839" v="33" actId="20577"/>
        <pc:sldMkLst>
          <pc:docMk/>
          <pc:sldMk cId="133104638" sldId="353"/>
        </pc:sldMkLst>
      </pc:sldChg>
      <pc:sldChg chg="modNotesTx">
        <pc:chgData name="Lubos Kucharek" userId="b9fd5340-590e-44bb-8f81-a348e2d202e8" providerId="ADAL" clId="{BC74CA35-08AB-4E8E-A11C-13685A69A2A9}" dt="2026-03-04T00:18:22.413" v="36" actId="20577"/>
        <pc:sldMkLst>
          <pc:docMk/>
          <pc:sldMk cId="3290321827" sldId="355"/>
        </pc:sldMkLst>
      </pc:sldChg>
      <pc:sldChg chg="modNotesTx">
        <pc:chgData name="Lubos Kucharek" userId="b9fd5340-590e-44bb-8f81-a348e2d202e8" providerId="ADAL" clId="{BC74CA35-08AB-4E8E-A11C-13685A69A2A9}" dt="2026-03-04T00:17:16.091" v="24" actId="20577"/>
        <pc:sldMkLst>
          <pc:docMk/>
          <pc:sldMk cId="2714097856" sldId="961"/>
        </pc:sldMkLst>
      </pc:sldChg>
      <pc:sldChg chg="modNotesTx">
        <pc:chgData name="Lubos Kucharek" userId="b9fd5340-590e-44bb-8f81-a348e2d202e8" providerId="ADAL" clId="{BC74CA35-08AB-4E8E-A11C-13685A69A2A9}" dt="2026-03-04T00:16:10.337" v="0" actId="20577"/>
        <pc:sldMkLst>
          <pc:docMk/>
          <pc:sldMk cId="3987713692" sldId="2147471382"/>
        </pc:sldMkLst>
      </pc:sldChg>
      <pc:sldChg chg="modNotesTx">
        <pc:chgData name="Lubos Kucharek" userId="b9fd5340-590e-44bb-8f81-a348e2d202e8" providerId="ADAL" clId="{BC74CA35-08AB-4E8E-A11C-13685A69A2A9}" dt="2026-03-04T00:17:08.328" v="23" actId="20577"/>
        <pc:sldMkLst>
          <pc:docMk/>
          <pc:sldMk cId="1018548956" sldId="2147471387"/>
        </pc:sldMkLst>
      </pc:sldChg>
      <pc:sldChg chg="modNotesTx">
        <pc:chgData name="Lubos Kucharek" userId="b9fd5340-590e-44bb-8f81-a348e2d202e8" providerId="ADAL" clId="{BC74CA35-08AB-4E8E-A11C-13685A69A2A9}" dt="2026-03-04T00:18:25.551" v="37" actId="20577"/>
        <pc:sldMkLst>
          <pc:docMk/>
          <pc:sldMk cId="4085494618" sldId="2147471406"/>
        </pc:sldMkLst>
      </pc:sldChg>
      <pc:sldChg chg="modNotesTx">
        <pc:chgData name="Lubos Kucharek" userId="b9fd5340-590e-44bb-8f81-a348e2d202e8" providerId="ADAL" clId="{BC74CA35-08AB-4E8E-A11C-13685A69A2A9}" dt="2026-03-04T00:16:56.010" v="18" actId="20577"/>
        <pc:sldMkLst>
          <pc:docMk/>
          <pc:sldMk cId="4212635540" sldId="2147471411"/>
        </pc:sldMkLst>
      </pc:sldChg>
      <pc:sldChg chg="modNotesTx">
        <pc:chgData name="Lubos Kucharek" userId="b9fd5340-590e-44bb-8f81-a348e2d202e8" providerId="ADAL" clId="{BC74CA35-08AB-4E8E-A11C-13685A69A2A9}" dt="2026-03-04T00:18:18.637" v="35" actId="20577"/>
        <pc:sldMkLst>
          <pc:docMk/>
          <pc:sldMk cId="730467573" sldId="2147478664"/>
        </pc:sldMkLst>
      </pc:sldChg>
      <pc:sldChg chg="modNotesTx">
        <pc:chgData name="Lubos Kucharek" userId="b9fd5340-590e-44bb-8f81-a348e2d202e8" providerId="ADAL" clId="{BC74CA35-08AB-4E8E-A11C-13685A69A2A9}" dt="2026-03-04T00:16:19.573" v="5" actId="5793"/>
        <pc:sldMkLst>
          <pc:docMk/>
          <pc:sldMk cId="1753160588" sldId="2147478667"/>
        </pc:sldMkLst>
      </pc:sldChg>
      <pc:sldChg chg="modNotesTx">
        <pc:chgData name="Lubos Kucharek" userId="b9fd5340-590e-44bb-8f81-a348e2d202e8" providerId="ADAL" clId="{BC74CA35-08AB-4E8E-A11C-13685A69A2A9}" dt="2026-03-04T00:16:12.203" v="1" actId="20577"/>
        <pc:sldMkLst>
          <pc:docMk/>
          <pc:sldMk cId="2572048013" sldId="2147478676"/>
        </pc:sldMkLst>
      </pc:sldChg>
      <pc:sldChg chg="modNotesTx">
        <pc:chgData name="Lubos Kucharek" userId="b9fd5340-590e-44bb-8f81-a348e2d202e8" providerId="ADAL" clId="{BC74CA35-08AB-4E8E-A11C-13685A69A2A9}" dt="2026-03-04T00:16:14.930" v="2" actId="20577"/>
        <pc:sldMkLst>
          <pc:docMk/>
          <pc:sldMk cId="3117588774" sldId="2147478677"/>
        </pc:sldMkLst>
      </pc:sldChg>
      <pc:sldChg chg="modNotesTx">
        <pc:chgData name="Lubos Kucharek" userId="b9fd5340-590e-44bb-8f81-a348e2d202e8" providerId="ADAL" clId="{BC74CA35-08AB-4E8E-A11C-13685A69A2A9}" dt="2026-03-04T00:18:07.175" v="32" actId="20577"/>
        <pc:sldMkLst>
          <pc:docMk/>
          <pc:sldMk cId="4072303227" sldId="2147478686"/>
        </pc:sldMkLst>
      </pc:sldChg>
      <pc:sldChg chg="modNotesTx">
        <pc:chgData name="Lubos Kucharek" userId="b9fd5340-590e-44bb-8f81-a348e2d202e8" providerId="ADAL" clId="{BC74CA35-08AB-4E8E-A11C-13685A69A2A9}" dt="2026-03-04T00:16:35.213" v="10" actId="20577"/>
        <pc:sldMkLst>
          <pc:docMk/>
          <pc:sldMk cId="2898028038" sldId="2147478687"/>
        </pc:sldMkLst>
      </pc:sldChg>
      <pc:sldChg chg="modNotesTx">
        <pc:chgData name="Lubos Kucharek" userId="b9fd5340-590e-44bb-8f81-a348e2d202e8" providerId="ADAL" clId="{BC74CA35-08AB-4E8E-A11C-13685A69A2A9}" dt="2026-03-04T00:18:04.064" v="31" actId="20577"/>
        <pc:sldMkLst>
          <pc:docMk/>
          <pc:sldMk cId="1123007302" sldId="2147478710"/>
        </pc:sldMkLst>
      </pc:sldChg>
      <pc:sldChg chg="modNotesTx">
        <pc:chgData name="Lubos Kucharek" userId="b9fd5340-590e-44bb-8f81-a348e2d202e8" providerId="ADAL" clId="{BC74CA35-08AB-4E8E-A11C-13685A69A2A9}" dt="2026-03-04T00:16:17.048" v="3" actId="20577"/>
        <pc:sldMkLst>
          <pc:docMk/>
          <pc:sldMk cId="3467589902" sldId="2147478726"/>
        </pc:sldMkLst>
      </pc:sldChg>
      <pc:sldChg chg="modNotesTx">
        <pc:chgData name="Lubos Kucharek" userId="b9fd5340-590e-44bb-8f81-a348e2d202e8" providerId="ADAL" clId="{BC74CA35-08AB-4E8E-A11C-13685A69A2A9}" dt="2026-03-04T00:16:24.656" v="6" actId="20577"/>
        <pc:sldMkLst>
          <pc:docMk/>
          <pc:sldMk cId="2885913550" sldId="2147479570"/>
        </pc:sldMkLst>
      </pc:sldChg>
      <pc:sldChg chg="modNotesTx">
        <pc:chgData name="Lubos Kucharek" userId="b9fd5340-590e-44bb-8f81-a348e2d202e8" providerId="ADAL" clId="{BC74CA35-08AB-4E8E-A11C-13685A69A2A9}" dt="2026-03-04T00:16:43.450" v="13" actId="20577"/>
        <pc:sldMkLst>
          <pc:docMk/>
          <pc:sldMk cId="1238278036" sldId="2147479575"/>
        </pc:sldMkLst>
      </pc:sldChg>
      <pc:sldChg chg="modNotesTx">
        <pc:chgData name="Lubos Kucharek" userId="b9fd5340-590e-44bb-8f81-a348e2d202e8" providerId="ADAL" clId="{BC74CA35-08AB-4E8E-A11C-13685A69A2A9}" dt="2026-03-04T00:16:40.605" v="12" actId="20577"/>
        <pc:sldMkLst>
          <pc:docMk/>
          <pc:sldMk cId="864425255" sldId="2147479578"/>
        </pc:sldMkLst>
      </pc:sldChg>
      <pc:sldChg chg="modNotesTx">
        <pc:chgData name="Lubos Kucharek" userId="b9fd5340-590e-44bb-8f81-a348e2d202e8" providerId="ADAL" clId="{BC74CA35-08AB-4E8E-A11C-13685A69A2A9}" dt="2026-03-04T00:16:32.489" v="9" actId="20577"/>
        <pc:sldMkLst>
          <pc:docMk/>
          <pc:sldMk cId="1660720250" sldId="2147479588"/>
        </pc:sldMkLst>
      </pc:sldChg>
      <pc:sldChg chg="modNotesTx">
        <pc:chgData name="Lubos Kucharek" userId="b9fd5340-590e-44bb-8f81-a348e2d202e8" providerId="ADAL" clId="{BC74CA35-08AB-4E8E-A11C-13685A69A2A9}" dt="2026-03-04T00:16:53.927" v="17" actId="20577"/>
        <pc:sldMkLst>
          <pc:docMk/>
          <pc:sldMk cId="1832870886" sldId="2147479589"/>
        </pc:sldMkLst>
      </pc:sldChg>
      <pc:sldChg chg="modNotesTx">
        <pc:chgData name="Lubos Kucharek" userId="b9fd5340-590e-44bb-8f81-a348e2d202e8" providerId="ADAL" clId="{BC74CA35-08AB-4E8E-A11C-13685A69A2A9}" dt="2026-03-04T00:16:51.232" v="16" actId="20577"/>
        <pc:sldMkLst>
          <pc:docMk/>
          <pc:sldMk cId="2547055524" sldId="2147479593"/>
        </pc:sldMkLst>
      </pc:sldChg>
      <pc:sldChg chg="modNotesTx">
        <pc:chgData name="Lubos Kucharek" userId="b9fd5340-590e-44bb-8f81-a348e2d202e8" providerId="ADAL" clId="{BC74CA35-08AB-4E8E-A11C-13685A69A2A9}" dt="2026-03-04T00:17:00.996" v="20" actId="20577"/>
        <pc:sldMkLst>
          <pc:docMk/>
          <pc:sldMk cId="3771747301" sldId="2147479594"/>
        </pc:sldMkLst>
      </pc:sldChg>
      <pc:sldChg chg="modNotesTx">
        <pc:chgData name="Lubos Kucharek" userId="b9fd5340-590e-44bb-8f81-a348e2d202e8" providerId="ADAL" clId="{BC74CA35-08AB-4E8E-A11C-13685A69A2A9}" dt="2026-03-04T00:17:03.780" v="21" actId="20577"/>
        <pc:sldMkLst>
          <pc:docMk/>
          <pc:sldMk cId="4285984173" sldId="2147479595"/>
        </pc:sldMkLst>
      </pc:sldChg>
      <pc:sldChg chg="modNotesTx">
        <pc:chgData name="Lubos Kucharek" userId="b9fd5340-590e-44bb-8f81-a348e2d202e8" providerId="ADAL" clId="{BC74CA35-08AB-4E8E-A11C-13685A69A2A9}" dt="2026-03-04T00:16:48.761" v="15" actId="20577"/>
        <pc:sldMkLst>
          <pc:docMk/>
          <pc:sldMk cId="475289378" sldId="2147479603"/>
        </pc:sldMkLst>
      </pc:sldChg>
      <pc:sldChg chg="modNotesTx">
        <pc:chgData name="Lubos Kucharek" userId="b9fd5340-590e-44bb-8f81-a348e2d202e8" providerId="ADAL" clId="{BC74CA35-08AB-4E8E-A11C-13685A69A2A9}" dt="2026-03-04T00:16:46.019" v="14" actId="20577"/>
        <pc:sldMkLst>
          <pc:docMk/>
          <pc:sldMk cId="3009971595" sldId="2147479604"/>
        </pc:sldMkLst>
      </pc:sldChg>
      <pc:sldChg chg="modNotesTx">
        <pc:chgData name="Lubos Kucharek" userId="b9fd5340-590e-44bb-8f81-a348e2d202e8" providerId="ADAL" clId="{BC74CA35-08AB-4E8E-A11C-13685A69A2A9}" dt="2026-03-04T00:16:58.350" v="19" actId="20577"/>
        <pc:sldMkLst>
          <pc:docMk/>
          <pc:sldMk cId="1724850482" sldId="2147479605"/>
        </pc:sldMkLst>
      </pc:sldChg>
      <pc:sldChg chg="modNotesTx">
        <pc:chgData name="Lubos Kucharek" userId="b9fd5340-590e-44bb-8f81-a348e2d202e8" providerId="ADAL" clId="{BC74CA35-08AB-4E8E-A11C-13685A69A2A9}" dt="2026-03-04T00:17:06.505" v="22" actId="20577"/>
        <pc:sldMkLst>
          <pc:docMk/>
          <pc:sldMk cId="752985778" sldId="2147479607"/>
        </pc:sldMkLst>
      </pc:sldChg>
      <pc:sldChg chg="modNotesTx">
        <pc:chgData name="Lubos Kucharek" userId="b9fd5340-590e-44bb-8f81-a348e2d202e8" providerId="ADAL" clId="{BC74CA35-08AB-4E8E-A11C-13685A69A2A9}" dt="2026-03-04T00:17:20.732" v="25" actId="20577"/>
        <pc:sldMkLst>
          <pc:docMk/>
          <pc:sldMk cId="1093822326" sldId="2147479609"/>
        </pc:sldMkLst>
      </pc:sldChg>
      <pc:sldChg chg="modNotesTx">
        <pc:chgData name="Lubos Kucharek" userId="b9fd5340-590e-44bb-8f81-a348e2d202e8" providerId="ADAL" clId="{BC74CA35-08AB-4E8E-A11C-13685A69A2A9}" dt="2026-03-04T00:17:43.315" v="27" actId="20577"/>
        <pc:sldMkLst>
          <pc:docMk/>
          <pc:sldMk cId="1195844180" sldId="2147479611"/>
        </pc:sldMkLst>
      </pc:sldChg>
      <pc:sldChg chg="modNotesTx">
        <pc:chgData name="Lubos Kucharek" userId="b9fd5340-590e-44bb-8f81-a348e2d202e8" providerId="ADAL" clId="{BC74CA35-08AB-4E8E-A11C-13685A69A2A9}" dt="2026-03-04T00:17:46.202" v="28" actId="20577"/>
        <pc:sldMkLst>
          <pc:docMk/>
          <pc:sldMk cId="3397136322" sldId="2147479612"/>
        </pc:sldMkLst>
      </pc:sldChg>
      <pc:sldChg chg="modNotesTx">
        <pc:chgData name="Lubos Kucharek" userId="b9fd5340-590e-44bb-8f81-a348e2d202e8" providerId="ADAL" clId="{BC74CA35-08AB-4E8E-A11C-13685A69A2A9}" dt="2026-03-04T00:17:56.055" v="29" actId="20577"/>
        <pc:sldMkLst>
          <pc:docMk/>
          <pc:sldMk cId="1703700197" sldId="2147479613"/>
        </pc:sldMkLst>
      </pc:sldChg>
      <pc:sldChg chg="modNotesTx">
        <pc:chgData name="Lubos Kucharek" userId="b9fd5340-590e-44bb-8f81-a348e2d202e8" providerId="ADAL" clId="{BC74CA35-08AB-4E8E-A11C-13685A69A2A9}" dt="2026-03-04T00:17:58.894" v="30" actId="20577"/>
        <pc:sldMkLst>
          <pc:docMk/>
          <pc:sldMk cId="2877585605" sldId="2147479614"/>
        </pc:sldMkLst>
      </pc:sldChg>
      <pc:sldChg chg="modNotesTx">
        <pc:chgData name="Lubos Kucharek" userId="b9fd5340-590e-44bb-8f81-a348e2d202e8" providerId="ADAL" clId="{BC74CA35-08AB-4E8E-A11C-13685A69A2A9}" dt="2026-03-04T00:16:29.522" v="8" actId="20577"/>
        <pc:sldMkLst>
          <pc:docMk/>
          <pc:sldMk cId="2706386231" sldId="2147479615"/>
        </pc:sldMkLst>
      </pc:sldChg>
      <pc:sldChg chg="modNotesTx">
        <pc:chgData name="Lubos Kucharek" userId="b9fd5340-590e-44bb-8f81-a348e2d202e8" providerId="ADAL" clId="{BC74CA35-08AB-4E8E-A11C-13685A69A2A9}" dt="2026-03-04T00:16:27.057" v="7" actId="20577"/>
        <pc:sldMkLst>
          <pc:docMk/>
          <pc:sldMk cId="1863166810" sldId="2147479618"/>
        </pc:sldMkLst>
      </pc:sldChg>
      <pc:sldChg chg="modNotesTx">
        <pc:chgData name="Lubos Kucharek" userId="b9fd5340-590e-44bb-8f81-a348e2d202e8" providerId="ADAL" clId="{BC74CA35-08AB-4E8E-A11C-13685A69A2A9}" dt="2026-03-04T00:17:30.778" v="26" actId="20577"/>
        <pc:sldMkLst>
          <pc:docMk/>
          <pc:sldMk cId="4088076460" sldId="2147479702"/>
        </pc:sldMkLst>
      </pc:sldChg>
      <pc:sldChg chg="modNotesTx">
        <pc:chgData name="Lubos Kucharek" userId="b9fd5340-590e-44bb-8f81-a348e2d202e8" providerId="ADAL" clId="{BC74CA35-08AB-4E8E-A11C-13685A69A2A9}" dt="2026-03-04T00:16:37.921" v="11" actId="20577"/>
        <pc:sldMkLst>
          <pc:docMk/>
          <pc:sldMk cId="81759250" sldId="2147479704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838A99-4203-4E6D-97BC-206CCCEAB447}" type="doc">
      <dgm:prSet loTypeId="urn:microsoft.com/office/officeart/2005/8/layout/chevron1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DE"/>
        </a:p>
      </dgm:t>
    </dgm:pt>
    <dgm:pt modelId="{6A7310CC-738B-4E44-A3E7-7531A22C1292}">
      <dgm:prSet phldrT="[Text]" phldr="0" custT="1"/>
      <dgm:spPr/>
      <dgm:t>
        <a:bodyPr/>
        <a:lstStyle/>
        <a:p>
          <a:r>
            <a:rPr lang="en-GB" sz="2000" dirty="0"/>
            <a:t>Soft Launch </a:t>
          </a:r>
          <a:br>
            <a:rPr lang="en-GB" sz="2000" dirty="0"/>
          </a:br>
          <a:r>
            <a:rPr lang="en-GB" sz="2000" dirty="0"/>
            <a:t>&amp; Survey</a:t>
          </a:r>
          <a:endParaRPr lang="en-DE" sz="2000" dirty="0"/>
        </a:p>
      </dgm:t>
    </dgm:pt>
    <dgm:pt modelId="{38D71D13-0F71-4DEC-BBBE-A6EDBE6FBEE9}" type="parTrans" cxnId="{B9A55B03-3CB6-410E-9883-2649F143B0BF}">
      <dgm:prSet/>
      <dgm:spPr/>
      <dgm:t>
        <a:bodyPr/>
        <a:lstStyle/>
        <a:p>
          <a:endParaRPr lang="en-DE" sz="1400"/>
        </a:p>
      </dgm:t>
    </dgm:pt>
    <dgm:pt modelId="{7922B991-BDB7-40AC-A29D-DFB604E9ADF9}" type="sibTrans" cxnId="{B9A55B03-3CB6-410E-9883-2649F143B0BF}">
      <dgm:prSet/>
      <dgm:spPr/>
      <dgm:t>
        <a:bodyPr/>
        <a:lstStyle/>
        <a:p>
          <a:endParaRPr lang="en-DE" sz="1400"/>
        </a:p>
      </dgm:t>
    </dgm:pt>
    <dgm:pt modelId="{B9972C3F-FFB1-4ED0-8262-DBA646217C3B}">
      <dgm:prSet phldrT="[Text]" phldr="0" custT="1"/>
      <dgm:spPr/>
      <dgm:t>
        <a:bodyPr/>
        <a:lstStyle/>
        <a:p>
          <a:r>
            <a:rPr lang="en-GB" sz="2000" dirty="0"/>
            <a:t>Content Enrolment</a:t>
          </a:r>
          <a:endParaRPr lang="en-DE" sz="2000" dirty="0"/>
        </a:p>
      </dgm:t>
    </dgm:pt>
    <dgm:pt modelId="{3953570E-2C0E-416C-9C7E-8B088CA46714}" type="parTrans" cxnId="{B7C3B69E-EF17-46FB-B252-66B17477A77A}">
      <dgm:prSet/>
      <dgm:spPr/>
      <dgm:t>
        <a:bodyPr/>
        <a:lstStyle/>
        <a:p>
          <a:endParaRPr lang="en-DE" sz="1400"/>
        </a:p>
      </dgm:t>
    </dgm:pt>
    <dgm:pt modelId="{86E0DD88-91B8-4B79-BDF0-481FEDD5D935}" type="sibTrans" cxnId="{B7C3B69E-EF17-46FB-B252-66B17477A77A}">
      <dgm:prSet/>
      <dgm:spPr/>
      <dgm:t>
        <a:bodyPr/>
        <a:lstStyle/>
        <a:p>
          <a:endParaRPr lang="en-DE" sz="1400"/>
        </a:p>
      </dgm:t>
    </dgm:pt>
    <dgm:pt modelId="{C2C1C81F-870A-4B76-85F7-49D05047E17F}" type="pres">
      <dgm:prSet presAssocID="{7E838A99-4203-4E6D-97BC-206CCCEAB447}" presName="Name0" presStyleCnt="0">
        <dgm:presLayoutVars>
          <dgm:dir/>
          <dgm:animLvl val="lvl"/>
          <dgm:resizeHandles val="exact"/>
        </dgm:presLayoutVars>
      </dgm:prSet>
      <dgm:spPr/>
    </dgm:pt>
    <dgm:pt modelId="{46F2C314-D03F-4491-B0E4-915572A97153}" type="pres">
      <dgm:prSet presAssocID="{6A7310CC-738B-4E44-A3E7-7531A22C1292}" presName="parTxOnly" presStyleLbl="node1" presStyleIdx="0" presStyleCnt="2" custScaleY="56140" custLinFactNeighborX="-5242">
        <dgm:presLayoutVars>
          <dgm:chMax val="0"/>
          <dgm:chPref val="0"/>
          <dgm:bulletEnabled val="1"/>
        </dgm:presLayoutVars>
      </dgm:prSet>
      <dgm:spPr/>
    </dgm:pt>
    <dgm:pt modelId="{757222B4-8338-4909-AF07-C740ACFBF7AE}" type="pres">
      <dgm:prSet presAssocID="{7922B991-BDB7-40AC-A29D-DFB604E9ADF9}" presName="parTxOnlySpace" presStyleCnt="0"/>
      <dgm:spPr/>
    </dgm:pt>
    <dgm:pt modelId="{E9BD07F6-9591-4B2E-8FAA-51A79824E31F}" type="pres">
      <dgm:prSet presAssocID="{B9972C3F-FFB1-4ED0-8262-DBA646217C3B}" presName="parTxOnly" presStyleLbl="node1" presStyleIdx="1" presStyleCnt="2" custScaleY="56140" custLinFactNeighborX="5242" custLinFactNeighborY="237">
        <dgm:presLayoutVars>
          <dgm:chMax val="0"/>
          <dgm:chPref val="0"/>
          <dgm:bulletEnabled val="1"/>
        </dgm:presLayoutVars>
      </dgm:prSet>
      <dgm:spPr/>
    </dgm:pt>
  </dgm:ptLst>
  <dgm:cxnLst>
    <dgm:cxn modelId="{B9A55B03-3CB6-410E-9883-2649F143B0BF}" srcId="{7E838A99-4203-4E6D-97BC-206CCCEAB447}" destId="{6A7310CC-738B-4E44-A3E7-7531A22C1292}" srcOrd="0" destOrd="0" parTransId="{38D71D13-0F71-4DEC-BBBE-A6EDBE6FBEE9}" sibTransId="{7922B991-BDB7-40AC-A29D-DFB604E9ADF9}"/>
    <dgm:cxn modelId="{BB6B539C-20D3-4E7D-87FB-CD51A00487AD}" type="presOf" srcId="{6A7310CC-738B-4E44-A3E7-7531A22C1292}" destId="{46F2C314-D03F-4491-B0E4-915572A97153}" srcOrd="0" destOrd="0" presId="urn:microsoft.com/office/officeart/2005/8/layout/chevron1"/>
    <dgm:cxn modelId="{B7C3B69E-EF17-46FB-B252-66B17477A77A}" srcId="{7E838A99-4203-4E6D-97BC-206CCCEAB447}" destId="{B9972C3F-FFB1-4ED0-8262-DBA646217C3B}" srcOrd="1" destOrd="0" parTransId="{3953570E-2C0E-416C-9C7E-8B088CA46714}" sibTransId="{86E0DD88-91B8-4B79-BDF0-481FEDD5D935}"/>
    <dgm:cxn modelId="{5AFD71B9-DFBE-4844-A7DF-909AE18D870A}" type="presOf" srcId="{7E838A99-4203-4E6D-97BC-206CCCEAB447}" destId="{C2C1C81F-870A-4B76-85F7-49D05047E17F}" srcOrd="0" destOrd="0" presId="urn:microsoft.com/office/officeart/2005/8/layout/chevron1"/>
    <dgm:cxn modelId="{DBC612DF-0E23-4DA8-B083-A0A0054595D6}" type="presOf" srcId="{B9972C3F-FFB1-4ED0-8262-DBA646217C3B}" destId="{E9BD07F6-9591-4B2E-8FAA-51A79824E31F}" srcOrd="0" destOrd="0" presId="urn:microsoft.com/office/officeart/2005/8/layout/chevron1"/>
    <dgm:cxn modelId="{E19773CA-D96A-4F0F-A7FA-DB612C497168}" type="presParOf" srcId="{C2C1C81F-870A-4B76-85F7-49D05047E17F}" destId="{46F2C314-D03F-4491-B0E4-915572A97153}" srcOrd="0" destOrd="0" presId="urn:microsoft.com/office/officeart/2005/8/layout/chevron1"/>
    <dgm:cxn modelId="{9086C268-9225-4069-8888-53A8402BBBD1}" type="presParOf" srcId="{C2C1C81F-870A-4B76-85F7-49D05047E17F}" destId="{757222B4-8338-4909-AF07-C740ACFBF7AE}" srcOrd="1" destOrd="0" presId="urn:microsoft.com/office/officeart/2005/8/layout/chevron1"/>
    <dgm:cxn modelId="{93546FB2-B40B-4A46-AEFC-6F70DEE5CB5C}" type="presParOf" srcId="{C2C1C81F-870A-4B76-85F7-49D05047E17F}" destId="{E9BD07F6-9591-4B2E-8FAA-51A79824E31F}" srcOrd="2" destOrd="0" presId="urn:microsoft.com/office/officeart/2005/8/layout/chevron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7D9F86-20CF-4D81-8AE4-7FDB0E2D96D9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DE"/>
        </a:p>
      </dgm:t>
    </dgm:pt>
    <dgm:pt modelId="{1963FEB0-9ECB-41BE-8DFF-1B904282E10E}">
      <dgm:prSet phldrT="[Text]"/>
      <dgm:spPr/>
      <dgm:t>
        <a:bodyPr/>
        <a:lstStyle/>
        <a:p>
          <a:pPr>
            <a:buClrTx/>
            <a:buSzTx/>
            <a:buFontTx/>
            <a:buChar char="•"/>
          </a:pPr>
          <a:r>
            <a:rPr kumimoji="0" lang="en-DE" altLang="en-DE" b="1" i="0" u="none" strike="noStrike" cap="none" normalizeH="0" baseline="0" dirty="0">
              <a:ln/>
              <a:effectLst/>
              <a:latin typeface="Arial" panose="020B0604020202020204" pitchFamily="34" charset="0"/>
            </a:rPr>
            <a:t>Overview of Industrial Connectivity</a:t>
          </a:r>
          <a:br>
            <a:rPr kumimoji="0" lang="en-DE" altLang="en-DE" b="0" i="0" u="none" strike="noStrike" cap="none" normalizeH="0" baseline="0" dirty="0">
              <a:ln/>
              <a:effectLst/>
              <a:latin typeface="Arial" panose="020B0604020202020204" pitchFamily="34" charset="0"/>
            </a:rPr>
          </a:br>
          <a:r>
            <a:rPr kumimoji="0" lang="en-DE" altLang="en-DE" b="0" i="1" u="none" strike="noStrike" cap="none" normalizeH="0" baseline="0" dirty="0">
              <a:ln/>
              <a:effectLst/>
              <a:latin typeface="Arial" panose="020B0604020202020204" pitchFamily="34" charset="0"/>
            </a:rPr>
            <a:t>(MTC-CON-100 | 18 min)</a:t>
          </a:r>
          <a:endParaRPr lang="en-DE" dirty="0"/>
        </a:p>
      </dgm:t>
    </dgm:pt>
    <dgm:pt modelId="{590945F2-4915-4501-BB85-31DAD2EF352E}" type="parTrans" cxnId="{F9C4A9E0-240B-45C3-8376-A79D90A363B8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9534FAE7-44A6-46FF-980C-93D9615FAE91}" type="sibTrans" cxnId="{F9C4A9E0-240B-45C3-8376-A79D90A363B8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29F0E08D-05F0-4FA3-AB3C-545EB5B40DA2}">
      <dgm:prSet/>
      <dgm:spPr/>
      <dgm:t>
        <a:bodyPr/>
        <a:lstStyle/>
        <a:p>
          <a:r>
            <a:rPr kumimoji="0" lang="en-DE" altLang="en-DE" b="1" i="0" u="none" strike="noStrike" cap="none" normalizeH="0" baseline="0">
              <a:ln/>
              <a:effectLst/>
              <a:latin typeface="Arial" panose="020B0604020202020204" pitchFamily="34" charset="0"/>
            </a:rPr>
            <a:t>Ethernet Based IO Basics</a:t>
          </a:r>
          <a:br>
            <a:rPr kumimoji="0" lang="en-DE" altLang="en-DE" b="0" i="0" u="none" strike="noStrike" cap="none" normalizeH="0" baseline="0">
              <a:ln/>
              <a:effectLst/>
              <a:latin typeface="Arial" panose="020B0604020202020204" pitchFamily="34" charset="0"/>
            </a:rPr>
          </a:br>
          <a:r>
            <a:rPr kumimoji="0" lang="en-DE" altLang="en-DE" b="0" i="1" u="none" strike="noStrike" cap="none" normalizeH="0" baseline="0">
              <a:ln/>
              <a:effectLst/>
              <a:latin typeface="Arial" panose="020B0604020202020204" pitchFamily="34" charset="0"/>
            </a:rPr>
            <a:t>(MTC-CON-105 | 15 min)</a:t>
          </a:r>
          <a:endParaRPr kumimoji="0" lang="en-DE" altLang="en-DE" b="0" i="0" u="none" strike="noStrike" cap="none" normalizeH="0" baseline="0" dirty="0">
            <a:ln/>
            <a:effectLst/>
            <a:latin typeface="Arial" panose="020B0604020202020204" pitchFamily="34" charset="0"/>
          </a:endParaRPr>
        </a:p>
      </dgm:t>
    </dgm:pt>
    <dgm:pt modelId="{A00636FF-FFFB-4FB4-8E38-89519F5DB654}" type="parTrans" cxnId="{502F50E0-EA0A-4DB1-86AC-E749B81F2AF9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FC765738-13FA-453E-A5C7-1A05FDDEFAA1}" type="sibTrans" cxnId="{502F50E0-EA0A-4DB1-86AC-E749B81F2AF9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50F3E3FA-0DC9-4E77-8C83-2EFC83DF215A}">
      <dgm:prSet/>
      <dgm:spPr/>
      <dgm:t>
        <a:bodyPr/>
        <a:lstStyle/>
        <a:p>
          <a:r>
            <a:rPr kumimoji="0" lang="en-DE" altLang="en-DE" b="1" i="0" u="none" strike="noStrike" cap="none" normalizeH="0" baseline="0">
              <a:ln/>
              <a:effectLst/>
              <a:latin typeface="Arial" panose="020B0604020202020204" pitchFamily="34" charset="0"/>
            </a:rPr>
            <a:t>Serial Communication Fundamentals</a:t>
          </a:r>
          <a:br>
            <a:rPr kumimoji="0" lang="en-DE" altLang="en-DE" b="0" i="0" u="none" strike="noStrike" cap="none" normalizeH="0" baseline="0">
              <a:ln/>
              <a:effectLst/>
              <a:latin typeface="Arial" panose="020B0604020202020204" pitchFamily="34" charset="0"/>
            </a:rPr>
          </a:br>
          <a:r>
            <a:rPr kumimoji="0" lang="en-DE" altLang="en-DE" b="0" i="1" u="none" strike="noStrike" cap="none" normalizeH="0" baseline="0">
              <a:ln/>
              <a:effectLst/>
              <a:latin typeface="Arial" panose="020B0604020202020204" pitchFamily="34" charset="0"/>
            </a:rPr>
            <a:t>(MTC-CON-110 | 20 min)</a:t>
          </a:r>
          <a:endParaRPr kumimoji="0" lang="en-DE" altLang="en-DE" b="0" i="0" u="none" strike="noStrike" cap="none" normalizeH="0" baseline="0" dirty="0">
            <a:ln/>
            <a:effectLst/>
            <a:latin typeface="Arial" panose="020B0604020202020204" pitchFamily="34" charset="0"/>
          </a:endParaRPr>
        </a:p>
      </dgm:t>
    </dgm:pt>
    <dgm:pt modelId="{6F65FD58-96F2-44CE-A975-41B0438BDD98}" type="parTrans" cxnId="{F8C3DA97-CEEC-4D20-B292-56C608D5FB41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F10AD571-9E36-470C-AB14-95BB07F3B04A}" type="sibTrans" cxnId="{F8C3DA97-CEEC-4D20-B292-56C608D5FB41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9B6BF887-6DC6-4027-971F-EF2175EAD46A}">
      <dgm:prSet/>
      <dgm:spPr/>
      <dgm:t>
        <a:bodyPr/>
        <a:lstStyle/>
        <a:p>
          <a:r>
            <a:rPr kumimoji="0" lang="en-DE" altLang="en-DE" b="1" i="0" u="none" strike="noStrike" cap="none" normalizeH="0" baseline="0">
              <a:ln/>
              <a:effectLst/>
              <a:latin typeface="Arial" panose="020B0604020202020204" pitchFamily="34" charset="0"/>
            </a:rPr>
            <a:t>Basics of Serial to Ethernet Technology</a:t>
          </a:r>
          <a:br>
            <a:rPr kumimoji="0" lang="en-DE" altLang="en-DE" b="0" i="0" u="none" strike="noStrike" cap="none" normalizeH="0" baseline="0">
              <a:ln/>
              <a:effectLst/>
              <a:latin typeface="Arial" panose="020B0604020202020204" pitchFamily="34" charset="0"/>
            </a:rPr>
          </a:br>
          <a:r>
            <a:rPr kumimoji="0" lang="en-DE" altLang="en-DE" b="0" i="1" u="none" strike="noStrike" cap="none" normalizeH="0" baseline="0">
              <a:ln/>
              <a:effectLst/>
              <a:latin typeface="Arial" panose="020B0604020202020204" pitchFamily="34" charset="0"/>
            </a:rPr>
            <a:t>(MTC-CON-115 | 25 min)</a:t>
          </a:r>
          <a:endParaRPr kumimoji="0" lang="en-DE" altLang="en-DE" b="0" i="0" u="none" strike="noStrike" cap="none" normalizeH="0" baseline="0" dirty="0">
            <a:ln/>
            <a:effectLst/>
            <a:latin typeface="Arial" panose="020B0604020202020204" pitchFamily="34" charset="0"/>
          </a:endParaRPr>
        </a:p>
      </dgm:t>
    </dgm:pt>
    <dgm:pt modelId="{70E98467-873F-482D-86EF-395A7F7DBCE2}" type="parTrans" cxnId="{565AE1CB-098D-41EB-9069-CFCD4875AB78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A5B56088-3813-4B29-95C1-745676AD7EB9}" type="sibTrans" cxnId="{565AE1CB-098D-41EB-9069-CFCD4875AB78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36EA8073-E90E-464F-8F5F-7372FC54CB2F}">
      <dgm:prSet/>
      <dgm:spPr/>
      <dgm:t>
        <a:bodyPr/>
        <a:lstStyle/>
        <a:p>
          <a:r>
            <a:rPr kumimoji="0" lang="en-DE" altLang="en-DE" b="1" i="0" u="none" strike="noStrike" cap="none" normalizeH="0" baseline="0">
              <a:ln/>
              <a:effectLst/>
              <a:latin typeface="Arial" panose="020B0604020202020204" pitchFamily="34" charset="0"/>
            </a:rPr>
            <a:t>Introduction to Industrial Automation Protocols</a:t>
          </a:r>
          <a:br>
            <a:rPr kumimoji="0" lang="en-DE" altLang="en-DE" b="0" i="0" u="none" strike="noStrike" cap="none" normalizeH="0" baseline="0">
              <a:ln/>
              <a:effectLst/>
              <a:latin typeface="Arial" panose="020B0604020202020204" pitchFamily="34" charset="0"/>
            </a:rPr>
          </a:br>
          <a:r>
            <a:rPr kumimoji="0" lang="en-DE" altLang="en-DE" b="0" i="1" u="none" strike="noStrike" cap="none" normalizeH="0" baseline="0">
              <a:ln/>
              <a:effectLst/>
              <a:latin typeface="Arial" panose="020B0604020202020204" pitchFamily="34" charset="0"/>
            </a:rPr>
            <a:t>(MTC-CON-120 | 15 min)</a:t>
          </a:r>
          <a:endParaRPr kumimoji="0" lang="en-DE" altLang="en-DE" b="0" i="0" u="none" strike="noStrike" cap="none" normalizeH="0" baseline="0" dirty="0">
            <a:ln/>
            <a:effectLst/>
            <a:latin typeface="Arial" panose="020B0604020202020204" pitchFamily="34" charset="0"/>
          </a:endParaRPr>
        </a:p>
      </dgm:t>
    </dgm:pt>
    <dgm:pt modelId="{EB52A61E-EE21-4E97-A40A-B22EA17A948D}" type="parTrans" cxnId="{9F162A44-0FED-4D26-A81B-6CCA3B5C8EE2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03C7F9FC-3B07-48C8-88CB-AB29981D6CC2}" type="sibTrans" cxnId="{9F162A44-0FED-4D26-A81B-6CCA3B5C8EE2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F53B413D-E4EC-4560-B771-174666F6942D}">
      <dgm:prSet/>
      <dgm:spPr/>
      <dgm:t>
        <a:bodyPr/>
        <a:lstStyle/>
        <a:p>
          <a:r>
            <a:rPr kumimoji="0" lang="en-DE" altLang="en-DE" b="1" i="0" u="none" strike="noStrike" cap="none" normalizeH="0" baseline="0">
              <a:ln/>
              <a:effectLst/>
              <a:latin typeface="Arial" panose="020B0604020202020204" pitchFamily="34" charset="0"/>
            </a:rPr>
            <a:t>Protocol Translation with Gateways</a:t>
          </a:r>
          <a:br>
            <a:rPr kumimoji="0" lang="en-DE" altLang="en-DE" b="0" i="0" u="none" strike="noStrike" cap="none" normalizeH="0" baseline="0">
              <a:ln/>
              <a:effectLst/>
              <a:latin typeface="Arial" panose="020B0604020202020204" pitchFamily="34" charset="0"/>
            </a:rPr>
          </a:br>
          <a:r>
            <a:rPr kumimoji="0" lang="en-DE" altLang="en-DE" b="0" i="1" u="none" strike="noStrike" cap="none" normalizeH="0" baseline="0">
              <a:ln/>
              <a:effectLst/>
              <a:latin typeface="Arial" panose="020B0604020202020204" pitchFamily="34" charset="0"/>
            </a:rPr>
            <a:t>(MTC-CON-125 | 22 min)</a:t>
          </a:r>
          <a:endParaRPr kumimoji="0" lang="en-DE" altLang="en-DE" b="0" i="0" u="none" strike="noStrike" cap="none" normalizeH="0" baseline="0" dirty="0">
            <a:ln/>
            <a:effectLst/>
            <a:latin typeface="Arial" panose="020B0604020202020204" pitchFamily="34" charset="0"/>
          </a:endParaRPr>
        </a:p>
      </dgm:t>
    </dgm:pt>
    <dgm:pt modelId="{D0F4E702-54B6-4D84-BA83-6D60333539DF}" type="parTrans" cxnId="{5F76E272-DCF7-48BA-860D-A57B588534E6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CAB160A6-D8C8-4FCB-BC86-A1D8A22F8D14}" type="sibTrans" cxnId="{5F76E272-DCF7-48BA-860D-A57B588534E6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EF7EAD83-47B4-451D-8617-4A7CD490A7BE}">
      <dgm:prSet/>
      <dgm:spPr>
        <a:solidFill>
          <a:schemeClr val="accent4"/>
        </a:solidFill>
      </dgm:spPr>
      <dgm:t>
        <a:bodyPr/>
        <a:lstStyle/>
        <a:p>
          <a:r>
            <a:rPr kumimoji="0" lang="en-DE" altLang="en-DE" b="1" i="0" u="none" strike="noStrike" cap="none" normalizeH="0" baseline="0">
              <a:ln/>
              <a:effectLst/>
              <a:latin typeface="Arial" panose="020B0604020202020204" pitchFamily="34" charset="0"/>
            </a:rPr>
            <a:t>Modbus Overview</a:t>
          </a:r>
          <a:br>
            <a:rPr kumimoji="0" lang="en-DE" altLang="en-DE" b="0" i="0" u="none" strike="noStrike" cap="none" normalizeH="0" baseline="0">
              <a:ln/>
              <a:effectLst/>
              <a:latin typeface="Arial" panose="020B0604020202020204" pitchFamily="34" charset="0"/>
            </a:rPr>
          </a:br>
          <a:r>
            <a:rPr kumimoji="0" lang="en-DE" altLang="en-DE" b="0" i="1" u="none" strike="noStrike" cap="none" normalizeH="0" baseline="0">
              <a:ln/>
              <a:effectLst/>
              <a:latin typeface="Arial" panose="020B0604020202020204" pitchFamily="34" charset="0"/>
            </a:rPr>
            <a:t>(MTC-CON-130 | 15 min)</a:t>
          </a:r>
          <a:endParaRPr kumimoji="0" lang="en-DE" altLang="en-DE" b="0" i="0" u="none" strike="noStrike" cap="none" normalizeH="0" baseline="0" dirty="0">
            <a:ln/>
            <a:effectLst/>
            <a:latin typeface="Arial" panose="020B0604020202020204" pitchFamily="34" charset="0"/>
          </a:endParaRPr>
        </a:p>
      </dgm:t>
    </dgm:pt>
    <dgm:pt modelId="{FE6B9705-E054-49AF-AA6A-6A03B266648E}" type="parTrans" cxnId="{F9A15B39-6B2D-4BFA-B160-14BBFF8A216A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FA3263DA-5062-41C6-A821-466BA0A0A64C}" type="sibTrans" cxnId="{F9A15B39-6B2D-4BFA-B160-14BBFF8A216A}">
      <dgm:prSet/>
      <dgm:spPr/>
      <dgm:t>
        <a:bodyPr/>
        <a:lstStyle/>
        <a:p>
          <a:endParaRPr lang="en-DE">
            <a:solidFill>
              <a:schemeClr val="bg1"/>
            </a:solidFill>
          </a:endParaRPr>
        </a:p>
      </dgm:t>
    </dgm:pt>
    <dgm:pt modelId="{17ADA165-0F1A-4EB8-B92D-32AAB22B03BB}" type="pres">
      <dgm:prSet presAssocID="{1D7D9F86-20CF-4D81-8AE4-7FDB0E2D96D9}" presName="linear" presStyleCnt="0">
        <dgm:presLayoutVars>
          <dgm:animLvl val="lvl"/>
          <dgm:resizeHandles val="exact"/>
        </dgm:presLayoutVars>
      </dgm:prSet>
      <dgm:spPr/>
    </dgm:pt>
    <dgm:pt modelId="{538C299D-7805-48B1-BB82-99DE4ADA0A16}" type="pres">
      <dgm:prSet presAssocID="{1963FEB0-9ECB-41BE-8DFF-1B904282E10E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42033C73-FE51-4308-BF98-7229431ADBB3}" type="pres">
      <dgm:prSet presAssocID="{9534FAE7-44A6-46FF-980C-93D9615FAE91}" presName="spacer" presStyleCnt="0"/>
      <dgm:spPr/>
    </dgm:pt>
    <dgm:pt modelId="{1CF02B5D-C283-4BFF-BB3A-D6A1FFF23E26}" type="pres">
      <dgm:prSet presAssocID="{29F0E08D-05F0-4FA3-AB3C-545EB5B40DA2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D3E09092-DBC1-43D6-9F1C-CBBE70751C93}" type="pres">
      <dgm:prSet presAssocID="{FC765738-13FA-453E-A5C7-1A05FDDEFAA1}" presName="spacer" presStyleCnt="0"/>
      <dgm:spPr/>
    </dgm:pt>
    <dgm:pt modelId="{DD394F25-F64E-47A9-9B9F-DA36C0C60BBA}" type="pres">
      <dgm:prSet presAssocID="{50F3E3FA-0DC9-4E77-8C83-2EFC83DF215A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E50AFBD5-ABE9-44EB-8557-FD57C3464723}" type="pres">
      <dgm:prSet presAssocID="{F10AD571-9E36-470C-AB14-95BB07F3B04A}" presName="spacer" presStyleCnt="0"/>
      <dgm:spPr/>
    </dgm:pt>
    <dgm:pt modelId="{999AA827-EEEB-43DB-8E9B-379C8C42EFB1}" type="pres">
      <dgm:prSet presAssocID="{9B6BF887-6DC6-4027-971F-EF2175EAD46A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C3803803-5C12-4993-A6B1-D95E55E6D838}" type="pres">
      <dgm:prSet presAssocID="{A5B56088-3813-4B29-95C1-745676AD7EB9}" presName="spacer" presStyleCnt="0"/>
      <dgm:spPr/>
    </dgm:pt>
    <dgm:pt modelId="{124667D0-85EF-4A6D-9A77-4ED842B8FA88}" type="pres">
      <dgm:prSet presAssocID="{36EA8073-E90E-464F-8F5F-7372FC54CB2F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FE9B532F-E49E-42D0-B0A6-00B94260E178}" type="pres">
      <dgm:prSet presAssocID="{03C7F9FC-3B07-48C8-88CB-AB29981D6CC2}" presName="spacer" presStyleCnt="0"/>
      <dgm:spPr/>
    </dgm:pt>
    <dgm:pt modelId="{18FB84DF-0B65-4539-9C90-61580CF4588A}" type="pres">
      <dgm:prSet presAssocID="{F53B413D-E4EC-4560-B771-174666F6942D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6227D6AB-45C8-4FA9-A19C-9347B5C8263B}" type="pres">
      <dgm:prSet presAssocID="{CAB160A6-D8C8-4FCB-BC86-A1D8A22F8D14}" presName="spacer" presStyleCnt="0"/>
      <dgm:spPr/>
    </dgm:pt>
    <dgm:pt modelId="{BCF84A90-91B7-4817-ADAE-4B939F342B13}" type="pres">
      <dgm:prSet presAssocID="{EF7EAD83-47B4-451D-8617-4A7CD490A7BE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522A8037-5654-4178-A4DE-40816242847D}" type="presOf" srcId="{9B6BF887-6DC6-4027-971F-EF2175EAD46A}" destId="{999AA827-EEEB-43DB-8E9B-379C8C42EFB1}" srcOrd="0" destOrd="0" presId="urn:microsoft.com/office/officeart/2005/8/layout/vList2"/>
    <dgm:cxn modelId="{F9A15B39-6B2D-4BFA-B160-14BBFF8A216A}" srcId="{1D7D9F86-20CF-4D81-8AE4-7FDB0E2D96D9}" destId="{EF7EAD83-47B4-451D-8617-4A7CD490A7BE}" srcOrd="6" destOrd="0" parTransId="{FE6B9705-E054-49AF-AA6A-6A03B266648E}" sibTransId="{FA3263DA-5062-41C6-A821-466BA0A0A64C}"/>
    <dgm:cxn modelId="{2D115F39-AFEB-4E33-B099-F98E8353B401}" type="presOf" srcId="{EF7EAD83-47B4-451D-8617-4A7CD490A7BE}" destId="{BCF84A90-91B7-4817-ADAE-4B939F342B13}" srcOrd="0" destOrd="0" presId="urn:microsoft.com/office/officeart/2005/8/layout/vList2"/>
    <dgm:cxn modelId="{E1D4B23D-719A-4493-BC05-3A8DB53B016B}" type="presOf" srcId="{50F3E3FA-0DC9-4E77-8C83-2EFC83DF215A}" destId="{DD394F25-F64E-47A9-9B9F-DA36C0C60BBA}" srcOrd="0" destOrd="0" presId="urn:microsoft.com/office/officeart/2005/8/layout/vList2"/>
    <dgm:cxn modelId="{9D656A5D-6932-47F6-A44A-5E54C6799D8C}" type="presOf" srcId="{F53B413D-E4EC-4560-B771-174666F6942D}" destId="{18FB84DF-0B65-4539-9C90-61580CF4588A}" srcOrd="0" destOrd="0" presId="urn:microsoft.com/office/officeart/2005/8/layout/vList2"/>
    <dgm:cxn modelId="{9F162A44-0FED-4D26-A81B-6CCA3B5C8EE2}" srcId="{1D7D9F86-20CF-4D81-8AE4-7FDB0E2D96D9}" destId="{36EA8073-E90E-464F-8F5F-7372FC54CB2F}" srcOrd="4" destOrd="0" parTransId="{EB52A61E-EE21-4E97-A40A-B22EA17A948D}" sibTransId="{03C7F9FC-3B07-48C8-88CB-AB29981D6CC2}"/>
    <dgm:cxn modelId="{50D72369-E056-4E01-92AD-AEF95EA60D68}" type="presOf" srcId="{29F0E08D-05F0-4FA3-AB3C-545EB5B40DA2}" destId="{1CF02B5D-C283-4BFF-BB3A-D6A1FFF23E26}" srcOrd="0" destOrd="0" presId="urn:microsoft.com/office/officeart/2005/8/layout/vList2"/>
    <dgm:cxn modelId="{5F76E272-DCF7-48BA-860D-A57B588534E6}" srcId="{1D7D9F86-20CF-4D81-8AE4-7FDB0E2D96D9}" destId="{F53B413D-E4EC-4560-B771-174666F6942D}" srcOrd="5" destOrd="0" parTransId="{D0F4E702-54B6-4D84-BA83-6D60333539DF}" sibTransId="{CAB160A6-D8C8-4FCB-BC86-A1D8A22F8D14}"/>
    <dgm:cxn modelId="{6DB3F881-D0F3-46C7-B5BE-EBD7AABC8E66}" type="presOf" srcId="{1D7D9F86-20CF-4D81-8AE4-7FDB0E2D96D9}" destId="{17ADA165-0F1A-4EB8-B92D-32AAB22B03BB}" srcOrd="0" destOrd="0" presId="urn:microsoft.com/office/officeart/2005/8/layout/vList2"/>
    <dgm:cxn modelId="{F8C3DA97-CEEC-4D20-B292-56C608D5FB41}" srcId="{1D7D9F86-20CF-4D81-8AE4-7FDB0E2D96D9}" destId="{50F3E3FA-0DC9-4E77-8C83-2EFC83DF215A}" srcOrd="2" destOrd="0" parTransId="{6F65FD58-96F2-44CE-A975-41B0438BDD98}" sibTransId="{F10AD571-9E36-470C-AB14-95BB07F3B04A}"/>
    <dgm:cxn modelId="{90EA82AF-7C63-4B0D-A172-B1FAA9262F61}" type="presOf" srcId="{36EA8073-E90E-464F-8F5F-7372FC54CB2F}" destId="{124667D0-85EF-4A6D-9A77-4ED842B8FA88}" srcOrd="0" destOrd="0" presId="urn:microsoft.com/office/officeart/2005/8/layout/vList2"/>
    <dgm:cxn modelId="{565AE1CB-098D-41EB-9069-CFCD4875AB78}" srcId="{1D7D9F86-20CF-4D81-8AE4-7FDB0E2D96D9}" destId="{9B6BF887-6DC6-4027-971F-EF2175EAD46A}" srcOrd="3" destOrd="0" parTransId="{70E98467-873F-482D-86EF-395A7F7DBCE2}" sibTransId="{A5B56088-3813-4B29-95C1-745676AD7EB9}"/>
    <dgm:cxn modelId="{502F50E0-EA0A-4DB1-86AC-E749B81F2AF9}" srcId="{1D7D9F86-20CF-4D81-8AE4-7FDB0E2D96D9}" destId="{29F0E08D-05F0-4FA3-AB3C-545EB5B40DA2}" srcOrd="1" destOrd="0" parTransId="{A00636FF-FFFB-4FB4-8E38-89519F5DB654}" sibTransId="{FC765738-13FA-453E-A5C7-1A05FDDEFAA1}"/>
    <dgm:cxn modelId="{F9C4A9E0-240B-45C3-8376-A79D90A363B8}" srcId="{1D7D9F86-20CF-4D81-8AE4-7FDB0E2D96D9}" destId="{1963FEB0-9ECB-41BE-8DFF-1B904282E10E}" srcOrd="0" destOrd="0" parTransId="{590945F2-4915-4501-BB85-31DAD2EF352E}" sibTransId="{9534FAE7-44A6-46FF-980C-93D9615FAE91}"/>
    <dgm:cxn modelId="{0DDEE8F1-5D4D-4BEF-8264-4B17E26D5F10}" type="presOf" srcId="{1963FEB0-9ECB-41BE-8DFF-1B904282E10E}" destId="{538C299D-7805-48B1-BB82-99DE4ADA0A16}" srcOrd="0" destOrd="0" presId="urn:microsoft.com/office/officeart/2005/8/layout/vList2"/>
    <dgm:cxn modelId="{2B0671E3-A3DE-46AB-9435-AD6621D5B00C}" type="presParOf" srcId="{17ADA165-0F1A-4EB8-B92D-32AAB22B03BB}" destId="{538C299D-7805-48B1-BB82-99DE4ADA0A16}" srcOrd="0" destOrd="0" presId="urn:microsoft.com/office/officeart/2005/8/layout/vList2"/>
    <dgm:cxn modelId="{F9625602-6269-4832-9DDC-EE65D57AE5AB}" type="presParOf" srcId="{17ADA165-0F1A-4EB8-B92D-32AAB22B03BB}" destId="{42033C73-FE51-4308-BF98-7229431ADBB3}" srcOrd="1" destOrd="0" presId="urn:microsoft.com/office/officeart/2005/8/layout/vList2"/>
    <dgm:cxn modelId="{B87F9520-8DAF-4052-A4A6-9BFD58DFD1A2}" type="presParOf" srcId="{17ADA165-0F1A-4EB8-B92D-32AAB22B03BB}" destId="{1CF02B5D-C283-4BFF-BB3A-D6A1FFF23E26}" srcOrd="2" destOrd="0" presId="urn:microsoft.com/office/officeart/2005/8/layout/vList2"/>
    <dgm:cxn modelId="{8EE3F15B-3F14-4B8F-BE14-133BDF98973A}" type="presParOf" srcId="{17ADA165-0F1A-4EB8-B92D-32AAB22B03BB}" destId="{D3E09092-DBC1-43D6-9F1C-CBBE70751C93}" srcOrd="3" destOrd="0" presId="urn:microsoft.com/office/officeart/2005/8/layout/vList2"/>
    <dgm:cxn modelId="{560CC189-0BF5-402C-9279-462306DDB4A9}" type="presParOf" srcId="{17ADA165-0F1A-4EB8-B92D-32AAB22B03BB}" destId="{DD394F25-F64E-47A9-9B9F-DA36C0C60BBA}" srcOrd="4" destOrd="0" presId="urn:microsoft.com/office/officeart/2005/8/layout/vList2"/>
    <dgm:cxn modelId="{FEC9F4C2-12C2-4681-B139-360C29473E97}" type="presParOf" srcId="{17ADA165-0F1A-4EB8-B92D-32AAB22B03BB}" destId="{E50AFBD5-ABE9-44EB-8557-FD57C3464723}" srcOrd="5" destOrd="0" presId="urn:microsoft.com/office/officeart/2005/8/layout/vList2"/>
    <dgm:cxn modelId="{06B818FB-A3D6-4F2B-976F-802B29090D2C}" type="presParOf" srcId="{17ADA165-0F1A-4EB8-B92D-32AAB22B03BB}" destId="{999AA827-EEEB-43DB-8E9B-379C8C42EFB1}" srcOrd="6" destOrd="0" presId="urn:microsoft.com/office/officeart/2005/8/layout/vList2"/>
    <dgm:cxn modelId="{051E9D79-108E-43A7-B4C5-8B0CF2287008}" type="presParOf" srcId="{17ADA165-0F1A-4EB8-B92D-32AAB22B03BB}" destId="{C3803803-5C12-4993-A6B1-D95E55E6D838}" srcOrd="7" destOrd="0" presId="urn:microsoft.com/office/officeart/2005/8/layout/vList2"/>
    <dgm:cxn modelId="{2114DE0D-6495-4E72-896E-3BF74F9A3879}" type="presParOf" srcId="{17ADA165-0F1A-4EB8-B92D-32AAB22B03BB}" destId="{124667D0-85EF-4A6D-9A77-4ED842B8FA88}" srcOrd="8" destOrd="0" presId="urn:microsoft.com/office/officeart/2005/8/layout/vList2"/>
    <dgm:cxn modelId="{863511EB-8DCC-45FE-BEF0-BBE762533C3E}" type="presParOf" srcId="{17ADA165-0F1A-4EB8-B92D-32AAB22B03BB}" destId="{FE9B532F-E49E-42D0-B0A6-00B94260E178}" srcOrd="9" destOrd="0" presId="urn:microsoft.com/office/officeart/2005/8/layout/vList2"/>
    <dgm:cxn modelId="{C021CA1B-1E46-4143-8B04-9432D9369BB0}" type="presParOf" srcId="{17ADA165-0F1A-4EB8-B92D-32AAB22B03BB}" destId="{18FB84DF-0B65-4539-9C90-61580CF4588A}" srcOrd="10" destOrd="0" presId="urn:microsoft.com/office/officeart/2005/8/layout/vList2"/>
    <dgm:cxn modelId="{E008A070-DB51-484A-A82D-04F3E404A10F}" type="presParOf" srcId="{17ADA165-0F1A-4EB8-B92D-32AAB22B03BB}" destId="{6227D6AB-45C8-4FA9-A19C-9347B5C8263B}" srcOrd="11" destOrd="0" presId="urn:microsoft.com/office/officeart/2005/8/layout/vList2"/>
    <dgm:cxn modelId="{CB6CD145-D9C4-4C23-9ACD-735D38EE0D04}" type="presParOf" srcId="{17ADA165-0F1A-4EB8-B92D-32AAB22B03BB}" destId="{BCF84A90-91B7-4817-ADAE-4B939F342B13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F2C314-D03F-4491-B0E4-915572A97153}">
      <dsp:nvSpPr>
        <dsp:cNvPr id="0" name=""/>
        <dsp:cNvSpPr/>
      </dsp:nvSpPr>
      <dsp:spPr>
        <a:xfrm>
          <a:off x="0" y="112350"/>
          <a:ext cx="3202781" cy="71921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Soft Launch </a:t>
          </a:r>
          <a:br>
            <a:rPr lang="en-GB" sz="2000" kern="1200" dirty="0"/>
          </a:br>
          <a:r>
            <a:rPr lang="en-GB" sz="2000" kern="1200" dirty="0"/>
            <a:t>&amp; Survey</a:t>
          </a:r>
          <a:endParaRPr lang="en-DE" sz="2000" kern="1200" dirty="0"/>
        </a:p>
      </dsp:txBody>
      <dsp:txXfrm>
        <a:off x="359608" y="112350"/>
        <a:ext cx="2483565" cy="719216"/>
      </dsp:txXfrm>
    </dsp:sp>
    <dsp:sp modelId="{E9BD07F6-9591-4B2E-8FAA-51A79824E31F}">
      <dsp:nvSpPr>
        <dsp:cNvPr id="0" name=""/>
        <dsp:cNvSpPr/>
      </dsp:nvSpPr>
      <dsp:spPr>
        <a:xfrm>
          <a:off x="2893218" y="115386"/>
          <a:ext cx="3202781" cy="71921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Content Enrolment</a:t>
          </a:r>
          <a:endParaRPr lang="en-DE" sz="2000" kern="1200" dirty="0"/>
        </a:p>
      </dsp:txBody>
      <dsp:txXfrm>
        <a:off x="3252826" y="115386"/>
        <a:ext cx="2483565" cy="7192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8C299D-7805-48B1-BB82-99DE4ADA0A16}">
      <dsp:nvSpPr>
        <dsp:cNvPr id="0" name=""/>
        <dsp:cNvSpPr/>
      </dsp:nvSpPr>
      <dsp:spPr>
        <a:xfrm>
          <a:off x="0" y="103349"/>
          <a:ext cx="4727092" cy="57914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en-DE" altLang="en-DE" sz="1500" b="1" i="0" u="none" strike="noStrike" kern="1200" cap="none" normalizeH="0" baseline="0" dirty="0">
              <a:ln/>
              <a:effectLst/>
              <a:latin typeface="Arial" panose="020B0604020202020204" pitchFamily="34" charset="0"/>
            </a:rPr>
            <a:t>Overview of Industrial Connectivity</a:t>
          </a:r>
          <a:br>
            <a:rPr kumimoji="0" lang="en-DE" altLang="en-DE" sz="1500" b="0" i="0" u="none" strike="noStrike" kern="1200" cap="none" normalizeH="0" baseline="0" dirty="0">
              <a:ln/>
              <a:effectLst/>
              <a:latin typeface="Arial" panose="020B0604020202020204" pitchFamily="34" charset="0"/>
            </a:rPr>
          </a:br>
          <a:r>
            <a:rPr kumimoji="0" lang="en-DE" altLang="en-DE" sz="1500" b="0" i="1" u="none" strike="noStrike" kern="1200" cap="none" normalizeH="0" baseline="0" dirty="0">
              <a:ln/>
              <a:effectLst/>
              <a:latin typeface="Arial" panose="020B0604020202020204" pitchFamily="34" charset="0"/>
            </a:rPr>
            <a:t>(MTC-CON-100 | 18 min)</a:t>
          </a:r>
          <a:endParaRPr lang="en-DE" sz="1500" kern="1200" dirty="0"/>
        </a:p>
      </dsp:txBody>
      <dsp:txXfrm>
        <a:off x="28272" y="131621"/>
        <a:ext cx="4670548" cy="522605"/>
      </dsp:txXfrm>
    </dsp:sp>
    <dsp:sp modelId="{1CF02B5D-C283-4BFF-BB3A-D6A1FFF23E26}">
      <dsp:nvSpPr>
        <dsp:cNvPr id="0" name=""/>
        <dsp:cNvSpPr/>
      </dsp:nvSpPr>
      <dsp:spPr>
        <a:xfrm>
          <a:off x="0" y="725699"/>
          <a:ext cx="4727092" cy="57914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DE" altLang="en-DE" sz="1500" b="1" i="0" u="none" strike="noStrike" kern="1200" cap="none" normalizeH="0" baseline="0">
              <a:ln/>
              <a:effectLst/>
              <a:latin typeface="Arial" panose="020B0604020202020204" pitchFamily="34" charset="0"/>
            </a:rPr>
            <a:t>Ethernet Based IO Basics</a:t>
          </a:r>
          <a:br>
            <a:rPr kumimoji="0" lang="en-DE" altLang="en-DE" sz="1500" b="0" i="0" u="none" strike="noStrike" kern="1200" cap="none" normalizeH="0" baseline="0">
              <a:ln/>
              <a:effectLst/>
              <a:latin typeface="Arial" panose="020B0604020202020204" pitchFamily="34" charset="0"/>
            </a:rPr>
          </a:br>
          <a:r>
            <a:rPr kumimoji="0" lang="en-DE" altLang="en-DE" sz="1500" b="0" i="1" u="none" strike="noStrike" kern="1200" cap="none" normalizeH="0" baseline="0">
              <a:ln/>
              <a:effectLst/>
              <a:latin typeface="Arial" panose="020B0604020202020204" pitchFamily="34" charset="0"/>
            </a:rPr>
            <a:t>(MTC-CON-105 | 15 min)</a:t>
          </a:r>
          <a:endParaRPr kumimoji="0" lang="en-DE" altLang="en-DE" sz="1500" b="0" i="0" u="none" strike="noStrike" kern="1200" cap="none" normalizeH="0" baseline="0" dirty="0">
            <a:ln/>
            <a:effectLst/>
            <a:latin typeface="Arial" panose="020B0604020202020204" pitchFamily="34" charset="0"/>
          </a:endParaRPr>
        </a:p>
      </dsp:txBody>
      <dsp:txXfrm>
        <a:off x="28272" y="753971"/>
        <a:ext cx="4670548" cy="522605"/>
      </dsp:txXfrm>
    </dsp:sp>
    <dsp:sp modelId="{DD394F25-F64E-47A9-9B9F-DA36C0C60BBA}">
      <dsp:nvSpPr>
        <dsp:cNvPr id="0" name=""/>
        <dsp:cNvSpPr/>
      </dsp:nvSpPr>
      <dsp:spPr>
        <a:xfrm>
          <a:off x="0" y="1348049"/>
          <a:ext cx="4727092" cy="57914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DE" altLang="en-DE" sz="1500" b="1" i="0" u="none" strike="noStrike" kern="1200" cap="none" normalizeH="0" baseline="0">
              <a:ln/>
              <a:effectLst/>
              <a:latin typeface="Arial" panose="020B0604020202020204" pitchFamily="34" charset="0"/>
            </a:rPr>
            <a:t>Serial Communication Fundamentals</a:t>
          </a:r>
          <a:br>
            <a:rPr kumimoji="0" lang="en-DE" altLang="en-DE" sz="1500" b="0" i="0" u="none" strike="noStrike" kern="1200" cap="none" normalizeH="0" baseline="0">
              <a:ln/>
              <a:effectLst/>
              <a:latin typeface="Arial" panose="020B0604020202020204" pitchFamily="34" charset="0"/>
            </a:rPr>
          </a:br>
          <a:r>
            <a:rPr kumimoji="0" lang="en-DE" altLang="en-DE" sz="1500" b="0" i="1" u="none" strike="noStrike" kern="1200" cap="none" normalizeH="0" baseline="0">
              <a:ln/>
              <a:effectLst/>
              <a:latin typeface="Arial" panose="020B0604020202020204" pitchFamily="34" charset="0"/>
            </a:rPr>
            <a:t>(MTC-CON-110 | 20 min)</a:t>
          </a:r>
          <a:endParaRPr kumimoji="0" lang="en-DE" altLang="en-DE" sz="1500" b="0" i="0" u="none" strike="noStrike" kern="1200" cap="none" normalizeH="0" baseline="0" dirty="0">
            <a:ln/>
            <a:effectLst/>
            <a:latin typeface="Arial" panose="020B0604020202020204" pitchFamily="34" charset="0"/>
          </a:endParaRPr>
        </a:p>
      </dsp:txBody>
      <dsp:txXfrm>
        <a:off x="28272" y="1376321"/>
        <a:ext cx="4670548" cy="522605"/>
      </dsp:txXfrm>
    </dsp:sp>
    <dsp:sp modelId="{999AA827-EEEB-43DB-8E9B-379C8C42EFB1}">
      <dsp:nvSpPr>
        <dsp:cNvPr id="0" name=""/>
        <dsp:cNvSpPr/>
      </dsp:nvSpPr>
      <dsp:spPr>
        <a:xfrm>
          <a:off x="0" y="1970399"/>
          <a:ext cx="4727092" cy="57914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DE" altLang="en-DE" sz="1500" b="1" i="0" u="none" strike="noStrike" kern="1200" cap="none" normalizeH="0" baseline="0">
              <a:ln/>
              <a:effectLst/>
              <a:latin typeface="Arial" panose="020B0604020202020204" pitchFamily="34" charset="0"/>
            </a:rPr>
            <a:t>Basics of Serial to Ethernet Technology</a:t>
          </a:r>
          <a:br>
            <a:rPr kumimoji="0" lang="en-DE" altLang="en-DE" sz="1500" b="0" i="0" u="none" strike="noStrike" kern="1200" cap="none" normalizeH="0" baseline="0">
              <a:ln/>
              <a:effectLst/>
              <a:latin typeface="Arial" panose="020B0604020202020204" pitchFamily="34" charset="0"/>
            </a:rPr>
          </a:br>
          <a:r>
            <a:rPr kumimoji="0" lang="en-DE" altLang="en-DE" sz="1500" b="0" i="1" u="none" strike="noStrike" kern="1200" cap="none" normalizeH="0" baseline="0">
              <a:ln/>
              <a:effectLst/>
              <a:latin typeface="Arial" panose="020B0604020202020204" pitchFamily="34" charset="0"/>
            </a:rPr>
            <a:t>(MTC-CON-115 | 25 min)</a:t>
          </a:r>
          <a:endParaRPr kumimoji="0" lang="en-DE" altLang="en-DE" sz="1500" b="0" i="0" u="none" strike="noStrike" kern="1200" cap="none" normalizeH="0" baseline="0" dirty="0">
            <a:ln/>
            <a:effectLst/>
            <a:latin typeface="Arial" panose="020B0604020202020204" pitchFamily="34" charset="0"/>
          </a:endParaRPr>
        </a:p>
      </dsp:txBody>
      <dsp:txXfrm>
        <a:off x="28272" y="1998671"/>
        <a:ext cx="4670548" cy="522605"/>
      </dsp:txXfrm>
    </dsp:sp>
    <dsp:sp modelId="{124667D0-85EF-4A6D-9A77-4ED842B8FA88}">
      <dsp:nvSpPr>
        <dsp:cNvPr id="0" name=""/>
        <dsp:cNvSpPr/>
      </dsp:nvSpPr>
      <dsp:spPr>
        <a:xfrm>
          <a:off x="0" y="2592749"/>
          <a:ext cx="4727092" cy="57914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DE" altLang="en-DE" sz="1500" b="1" i="0" u="none" strike="noStrike" kern="1200" cap="none" normalizeH="0" baseline="0">
              <a:ln/>
              <a:effectLst/>
              <a:latin typeface="Arial" panose="020B0604020202020204" pitchFamily="34" charset="0"/>
            </a:rPr>
            <a:t>Introduction to Industrial Automation Protocols</a:t>
          </a:r>
          <a:br>
            <a:rPr kumimoji="0" lang="en-DE" altLang="en-DE" sz="1500" b="0" i="0" u="none" strike="noStrike" kern="1200" cap="none" normalizeH="0" baseline="0">
              <a:ln/>
              <a:effectLst/>
              <a:latin typeface="Arial" panose="020B0604020202020204" pitchFamily="34" charset="0"/>
            </a:rPr>
          </a:br>
          <a:r>
            <a:rPr kumimoji="0" lang="en-DE" altLang="en-DE" sz="1500" b="0" i="1" u="none" strike="noStrike" kern="1200" cap="none" normalizeH="0" baseline="0">
              <a:ln/>
              <a:effectLst/>
              <a:latin typeface="Arial" panose="020B0604020202020204" pitchFamily="34" charset="0"/>
            </a:rPr>
            <a:t>(MTC-CON-120 | 15 min)</a:t>
          </a:r>
          <a:endParaRPr kumimoji="0" lang="en-DE" altLang="en-DE" sz="1500" b="0" i="0" u="none" strike="noStrike" kern="1200" cap="none" normalizeH="0" baseline="0" dirty="0">
            <a:ln/>
            <a:effectLst/>
            <a:latin typeface="Arial" panose="020B0604020202020204" pitchFamily="34" charset="0"/>
          </a:endParaRPr>
        </a:p>
      </dsp:txBody>
      <dsp:txXfrm>
        <a:off x="28272" y="2621021"/>
        <a:ext cx="4670548" cy="522605"/>
      </dsp:txXfrm>
    </dsp:sp>
    <dsp:sp modelId="{18FB84DF-0B65-4539-9C90-61580CF4588A}">
      <dsp:nvSpPr>
        <dsp:cNvPr id="0" name=""/>
        <dsp:cNvSpPr/>
      </dsp:nvSpPr>
      <dsp:spPr>
        <a:xfrm>
          <a:off x="0" y="3215099"/>
          <a:ext cx="4727092" cy="57914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DE" altLang="en-DE" sz="1500" b="1" i="0" u="none" strike="noStrike" kern="1200" cap="none" normalizeH="0" baseline="0">
              <a:ln/>
              <a:effectLst/>
              <a:latin typeface="Arial" panose="020B0604020202020204" pitchFamily="34" charset="0"/>
            </a:rPr>
            <a:t>Protocol Translation with Gateways</a:t>
          </a:r>
          <a:br>
            <a:rPr kumimoji="0" lang="en-DE" altLang="en-DE" sz="1500" b="0" i="0" u="none" strike="noStrike" kern="1200" cap="none" normalizeH="0" baseline="0">
              <a:ln/>
              <a:effectLst/>
              <a:latin typeface="Arial" panose="020B0604020202020204" pitchFamily="34" charset="0"/>
            </a:rPr>
          </a:br>
          <a:r>
            <a:rPr kumimoji="0" lang="en-DE" altLang="en-DE" sz="1500" b="0" i="1" u="none" strike="noStrike" kern="1200" cap="none" normalizeH="0" baseline="0">
              <a:ln/>
              <a:effectLst/>
              <a:latin typeface="Arial" panose="020B0604020202020204" pitchFamily="34" charset="0"/>
            </a:rPr>
            <a:t>(MTC-CON-125 | 22 min)</a:t>
          </a:r>
          <a:endParaRPr kumimoji="0" lang="en-DE" altLang="en-DE" sz="1500" b="0" i="0" u="none" strike="noStrike" kern="1200" cap="none" normalizeH="0" baseline="0" dirty="0">
            <a:ln/>
            <a:effectLst/>
            <a:latin typeface="Arial" panose="020B0604020202020204" pitchFamily="34" charset="0"/>
          </a:endParaRPr>
        </a:p>
      </dsp:txBody>
      <dsp:txXfrm>
        <a:off x="28272" y="3243371"/>
        <a:ext cx="4670548" cy="522605"/>
      </dsp:txXfrm>
    </dsp:sp>
    <dsp:sp modelId="{BCF84A90-91B7-4817-ADAE-4B939F342B13}">
      <dsp:nvSpPr>
        <dsp:cNvPr id="0" name=""/>
        <dsp:cNvSpPr/>
      </dsp:nvSpPr>
      <dsp:spPr>
        <a:xfrm>
          <a:off x="0" y="3837449"/>
          <a:ext cx="4727092" cy="579149"/>
        </a:xfrm>
        <a:prstGeom prst="roundRect">
          <a:avLst/>
        </a:prstGeom>
        <a:solidFill>
          <a:schemeClr val="accent4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DE" altLang="en-DE" sz="1500" b="1" i="0" u="none" strike="noStrike" kern="1200" cap="none" normalizeH="0" baseline="0">
              <a:ln/>
              <a:effectLst/>
              <a:latin typeface="Arial" panose="020B0604020202020204" pitchFamily="34" charset="0"/>
            </a:rPr>
            <a:t>Modbus Overview</a:t>
          </a:r>
          <a:br>
            <a:rPr kumimoji="0" lang="en-DE" altLang="en-DE" sz="1500" b="0" i="0" u="none" strike="noStrike" kern="1200" cap="none" normalizeH="0" baseline="0">
              <a:ln/>
              <a:effectLst/>
              <a:latin typeface="Arial" panose="020B0604020202020204" pitchFamily="34" charset="0"/>
            </a:rPr>
          </a:br>
          <a:r>
            <a:rPr kumimoji="0" lang="en-DE" altLang="en-DE" sz="1500" b="0" i="1" u="none" strike="noStrike" kern="1200" cap="none" normalizeH="0" baseline="0">
              <a:ln/>
              <a:effectLst/>
              <a:latin typeface="Arial" panose="020B0604020202020204" pitchFamily="34" charset="0"/>
            </a:rPr>
            <a:t>(MTC-CON-130 | 15 min)</a:t>
          </a:r>
          <a:endParaRPr kumimoji="0" lang="en-DE" altLang="en-DE" sz="1500" b="0" i="0" u="none" strike="noStrike" kern="1200" cap="none" normalizeH="0" baseline="0" dirty="0">
            <a:ln/>
            <a:effectLst/>
            <a:latin typeface="Arial" panose="020B0604020202020204" pitchFamily="34" charset="0"/>
          </a:endParaRPr>
        </a:p>
      </dsp:txBody>
      <dsp:txXfrm>
        <a:off x="28272" y="3865721"/>
        <a:ext cx="4670548" cy="5226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B5226473-8370-5A0C-B558-DF62F7D72AE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9709864C-D48E-0F76-5FC8-6DBD3BE39B3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001B3-6FD1-DD43-B0F4-6EE862799995}" type="datetimeFigureOut">
              <a:rPr kumimoji="1" lang="zh-TW" altLang="en-US" smtClean="0"/>
              <a:t>2026/3/3</a:t>
            </a:fld>
            <a:endParaRPr kumimoji="1"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4A666960-FC74-6280-D673-0F8F761307E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3AC5879B-B190-7E04-AC43-27C48CD266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39BA74-C848-1B4F-B7EC-FE1AA86315B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884975545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08229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596FCB-9A09-05DC-8E05-07B47EA0CF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7EDBE5C-5CF9-0F64-D972-0E412029AE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1FC250-3A63-F766-8334-7B178F7916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A747E1-ACD4-D694-C562-9C2BD1F6C9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1688A-D0B9-40E8-897D-A50427EB238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7908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1F3B3-AB80-7CAF-D638-87F444C5C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F47EE1-D913-1000-96A6-A356444B3F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7C8BA2-8D46-CCEF-E470-228E5E1BB9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2338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371446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04425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45C00-6F7B-F9C0-C586-E13858784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882A8C25-86EB-439F-D25E-0DBDA19A6A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7B973364-DA1B-BB9A-B0FD-68FF07D933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0875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93328E-3864-3C08-6D87-D09A91D71F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EE5D3F-0BF2-F412-B555-D7B537B0F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CD76AC-89BB-3573-5CB6-252CC39095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9337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A72594-0401-C58C-250E-939CB4A208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986809-598F-EEE0-3E9B-503EB0954E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60FC57B-00F7-99AC-79D3-8BDD76C1C7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6B6AEE-CCF9-B7CC-900B-5F089C03B4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1688A-D0B9-40E8-897D-A50427EB238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1421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4494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1047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AEE73D-AD30-5204-7347-BA5EF2AB19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30D7EF-6A21-448A-8B07-0E599ADC5B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89B99FB-4D7B-19C3-7DA7-078AA72C08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608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92FE05-3353-BDB0-9698-D627336505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FA89C6-E0BD-10C2-21C8-515E23EF1C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F6A77F-E68A-F4A7-EFA4-19BC119EF4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n-US" dirty="0"/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5183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C2B2E5-18C8-DADD-5B5C-B68565F90F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A712056-3D5F-8809-51AB-03848D31F2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7E7C6F-4ADA-C5D1-2F3D-A2672950EF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15875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35799E-7738-AD57-F29A-3E5A5D171D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1688A-D0B9-40E8-897D-A50427EB238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6112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70CD1-FAF7-62F2-BE3E-FB8D7DF27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680504-6C95-5DB8-7EFE-26832883F2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C601950-8F74-1949-F16F-6C77FBDEEB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86936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DBA59A-6F33-AB55-1685-3B3B9AFD6C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5DA89AB-07CD-C9F5-D907-9968170839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0D3EB7-920A-C446-F9BC-B2DEF64937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59063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2084248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973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8494049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DE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15D28C-9E73-469E-9C79-493320EC3361}" type="slidenum">
              <a:rPr lang="zh-TW" altLang="en-US" smtClean="0"/>
              <a:t>28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552400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669DE4-AF4D-D5D4-0A5D-C9EA182768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34095C5-802B-4450-4104-F5A192B8A8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F4B7032-C09F-434D-E029-FE35D26283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EE0A7C-E33A-E782-3C56-9BEC609F65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1688A-D0B9-40E8-897D-A50427EB238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5619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FAF860-CD7E-5FD4-775C-7D958F8FC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764A1DE-E2B5-03E1-7753-D3EC22BF74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639370D-F984-BC21-4D04-F5734325DB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3816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15D28C-9E73-469E-9C79-493320EC3361}" type="slidenum">
              <a:rPr lang="zh-TW" altLang="en-US" smtClean="0"/>
              <a:t>32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491033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253448-824A-5EDA-0D5A-380F71B93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BDF4C5-DBAC-4E95-EC83-98E105E072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74D5DB-09C7-F11D-C685-48169EA493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65AA1F-96F3-7DCE-C95A-5CC9E69BDB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1688A-D0B9-40E8-897D-A50427EB238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1668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317AED-8299-281E-DE16-DE5BB25807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E5D5F9-7723-4CCA-6545-80F86D27E1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AADFA7B-407B-E830-781F-056FDA4B1B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F5E37B-A279-A308-009E-319A617BB9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15D28C-9E73-469E-9C79-493320EC3361}" type="slidenum">
              <a:rPr lang="zh-TW" altLang="en-US" smtClean="0"/>
              <a:t>33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5879631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5BDA67-DDE2-4DC1-3113-76724391D0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C8DC52-CC57-D249-213C-8298DAA046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C35379-2BD9-959B-DBB6-A16F97566F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67BB09-321D-D016-0FB2-C59449F1D8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15D28C-9E73-469E-9C79-493320EC3361}" type="slidenum">
              <a:rPr lang="zh-TW" altLang="en-US" smtClean="0"/>
              <a:t>34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6634198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77E123-00BD-7E0A-4D29-F95EA237AE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4994EC-0903-CD43-581B-779010DE99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A0EA99-F3C9-6F0B-3ACD-D2AF78F4A6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F95A04-CD50-E254-E366-A7F3701590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15D28C-9E73-469E-9C79-493320EC3361}" type="slidenum">
              <a:rPr lang="zh-TW" altLang="en-US" smtClean="0"/>
              <a:t>35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168718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2BCF63-D8F4-3784-FA15-13AEFDAF23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4F27953-3DB9-ECFF-80E1-404289B62D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A21D64-0EDC-A7DC-B66D-68914E2693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585C06-FAC5-A417-31DB-3458286812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15D28C-9E73-469E-9C79-493320EC3361}" type="slidenum">
              <a:rPr lang="zh-TW" altLang="en-US" smtClean="0"/>
              <a:t>36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478537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EA139E-3E48-A1F5-E424-F1F410BCF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793845-23F5-C4FD-7CE0-CA4F582B88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677A57-F3EC-704D-4F7B-35B2C04715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E12C54-0365-BDFC-5804-08206C0D31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15D28C-9E73-469E-9C79-493320EC3361}" type="slidenum">
              <a:rPr lang="zh-TW" altLang="en-US" smtClean="0"/>
              <a:t>37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7722987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E15E7F-D54E-A144-1D03-81A798F05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6A88E9-565D-01E3-B288-8CBBE4057B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C5661D-073B-B574-840B-EAC64DCB5A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78C553-7B50-DD19-1CC0-3D1508544B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1688A-D0B9-40E8-897D-A50427EB238F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18432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125E52-B713-EA69-6A96-EB49EB153D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D91646-93CF-BA9E-7CA6-BA5F060C06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C244FF-AB69-F06A-5525-33F1F0D7F5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18404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3F21F-3D1C-E1B2-65DC-C784EDDA32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463F3C8-1370-E563-6EB5-99D70242E4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253A6B-958E-D74E-30FF-C09E5C27E1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07029324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DC0E22-7524-6E47-746D-A43F1C8909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5EB512-2431-C987-D2AD-1CAB5CAEB4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8866D9-65FA-E729-C5D8-273E0DC4A0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C36857-B332-3CD0-5719-9762614725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15D28C-9E73-469E-9C79-493320EC3361}" type="slidenum">
              <a:rPr lang="zh-TW" altLang="en-US" smtClean="0"/>
              <a:t>41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2631241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00A4A4-F4BB-1189-2261-2DC54A115C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03C4C81-C4B3-CFB2-D26D-90D757054B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D1D9ED-E558-1BB1-26A2-BF954FFAB0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BFE07F-F503-D6E8-84A2-66DD2BB9C8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15D28C-9E73-469E-9C79-493320EC3361}" type="slidenum">
              <a:rPr lang="zh-TW" altLang="en-US" smtClean="0"/>
              <a:t>42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891586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3ABF8F-D6B3-84E2-3AE8-81B67BA84A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41CE013-C3AE-FAB1-D70D-3E4BF0972A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8E0949-606D-52C9-5542-25F38009D8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62740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CEF5FE-F96E-0F17-C77C-86436FA10D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BFC142-8474-FC7F-6E12-7D00D19319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B3379C-57DE-BAD2-7CA0-0BA46BD718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B15F9B-926B-8B43-7C9C-BA0D9951D9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15D28C-9E73-469E-9C79-493320EC3361}" type="slidenum">
              <a:rPr lang="zh-TW" altLang="en-US" smtClean="0"/>
              <a:t>43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7851418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B0ACC6-967C-4392-0930-43EBA83FA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E94C0B-4E86-E256-171B-329CE3B366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8BD7A6-A6EF-4479-916A-1FF1DE0F4A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0E4769-01A4-E62C-D054-D2374CFA30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15D28C-9E73-469E-9C79-493320EC3361}" type="slidenum">
              <a:rPr lang="zh-TW" altLang="en-US" smtClean="0"/>
              <a:t>44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4736052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D464BD-D485-9492-9B3A-7D4241044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B3BBDD-E34F-DCD9-A753-68C8335EB1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1E29DC8-3736-F4DD-0209-E06C477B88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42C5B8-19D0-8794-8477-8108B89441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1688A-D0B9-40E8-897D-A50427EB238F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33418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AD12A9-1FE7-A40F-79CE-30F7A1AFBF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2005CD-6A04-0F93-0102-853B357F96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9F1BE1-B14B-DCA9-A093-55AC4A4C39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09237010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FCCB5-561B-FB55-894E-BA6CF6680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567C5C-F364-83D6-0133-83ED60BC6D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DCD0BC-78D6-0D30-45C3-AA14D3AFCB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87461-EC15-6434-A05E-054FE3AF94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1688A-D0B9-40E8-897D-A50427EB238F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91353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C9C6C1-9883-F96F-3511-1637DD7F1A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9B745D1-F8E6-8F36-5FE7-74C516D492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98A43A-4EED-1AC0-4B16-0712A8882B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E17378-F32E-AAF4-5BFD-AA470EFA6F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979EAE-8F98-4094-8795-2325A6FF8EA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176377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979EAE-8F98-4094-8795-2325A6FF8EA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773601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979EAE-8F98-4094-8795-2325A6FF8EA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92749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979EAE-8F98-4094-8795-2325A6FF8EA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461538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979EAE-8F98-4094-8795-2325A6FF8EA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2370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612611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1688A-D0B9-40E8-897D-A50427EB238F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704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15CA90-CE68-806A-79CE-AF64548B2D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805FE94-DCAA-B2B2-52A8-1997FD6287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912C81-DE3B-86B1-1555-604092E159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1BF05B-E362-4AA1-D53E-3A47B47C84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BBD06F-B1B9-4A73-B30F-0F8790C79A1A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822446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E241D0-B7A3-B8C9-2886-E46C04BF5B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903C7F-EAC8-70B6-3CC7-6CD65622AE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0CB9DD-BB61-3D9D-8AD2-370728CAAE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2B4382-5380-B4D9-04D7-4972092889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2318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052092-05B6-BA92-A5F3-6DC0F5EE6E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653AE8-9105-131F-F503-ED61CACBD8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B50853-2576-391E-4D52-D55A6D4FFD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228F4E-B03B-4651-0177-5EEF233FD5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1688A-D0B9-40E8-897D-A50427EB238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691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5787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com.tw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www.com.tw/" TargetMode="External"/><Relationship Id="rId4" Type="http://schemas.openxmlformats.org/officeDocument/2006/relationships/image" Target="../media/image10.svg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服裝, 布, 水, 青綠色 的圖片&#10;&#10;自動產生的描述">
            <a:extLst>
              <a:ext uri="{FF2B5EF4-FFF2-40B4-BE49-F238E27FC236}">
                <a16:creationId xmlns:a16="http://schemas.microsoft.com/office/drawing/2014/main" id="{ECFE994D-0EF3-CF8F-99C4-3832D775B80E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127" y="0"/>
            <a:ext cx="11277334" cy="4606183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765" y="1911530"/>
            <a:ext cx="10234671" cy="110957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144" y="4839730"/>
            <a:ext cx="5581650" cy="49702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4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144" y="5345781"/>
            <a:ext cx="5581650" cy="32968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51693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7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title</a:t>
            </a:r>
            <a:endParaRPr kumimoji="1" lang="zh-TW" alt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3307E0-6F1C-5977-0F8F-015EBE1DDF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37" y="6408643"/>
            <a:ext cx="430972" cy="2409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6C03EF-0544-4821-9D6C-E4F6214811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4E2DEFD7-5271-129F-0B75-C71A73B03861}"/>
              </a:ext>
            </a:extLst>
          </p:cNvPr>
          <p:cNvSpPr txBox="1"/>
          <p:nvPr userDrawn="1"/>
        </p:nvSpPr>
        <p:spPr>
          <a:xfrm>
            <a:off x="4698164" y="6408644"/>
            <a:ext cx="27972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©2025 Moxa Inc.,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196509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7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title</a:t>
            </a:r>
            <a:endParaRPr kumimoji="1" lang="zh-TW" altLang="en-US" dirty="0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0" y="1419726"/>
            <a:ext cx="11161729" cy="4869426"/>
          </a:xfrm>
          <a:prstGeom prst="rect">
            <a:avLst/>
          </a:prstGeom>
        </p:spPr>
        <p:txBody>
          <a:bodyPr>
            <a:normAutofit/>
          </a:bodyPr>
          <a:lstStyle>
            <a:lvl1pPr marL="358775" marR="0" indent="-358775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4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 sz="2000">
                <a:solidFill>
                  <a:schemeClr val="accent6"/>
                </a:solidFill>
              </a:defRPr>
            </a:lvl2pPr>
            <a:lvl3pPr>
              <a:spcBef>
                <a:spcPts val="600"/>
              </a:spcBef>
              <a:defRPr sz="1800">
                <a:solidFill>
                  <a:schemeClr val="accent5"/>
                </a:solidFill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text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 </a:t>
            </a:r>
          </a:p>
          <a:p>
            <a:pPr lvl="3"/>
            <a:r>
              <a:rPr lang="en-US" altLang="zh-TW" dirty="0"/>
              <a:t>Fourth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4C32085-E12E-504B-A962-344353AF8B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37" y="6408643"/>
            <a:ext cx="430972" cy="2409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6C03EF-0544-4821-9D6C-E4F6214811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976BF1D0-3E38-C3BD-DE1F-144AD3314632}"/>
              </a:ext>
            </a:extLst>
          </p:cNvPr>
          <p:cNvSpPr txBox="1"/>
          <p:nvPr userDrawn="1"/>
        </p:nvSpPr>
        <p:spPr>
          <a:xfrm>
            <a:off x="4698164" y="6408644"/>
            <a:ext cx="27972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©2025 Moxa Inc.,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7728772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10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7" y="417523"/>
            <a:ext cx="11160018" cy="766426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title</a:t>
            </a:r>
            <a:endParaRPr kumimoji="1" lang="zh-TW" altLang="en-US" dirty="0"/>
          </a:p>
        </p:txBody>
      </p:sp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6708" y="1206019"/>
            <a:ext cx="11161729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subtitle</a:t>
            </a:r>
            <a:endParaRPr kumimoji="1" lang="zh-TW" altLang="en-US" dirty="0"/>
          </a:p>
        </p:txBody>
      </p:sp>
      <p:sp>
        <p:nvSpPr>
          <p:cNvPr id="13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708" y="1949071"/>
            <a:ext cx="11154338" cy="43851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>
              <a:buFont typeface="Arial" panose="020B0604020202020204" pitchFamily="34" charset="0"/>
              <a:buChar char="●"/>
              <a:defRPr sz="2400">
                <a:latin typeface="+mn-lt"/>
              </a:defRPr>
            </a:lvl1pPr>
            <a:lvl2pPr>
              <a:defRPr sz="2000">
                <a:solidFill>
                  <a:schemeClr val="accent6"/>
                </a:solidFill>
                <a:latin typeface="+mn-lt"/>
              </a:defRPr>
            </a:lvl2pPr>
            <a:lvl3pPr>
              <a:defRPr sz="1800">
                <a:solidFill>
                  <a:schemeClr val="accent5"/>
                </a:solidFill>
                <a:latin typeface="+mn-lt"/>
              </a:defRPr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text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</a:t>
            </a:r>
          </a:p>
          <a:p>
            <a:pPr lvl="3"/>
            <a:r>
              <a:rPr kumimoji="1" lang="en-US" altLang="zh-TW" dirty="0"/>
              <a:t>Fourth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121581-DC20-B69C-B5FF-1BED935597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37" y="6408643"/>
            <a:ext cx="430972" cy="2409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6C03EF-0544-4821-9D6C-E4F6214811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401B1697-4B24-914E-E591-20D7EE097DFC}"/>
              </a:ext>
            </a:extLst>
          </p:cNvPr>
          <p:cNvSpPr txBox="1"/>
          <p:nvPr userDrawn="1"/>
        </p:nvSpPr>
        <p:spPr>
          <a:xfrm>
            <a:off x="4698164" y="6408644"/>
            <a:ext cx="27972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©2025 Moxa Inc.,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294968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 -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手繪多邊形 10">
            <a:extLst>
              <a:ext uri="{FF2B5EF4-FFF2-40B4-BE49-F238E27FC236}">
                <a16:creationId xmlns:a16="http://schemas.microsoft.com/office/drawing/2014/main" id="{491751A6-3759-AB68-3DDE-258F9A21E907}"/>
              </a:ext>
            </a:extLst>
          </p:cNvPr>
          <p:cNvSpPr/>
          <p:nvPr userDrawn="1"/>
        </p:nvSpPr>
        <p:spPr>
          <a:xfrm>
            <a:off x="0" y="-1"/>
            <a:ext cx="4764259" cy="6345238"/>
          </a:xfrm>
          <a:custGeom>
            <a:avLst/>
            <a:gdLst>
              <a:gd name="connsiteX0" fmla="*/ 1174323 w 4764259"/>
              <a:gd name="connsiteY0" fmla="*/ 0 h 6345238"/>
              <a:gd name="connsiteX1" fmla="*/ 1885523 w 4764259"/>
              <a:gd name="connsiteY1" fmla="*/ 0 h 6345238"/>
              <a:gd name="connsiteX2" fmla="*/ 4053059 w 4764259"/>
              <a:gd name="connsiteY2" fmla="*/ 0 h 6345238"/>
              <a:gd name="connsiteX3" fmla="*/ 4764259 w 4764259"/>
              <a:gd name="connsiteY3" fmla="*/ 0 h 6345238"/>
              <a:gd name="connsiteX4" fmla="*/ 2100762 w 4764259"/>
              <a:gd name="connsiteY4" fmla="*/ 6345238 h 6345238"/>
              <a:gd name="connsiteX5" fmla="*/ 0 w 4764259"/>
              <a:gd name="connsiteY5" fmla="*/ 6345238 h 6345238"/>
              <a:gd name="connsiteX6" fmla="*/ 0 w 4764259"/>
              <a:gd name="connsiteY6" fmla="*/ 1 h 6345238"/>
              <a:gd name="connsiteX7" fmla="*/ 1174323 w 4764259"/>
              <a:gd name="connsiteY7" fmla="*/ 1 h 6345238"/>
              <a:gd name="connsiteX8" fmla="*/ 1174323 w 4764259"/>
              <a:gd name="connsiteY8" fmla="*/ 0 h 634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64259" h="6345238">
                <a:moveTo>
                  <a:pt x="1174323" y="0"/>
                </a:moveTo>
                <a:lnTo>
                  <a:pt x="1885523" y="0"/>
                </a:lnTo>
                <a:lnTo>
                  <a:pt x="4053059" y="0"/>
                </a:lnTo>
                <a:lnTo>
                  <a:pt x="4764259" y="0"/>
                </a:lnTo>
                <a:lnTo>
                  <a:pt x="2100762" y="6345238"/>
                </a:lnTo>
                <a:lnTo>
                  <a:pt x="0" y="6345238"/>
                </a:lnTo>
                <a:lnTo>
                  <a:pt x="0" y="1"/>
                </a:lnTo>
                <a:lnTo>
                  <a:pt x="1174323" y="1"/>
                </a:lnTo>
                <a:lnTo>
                  <a:pt x="117432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/>
          </a:p>
        </p:txBody>
      </p:sp>
      <p:pic>
        <p:nvPicPr>
          <p:cNvPr id="2" name="圖形 1">
            <a:extLst>
              <a:ext uri="{FF2B5EF4-FFF2-40B4-BE49-F238E27FC236}">
                <a16:creationId xmlns:a16="http://schemas.microsoft.com/office/drawing/2014/main" id="{2C28EB22-5BAC-A7E2-E6BB-77034B4DD7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2649A5E3-1F68-ABBC-F637-968F54CF87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29310" y="1792203"/>
            <a:ext cx="3994150" cy="3995738"/>
          </a:xfrm>
        </p:spPr>
        <p:txBody>
          <a:bodyPr/>
          <a:lstStyle/>
          <a:p>
            <a:endParaRPr lang="en-US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2AF3A6F2-4E93-953A-3ABF-3CB48102EB0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52167" y="348413"/>
            <a:ext cx="4512092" cy="914400"/>
          </a:xfrm>
        </p:spPr>
        <p:txBody>
          <a:bodyPr>
            <a:normAutofit/>
          </a:bodyPr>
          <a:lstStyle>
            <a:lvl1pPr marL="0" indent="0">
              <a:buNone/>
              <a:defRPr sz="5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>
                <a:latin typeface="+mj-lt"/>
              </a:rPr>
              <a:t>Click to edit 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DAA1FB2-3F04-D76D-B880-9F592AC52C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37" y="6408643"/>
            <a:ext cx="430972" cy="2409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6C03EF-0544-4821-9D6C-E4F6214811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8318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91BAFD-1EA4-EBDF-938C-EB537E9755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37" y="6408643"/>
            <a:ext cx="430972" cy="2409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6C03EF-0544-4821-9D6C-E4F6214811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1875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e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一張含有 天空, 水, 戶外, 空中 的圖片&#10;&#10;自動產生的描述">
            <a:extLst>
              <a:ext uri="{FF2B5EF4-FFF2-40B4-BE49-F238E27FC236}">
                <a16:creationId xmlns:a16="http://schemas.microsoft.com/office/drawing/2014/main" id="{84A1A4B9-375C-6A69-F60C-E15D43C642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366837" cy="6858000"/>
          </a:xfrm>
          <a:prstGeom prst="rect">
            <a:avLst/>
          </a:prstGeom>
        </p:spPr>
      </p:pic>
      <p:sp>
        <p:nvSpPr>
          <p:cNvPr id="2" name="手繪多邊形 1">
            <a:extLst>
              <a:ext uri="{FF2B5EF4-FFF2-40B4-BE49-F238E27FC236}">
                <a16:creationId xmlns:a16="http://schemas.microsoft.com/office/drawing/2014/main" id="{1BC3D86C-9C1B-392F-C809-E9789469CF85}"/>
              </a:ext>
            </a:extLst>
          </p:cNvPr>
          <p:cNvSpPr/>
          <p:nvPr userDrawn="1"/>
        </p:nvSpPr>
        <p:spPr>
          <a:xfrm flipH="1" flipV="1">
            <a:off x="4401084" y="-1"/>
            <a:ext cx="7805236" cy="6858001"/>
          </a:xfrm>
          <a:custGeom>
            <a:avLst/>
            <a:gdLst>
              <a:gd name="connsiteX0" fmla="*/ 5335204 w 8213940"/>
              <a:gd name="connsiteY0" fmla="*/ 6858001 h 6858001"/>
              <a:gd name="connsiteX1" fmla="*/ 4624004 w 8213940"/>
              <a:gd name="connsiteY1" fmla="*/ 6858001 h 6858001"/>
              <a:gd name="connsiteX2" fmla="*/ 4351772 w 8213940"/>
              <a:gd name="connsiteY2" fmla="*/ 6858001 h 6858001"/>
              <a:gd name="connsiteX3" fmla="*/ 3950871 w 8213940"/>
              <a:gd name="connsiteY3" fmla="*/ 6858001 h 6858001"/>
              <a:gd name="connsiteX4" fmla="*/ 3640572 w 8213940"/>
              <a:gd name="connsiteY4" fmla="*/ 6858001 h 6858001"/>
              <a:gd name="connsiteX5" fmla="*/ 3239671 w 8213940"/>
              <a:gd name="connsiteY5" fmla="*/ 6858001 h 6858001"/>
              <a:gd name="connsiteX6" fmla="*/ 2967439 w 8213940"/>
              <a:gd name="connsiteY6" fmla="*/ 6858001 h 6858001"/>
              <a:gd name="connsiteX7" fmla="*/ 2256239 w 8213940"/>
              <a:gd name="connsiteY7" fmla="*/ 6858001 h 6858001"/>
              <a:gd name="connsiteX8" fmla="*/ 1384333 w 8213940"/>
              <a:gd name="connsiteY8" fmla="*/ 6858001 h 6858001"/>
              <a:gd name="connsiteX9" fmla="*/ 0 w 8213940"/>
              <a:gd name="connsiteY9" fmla="*/ 6858001 h 6858001"/>
              <a:gd name="connsiteX10" fmla="*/ 0 w 8213940"/>
              <a:gd name="connsiteY10" fmla="*/ 1 h 6858001"/>
              <a:gd name="connsiteX11" fmla="*/ 1384333 w 8213940"/>
              <a:gd name="connsiteY11" fmla="*/ 1 h 6858001"/>
              <a:gd name="connsiteX12" fmla="*/ 2256239 w 8213940"/>
              <a:gd name="connsiteY12" fmla="*/ 1 h 6858001"/>
              <a:gd name="connsiteX13" fmla="*/ 2256239 w 8213940"/>
              <a:gd name="connsiteY13" fmla="*/ 0 h 6858001"/>
              <a:gd name="connsiteX14" fmla="*/ 2967439 w 8213940"/>
              <a:gd name="connsiteY14" fmla="*/ 0 h 6858001"/>
              <a:gd name="connsiteX15" fmla="*/ 3239671 w 8213940"/>
              <a:gd name="connsiteY15" fmla="*/ 0 h 6858001"/>
              <a:gd name="connsiteX16" fmla="*/ 3640572 w 8213940"/>
              <a:gd name="connsiteY16" fmla="*/ 0 h 6858001"/>
              <a:gd name="connsiteX17" fmla="*/ 3950871 w 8213940"/>
              <a:gd name="connsiteY17" fmla="*/ 0 h 6858001"/>
              <a:gd name="connsiteX18" fmla="*/ 4351772 w 8213940"/>
              <a:gd name="connsiteY18" fmla="*/ 0 h 6858001"/>
              <a:gd name="connsiteX19" fmla="*/ 4624004 w 8213940"/>
              <a:gd name="connsiteY19" fmla="*/ 0 h 6858001"/>
              <a:gd name="connsiteX20" fmla="*/ 5134975 w 8213940"/>
              <a:gd name="connsiteY20" fmla="*/ 0 h 6858001"/>
              <a:gd name="connsiteX21" fmla="*/ 5335204 w 8213940"/>
              <a:gd name="connsiteY21" fmla="*/ 0 h 6858001"/>
              <a:gd name="connsiteX22" fmla="*/ 5846175 w 8213940"/>
              <a:gd name="connsiteY22" fmla="*/ 0 h 6858001"/>
              <a:gd name="connsiteX23" fmla="*/ 6118407 w 8213940"/>
              <a:gd name="connsiteY23" fmla="*/ 0 h 6858001"/>
              <a:gd name="connsiteX24" fmla="*/ 6519308 w 8213940"/>
              <a:gd name="connsiteY24" fmla="*/ 0 h 6858001"/>
              <a:gd name="connsiteX25" fmla="*/ 6829607 w 8213940"/>
              <a:gd name="connsiteY25" fmla="*/ 0 h 6858001"/>
              <a:gd name="connsiteX26" fmla="*/ 7230508 w 8213940"/>
              <a:gd name="connsiteY26" fmla="*/ 0 h 6858001"/>
              <a:gd name="connsiteX27" fmla="*/ 7502740 w 8213940"/>
              <a:gd name="connsiteY27" fmla="*/ 0 h 6858001"/>
              <a:gd name="connsiteX28" fmla="*/ 8213940 w 8213940"/>
              <a:gd name="connsiteY28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13940" h="6858001">
                <a:moveTo>
                  <a:pt x="5335204" y="6858001"/>
                </a:moveTo>
                <a:lnTo>
                  <a:pt x="4624004" y="6858001"/>
                </a:lnTo>
                <a:lnTo>
                  <a:pt x="4351772" y="6858001"/>
                </a:lnTo>
                <a:lnTo>
                  <a:pt x="3950871" y="6858001"/>
                </a:lnTo>
                <a:lnTo>
                  <a:pt x="3640572" y="6858001"/>
                </a:lnTo>
                <a:lnTo>
                  <a:pt x="3239671" y="6858001"/>
                </a:lnTo>
                <a:lnTo>
                  <a:pt x="2967439" y="6858001"/>
                </a:lnTo>
                <a:lnTo>
                  <a:pt x="2256239" y="6858001"/>
                </a:lnTo>
                <a:lnTo>
                  <a:pt x="1384333" y="6858001"/>
                </a:lnTo>
                <a:lnTo>
                  <a:pt x="0" y="6858001"/>
                </a:lnTo>
                <a:lnTo>
                  <a:pt x="0" y="1"/>
                </a:lnTo>
                <a:lnTo>
                  <a:pt x="1384333" y="1"/>
                </a:lnTo>
                <a:lnTo>
                  <a:pt x="2256239" y="1"/>
                </a:lnTo>
                <a:lnTo>
                  <a:pt x="2256239" y="0"/>
                </a:lnTo>
                <a:lnTo>
                  <a:pt x="2967439" y="0"/>
                </a:lnTo>
                <a:lnTo>
                  <a:pt x="3239671" y="0"/>
                </a:lnTo>
                <a:lnTo>
                  <a:pt x="3640572" y="0"/>
                </a:lnTo>
                <a:lnTo>
                  <a:pt x="3950871" y="0"/>
                </a:lnTo>
                <a:lnTo>
                  <a:pt x="4351772" y="0"/>
                </a:lnTo>
                <a:lnTo>
                  <a:pt x="4624004" y="0"/>
                </a:lnTo>
                <a:lnTo>
                  <a:pt x="5134975" y="0"/>
                </a:lnTo>
                <a:lnTo>
                  <a:pt x="5335204" y="0"/>
                </a:lnTo>
                <a:lnTo>
                  <a:pt x="5846175" y="0"/>
                </a:lnTo>
                <a:lnTo>
                  <a:pt x="6118407" y="0"/>
                </a:lnTo>
                <a:lnTo>
                  <a:pt x="6519308" y="0"/>
                </a:lnTo>
                <a:lnTo>
                  <a:pt x="6829607" y="0"/>
                </a:lnTo>
                <a:lnTo>
                  <a:pt x="7230508" y="0"/>
                </a:lnTo>
                <a:lnTo>
                  <a:pt x="7502740" y="0"/>
                </a:lnTo>
                <a:lnTo>
                  <a:pt x="821394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dirty="0"/>
          </a:p>
        </p:txBody>
      </p:sp>
      <p:pic>
        <p:nvPicPr>
          <p:cNvPr id="4" name="圖形 3">
            <a:extLst>
              <a:ext uri="{FF2B5EF4-FFF2-40B4-BE49-F238E27FC236}">
                <a16:creationId xmlns:a16="http://schemas.microsoft.com/office/drawing/2014/main" id="{645A4185-9C1B-AB4E-CD78-20EE99A9DF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59723" y="2725752"/>
            <a:ext cx="4976718" cy="1819261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4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 dirty="0"/>
              <a:t>Click to edit master title styles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14122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F29F7220-A3DD-B82C-71F3-F65118B368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1776" y="6465415"/>
            <a:ext cx="1086321" cy="184425"/>
          </a:xfrm>
          <a:prstGeom prst="rect">
            <a:avLst/>
          </a:prstGeom>
        </p:spPr>
      </p:pic>
      <p:sp>
        <p:nvSpPr>
          <p:cNvPr id="4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8845" y="2045368"/>
            <a:ext cx="7995673" cy="1937035"/>
          </a:xfrm>
          <a:prstGeom prst="rect">
            <a:avLst/>
          </a:prstGeom>
        </p:spPr>
        <p:txBody>
          <a:bodyPr anchor="t"/>
          <a:lstStyle>
            <a:lvl1pPr marR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0" i="0" u="none" strike="noStrike" kern="1200" cap="none" dirty="0">
                <a:solidFill>
                  <a:schemeClr val="lt1"/>
                </a:solidFill>
                <a:latin typeface="+mn-lt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 dirty="0"/>
              <a:t>Click to add section title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997812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圖片版面配置區 2">
            <a:extLst>
              <a:ext uri="{FF2B5EF4-FFF2-40B4-BE49-F238E27FC236}">
                <a16:creationId xmlns:a16="http://schemas.microsoft.com/office/drawing/2014/main" id="{736A50A2-A452-9257-4EA2-BF7C6A09169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3588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algn="l">
              <a:defRPr kumimoji="1" lang="en-US" altLang="zh-TW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6997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icon to insert an image</a:t>
            </a:r>
          </a:p>
        </p:txBody>
      </p:sp>
      <p:sp>
        <p:nvSpPr>
          <p:cNvPr id="3" name="手繪多邊形 2">
            <a:extLst>
              <a:ext uri="{FF2B5EF4-FFF2-40B4-BE49-F238E27FC236}">
                <a16:creationId xmlns:a16="http://schemas.microsoft.com/office/drawing/2014/main" id="{DF9FBA6D-DC35-8AF4-BCC7-4932EBB35B72}"/>
              </a:ext>
            </a:extLst>
          </p:cNvPr>
          <p:cNvSpPr/>
          <p:nvPr userDrawn="1"/>
        </p:nvSpPr>
        <p:spPr>
          <a:xfrm>
            <a:off x="4884821" y="3428920"/>
            <a:ext cx="7308766" cy="3429080"/>
          </a:xfrm>
          <a:custGeom>
            <a:avLst/>
            <a:gdLst>
              <a:gd name="connsiteX0" fmla="*/ 1307794 w 7969002"/>
              <a:gd name="connsiteY0" fmla="*/ 313527 h 3429080"/>
              <a:gd name="connsiteX1" fmla="*/ 1307794 w 7969002"/>
              <a:gd name="connsiteY1" fmla="*/ 3429080 h 3429080"/>
              <a:gd name="connsiteX2" fmla="*/ 0 w 7969002"/>
              <a:gd name="connsiteY2" fmla="*/ 3429080 h 3429080"/>
              <a:gd name="connsiteX3" fmla="*/ 1439401 w 7969002"/>
              <a:gd name="connsiteY3" fmla="*/ 0 h 3429080"/>
              <a:gd name="connsiteX4" fmla="*/ 2751452 w 7969002"/>
              <a:gd name="connsiteY4" fmla="*/ 0 h 3429080"/>
              <a:gd name="connsiteX5" fmla="*/ 3045902 w 7969002"/>
              <a:gd name="connsiteY5" fmla="*/ 0 h 3429080"/>
              <a:gd name="connsiteX6" fmla="*/ 4357953 w 7969002"/>
              <a:gd name="connsiteY6" fmla="*/ 0 h 3429080"/>
              <a:gd name="connsiteX7" fmla="*/ 4918846 w 7969002"/>
              <a:gd name="connsiteY7" fmla="*/ 0 h 3429080"/>
              <a:gd name="connsiteX8" fmla="*/ 6230896 w 7969002"/>
              <a:gd name="connsiteY8" fmla="*/ 0 h 3429080"/>
              <a:gd name="connsiteX9" fmla="*/ 6656951 w 7969002"/>
              <a:gd name="connsiteY9" fmla="*/ 0 h 3429080"/>
              <a:gd name="connsiteX10" fmla="*/ 7969002 w 7969002"/>
              <a:gd name="connsiteY10" fmla="*/ 0 h 3429080"/>
              <a:gd name="connsiteX11" fmla="*/ 7969002 w 7969002"/>
              <a:gd name="connsiteY11" fmla="*/ 3429080 h 3429080"/>
              <a:gd name="connsiteX12" fmla="*/ 6656951 w 7969002"/>
              <a:gd name="connsiteY12" fmla="*/ 3429080 h 3429080"/>
              <a:gd name="connsiteX13" fmla="*/ 2619848 w 7969002"/>
              <a:gd name="connsiteY13" fmla="*/ 3429080 h 3429080"/>
              <a:gd name="connsiteX14" fmla="*/ 2619845 w 7969002"/>
              <a:gd name="connsiteY14" fmla="*/ 3429080 h 3429080"/>
              <a:gd name="connsiteX15" fmla="*/ 1312051 w 7969002"/>
              <a:gd name="connsiteY15" fmla="*/ 3429080 h 3429080"/>
              <a:gd name="connsiteX16" fmla="*/ 1307797 w 7969002"/>
              <a:gd name="connsiteY16" fmla="*/ 3429080 h 3429080"/>
              <a:gd name="connsiteX17" fmla="*/ 1307797 w 7969002"/>
              <a:gd name="connsiteY17" fmla="*/ 313521 h 342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969002" h="3429080">
                <a:moveTo>
                  <a:pt x="1307794" y="313527"/>
                </a:moveTo>
                <a:lnTo>
                  <a:pt x="1307794" y="3429080"/>
                </a:lnTo>
                <a:lnTo>
                  <a:pt x="0" y="3429080"/>
                </a:lnTo>
                <a:close/>
                <a:moveTo>
                  <a:pt x="1439401" y="0"/>
                </a:moveTo>
                <a:lnTo>
                  <a:pt x="2751452" y="0"/>
                </a:lnTo>
                <a:lnTo>
                  <a:pt x="3045902" y="0"/>
                </a:lnTo>
                <a:lnTo>
                  <a:pt x="4357953" y="0"/>
                </a:lnTo>
                <a:lnTo>
                  <a:pt x="4918846" y="0"/>
                </a:lnTo>
                <a:lnTo>
                  <a:pt x="6230896" y="0"/>
                </a:lnTo>
                <a:lnTo>
                  <a:pt x="6656951" y="0"/>
                </a:lnTo>
                <a:lnTo>
                  <a:pt x="7969002" y="0"/>
                </a:lnTo>
                <a:lnTo>
                  <a:pt x="7969002" y="3429080"/>
                </a:lnTo>
                <a:lnTo>
                  <a:pt x="6656951" y="3429080"/>
                </a:lnTo>
                <a:lnTo>
                  <a:pt x="2619848" y="3429080"/>
                </a:lnTo>
                <a:lnTo>
                  <a:pt x="2619845" y="3429080"/>
                </a:lnTo>
                <a:lnTo>
                  <a:pt x="1312051" y="3429080"/>
                </a:lnTo>
                <a:lnTo>
                  <a:pt x="1307797" y="3429080"/>
                </a:lnTo>
                <a:lnTo>
                  <a:pt x="1307797" y="31352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/>
          </a:p>
        </p:txBody>
      </p:sp>
      <p:sp>
        <p:nvSpPr>
          <p:cNvPr id="4" name="Google Shape;314;p44">
            <a:extLst>
              <a:ext uri="{FF2B5EF4-FFF2-40B4-BE49-F238E27FC236}">
                <a16:creationId xmlns:a16="http://schemas.microsoft.com/office/drawing/2014/main" id="{F9773D12-9666-E042-B919-E9CDAE7FEF84}"/>
              </a:ext>
            </a:extLst>
          </p:cNvPr>
          <p:cNvSpPr txBox="1"/>
          <p:nvPr userDrawn="1"/>
        </p:nvSpPr>
        <p:spPr>
          <a:xfrm>
            <a:off x="6342235" y="4178291"/>
            <a:ext cx="4558376" cy="11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-US" altLang="zh-TW" sz="5800" dirty="0">
                <a:solidFill>
                  <a:schemeClr val="lt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 Medium"/>
              </a:rPr>
              <a:t>Thank You</a:t>
            </a:r>
          </a:p>
        </p:txBody>
      </p:sp>
      <p:sp>
        <p:nvSpPr>
          <p:cNvPr id="5" name="Google Shape;315;p44">
            <a:extLst>
              <a:ext uri="{FF2B5EF4-FFF2-40B4-BE49-F238E27FC236}">
                <a16:creationId xmlns:a16="http://schemas.microsoft.com/office/drawing/2014/main" id="{0F0CEE83-DE88-A346-9C66-6D92F110053F}"/>
              </a:ext>
            </a:extLst>
          </p:cNvPr>
          <p:cNvSpPr txBox="1"/>
          <p:nvPr userDrawn="1"/>
        </p:nvSpPr>
        <p:spPr>
          <a:xfrm>
            <a:off x="6342235" y="5141744"/>
            <a:ext cx="5215098" cy="66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For further information, visit </a:t>
            </a: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  <a:hlinkClick r:id="rId2"/>
              </a:rPr>
              <a:t>www.com.tw</a:t>
            </a: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.</a:t>
            </a:r>
            <a:r>
              <a:rPr lang="en-US" altLang="zh-TW" sz="1800" baseline="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</a:t>
            </a: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 </a:t>
            </a:r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5038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TextBox 7"/>
          <p:cNvSpPr txBox="1"/>
          <p:nvPr/>
        </p:nvSpPr>
        <p:spPr>
          <a:xfrm>
            <a:off x="7178217" y="1595545"/>
            <a:ext cx="4321374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rIns="60959" anchor="ctr">
            <a:spAutoFit/>
          </a:bodyPr>
          <a:lstStyle>
            <a:lvl1pPr>
              <a:spcBef>
                <a:spcPts val="1100"/>
              </a:spcBef>
              <a:defRPr sz="4800" b="1">
                <a:solidFill>
                  <a:schemeClr val="accent1"/>
                </a:solidFill>
              </a:defRPr>
            </a:lvl1pPr>
          </a:lstStyle>
          <a:p>
            <a:r>
              <a:rPr sz="6400"/>
              <a:t>Thank You</a:t>
            </a:r>
          </a:p>
        </p:txBody>
      </p:sp>
      <p:pic>
        <p:nvPicPr>
          <p:cNvPr id="3" name="圖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17" y="3105644"/>
            <a:ext cx="11480298" cy="3752356"/>
          </a:xfrm>
          <a:prstGeom prst="rect">
            <a:avLst/>
          </a:prstGeom>
        </p:spPr>
      </p:pic>
      <p:sp>
        <p:nvSpPr>
          <p:cNvPr id="4" name="TextBox 7">
            <a:extLst>
              <a:ext uri="{FF2B5EF4-FFF2-40B4-BE49-F238E27FC236}">
                <a16:creationId xmlns:a16="http://schemas.microsoft.com/office/drawing/2014/main" id="{0301ECC4-0EDA-63C7-7452-29496796D280}"/>
              </a:ext>
            </a:extLst>
          </p:cNvPr>
          <p:cNvSpPr txBox="1"/>
          <p:nvPr userDrawn="1"/>
        </p:nvSpPr>
        <p:spPr>
          <a:xfrm>
            <a:off x="875448" y="5961194"/>
            <a:ext cx="2954174" cy="384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9" rIns="60959" anchor="ctr">
            <a:norm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>
                <a:solidFill>
                  <a:schemeClr val="accent3"/>
                </a:solidFill>
              </a:rPr>
              <a:t>© Moxa Inc. All rights reserved.</a:t>
            </a:r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9109" y="5563962"/>
            <a:ext cx="2400842" cy="352731"/>
          </a:xfrm>
          <a:prstGeom prst="rect">
            <a:avLst/>
          </a:prstGeom>
        </p:spPr>
      </p:pic>
      <p:sp>
        <p:nvSpPr>
          <p:cNvPr id="10" name="Google Shape;315;p44">
            <a:extLst>
              <a:ext uri="{FF2B5EF4-FFF2-40B4-BE49-F238E27FC236}">
                <a16:creationId xmlns:a16="http://schemas.microsoft.com/office/drawing/2014/main" id="{0F0CEE83-DE88-A346-9C66-6D92F110053F}"/>
              </a:ext>
            </a:extLst>
          </p:cNvPr>
          <p:cNvSpPr txBox="1"/>
          <p:nvPr userDrawn="1"/>
        </p:nvSpPr>
        <p:spPr>
          <a:xfrm>
            <a:off x="7178217" y="2591330"/>
            <a:ext cx="4817030" cy="66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For further information, visit 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  <a:hlinkClick r:id="rId5"/>
              </a:rPr>
              <a:t>www.moxa.com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.</a:t>
            </a:r>
            <a:r>
              <a:rPr lang="en-US" altLang="zh-TW" sz="1800" baseline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14693317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Slide 1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8845" y="2704207"/>
            <a:ext cx="7995673" cy="1278196"/>
          </a:xfrm>
          <a:prstGeom prst="rect">
            <a:avLst/>
          </a:prstGeom>
        </p:spPr>
        <p:txBody>
          <a:bodyPr anchor="t"/>
          <a:lstStyle>
            <a:lvl1pPr marR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0" i="0" u="none" strike="noStrike" kern="1200" cap="none" dirty="0">
                <a:solidFill>
                  <a:schemeClr val="l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 dirty="0"/>
              <a:t>Click to edit master title styles</a:t>
            </a:r>
            <a:endParaRPr kumimoji="1" lang="zh-TW" alt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F29F7220-A3DD-B82C-71F3-F65118B368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1776" y="6465415"/>
            <a:ext cx="1086321" cy="18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2891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CCDCB7F7-1BC9-126D-F62F-D7EE13E31F7B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27" y="0"/>
            <a:ext cx="11277333" cy="4572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627FC470-F141-C9BB-493E-638B9F5377EF}"/>
              </a:ext>
            </a:extLst>
          </p:cNvPr>
          <p:cNvSpPr/>
          <p:nvPr userDrawn="1"/>
        </p:nvSpPr>
        <p:spPr>
          <a:xfrm>
            <a:off x="458127" y="0"/>
            <a:ext cx="8733848" cy="4572000"/>
          </a:xfrm>
          <a:prstGeom prst="rect">
            <a:avLst/>
          </a:prstGeom>
          <a:gradFill>
            <a:gsLst>
              <a:gs pos="32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圖形 10">
            <a:extLst>
              <a:ext uri="{FF2B5EF4-FFF2-40B4-BE49-F238E27FC236}">
                <a16:creationId xmlns:a16="http://schemas.microsoft.com/office/drawing/2014/main" id="{1834E75B-44F2-6DB6-4FD4-87F9C93FF3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16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5582" y="1911530"/>
            <a:ext cx="10807240" cy="1001999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8" y="4847759"/>
            <a:ext cx="5581650" cy="574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7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143" y="5429155"/>
            <a:ext cx="5581650" cy="40246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1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65179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914519" y="2130427"/>
            <a:ext cx="10364550" cy="147002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829038" y="3886200"/>
            <a:ext cx="853551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A250D-6620-4877-A352-079FE8C074F6}" type="datetimeFigureOut">
              <a:rPr lang="zh-TW" altLang="en-US" smtClean="0"/>
              <a:t>2026/3/3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A536F-2635-4213-AFAA-8913573D69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20905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Tex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10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6642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</a:t>
            </a:r>
            <a:endParaRPr kumimoji="1" lang="zh-TW" altLang="en-US" dirty="0"/>
          </a:p>
        </p:txBody>
      </p:sp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6709" y="1193987"/>
            <a:ext cx="11161729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subtitle styles</a:t>
            </a:r>
            <a:endParaRPr kumimoji="1" lang="zh-TW" altLang="en-US" dirty="0"/>
          </a:p>
        </p:txBody>
      </p:sp>
      <p:sp>
        <p:nvSpPr>
          <p:cNvPr id="13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709" y="2087527"/>
            <a:ext cx="11154338" cy="42467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</a:t>
            </a:r>
          </a:p>
          <a:p>
            <a:pPr lvl="3"/>
            <a:r>
              <a:rPr kumimoji="1" lang="en-US" altLang="zh-TW" dirty="0"/>
              <a:t>Fourth level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AF146D9D-FEBF-D121-37A2-84E0E94D98B5}"/>
              </a:ext>
            </a:extLst>
          </p:cNvPr>
          <p:cNvSpPr txBox="1"/>
          <p:nvPr userDrawn="1"/>
        </p:nvSpPr>
        <p:spPr>
          <a:xfrm>
            <a:off x="113845" y="6427696"/>
            <a:ext cx="3835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fld id="{A8BE7417-C4FA-1748-94F8-6CC2D9905EE1}" type="slidenum">
              <a:rPr kumimoji="1" lang="zh-TW" altLang="en-US" sz="1200" b="1" i="0" u="none" strike="noStrike" kern="1200" cap="none" smtClean="0">
                <a:solidFill>
                  <a:srgbClr val="767171"/>
                </a:solidFill>
                <a:latin typeface="Arial"/>
                <a:cs typeface="Arial"/>
                <a:sym typeface="Arial"/>
              </a:rPr>
              <a:pPr marL="0" lvl="0" indent="0" algn="l" defTabSz="914309" rtl="0" eaLnBrk="1" latinLnBrk="0" hangingPunct="1">
                <a:lnSpc>
                  <a:spcPct val="100000"/>
                </a:lnSpc>
                <a:spcBef>
                  <a:spcPts val="1000"/>
                </a:spcBef>
                <a:buClr>
                  <a:schemeClr val="bg2">
                    <a:lumMod val="25000"/>
                  </a:schemeClr>
                </a:buClr>
                <a:buFont typeface="Arial" panose="020B0604020202020204" pitchFamily="34" charset="0"/>
                <a:buNone/>
              </a:pPr>
              <a:t>‹#›</a:t>
            </a:fld>
            <a:endParaRPr kumimoji="1" lang="zh-TW" altLang="en-US" sz="1200" b="1" i="0" u="none" strike="noStrike" kern="1200" cap="none" dirty="0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A5C422C-A6A9-8CCC-DE2F-D6BAA1734F56}"/>
              </a:ext>
            </a:extLst>
          </p:cNvPr>
          <p:cNvSpPr txBox="1"/>
          <p:nvPr userDrawn="1"/>
        </p:nvSpPr>
        <p:spPr>
          <a:xfrm>
            <a:off x="523312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 dirty="0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 dirty="0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769279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7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0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75" marR="0" indent="-358775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 </a:t>
            </a:r>
          </a:p>
          <a:p>
            <a:pPr lvl="3"/>
            <a:r>
              <a:rPr lang="en-US" altLang="zh-TW" dirty="0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4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 dirty="0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 dirty="0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2" y="6448434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 dirty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9662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1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4202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1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7151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1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9989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1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3155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1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8470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1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8337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1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235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06F8B60-DF12-8BE1-1D70-CD3A6E5CDE70}"/>
              </a:ext>
            </a:extLst>
          </p:cNvPr>
          <p:cNvSpPr/>
          <p:nvPr userDrawn="1"/>
        </p:nvSpPr>
        <p:spPr>
          <a:xfrm>
            <a:off x="794" y="0"/>
            <a:ext cx="1219358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手繪多邊形 2">
            <a:extLst>
              <a:ext uri="{FF2B5EF4-FFF2-40B4-BE49-F238E27FC236}">
                <a16:creationId xmlns:a16="http://schemas.microsoft.com/office/drawing/2014/main" id="{15BAE309-9C98-14BD-F5E4-35C32186910D}"/>
              </a:ext>
            </a:extLst>
          </p:cNvPr>
          <p:cNvSpPr/>
          <p:nvPr userDrawn="1"/>
        </p:nvSpPr>
        <p:spPr>
          <a:xfrm rot="10800000">
            <a:off x="6097588" y="0"/>
            <a:ext cx="5110983" cy="6858000"/>
          </a:xfrm>
          <a:custGeom>
            <a:avLst/>
            <a:gdLst>
              <a:gd name="connsiteX0" fmla="*/ 2878736 w 5110984"/>
              <a:gd name="connsiteY0" fmla="*/ 0 h 6858001"/>
              <a:gd name="connsiteX1" fmla="*/ 4399784 w 5110984"/>
              <a:gd name="connsiteY1" fmla="*/ 0 h 6858001"/>
              <a:gd name="connsiteX2" fmla="*/ 5110984 w 5110984"/>
              <a:gd name="connsiteY2" fmla="*/ 0 h 6858001"/>
              <a:gd name="connsiteX3" fmla="*/ 2232248 w 5110984"/>
              <a:gd name="connsiteY3" fmla="*/ 6858001 h 6858001"/>
              <a:gd name="connsiteX4" fmla="*/ 1521048 w 5110984"/>
              <a:gd name="connsiteY4" fmla="*/ 6858001 h 6858001"/>
              <a:gd name="connsiteX5" fmla="*/ 0 w 5110984"/>
              <a:gd name="connsiteY5" fmla="*/ 6858001 h 6858001"/>
              <a:gd name="connsiteX6" fmla="*/ 2878736 w 5110984"/>
              <a:gd name="connsiteY6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10984" h="6858001">
                <a:moveTo>
                  <a:pt x="2878736" y="0"/>
                </a:moveTo>
                <a:lnTo>
                  <a:pt x="4399784" y="0"/>
                </a:lnTo>
                <a:lnTo>
                  <a:pt x="5110984" y="0"/>
                </a:lnTo>
                <a:lnTo>
                  <a:pt x="2232248" y="6858001"/>
                </a:lnTo>
                <a:lnTo>
                  <a:pt x="1521048" y="6858001"/>
                </a:lnTo>
                <a:lnTo>
                  <a:pt x="0" y="6858001"/>
                </a:lnTo>
                <a:lnTo>
                  <a:pt x="2878736" y="0"/>
                </a:lnTo>
                <a:close/>
              </a:path>
            </a:pathLst>
          </a:custGeom>
          <a:solidFill>
            <a:schemeClr val="accent2">
              <a:alpha val="248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手繪多邊形 3">
            <a:extLst>
              <a:ext uri="{FF2B5EF4-FFF2-40B4-BE49-F238E27FC236}">
                <a16:creationId xmlns:a16="http://schemas.microsoft.com/office/drawing/2014/main" id="{ED02A123-2BFA-8F7E-E9D3-4B7A68E8881A}"/>
              </a:ext>
            </a:extLst>
          </p:cNvPr>
          <p:cNvSpPr/>
          <p:nvPr userDrawn="1"/>
        </p:nvSpPr>
        <p:spPr>
          <a:xfrm>
            <a:off x="10254069" y="2237494"/>
            <a:ext cx="1939519" cy="4620509"/>
          </a:xfrm>
          <a:custGeom>
            <a:avLst/>
            <a:gdLst>
              <a:gd name="connsiteX0" fmla="*/ 1566987 w 1566987"/>
              <a:gd name="connsiteY0" fmla="*/ 0 h 3733027"/>
              <a:gd name="connsiteX1" fmla="*/ 1566987 w 1566987"/>
              <a:gd name="connsiteY1" fmla="*/ 3733027 h 3733027"/>
              <a:gd name="connsiteX2" fmla="*/ 0 w 1566987"/>
              <a:gd name="connsiteY2" fmla="*/ 3733027 h 3733027"/>
              <a:gd name="connsiteX3" fmla="*/ 1566987 w 1566987"/>
              <a:gd name="connsiteY3" fmla="*/ 0 h 373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6987" h="3733027">
                <a:moveTo>
                  <a:pt x="1566987" y="0"/>
                </a:moveTo>
                <a:lnTo>
                  <a:pt x="1566987" y="3733027"/>
                </a:lnTo>
                <a:lnTo>
                  <a:pt x="0" y="3733027"/>
                </a:lnTo>
                <a:lnTo>
                  <a:pt x="1566987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4594EBB3-20C9-DA42-BE2B-49796FFC4F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3861" y="3609474"/>
            <a:ext cx="5263083" cy="39850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en-US" altLang="zh-TW" sz="24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TW" sz="2000" dirty="0">
                <a:ea typeface="+mn-ea"/>
              </a:rPr>
              <a:t>Level: External Confidential</a:t>
            </a:r>
          </a:p>
        </p:txBody>
      </p:sp>
      <p:sp>
        <p:nvSpPr>
          <p:cNvPr id="6" name="文字版面配置區 4">
            <a:extLst>
              <a:ext uri="{FF2B5EF4-FFF2-40B4-BE49-F238E27FC236}">
                <a16:creationId xmlns:a16="http://schemas.microsoft.com/office/drawing/2014/main" id="{720BFDFF-41FB-9E3B-70F7-7CF117B80B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3861" y="4076729"/>
            <a:ext cx="5263083" cy="37388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en-US" altLang="zh-TW" sz="20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altLang="zh-TW" dirty="0"/>
              <a:t>Version: v1.0</a:t>
            </a:r>
            <a:endParaRPr lang="zh-TW" altLang="en-US" dirty="0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812208A6-53A9-2649-AF13-1C52D24962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3861" y="1783187"/>
            <a:ext cx="10301809" cy="14318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pic>
        <p:nvPicPr>
          <p:cNvPr id="5" name="圖形 4">
            <a:extLst>
              <a:ext uri="{FF2B5EF4-FFF2-40B4-BE49-F238E27FC236}">
                <a16:creationId xmlns:a16="http://schemas.microsoft.com/office/drawing/2014/main" id="{479F0235-4B23-293F-5DA1-1A050862FD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42270E5E-A846-D907-8EFA-17F48861DA26}"/>
              </a:ext>
            </a:extLst>
          </p:cNvPr>
          <p:cNvSpPr txBox="1"/>
          <p:nvPr userDrawn="1"/>
        </p:nvSpPr>
        <p:spPr>
          <a:xfrm>
            <a:off x="553861" y="5835499"/>
            <a:ext cx="103273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kumimoji="1" lang="en-US" altLang="zh-TW" sz="1000" b="1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 Notes: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sz="1000" b="0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proprietary information contained in this file is confidential and disclosed only for Moxa Internal Usage. The receiving party has the obligation to protect the confidentiality of any</a:t>
            </a:r>
            <a:br>
              <a:rPr lang="en-US" altLang="zh-TW" sz="1000" b="0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altLang="zh-TW" sz="1000" b="0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 all information contained in this file. Any use of this material without specific permission form [Department Name]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26180433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 dirty="0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 dirty="0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 dirty="0">
              <a:solidFill>
                <a:srgbClr val="767171"/>
              </a:solidFill>
            </a:endParaRPr>
          </a:p>
        </p:txBody>
      </p:sp>
      <p:sp>
        <p:nvSpPr>
          <p:cNvPr id="10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6642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</a:t>
            </a:r>
            <a:endParaRPr kumimoji="1" lang="zh-TW" altLang="en-US" dirty="0"/>
          </a:p>
        </p:txBody>
      </p:sp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6709" y="1193987"/>
            <a:ext cx="11161729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subtitle style</a:t>
            </a:r>
            <a:endParaRPr kumimoji="1" lang="zh-TW" altLang="en-US" dirty="0"/>
          </a:p>
        </p:txBody>
      </p:sp>
      <p:sp>
        <p:nvSpPr>
          <p:cNvPr id="13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709" y="2087527"/>
            <a:ext cx="11154338" cy="42467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</a:t>
            </a:r>
          </a:p>
          <a:p>
            <a:pPr lvl="3"/>
            <a:r>
              <a:rPr kumimoji="1" lang="en-US" altLang="zh-TW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5690928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1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5774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  <p:sp>
        <p:nvSpPr>
          <p:cNvPr id="10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6642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</a:t>
            </a:r>
            <a:endParaRPr kumimoji="1" lang="zh-TW" altLang="en-US"/>
          </a:p>
        </p:txBody>
      </p:sp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6709" y="1193987"/>
            <a:ext cx="11161729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subtitle style</a:t>
            </a:r>
            <a:endParaRPr kumimoji="1" lang="zh-TW" altLang="en-US"/>
          </a:p>
        </p:txBody>
      </p:sp>
      <p:sp>
        <p:nvSpPr>
          <p:cNvPr id="13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709" y="2087527"/>
            <a:ext cx="11154338" cy="42467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0680421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1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5851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v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服裝, 布, 水, 青綠色 的圖片&#10;&#10;自動產生的描述">
            <a:extLst>
              <a:ext uri="{FF2B5EF4-FFF2-40B4-BE49-F238E27FC236}">
                <a16:creationId xmlns:a16="http://schemas.microsoft.com/office/drawing/2014/main" id="{ECFE994D-0EF3-CF8F-99C4-3832D775B80E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127" y="0"/>
            <a:ext cx="11277334" cy="4606183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765" y="1911530"/>
            <a:ext cx="10234671" cy="110957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144" y="4839730"/>
            <a:ext cx="5581650" cy="49702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14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144" y="5345781"/>
            <a:ext cx="5581650" cy="32968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62143175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mparison Layout w/ Subtitl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429" y="274642"/>
            <a:ext cx="11152481" cy="104212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31429" y="1403914"/>
            <a:ext cx="5473322" cy="96010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0" indent="0">
              <a:buNone/>
              <a:defRPr sz="2667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33" b="1"/>
            </a:lvl4pPr>
            <a:lvl5pPr marL="2438278" indent="0">
              <a:buNone/>
              <a:defRPr sz="2133" b="1"/>
            </a:lvl5pPr>
            <a:lvl6pPr marL="3047848" indent="0">
              <a:buNone/>
              <a:defRPr sz="2133" b="1"/>
            </a:lvl6pPr>
            <a:lvl7pPr marL="3657418" indent="0">
              <a:buNone/>
              <a:defRPr sz="2133" b="1"/>
            </a:lvl7pPr>
            <a:lvl8pPr marL="4266987" indent="0">
              <a:buNone/>
              <a:defRPr sz="2133" b="1"/>
            </a:lvl8pPr>
            <a:lvl9pPr marL="4876557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31429" y="2364021"/>
            <a:ext cx="5473322" cy="3849291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31428" y="6405333"/>
            <a:ext cx="6721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Box 7"/>
          <p:cNvSpPr txBox="1"/>
          <p:nvPr userDrawn="1"/>
        </p:nvSpPr>
        <p:spPr>
          <a:xfrm>
            <a:off x="4176331" y="6356585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4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2"/>
          </p:nvPr>
        </p:nvSpPr>
        <p:spPr>
          <a:xfrm>
            <a:off x="6096795" y="1403914"/>
            <a:ext cx="5473322" cy="96010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0" indent="0">
              <a:buNone/>
              <a:defRPr sz="2667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33" b="1"/>
            </a:lvl4pPr>
            <a:lvl5pPr marL="2438278" indent="0">
              <a:buNone/>
              <a:defRPr sz="2133" b="1"/>
            </a:lvl5pPr>
            <a:lvl6pPr marL="3047848" indent="0">
              <a:buNone/>
              <a:defRPr sz="2133" b="1"/>
            </a:lvl6pPr>
            <a:lvl7pPr marL="3657418" indent="0">
              <a:buNone/>
              <a:defRPr sz="2133" b="1"/>
            </a:lvl7pPr>
            <a:lvl8pPr marL="4266987" indent="0">
              <a:buNone/>
              <a:defRPr sz="2133" b="1"/>
            </a:lvl8pPr>
            <a:lvl9pPr marL="4876557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3"/>
          </p:nvPr>
        </p:nvSpPr>
        <p:spPr>
          <a:xfrm>
            <a:off x="6096795" y="2364021"/>
            <a:ext cx="5473322" cy="3849291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30794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 Title + Tex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3" name="文字版面配置區 7">
            <a:extLst>
              <a:ext uri="{FF2B5EF4-FFF2-40B4-BE49-F238E27FC236}">
                <a16:creationId xmlns:a16="http://schemas.microsoft.com/office/drawing/2014/main" id="{ECFFFF73-C3E6-FF3F-5FE0-76410B99083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709" y="1571105"/>
            <a:ext cx="11154338" cy="4763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</a:t>
            </a:r>
          </a:p>
          <a:p>
            <a:pPr lvl="3"/>
            <a:r>
              <a:rPr kumimoji="1" lang="en-US" altLang="zh-TW" dirty="0"/>
              <a:t>Fourth level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ADE9AE7-A5D7-B3F6-DEA5-12F718BDDF64}"/>
              </a:ext>
            </a:extLst>
          </p:cNvPr>
          <p:cNvSpPr txBox="1"/>
          <p:nvPr/>
        </p:nvSpPr>
        <p:spPr>
          <a:xfrm>
            <a:off x="523312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 dirty="0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 dirty="0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110268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b="0"/>
            </a:lvl3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998921" y="6444000"/>
            <a:ext cx="38405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377" rtl="0" eaLnBrk="1" latinLnBrk="0" hangingPunct="1"/>
            <a:r>
              <a:rPr lang="en-US" sz="14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23475" y="6448252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0831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98921" y="6444000"/>
            <a:ext cx="38405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377" rtl="0" eaLnBrk="1" latinLnBrk="0" hangingPunct="1"/>
            <a:r>
              <a:rPr lang="en-US" sz="14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3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23475" y="6448252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C3B7B-0594-4092-9592-6FDE5210E0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38326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4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2" y="6448434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  <p:sp>
        <p:nvSpPr>
          <p:cNvPr id="10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7" y="417523"/>
            <a:ext cx="11160018" cy="625191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</a:t>
            </a:r>
            <a:br>
              <a:rPr kumimoji="1" lang="en-US" altLang="zh-TW"/>
            </a:br>
            <a:r>
              <a:rPr kumimoji="1" lang="en-US" altLang="zh-TW"/>
              <a:t> </a:t>
            </a:r>
            <a:endParaRPr kumimoji="1" lang="zh-TW" altLang="en-US"/>
          </a:p>
        </p:txBody>
      </p:sp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0" y="1151572"/>
            <a:ext cx="11161729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subtitle style</a:t>
            </a:r>
            <a:endParaRPr kumimoji="1" lang="zh-TW" altLang="en-US"/>
          </a:p>
        </p:txBody>
      </p:sp>
      <p:sp>
        <p:nvSpPr>
          <p:cNvPr id="13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39104" y="1999716"/>
            <a:ext cx="11154338" cy="4289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184041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4">
    <p:bg>
      <p:bgPr>
        <a:solidFill>
          <a:schemeClr val="bg1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一張含有 足部穿著, 人員, 服裝, 室內 的圖片&#10;&#10;自動產生的描述">
            <a:extLst>
              <a:ext uri="{FF2B5EF4-FFF2-40B4-BE49-F238E27FC236}">
                <a16:creationId xmlns:a16="http://schemas.microsoft.com/office/drawing/2014/main" id="{E4016282-14AB-22EA-494C-9F6785271A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4" y="0"/>
            <a:ext cx="12192794" cy="6858447"/>
          </a:xfrm>
          <a:prstGeom prst="rect">
            <a:avLst/>
          </a:prstGeom>
        </p:spPr>
      </p:pic>
      <p:sp>
        <p:nvSpPr>
          <p:cNvPr id="3" name="手繪多邊形 2">
            <a:extLst>
              <a:ext uri="{FF2B5EF4-FFF2-40B4-BE49-F238E27FC236}">
                <a16:creationId xmlns:a16="http://schemas.microsoft.com/office/drawing/2014/main" id="{4727375F-166D-A35D-166C-70E73F6738CE}"/>
              </a:ext>
            </a:extLst>
          </p:cNvPr>
          <p:cNvSpPr/>
          <p:nvPr userDrawn="1"/>
        </p:nvSpPr>
        <p:spPr>
          <a:xfrm>
            <a:off x="794" y="-2"/>
            <a:ext cx="6946595" cy="6858001"/>
          </a:xfrm>
          <a:custGeom>
            <a:avLst/>
            <a:gdLst>
              <a:gd name="connsiteX0" fmla="*/ 2517494 w 5209946"/>
              <a:gd name="connsiteY0" fmla="*/ 0 h 5143501"/>
              <a:gd name="connsiteX1" fmla="*/ 3050894 w 5209946"/>
              <a:gd name="connsiteY1" fmla="*/ 0 h 5143501"/>
              <a:gd name="connsiteX2" fmla="*/ 4676546 w 5209946"/>
              <a:gd name="connsiteY2" fmla="*/ 0 h 5143501"/>
              <a:gd name="connsiteX3" fmla="*/ 5209946 w 5209946"/>
              <a:gd name="connsiteY3" fmla="*/ 0 h 5143501"/>
              <a:gd name="connsiteX4" fmla="*/ 3050894 w 5209946"/>
              <a:gd name="connsiteY4" fmla="*/ 5143501 h 5143501"/>
              <a:gd name="connsiteX5" fmla="*/ 2517494 w 5209946"/>
              <a:gd name="connsiteY5" fmla="*/ 5143501 h 5143501"/>
              <a:gd name="connsiteX6" fmla="*/ 74913 w 5209946"/>
              <a:gd name="connsiteY6" fmla="*/ 5143501 h 5143501"/>
              <a:gd name="connsiteX7" fmla="*/ 0 w 5209946"/>
              <a:gd name="connsiteY7" fmla="*/ 5143501 h 5143501"/>
              <a:gd name="connsiteX8" fmla="*/ 0 w 5209946"/>
              <a:gd name="connsiteY8" fmla="*/ 1 h 5143501"/>
              <a:gd name="connsiteX9" fmla="*/ 74913 w 5209946"/>
              <a:gd name="connsiteY9" fmla="*/ 1 h 5143501"/>
              <a:gd name="connsiteX10" fmla="*/ 2517494 w 5209946"/>
              <a:gd name="connsiteY10" fmla="*/ 1 h 5143501"/>
              <a:gd name="connsiteX11" fmla="*/ 2517494 w 5209946"/>
              <a:gd name="connsiteY11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9946" h="5143501">
                <a:moveTo>
                  <a:pt x="2517494" y="0"/>
                </a:moveTo>
                <a:lnTo>
                  <a:pt x="3050894" y="0"/>
                </a:lnTo>
                <a:lnTo>
                  <a:pt x="4676546" y="0"/>
                </a:lnTo>
                <a:lnTo>
                  <a:pt x="5209946" y="0"/>
                </a:lnTo>
                <a:lnTo>
                  <a:pt x="3050894" y="5143501"/>
                </a:lnTo>
                <a:lnTo>
                  <a:pt x="2517494" y="5143501"/>
                </a:lnTo>
                <a:lnTo>
                  <a:pt x="74913" y="5143501"/>
                </a:lnTo>
                <a:lnTo>
                  <a:pt x="0" y="5143501"/>
                </a:lnTo>
                <a:lnTo>
                  <a:pt x="0" y="1"/>
                </a:lnTo>
                <a:lnTo>
                  <a:pt x="74913" y="1"/>
                </a:lnTo>
                <a:lnTo>
                  <a:pt x="2517494" y="1"/>
                </a:lnTo>
                <a:lnTo>
                  <a:pt x="2517494" y="0"/>
                </a:lnTo>
                <a:close/>
              </a:path>
            </a:pathLst>
          </a:custGeom>
          <a:solidFill>
            <a:schemeClr val="accent1">
              <a:alpha val="9129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圖形 5">
            <a:extLst>
              <a:ext uri="{FF2B5EF4-FFF2-40B4-BE49-F238E27FC236}">
                <a16:creationId xmlns:a16="http://schemas.microsoft.com/office/drawing/2014/main" id="{6AE2D939-E570-43DE-363E-DB87A342CF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5E29324C-1D4A-6819-0A37-A73B5FE773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9855" y="1552802"/>
            <a:ext cx="5394012" cy="169386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09AA07FE-87DD-107A-85F4-399B9CB817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9855" y="3911546"/>
            <a:ext cx="4937054" cy="5255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6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2" name="文字版面配置區 4">
            <a:extLst>
              <a:ext uri="{FF2B5EF4-FFF2-40B4-BE49-F238E27FC236}">
                <a16:creationId xmlns:a16="http://schemas.microsoft.com/office/drawing/2014/main" id="{25588D77-1A92-C605-F82E-DFC3F75098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794" y="4441132"/>
            <a:ext cx="4022652" cy="36215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18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5164" y="5329311"/>
            <a:ext cx="4022652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44486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Training">
    <p:bg>
      <p:bgPr>
        <a:solidFill>
          <a:schemeClr val="bg1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一張含有 足部穿著, 人員, 服裝, 室內 的圖片&#10;&#10;自動產生的描述">
            <a:extLst>
              <a:ext uri="{FF2B5EF4-FFF2-40B4-BE49-F238E27FC236}">
                <a16:creationId xmlns:a16="http://schemas.microsoft.com/office/drawing/2014/main" id="{E4016282-14AB-22EA-494C-9F6785271A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4" y="0"/>
            <a:ext cx="12192794" cy="6858447"/>
          </a:xfrm>
          <a:prstGeom prst="rect">
            <a:avLst/>
          </a:prstGeom>
        </p:spPr>
      </p:pic>
      <p:sp>
        <p:nvSpPr>
          <p:cNvPr id="3" name="手繪多邊形 2">
            <a:extLst>
              <a:ext uri="{FF2B5EF4-FFF2-40B4-BE49-F238E27FC236}">
                <a16:creationId xmlns:a16="http://schemas.microsoft.com/office/drawing/2014/main" id="{4727375F-166D-A35D-166C-70E73F6738CE}"/>
              </a:ext>
            </a:extLst>
          </p:cNvPr>
          <p:cNvSpPr/>
          <p:nvPr userDrawn="1"/>
        </p:nvSpPr>
        <p:spPr>
          <a:xfrm>
            <a:off x="794" y="-2"/>
            <a:ext cx="6946595" cy="6858001"/>
          </a:xfrm>
          <a:custGeom>
            <a:avLst/>
            <a:gdLst>
              <a:gd name="connsiteX0" fmla="*/ 2517494 w 5209946"/>
              <a:gd name="connsiteY0" fmla="*/ 0 h 5143501"/>
              <a:gd name="connsiteX1" fmla="*/ 3050894 w 5209946"/>
              <a:gd name="connsiteY1" fmla="*/ 0 h 5143501"/>
              <a:gd name="connsiteX2" fmla="*/ 4676546 w 5209946"/>
              <a:gd name="connsiteY2" fmla="*/ 0 h 5143501"/>
              <a:gd name="connsiteX3" fmla="*/ 5209946 w 5209946"/>
              <a:gd name="connsiteY3" fmla="*/ 0 h 5143501"/>
              <a:gd name="connsiteX4" fmla="*/ 3050894 w 5209946"/>
              <a:gd name="connsiteY4" fmla="*/ 5143501 h 5143501"/>
              <a:gd name="connsiteX5" fmla="*/ 2517494 w 5209946"/>
              <a:gd name="connsiteY5" fmla="*/ 5143501 h 5143501"/>
              <a:gd name="connsiteX6" fmla="*/ 74913 w 5209946"/>
              <a:gd name="connsiteY6" fmla="*/ 5143501 h 5143501"/>
              <a:gd name="connsiteX7" fmla="*/ 0 w 5209946"/>
              <a:gd name="connsiteY7" fmla="*/ 5143501 h 5143501"/>
              <a:gd name="connsiteX8" fmla="*/ 0 w 5209946"/>
              <a:gd name="connsiteY8" fmla="*/ 1 h 5143501"/>
              <a:gd name="connsiteX9" fmla="*/ 74913 w 5209946"/>
              <a:gd name="connsiteY9" fmla="*/ 1 h 5143501"/>
              <a:gd name="connsiteX10" fmla="*/ 2517494 w 5209946"/>
              <a:gd name="connsiteY10" fmla="*/ 1 h 5143501"/>
              <a:gd name="connsiteX11" fmla="*/ 2517494 w 5209946"/>
              <a:gd name="connsiteY11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9946" h="5143501">
                <a:moveTo>
                  <a:pt x="2517494" y="0"/>
                </a:moveTo>
                <a:lnTo>
                  <a:pt x="3050894" y="0"/>
                </a:lnTo>
                <a:lnTo>
                  <a:pt x="4676546" y="0"/>
                </a:lnTo>
                <a:lnTo>
                  <a:pt x="5209946" y="0"/>
                </a:lnTo>
                <a:lnTo>
                  <a:pt x="3050894" y="5143501"/>
                </a:lnTo>
                <a:lnTo>
                  <a:pt x="2517494" y="5143501"/>
                </a:lnTo>
                <a:lnTo>
                  <a:pt x="74913" y="5143501"/>
                </a:lnTo>
                <a:lnTo>
                  <a:pt x="0" y="5143501"/>
                </a:lnTo>
                <a:lnTo>
                  <a:pt x="0" y="1"/>
                </a:lnTo>
                <a:lnTo>
                  <a:pt x="74913" y="1"/>
                </a:lnTo>
                <a:lnTo>
                  <a:pt x="2517494" y="1"/>
                </a:lnTo>
                <a:lnTo>
                  <a:pt x="2517494" y="0"/>
                </a:lnTo>
                <a:close/>
              </a:path>
            </a:pathLst>
          </a:custGeom>
          <a:solidFill>
            <a:schemeClr val="accent1">
              <a:alpha val="9129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6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圖形 5">
            <a:extLst>
              <a:ext uri="{FF2B5EF4-FFF2-40B4-BE49-F238E27FC236}">
                <a16:creationId xmlns:a16="http://schemas.microsoft.com/office/drawing/2014/main" id="{6AE2D939-E570-43DE-363E-DB87A342CF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5E29324C-1D4A-6819-0A37-A73B5FE773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2661" y="881946"/>
            <a:ext cx="6015795" cy="212956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4400" dirty="0"/>
              <a:t>Click to edit course name/title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09AA07FE-87DD-107A-85F4-399B9CB817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48326" y="3459191"/>
            <a:ext cx="3787292" cy="40011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600" b="1" i="0" u="none" strike="noStrike" kern="1200" cap="none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Instructor’s Name</a:t>
            </a:r>
            <a:endParaRPr kumimoji="1" lang="zh-TW" altLang="en-US" dirty="0"/>
          </a:p>
        </p:txBody>
      </p:sp>
      <p:sp>
        <p:nvSpPr>
          <p:cNvPr id="12" name="文字版面配置區 4">
            <a:extLst>
              <a:ext uri="{FF2B5EF4-FFF2-40B4-BE49-F238E27FC236}">
                <a16:creationId xmlns:a16="http://schemas.microsoft.com/office/drawing/2014/main" id="{25588D77-1A92-C605-F82E-DFC3F75098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48326" y="3889508"/>
            <a:ext cx="3669632" cy="36215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1600" b="0" i="0" u="none" strike="noStrike" kern="1200" cap="none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Instructor’s Title</a:t>
            </a:r>
            <a:endParaRPr kumimoji="1" lang="zh-TW" altLang="en-US" dirty="0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7643" y="6320312"/>
            <a:ext cx="3785353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73B3874-4B9C-6A80-4851-58B8E6E7A7A3}"/>
              </a:ext>
            </a:extLst>
          </p:cNvPr>
          <p:cNvSpPr>
            <a:spLocks noChangeAspect="1"/>
          </p:cNvSpPr>
          <p:nvPr userDrawn="1"/>
        </p:nvSpPr>
        <p:spPr>
          <a:xfrm>
            <a:off x="252662" y="3140228"/>
            <a:ext cx="1371600" cy="1371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011F44-301D-3151-E991-076412979D80}"/>
              </a:ext>
            </a:extLst>
          </p:cNvPr>
          <p:cNvSpPr txBox="1"/>
          <p:nvPr userDrawn="1"/>
        </p:nvSpPr>
        <p:spPr>
          <a:xfrm>
            <a:off x="1447149" y="3054801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solidFill>
                  <a:schemeClr val="accent5"/>
                </a:solidFill>
              </a:rPr>
              <a:t>Instructor</a:t>
            </a:r>
          </a:p>
        </p:txBody>
      </p:sp>
      <p:sp>
        <p:nvSpPr>
          <p:cNvPr id="24" name="文字版面配置區 4">
            <a:extLst>
              <a:ext uri="{FF2B5EF4-FFF2-40B4-BE49-F238E27FC236}">
                <a16:creationId xmlns:a16="http://schemas.microsoft.com/office/drawing/2014/main" id="{0AE0F422-BD8A-B7C0-830C-388E78464CA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48325" y="4974174"/>
            <a:ext cx="3104149" cy="40011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600" b="1" i="0" u="none" strike="noStrike" kern="1200" cap="none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Moderator’s Name</a:t>
            </a:r>
            <a:endParaRPr kumimoji="1" lang="zh-TW" altLang="en-US" dirty="0"/>
          </a:p>
        </p:txBody>
      </p:sp>
      <p:sp>
        <p:nvSpPr>
          <p:cNvPr id="25" name="文字版面配置區 4">
            <a:extLst>
              <a:ext uri="{FF2B5EF4-FFF2-40B4-BE49-F238E27FC236}">
                <a16:creationId xmlns:a16="http://schemas.microsoft.com/office/drawing/2014/main" id="{F07FDEB0-1B3C-8E6E-3A14-2CA575DE7F6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48325" y="5404491"/>
            <a:ext cx="3007896" cy="36215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1600" b="0" i="0" u="none" strike="noStrike" kern="1200" cap="none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Moderator’s Title</a:t>
            </a:r>
            <a:endParaRPr kumimoji="1" lang="zh-TW" altLang="en-US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19BC73E-4361-7DD4-6676-1AECB2BB0293}"/>
              </a:ext>
            </a:extLst>
          </p:cNvPr>
          <p:cNvSpPr>
            <a:spLocks noChangeAspect="1"/>
          </p:cNvSpPr>
          <p:nvPr userDrawn="1"/>
        </p:nvSpPr>
        <p:spPr>
          <a:xfrm>
            <a:off x="252661" y="4655211"/>
            <a:ext cx="1371600" cy="1371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12AC46C-A84C-67A4-030E-1D00FB06D352}"/>
              </a:ext>
            </a:extLst>
          </p:cNvPr>
          <p:cNvSpPr txBox="1"/>
          <p:nvPr userDrawn="1"/>
        </p:nvSpPr>
        <p:spPr>
          <a:xfrm>
            <a:off x="1447148" y="4569784"/>
            <a:ext cx="14382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5"/>
                </a:solidFill>
              </a:rPr>
              <a:t>Moderator</a:t>
            </a:r>
          </a:p>
        </p:txBody>
      </p:sp>
    </p:spTree>
    <p:extLst>
      <p:ext uri="{BB962C8B-B14F-4D97-AF65-F5344CB8AC3E}">
        <p14:creationId xmlns:p14="http://schemas.microsoft.com/office/powerpoint/2010/main" val="2546484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Edi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圖片版面配置區 6">
            <a:extLst>
              <a:ext uri="{FF2B5EF4-FFF2-40B4-BE49-F238E27FC236}">
                <a16:creationId xmlns:a16="http://schemas.microsoft.com/office/drawing/2014/main" id="{50DB062D-130E-7863-90A1-218D821EC4E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60194" y="0"/>
            <a:ext cx="11476800" cy="4572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r">
              <a:buNone/>
              <a:def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icon to insert an image</a:t>
            </a:r>
          </a:p>
          <a:p>
            <a:endParaRPr kumimoji="1" lang="zh-TW" altLang="en-US" dirty="0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38" y="1911530"/>
            <a:ext cx="11161712" cy="1073717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j-ea"/>
                <a:cs typeface="Arial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8" y="4832311"/>
            <a:ext cx="5581650" cy="51865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0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938" y="5350968"/>
            <a:ext cx="5581650" cy="36284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11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84289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Edi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圖片版面配置區 6">
            <a:extLst>
              <a:ext uri="{FF2B5EF4-FFF2-40B4-BE49-F238E27FC236}">
                <a16:creationId xmlns:a16="http://schemas.microsoft.com/office/drawing/2014/main" id="{3AC223BE-1CA9-4681-4433-256800A45F4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3588" cy="6858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r">
              <a:buNone/>
              <a:def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icon to insert image</a:t>
            </a:r>
          </a:p>
        </p:txBody>
      </p:sp>
      <p:pic>
        <p:nvPicPr>
          <p:cNvPr id="7" name="圖形 5">
            <a:extLst>
              <a:ext uri="{FF2B5EF4-FFF2-40B4-BE49-F238E27FC236}">
                <a16:creationId xmlns:a16="http://schemas.microsoft.com/office/drawing/2014/main" id="{6AE2D939-E570-43DE-363E-DB87A342CF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2" name="文字版面配置區 4">
            <a:extLst>
              <a:ext uri="{FF2B5EF4-FFF2-40B4-BE49-F238E27FC236}">
                <a16:creationId xmlns:a16="http://schemas.microsoft.com/office/drawing/2014/main" id="{BF69AB1E-6C91-2449-5B0E-F43175FD29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4222" y="1552802"/>
            <a:ext cx="5394012" cy="14318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09AA07FE-87DD-107A-85F4-399B9CB817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9348" y="3911236"/>
            <a:ext cx="4586674" cy="51779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4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25588D77-1A92-C605-F82E-DFC3F75098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348" y="4432586"/>
            <a:ext cx="4022652" cy="36215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kumimoji="1" lang="zh-TW" altLang="en-US" sz="18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9348" y="5325038"/>
            <a:ext cx="4022652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31171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手繪多邊形 7">
            <a:extLst>
              <a:ext uri="{FF2B5EF4-FFF2-40B4-BE49-F238E27FC236}">
                <a16:creationId xmlns:a16="http://schemas.microsoft.com/office/drawing/2014/main" id="{B858E2D4-61A0-656D-4AF7-B7302422D56F}"/>
              </a:ext>
            </a:extLst>
          </p:cNvPr>
          <p:cNvSpPr/>
          <p:nvPr userDrawn="1"/>
        </p:nvSpPr>
        <p:spPr>
          <a:xfrm>
            <a:off x="0" y="-1"/>
            <a:ext cx="5112548" cy="6858001"/>
          </a:xfrm>
          <a:custGeom>
            <a:avLst/>
            <a:gdLst>
              <a:gd name="connsiteX0" fmla="*/ 1522612 w 5112548"/>
              <a:gd name="connsiteY0" fmla="*/ 0 h 6858001"/>
              <a:gd name="connsiteX1" fmla="*/ 2233812 w 5112548"/>
              <a:gd name="connsiteY1" fmla="*/ 0 h 6858001"/>
              <a:gd name="connsiteX2" fmla="*/ 4401348 w 5112548"/>
              <a:gd name="connsiteY2" fmla="*/ 0 h 6858001"/>
              <a:gd name="connsiteX3" fmla="*/ 5112548 w 5112548"/>
              <a:gd name="connsiteY3" fmla="*/ 0 h 6858001"/>
              <a:gd name="connsiteX4" fmla="*/ 2233812 w 5112548"/>
              <a:gd name="connsiteY4" fmla="*/ 6858001 h 6858001"/>
              <a:gd name="connsiteX5" fmla="*/ 1522612 w 5112548"/>
              <a:gd name="connsiteY5" fmla="*/ 6858001 h 6858001"/>
              <a:gd name="connsiteX6" fmla="*/ 0 w 5112548"/>
              <a:gd name="connsiteY6" fmla="*/ 6858001 h 6858001"/>
              <a:gd name="connsiteX7" fmla="*/ 0 w 5112548"/>
              <a:gd name="connsiteY7" fmla="*/ 1 h 6858001"/>
              <a:gd name="connsiteX8" fmla="*/ 1522612 w 5112548"/>
              <a:gd name="connsiteY8" fmla="*/ 1 h 6858001"/>
              <a:gd name="connsiteX9" fmla="*/ 1522612 w 5112548"/>
              <a:gd name="connsiteY9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12548" h="6858001">
                <a:moveTo>
                  <a:pt x="1522612" y="0"/>
                </a:moveTo>
                <a:lnTo>
                  <a:pt x="2233812" y="0"/>
                </a:lnTo>
                <a:lnTo>
                  <a:pt x="4401348" y="0"/>
                </a:lnTo>
                <a:lnTo>
                  <a:pt x="5112548" y="0"/>
                </a:lnTo>
                <a:lnTo>
                  <a:pt x="2233812" y="6858001"/>
                </a:lnTo>
                <a:lnTo>
                  <a:pt x="1522612" y="6858001"/>
                </a:lnTo>
                <a:lnTo>
                  <a:pt x="0" y="6858001"/>
                </a:lnTo>
                <a:lnTo>
                  <a:pt x="0" y="1"/>
                </a:lnTo>
                <a:lnTo>
                  <a:pt x="1522612" y="1"/>
                </a:lnTo>
                <a:lnTo>
                  <a:pt x="152261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b="1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853" y="1409699"/>
            <a:ext cx="3916947" cy="234651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4800" b="1" i="0" u="none" strike="noStrike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5CA76627-6548-F3E1-C440-B04AC02DFCEA}"/>
              </a:ext>
            </a:extLst>
          </p:cNvPr>
          <p:cNvSpPr txBox="1">
            <a:spLocks/>
          </p:cNvSpPr>
          <p:nvPr userDrawn="1"/>
        </p:nvSpPr>
        <p:spPr>
          <a:xfrm>
            <a:off x="6205538" y="512763"/>
            <a:ext cx="5472112" cy="5832475"/>
          </a:xfrm>
          <a:prstGeom prst="rect">
            <a:avLst/>
          </a:prstGeom>
        </p:spPr>
        <p:txBody>
          <a:bodyPr anchor="ctr"/>
          <a:lstStyle>
            <a:lvl1pPr marR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zh-TW" altLang="en-US" sz="42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algn="l">
              <a:lnSpc>
                <a:spcPct val="150000"/>
              </a:lnSpc>
            </a:pPr>
            <a:endParaRPr lang="en-US" altLang="zh-TW" sz="2200" b="0" i="0" u="none" strike="noStrike" kern="1200" cap="none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01C22953-92C7-BB83-BE06-C1BCBA0DBAA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51400" y="512763"/>
            <a:ext cx="1136650" cy="583247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80000"/>
              </a:lnSpc>
              <a:spcBef>
                <a:spcPts val="0"/>
              </a:spcBef>
              <a:buNone/>
              <a:defRPr lang="zh-TW" altLang="en-US" sz="2200" b="1" i="0" u="none" strike="noStrike" kern="1200" cap="none" baseline="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sp>
        <p:nvSpPr>
          <p:cNvPr id="14" name="文字版面配置區 4">
            <a:extLst>
              <a:ext uri="{FF2B5EF4-FFF2-40B4-BE49-F238E27FC236}">
                <a16:creationId xmlns:a16="http://schemas.microsoft.com/office/drawing/2014/main" id="{444A5DD8-440F-ECE2-CA23-D8D90E5879F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05538" y="512763"/>
            <a:ext cx="5472112" cy="5832475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80000"/>
              </a:lnSpc>
              <a:spcBef>
                <a:spcPts val="0"/>
              </a:spcBef>
              <a:buNone/>
              <a:defRPr lang="zh-TW" altLang="en-US" sz="2200" b="1" i="0" u="none" strike="noStrike" kern="1200" cap="none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A0F1EF7C-462E-7E64-3E5D-EA32D32CCA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0703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手繪多邊形 7">
            <a:extLst>
              <a:ext uri="{FF2B5EF4-FFF2-40B4-BE49-F238E27FC236}">
                <a16:creationId xmlns:a16="http://schemas.microsoft.com/office/drawing/2014/main" id="{B858E2D4-61A0-656D-4AF7-B7302422D56F}"/>
              </a:ext>
            </a:extLst>
          </p:cNvPr>
          <p:cNvSpPr/>
          <p:nvPr userDrawn="1"/>
        </p:nvSpPr>
        <p:spPr>
          <a:xfrm>
            <a:off x="0" y="-1"/>
            <a:ext cx="5112548" cy="6858001"/>
          </a:xfrm>
          <a:custGeom>
            <a:avLst/>
            <a:gdLst>
              <a:gd name="connsiteX0" fmla="*/ 1522612 w 5112548"/>
              <a:gd name="connsiteY0" fmla="*/ 0 h 6858001"/>
              <a:gd name="connsiteX1" fmla="*/ 2233812 w 5112548"/>
              <a:gd name="connsiteY1" fmla="*/ 0 h 6858001"/>
              <a:gd name="connsiteX2" fmla="*/ 4401348 w 5112548"/>
              <a:gd name="connsiteY2" fmla="*/ 0 h 6858001"/>
              <a:gd name="connsiteX3" fmla="*/ 5112548 w 5112548"/>
              <a:gd name="connsiteY3" fmla="*/ 0 h 6858001"/>
              <a:gd name="connsiteX4" fmla="*/ 2233812 w 5112548"/>
              <a:gd name="connsiteY4" fmla="*/ 6858001 h 6858001"/>
              <a:gd name="connsiteX5" fmla="*/ 1522612 w 5112548"/>
              <a:gd name="connsiteY5" fmla="*/ 6858001 h 6858001"/>
              <a:gd name="connsiteX6" fmla="*/ 0 w 5112548"/>
              <a:gd name="connsiteY6" fmla="*/ 6858001 h 6858001"/>
              <a:gd name="connsiteX7" fmla="*/ 0 w 5112548"/>
              <a:gd name="connsiteY7" fmla="*/ 1 h 6858001"/>
              <a:gd name="connsiteX8" fmla="*/ 1522612 w 5112548"/>
              <a:gd name="connsiteY8" fmla="*/ 1 h 6858001"/>
              <a:gd name="connsiteX9" fmla="*/ 1522612 w 5112548"/>
              <a:gd name="connsiteY9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12548" h="6858001">
                <a:moveTo>
                  <a:pt x="1522612" y="0"/>
                </a:moveTo>
                <a:lnTo>
                  <a:pt x="2233812" y="0"/>
                </a:lnTo>
                <a:lnTo>
                  <a:pt x="4401348" y="0"/>
                </a:lnTo>
                <a:lnTo>
                  <a:pt x="5112548" y="0"/>
                </a:lnTo>
                <a:lnTo>
                  <a:pt x="2233812" y="6858001"/>
                </a:lnTo>
                <a:lnTo>
                  <a:pt x="1522612" y="6858001"/>
                </a:lnTo>
                <a:lnTo>
                  <a:pt x="0" y="6858001"/>
                </a:lnTo>
                <a:lnTo>
                  <a:pt x="0" y="1"/>
                </a:lnTo>
                <a:lnTo>
                  <a:pt x="1522612" y="1"/>
                </a:lnTo>
                <a:lnTo>
                  <a:pt x="152261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b="1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853" y="950495"/>
            <a:ext cx="3840480" cy="32004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4800" b="1" i="0" u="none" strike="noStrike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title</a:t>
            </a:r>
            <a:br>
              <a:rPr kumimoji="1" lang="zh-TW" altLang="en-US" dirty="0"/>
            </a:br>
            <a:endParaRPr kumimoji="1" lang="zh-TW" altLang="en-US" dirty="0"/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5CA76627-6548-F3E1-C440-B04AC02DFCEA}"/>
              </a:ext>
            </a:extLst>
          </p:cNvPr>
          <p:cNvSpPr txBox="1">
            <a:spLocks/>
          </p:cNvSpPr>
          <p:nvPr userDrawn="1"/>
        </p:nvSpPr>
        <p:spPr>
          <a:xfrm>
            <a:off x="6205538" y="512763"/>
            <a:ext cx="5472112" cy="5832475"/>
          </a:xfrm>
          <a:prstGeom prst="rect">
            <a:avLst/>
          </a:prstGeom>
        </p:spPr>
        <p:txBody>
          <a:bodyPr anchor="ctr"/>
          <a:lstStyle>
            <a:lvl1pPr marR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zh-TW" altLang="en-US" sz="42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algn="l">
              <a:lnSpc>
                <a:spcPct val="150000"/>
              </a:lnSpc>
            </a:pPr>
            <a:endParaRPr lang="en-US" altLang="zh-TW" sz="2200" b="0" i="0" u="none" strike="noStrike" kern="1200" cap="none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7748B66-2CEA-2C20-75D8-A85082F4B08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32493" y="1080129"/>
            <a:ext cx="6858000" cy="914400"/>
          </a:xfrm>
        </p:spPr>
        <p:txBody>
          <a:bodyPr>
            <a:normAutofit/>
          </a:bodyPr>
          <a:lstStyle>
            <a:lvl1pPr marL="228600" indent="-228600">
              <a:buFont typeface="Arial" panose="020B0604020202020204" pitchFamily="34" charset="0"/>
              <a:buChar char="•"/>
              <a:defRPr sz="2800"/>
            </a:lvl1pPr>
          </a:lstStyle>
          <a:p>
            <a:pPr lvl="0"/>
            <a:r>
              <a:rPr lang="en-US" dirty="0"/>
              <a:t>Click to edit section #1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B340D503-085F-0D88-3638-9A9DF533D7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94159" y="2136194"/>
            <a:ext cx="6858000" cy="914400"/>
          </a:xfrm>
        </p:spPr>
        <p:txBody>
          <a:bodyPr>
            <a:normAutofit/>
          </a:bodyPr>
          <a:lstStyle>
            <a:lvl1pPr marL="228600" indent="-228600">
              <a:buFont typeface="Arial" panose="020B0604020202020204" pitchFamily="34" charset="0"/>
              <a:buChar char="•"/>
              <a:defRPr sz="2800"/>
            </a:lvl1pPr>
          </a:lstStyle>
          <a:p>
            <a:pPr lvl="0"/>
            <a:r>
              <a:rPr lang="en-US" dirty="0"/>
              <a:t>Click to edit section #2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31A7C506-C021-DB1C-80F4-2BAE3177910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57834" y="3183291"/>
            <a:ext cx="6858000" cy="914400"/>
          </a:xfrm>
        </p:spPr>
        <p:txBody>
          <a:bodyPr>
            <a:normAutofit/>
          </a:bodyPr>
          <a:lstStyle>
            <a:lvl1pPr marL="228600" indent="-228600">
              <a:buFont typeface="Arial" panose="020B0604020202020204" pitchFamily="34" charset="0"/>
              <a:buChar char="•"/>
              <a:defRPr sz="2800"/>
            </a:lvl1pPr>
          </a:lstStyle>
          <a:p>
            <a:pPr lvl="0"/>
            <a:r>
              <a:rPr lang="en-US" dirty="0"/>
              <a:t>Click to edit section #3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B0B816D4-4C68-05D8-E5B9-150396795E2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917042" y="4239356"/>
            <a:ext cx="6858000" cy="914400"/>
          </a:xfrm>
        </p:spPr>
        <p:txBody>
          <a:bodyPr>
            <a:normAutofit/>
          </a:bodyPr>
          <a:lstStyle>
            <a:lvl1pPr marL="228600" indent="-228600">
              <a:buFont typeface="Arial" panose="020B0604020202020204" pitchFamily="34" charset="0"/>
              <a:buChar char="•"/>
              <a:defRPr sz="2800"/>
            </a:lvl1pPr>
          </a:lstStyle>
          <a:p>
            <a:pPr lvl="0"/>
            <a:r>
              <a:rPr lang="en-US" dirty="0"/>
              <a:t>Click to edit section #4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A7D3F5FC-359B-62B0-58F9-A3512B26CB9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71871" y="5292297"/>
            <a:ext cx="6858000" cy="914400"/>
          </a:xfrm>
        </p:spPr>
        <p:txBody>
          <a:bodyPr>
            <a:normAutofit/>
          </a:bodyPr>
          <a:lstStyle>
            <a:lvl1pPr marL="228600" indent="-228600">
              <a:buFont typeface="Arial" panose="020B0604020202020204" pitchFamily="34" charset="0"/>
              <a:buChar char="•"/>
              <a:defRPr sz="2800"/>
            </a:lvl1pPr>
          </a:lstStyle>
          <a:p>
            <a:pPr lvl="0"/>
            <a:r>
              <a:rPr lang="en-US" dirty="0"/>
              <a:t>Click to edit section #5</a:t>
            </a:r>
          </a:p>
        </p:txBody>
      </p:sp>
    </p:spTree>
    <p:extLst>
      <p:ext uri="{BB962C8B-B14F-4D97-AF65-F5344CB8AC3E}">
        <p14:creationId xmlns:p14="http://schemas.microsoft.com/office/powerpoint/2010/main" val="29566747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版面配置區 5">
            <a:extLst>
              <a:ext uri="{FF2B5EF4-FFF2-40B4-BE49-F238E27FC236}">
                <a16:creationId xmlns:a16="http://schemas.microsoft.com/office/drawing/2014/main" id="{3A175FB8-158A-CDD9-339D-F2109B4A2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417523"/>
            <a:ext cx="11161712" cy="622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3312" y="1825625"/>
            <a:ext cx="111543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</a:t>
            </a:r>
          </a:p>
          <a:p>
            <a:pPr lvl="3"/>
            <a:r>
              <a:rPr kumimoji="1" lang="en-US" altLang="zh-TW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6248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30" r:id="rId2"/>
    <p:sldLayoutId id="2147483756" r:id="rId3"/>
    <p:sldLayoutId id="2147483757" r:id="rId4"/>
    <p:sldLayoutId id="2147483779" r:id="rId5"/>
    <p:sldLayoutId id="2147483761" r:id="rId6"/>
    <p:sldLayoutId id="2147483762" r:id="rId7"/>
    <p:sldLayoutId id="2147483752" r:id="rId8"/>
    <p:sldLayoutId id="2147483775" r:id="rId9"/>
    <p:sldLayoutId id="2147483776" r:id="rId10"/>
    <p:sldLayoutId id="2147483753" r:id="rId11"/>
    <p:sldLayoutId id="2147483766" r:id="rId12"/>
    <p:sldLayoutId id="2147483778" r:id="rId13"/>
    <p:sldLayoutId id="2147483777" r:id="rId14"/>
    <p:sldLayoutId id="2147483763" r:id="rId15"/>
    <p:sldLayoutId id="2147483773" r:id="rId16"/>
    <p:sldLayoutId id="2147483751" r:id="rId17"/>
    <p:sldLayoutId id="2147483750" r:id="rId18"/>
    <p:sldLayoutId id="2147483767" r:id="rId19"/>
    <p:sldLayoutId id="2147483782" r:id="rId20"/>
    <p:sldLayoutId id="2147483785" r:id="rId21"/>
    <p:sldLayoutId id="2147483789" r:id="rId22"/>
    <p:sldLayoutId id="2147483790" r:id="rId23"/>
    <p:sldLayoutId id="2147483791" r:id="rId24"/>
    <p:sldLayoutId id="2147483792" r:id="rId25"/>
    <p:sldLayoutId id="2147483793" r:id="rId26"/>
    <p:sldLayoutId id="2147483794" r:id="rId27"/>
    <p:sldLayoutId id="2147483795" r:id="rId28"/>
    <p:sldLayoutId id="2147483796" r:id="rId29"/>
    <p:sldLayoutId id="2147483797" r:id="rId30"/>
    <p:sldLayoutId id="2147483798" r:id="rId31"/>
    <p:sldLayoutId id="2147483801" r:id="rId32"/>
    <p:sldLayoutId id="2147483802" r:id="rId33"/>
    <p:sldLayoutId id="2147483803" r:id="rId34"/>
    <p:sldLayoutId id="2147483805" r:id="rId35"/>
    <p:sldLayoutId id="2147483806" r:id="rId36"/>
    <p:sldLayoutId id="2147483807" r:id="rId37"/>
    <p:sldLayoutId id="2147483808" r:id="rId38"/>
    <p:sldLayoutId id="2147483809" r:id="rId39"/>
  </p:sldLayoutIdLst>
  <p:hf hdr="0" dt="0"/>
  <p:txStyles>
    <p:titleStyle>
      <a:lvl1pPr marR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kumimoji="1" lang="zh-TW" altLang="en-US" sz="3600" b="1" i="0" u="none" strike="noStrike" kern="1200" cap="none" dirty="0">
          <a:solidFill>
            <a:srgbClr val="008787"/>
          </a:solidFill>
          <a:latin typeface="Arial" panose="020B0604020202020204" pitchFamily="34" charset="0"/>
          <a:ea typeface="+mj-ea"/>
          <a:cs typeface="Arial" panose="020B0604020202020204" pitchFamily="34" charset="0"/>
          <a:sym typeface="Arial"/>
        </a:defRPr>
      </a:lvl1pPr>
    </p:titleStyle>
    <p:bodyStyle>
      <a:lvl1pPr marL="342900" marR="0" indent="-342900" algn="l" defTabSz="914400" rtl="0" eaLnBrk="1" fontAlgn="auto" latinLnBrk="0" hangingPunct="1">
        <a:lnSpc>
          <a:spcPct val="100000"/>
        </a:lnSpc>
        <a:spcBef>
          <a:spcPts val="1000"/>
        </a:spcBef>
        <a:spcAft>
          <a:spcPts val="0"/>
        </a:spcAft>
        <a:buClr>
          <a:schemeClr val="bg2">
            <a:lumMod val="25000"/>
          </a:schemeClr>
        </a:buClr>
        <a:buSzTx/>
        <a:buFont typeface="Arial" panose="020B0604020202020204" pitchFamily="34" charset="0"/>
        <a:buChar char="●"/>
        <a:tabLst/>
        <a:defRPr sz="22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○"/>
        <a:defRPr sz="1800" b="1" kern="120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bg2">
            <a:lumMod val="25000"/>
          </a:schemeClr>
        </a:buClr>
        <a:buFont typeface="Arial" panose="020B0604020202020204" pitchFamily="34" charset="0"/>
        <a:buChar char="−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tx1"/>
        </a:buClr>
        <a:buSzTx/>
        <a:buFont typeface="Arial" panose="020B0604020202020204" pitchFamily="34" charset="0"/>
        <a:buChar char="»"/>
        <a:tabLst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»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3">
          <p15:clr>
            <a:srgbClr val="F26B43"/>
          </p15:clr>
        </p15:guide>
        <p15:guide id="2" pos="325">
          <p15:clr>
            <a:srgbClr val="F26B43"/>
          </p15:clr>
        </p15:guide>
        <p15:guide id="3" orient="horz" pos="3997">
          <p15:clr>
            <a:srgbClr val="F26B43"/>
          </p15:clr>
        </p15:guide>
        <p15:guide id="4" pos="7356">
          <p15:clr>
            <a:srgbClr val="F26B43"/>
          </p15:clr>
        </p15:guide>
        <p15:guide id="5" orient="horz" pos="1480" userDrawn="1">
          <p15:clr>
            <a:srgbClr val="5ACBF0"/>
          </p15:clr>
        </p15:guide>
        <p15:guide id="6" orient="horz" pos="2863">
          <p15:clr>
            <a:srgbClr val="5ACBF0"/>
          </p15:clr>
        </p15:guide>
        <p15:guide id="7" pos="3772" userDrawn="1">
          <p15:clr>
            <a:srgbClr val="5ACBF0"/>
          </p15:clr>
        </p15:guide>
        <p15:guide id="8" pos="3909" userDrawn="1">
          <p15:clr>
            <a:srgbClr val="5ACBF0"/>
          </p15:clr>
        </p15:guide>
        <p15:guide id="9" orient="horz" pos="2160" userDrawn="1">
          <p15:clr>
            <a:srgbClr val="F26B43"/>
          </p15:clr>
        </p15:guide>
        <p15:guide id="10" pos="384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5.png"/><Relationship Id="rId5" Type="http://schemas.openxmlformats.org/officeDocument/2006/relationships/hyperlink" Target="https://www.moxa.com/en/products/industrial-edge-connectivity/protocol-gateways/modbus-tcp-gateways/mgate-mb3170-g2-mb3270-g2-mb3470-g2-series#resources" TargetMode="External"/><Relationship Id="rId4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31.png"/><Relationship Id="rId4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1.png"/><Relationship Id="rId7" Type="http://schemas.openxmlformats.org/officeDocument/2006/relationships/image" Target="../media/image64.png"/><Relationship Id="rId12" Type="http://schemas.openxmlformats.org/officeDocument/2006/relationships/image" Target="../media/image6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53.png"/><Relationship Id="rId10" Type="http://schemas.openxmlformats.org/officeDocument/2006/relationships/image" Target="../media/image67.png"/><Relationship Id="rId4" Type="http://schemas.openxmlformats.org/officeDocument/2006/relationships/image" Target="../media/image62.png"/><Relationship Id="rId9" Type="http://schemas.openxmlformats.org/officeDocument/2006/relationships/image" Target="../media/image6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3.png"/><Relationship Id="rId5" Type="http://schemas.openxmlformats.org/officeDocument/2006/relationships/image" Target="../media/image70.png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69.png"/><Relationship Id="rId5" Type="http://schemas.openxmlformats.org/officeDocument/2006/relationships/image" Target="../media/image67.png"/><Relationship Id="rId4" Type="http://schemas.openxmlformats.org/officeDocument/2006/relationships/image" Target="../media/image6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53.png"/><Relationship Id="rId4" Type="http://schemas.openxmlformats.org/officeDocument/2006/relationships/image" Target="../media/image7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3.xml"/><Relationship Id="rId4" Type="http://schemas.openxmlformats.org/officeDocument/2006/relationships/hyperlink" Target="https://www.publicdomainpictures.net/view-image.php?image=190580&amp;picture=martelo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46.png"/><Relationship Id="rId7" Type="http://schemas.microsoft.com/office/2011/relationships/webextension" Target="../webextensions/webextension1.xml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77.png"/><Relationship Id="rId5" Type="http://schemas.openxmlformats.org/officeDocument/2006/relationships/image" Target="../media/image76.jpeg"/><Relationship Id="rId4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8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8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8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sv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11/relationships/webextension" Target="../webextensions/webextension2.xml"/><Relationship Id="rId3" Type="http://schemas.openxmlformats.org/officeDocument/2006/relationships/image" Target="../media/image76.jpe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77.png"/><Relationship Id="rId5" Type="http://schemas.openxmlformats.org/officeDocument/2006/relationships/image" Target="../media/image47.png"/><Relationship Id="rId4" Type="http://schemas.openxmlformats.org/officeDocument/2006/relationships/image" Target="../media/image75.png"/><Relationship Id="rId9" Type="http://schemas.openxmlformats.org/officeDocument/2006/relationships/image" Target="../media/image9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9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99.png"/><Relationship Id="rId4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29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hyperlink" Target="https://moxa.litmos.com.au/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5" Type="http://schemas.openxmlformats.org/officeDocument/2006/relationships/image" Target="../media/image4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67592169-85A4-0371-FC9E-73FA0917F4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March 2026</a:t>
            </a:r>
            <a:endParaRPr lang="zh-TW" altLang="en-US" dirty="0"/>
          </a:p>
        </p:txBody>
      </p:sp>
      <p:sp>
        <p:nvSpPr>
          <p:cNvPr id="6" name="文字版面配置區 2">
            <a:extLst>
              <a:ext uri="{FF2B5EF4-FFF2-40B4-BE49-F238E27FC236}">
                <a16:creationId xmlns:a16="http://schemas.microsoft.com/office/drawing/2014/main" id="{AA702DBB-2A2A-DD77-E5E3-C6EE8013C34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2929" y="1182537"/>
            <a:ext cx="9956327" cy="3157089"/>
          </a:xfrm>
        </p:spPr>
        <p:txBody>
          <a:bodyPr>
            <a:normAutofit/>
          </a:bodyPr>
          <a:lstStyle/>
          <a:p>
            <a:br>
              <a:rPr lang="en-US" altLang="zh-TW" sz="4400" dirty="0"/>
            </a:br>
            <a:r>
              <a:rPr lang="en-US" altLang="zh-TW" sz="4400" dirty="0"/>
              <a:t>MGate MB3x70-G2 Introduction</a:t>
            </a:r>
            <a:br>
              <a:rPr lang="en-US" altLang="zh-TW" sz="4400" dirty="0"/>
            </a:br>
            <a:r>
              <a:rPr lang="en-US" altLang="zh-TW" sz="3200" dirty="0"/>
              <a:t>The Next Generation Modbus Protocol Gateway</a:t>
            </a:r>
          </a:p>
          <a:p>
            <a:endParaRPr lang="en-US" altLang="zh-TW" sz="440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E40FB81-231E-5D9A-5A44-E85479DAEAD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5144" y="4839730"/>
            <a:ext cx="6786096" cy="497025"/>
          </a:xfrm>
        </p:spPr>
        <p:txBody>
          <a:bodyPr/>
          <a:lstStyle/>
          <a:p>
            <a:r>
              <a:rPr lang="en-GB" dirty="0"/>
              <a:t>Lubos Kucharek &amp; Christian Gromeier</a:t>
            </a:r>
            <a:endParaRPr lang="en-TW" dirty="0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478C3FC6-F8E6-E74F-1C81-4BA090397659}"/>
              </a:ext>
            </a:extLst>
          </p:cNvPr>
          <p:cNvSpPr txBox="1">
            <a:spLocks/>
          </p:cNvSpPr>
          <p:nvPr/>
        </p:nvSpPr>
        <p:spPr>
          <a:xfrm>
            <a:off x="832929" y="185408"/>
            <a:ext cx="4766360" cy="4970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600" b="1" i="0" u="none" strike="noStrike" kern="1200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0" dirty="0">
                <a:solidFill>
                  <a:schemeClr val="bg1"/>
                </a:solidFill>
              </a:rPr>
              <a:t>MTSC Troubleshooting 2026</a:t>
            </a:r>
            <a:endParaRPr lang="en-TW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713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89C085-2DD1-8938-8664-A7509EA86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F3A2976F-F274-D323-2ABD-9F4AF7BEA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841" y="2657446"/>
            <a:ext cx="7995673" cy="1543107"/>
          </a:xfrm>
        </p:spPr>
        <p:txBody>
          <a:bodyPr>
            <a:normAutofit/>
          </a:bodyPr>
          <a:lstStyle/>
          <a:p>
            <a:r>
              <a:rPr lang="en-GB" sz="4800" dirty="0"/>
              <a:t>Hands-On 1 (60 min.)</a:t>
            </a:r>
          </a:p>
        </p:txBody>
      </p:sp>
    </p:spTree>
    <p:extLst>
      <p:ext uri="{BB962C8B-B14F-4D97-AF65-F5344CB8AC3E}">
        <p14:creationId xmlns:p14="http://schemas.microsoft.com/office/powerpoint/2010/main" val="28980280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DE496F-ABDF-9138-32A3-3995EEF1F6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439B9-3E20-7CA0-E9D7-CB91E6534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Hands-On 1: Migration From G1 to G2</a:t>
            </a:r>
            <a:endParaRPr lang="en-DE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0155026-B430-89C4-5BA3-624C3C146EAD}"/>
              </a:ext>
            </a:extLst>
          </p:cNvPr>
          <p:cNvGrpSpPr/>
          <p:nvPr/>
        </p:nvGrpSpPr>
        <p:grpSpPr>
          <a:xfrm>
            <a:off x="6511793" y="3963625"/>
            <a:ext cx="5785048" cy="2325527"/>
            <a:chOff x="3604415" y="3139188"/>
            <a:chExt cx="5785048" cy="2325527"/>
          </a:xfrm>
        </p:grpSpPr>
        <p:pic>
          <p:nvPicPr>
            <p:cNvPr id="6" name="Picture 2" descr="免費下載PNG及SVG格式Pc圖示">
              <a:extLst>
                <a:ext uri="{FF2B5EF4-FFF2-40B4-BE49-F238E27FC236}">
                  <a16:creationId xmlns:a16="http://schemas.microsoft.com/office/drawing/2014/main" id="{ED8ADFB4-8775-0472-5B0F-297F700E8B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4197" y="3575030"/>
              <a:ext cx="1066472" cy="10664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8" name="直線接點 7">
              <a:extLst>
                <a:ext uri="{FF2B5EF4-FFF2-40B4-BE49-F238E27FC236}">
                  <a16:creationId xmlns:a16="http://schemas.microsoft.com/office/drawing/2014/main" id="{0CD0CB50-0DC4-E959-00AC-2AF63276FEE5}"/>
                </a:ext>
              </a:extLst>
            </p:cNvPr>
            <p:cNvCxnSpPr>
              <a:cxnSpLocks/>
            </p:cNvCxnSpPr>
            <p:nvPr/>
          </p:nvCxnSpPr>
          <p:spPr>
            <a:xfrm>
              <a:off x="6814641" y="4101449"/>
              <a:ext cx="944424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9" name="文字方塊 9">
              <a:extLst>
                <a:ext uri="{FF2B5EF4-FFF2-40B4-BE49-F238E27FC236}">
                  <a16:creationId xmlns:a16="http://schemas.microsoft.com/office/drawing/2014/main" id="{26C80014-1EE1-DECE-905B-B1457239D6F4}"/>
                </a:ext>
              </a:extLst>
            </p:cNvPr>
            <p:cNvSpPr txBox="1"/>
            <p:nvPr/>
          </p:nvSpPr>
          <p:spPr>
            <a:xfrm>
              <a:off x="3604415" y="4704116"/>
              <a:ext cx="2226035" cy="52322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dirty="0"/>
                <a:t>Modbus TCP Application</a:t>
              </a:r>
              <a:br>
                <a:rPr lang="en-US" altLang="zh-TW" sz="1400" dirty="0"/>
              </a:br>
              <a:r>
                <a:rPr lang="en-US" altLang="zh-TW" sz="1400" dirty="0"/>
                <a:t>Client (Master)</a:t>
              </a:r>
              <a:endParaRPr lang="zh-TW" altLang="en-US" sz="1400" dirty="0"/>
            </a:p>
          </p:txBody>
        </p:sp>
        <p:sp>
          <p:nvSpPr>
            <p:cNvPr id="10" name="文字方塊 9">
              <a:extLst>
                <a:ext uri="{FF2B5EF4-FFF2-40B4-BE49-F238E27FC236}">
                  <a16:creationId xmlns:a16="http://schemas.microsoft.com/office/drawing/2014/main" id="{83E83863-E5CC-43CB-B94F-207EB00320AA}"/>
                </a:ext>
              </a:extLst>
            </p:cNvPr>
            <p:cNvSpPr txBox="1"/>
            <p:nvPr/>
          </p:nvSpPr>
          <p:spPr>
            <a:xfrm>
              <a:off x="7163428" y="4726051"/>
              <a:ext cx="2226035" cy="738664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dirty="0"/>
                <a:t>Serial Sensor</a:t>
              </a:r>
              <a:br>
                <a:rPr lang="en-US" altLang="zh-TW" sz="1400" dirty="0"/>
              </a:br>
              <a:r>
                <a:rPr lang="en-US" altLang="zh-TW" sz="1400" dirty="0"/>
                <a:t>Modbus RTU Server (Slave)</a:t>
              </a:r>
              <a:endParaRPr lang="zh-TW" altLang="en-US" sz="1400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9671CE4-397E-2B03-80C1-DD2ABE7315A4}"/>
                </a:ext>
              </a:extLst>
            </p:cNvPr>
            <p:cNvSpPr txBox="1"/>
            <p:nvPr/>
          </p:nvSpPr>
          <p:spPr>
            <a:xfrm>
              <a:off x="7280669" y="4167765"/>
              <a:ext cx="92508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sz="1200" dirty="0"/>
                <a:t>Serial</a:t>
              </a:r>
              <a:endParaRPr lang="zh-TW" altLang="en-US" sz="1200" dirty="0"/>
            </a:p>
          </p:txBody>
        </p:sp>
        <p:cxnSp>
          <p:nvCxnSpPr>
            <p:cNvPr id="12" name="直線接點 7">
              <a:extLst>
                <a:ext uri="{FF2B5EF4-FFF2-40B4-BE49-F238E27FC236}">
                  <a16:creationId xmlns:a16="http://schemas.microsoft.com/office/drawing/2014/main" id="{DA9B3189-08E3-8D58-1CF2-46B426755402}"/>
                </a:ext>
              </a:extLst>
            </p:cNvPr>
            <p:cNvCxnSpPr>
              <a:cxnSpLocks/>
            </p:cNvCxnSpPr>
            <p:nvPr/>
          </p:nvCxnSpPr>
          <p:spPr>
            <a:xfrm>
              <a:off x="5323605" y="4104678"/>
              <a:ext cx="1491036" cy="0"/>
            </a:xfrm>
            <a:prstGeom prst="line">
              <a:avLst/>
            </a:prstGeom>
            <a:ln w="76200">
              <a:solidFill>
                <a:schemeClr val="accent6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7A72B53-D1A2-2F04-2530-458FB2BFAFAB}"/>
                </a:ext>
              </a:extLst>
            </p:cNvPr>
            <p:cNvSpPr txBox="1"/>
            <p:nvPr/>
          </p:nvSpPr>
          <p:spPr>
            <a:xfrm>
              <a:off x="5254156" y="4167765"/>
              <a:ext cx="92508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sz="1200" dirty="0"/>
                <a:t>Ethernet</a:t>
              </a:r>
              <a:endParaRPr lang="zh-TW" altLang="en-US" sz="1200" dirty="0"/>
            </a:p>
          </p:txBody>
        </p:sp>
        <p:sp>
          <p:nvSpPr>
            <p:cNvPr id="14" name="文字方塊 10">
              <a:extLst>
                <a:ext uri="{FF2B5EF4-FFF2-40B4-BE49-F238E27FC236}">
                  <a16:creationId xmlns:a16="http://schemas.microsoft.com/office/drawing/2014/main" id="{C0105AF7-4E79-AE27-8EC8-4D7B8D75429F}"/>
                </a:ext>
              </a:extLst>
            </p:cNvPr>
            <p:cNvSpPr txBox="1"/>
            <p:nvPr/>
          </p:nvSpPr>
          <p:spPr>
            <a:xfrm>
              <a:off x="3666465" y="3139188"/>
              <a:ext cx="1750800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/>
                <a:t>After Migration</a:t>
              </a:r>
              <a:endParaRPr lang="zh-TW" altLang="en-US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C8A53DF-9BAB-DF54-71C3-6A87FA91D1E7}"/>
              </a:ext>
            </a:extLst>
          </p:cNvPr>
          <p:cNvGrpSpPr/>
          <p:nvPr/>
        </p:nvGrpSpPr>
        <p:grpSpPr>
          <a:xfrm>
            <a:off x="6504417" y="1635413"/>
            <a:ext cx="5785048" cy="2283532"/>
            <a:chOff x="3604415" y="3181183"/>
            <a:chExt cx="5785048" cy="2283532"/>
          </a:xfrm>
        </p:grpSpPr>
        <p:pic>
          <p:nvPicPr>
            <p:cNvPr id="16" name="Picture 2" descr="免費下載PNG及SVG格式Pc圖示">
              <a:extLst>
                <a:ext uri="{FF2B5EF4-FFF2-40B4-BE49-F238E27FC236}">
                  <a16:creationId xmlns:a16="http://schemas.microsoft.com/office/drawing/2014/main" id="{CDCCC9AF-C547-0CF4-338A-0A5E416633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4197" y="3575030"/>
              <a:ext cx="1066472" cy="10664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8" name="直線接點 7">
              <a:extLst>
                <a:ext uri="{FF2B5EF4-FFF2-40B4-BE49-F238E27FC236}">
                  <a16:creationId xmlns:a16="http://schemas.microsoft.com/office/drawing/2014/main" id="{CE4FA1AD-48DB-A007-A615-0B2F290D2CCC}"/>
                </a:ext>
              </a:extLst>
            </p:cNvPr>
            <p:cNvCxnSpPr>
              <a:cxnSpLocks/>
            </p:cNvCxnSpPr>
            <p:nvPr/>
          </p:nvCxnSpPr>
          <p:spPr>
            <a:xfrm>
              <a:off x="6814641" y="4101449"/>
              <a:ext cx="944424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9" name="文字方塊 9">
              <a:extLst>
                <a:ext uri="{FF2B5EF4-FFF2-40B4-BE49-F238E27FC236}">
                  <a16:creationId xmlns:a16="http://schemas.microsoft.com/office/drawing/2014/main" id="{54B301FD-29A5-36DA-ED75-C74C94E49CD7}"/>
                </a:ext>
              </a:extLst>
            </p:cNvPr>
            <p:cNvSpPr txBox="1"/>
            <p:nvPr/>
          </p:nvSpPr>
          <p:spPr>
            <a:xfrm>
              <a:off x="3604415" y="4704116"/>
              <a:ext cx="2226035" cy="52322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dirty="0"/>
                <a:t>Modbus TCP Application</a:t>
              </a:r>
              <a:br>
                <a:rPr lang="en-US" altLang="zh-TW" sz="1400" dirty="0"/>
              </a:br>
              <a:r>
                <a:rPr lang="en-US" altLang="zh-TW" sz="1400" dirty="0"/>
                <a:t>Client (Master)</a:t>
              </a:r>
              <a:endParaRPr lang="zh-TW" altLang="en-US" sz="1400" dirty="0"/>
            </a:p>
          </p:txBody>
        </p:sp>
        <p:sp>
          <p:nvSpPr>
            <p:cNvPr id="20" name="文字方塊 9">
              <a:extLst>
                <a:ext uri="{FF2B5EF4-FFF2-40B4-BE49-F238E27FC236}">
                  <a16:creationId xmlns:a16="http://schemas.microsoft.com/office/drawing/2014/main" id="{5204EF6D-C92B-D667-1E01-720EE6DD9364}"/>
                </a:ext>
              </a:extLst>
            </p:cNvPr>
            <p:cNvSpPr txBox="1"/>
            <p:nvPr/>
          </p:nvSpPr>
          <p:spPr>
            <a:xfrm>
              <a:off x="7163428" y="4726051"/>
              <a:ext cx="2226035" cy="738664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dirty="0"/>
                <a:t>Serial Sensor</a:t>
              </a:r>
              <a:br>
                <a:rPr lang="en-US" altLang="zh-TW" sz="1400" dirty="0"/>
              </a:br>
              <a:r>
                <a:rPr lang="en-US" altLang="zh-TW" sz="1400" dirty="0"/>
                <a:t>Modbus RTU Server (Slave)</a:t>
              </a:r>
              <a:endParaRPr lang="zh-TW" altLang="en-US" sz="1400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F6A0AE2-15FF-D551-4F6C-FAECDBD14A8E}"/>
                </a:ext>
              </a:extLst>
            </p:cNvPr>
            <p:cNvSpPr txBox="1"/>
            <p:nvPr/>
          </p:nvSpPr>
          <p:spPr>
            <a:xfrm>
              <a:off x="7280669" y="4167765"/>
              <a:ext cx="92508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sz="1200" dirty="0"/>
                <a:t>Serial</a:t>
              </a:r>
              <a:endParaRPr lang="zh-TW" altLang="en-US" sz="1200" dirty="0"/>
            </a:p>
          </p:txBody>
        </p:sp>
        <p:cxnSp>
          <p:nvCxnSpPr>
            <p:cNvPr id="22" name="直線接點 7">
              <a:extLst>
                <a:ext uri="{FF2B5EF4-FFF2-40B4-BE49-F238E27FC236}">
                  <a16:creationId xmlns:a16="http://schemas.microsoft.com/office/drawing/2014/main" id="{4A3D1CA5-5DBD-718D-42F2-83C06175A82A}"/>
                </a:ext>
              </a:extLst>
            </p:cNvPr>
            <p:cNvCxnSpPr>
              <a:cxnSpLocks/>
            </p:cNvCxnSpPr>
            <p:nvPr/>
          </p:nvCxnSpPr>
          <p:spPr>
            <a:xfrm>
              <a:off x="5323605" y="4104678"/>
              <a:ext cx="1491036" cy="0"/>
            </a:xfrm>
            <a:prstGeom prst="line">
              <a:avLst/>
            </a:prstGeom>
            <a:ln w="76200">
              <a:solidFill>
                <a:schemeClr val="accent6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282160F-9395-8668-5799-1B34408ED204}"/>
                </a:ext>
              </a:extLst>
            </p:cNvPr>
            <p:cNvSpPr txBox="1"/>
            <p:nvPr/>
          </p:nvSpPr>
          <p:spPr>
            <a:xfrm>
              <a:off x="5254156" y="4167765"/>
              <a:ext cx="92508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sz="1200" dirty="0"/>
                <a:t>Ethernet</a:t>
              </a:r>
              <a:endParaRPr lang="zh-TW" altLang="en-US" sz="1200" dirty="0"/>
            </a:p>
          </p:txBody>
        </p:sp>
        <p:sp>
          <p:nvSpPr>
            <p:cNvPr id="24" name="文字方塊 10">
              <a:extLst>
                <a:ext uri="{FF2B5EF4-FFF2-40B4-BE49-F238E27FC236}">
                  <a16:creationId xmlns:a16="http://schemas.microsoft.com/office/drawing/2014/main" id="{DA8BBC08-576A-96F5-5CCB-60AD59ED3269}"/>
                </a:ext>
              </a:extLst>
            </p:cNvPr>
            <p:cNvSpPr txBox="1"/>
            <p:nvPr/>
          </p:nvSpPr>
          <p:spPr>
            <a:xfrm>
              <a:off x="3614163" y="3181183"/>
              <a:ext cx="1249060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/>
                <a:t>Beginning</a:t>
              </a:r>
              <a:endParaRPr lang="zh-TW" altLang="en-US" dirty="0"/>
            </a:p>
          </p:txBody>
        </p:sp>
      </p:grpSp>
      <p:pic>
        <p:nvPicPr>
          <p:cNvPr id="25" name="Picture 4">
            <a:extLst>
              <a:ext uri="{FF2B5EF4-FFF2-40B4-BE49-F238E27FC236}">
                <a16:creationId xmlns:a16="http://schemas.microsoft.com/office/drawing/2014/main" id="{DC7049F2-16E2-283D-118D-41BA36BC7D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919" y="1640108"/>
            <a:ext cx="800072" cy="172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>
            <a:extLst>
              <a:ext uri="{FF2B5EF4-FFF2-40B4-BE49-F238E27FC236}">
                <a16:creationId xmlns:a16="http://schemas.microsoft.com/office/drawing/2014/main" id="{59413C16-536B-626A-4152-8DA4B00820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919" y="3920625"/>
            <a:ext cx="735309" cy="1942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1">
            <a:extLst>
              <a:ext uri="{FF2B5EF4-FFF2-40B4-BE49-F238E27FC236}">
                <a16:creationId xmlns:a16="http://schemas.microsoft.com/office/drawing/2014/main" id="{128B6BF4-1BB7-1929-3754-57A6CF5BB0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605" y="1772570"/>
            <a:ext cx="5613022" cy="152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1800" b="1" dirty="0">
                <a:solidFill>
                  <a:schemeClr val="tx2"/>
                </a:solidFill>
              </a:rPr>
              <a:t>Situation</a:t>
            </a:r>
          </a:p>
          <a:p>
            <a:r>
              <a:rPr lang="en-US" sz="1500" dirty="0"/>
              <a:t>- Car wash line </a:t>
            </a:r>
            <a:r>
              <a:rPr lang="en-US" sz="1500" b="1" dirty="0"/>
              <a:t>used the MGate MB3270 (G1)</a:t>
            </a:r>
            <a:r>
              <a:rPr lang="en-US" sz="1500" dirty="0"/>
              <a:t> for 10+ years</a:t>
            </a:r>
          </a:p>
          <a:p>
            <a:r>
              <a:rPr lang="en-US" sz="1500" dirty="0"/>
              <a:t>- </a:t>
            </a:r>
            <a:r>
              <a:rPr lang="en-US" sz="1500" b="1" dirty="0"/>
              <a:t>Recently</a:t>
            </a:r>
            <a:r>
              <a:rPr lang="en-US" sz="1500" dirty="0"/>
              <a:t>: </a:t>
            </a:r>
            <a:r>
              <a:rPr lang="en-US" sz="1500" b="1" dirty="0"/>
              <a:t>communication</a:t>
            </a:r>
            <a:r>
              <a:rPr lang="en-US" sz="1500" dirty="0"/>
              <a:t> </a:t>
            </a:r>
            <a:r>
              <a:rPr lang="en-US" sz="1500" b="1" dirty="0"/>
              <a:t>instability</a:t>
            </a:r>
            <a:r>
              <a:rPr lang="en-US" sz="1500" dirty="0"/>
              <a:t> </a:t>
            </a:r>
            <a:r>
              <a:rPr lang="en-US" sz="1500" b="1" dirty="0"/>
              <a:t>reported</a:t>
            </a:r>
          </a:p>
          <a:p>
            <a:r>
              <a:rPr lang="en-US" sz="1500" dirty="0"/>
              <a:t>- Service technician confirmed </a:t>
            </a:r>
            <a:r>
              <a:rPr lang="en-US" sz="1500" b="1" dirty="0"/>
              <a:t>sensors operational</a:t>
            </a:r>
          </a:p>
          <a:p>
            <a:r>
              <a:rPr lang="en-US" sz="1500" dirty="0"/>
              <a:t>- </a:t>
            </a:r>
            <a:r>
              <a:rPr lang="en-US" sz="1500" b="1" dirty="0"/>
              <a:t>Issue not resolved </a:t>
            </a:r>
            <a:r>
              <a:rPr lang="en-US" sz="1500" dirty="0"/>
              <a:t>during first visit</a:t>
            </a:r>
          </a:p>
          <a:p>
            <a:r>
              <a:rPr lang="en-US" sz="1500" dirty="0"/>
              <a:t>- Original configuration backup available</a:t>
            </a:r>
            <a:endParaRPr lang="en-US" sz="1500" b="1" dirty="0"/>
          </a:p>
        </p:txBody>
      </p:sp>
      <p:sp>
        <p:nvSpPr>
          <p:cNvPr id="29" name="Rectangle 3">
            <a:extLst>
              <a:ext uri="{FF2B5EF4-FFF2-40B4-BE49-F238E27FC236}">
                <a16:creationId xmlns:a16="http://schemas.microsoft.com/office/drawing/2014/main" id="{D75F973B-A338-4946-29AF-EAADF80F6E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433" y="3419956"/>
            <a:ext cx="5620197" cy="152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1800" b="1" dirty="0">
                <a:solidFill>
                  <a:schemeClr val="tx2"/>
                </a:solidFill>
              </a:rPr>
              <a:t>Decision</a:t>
            </a:r>
          </a:p>
          <a:p>
            <a:r>
              <a:rPr lang="en-US" sz="1500" dirty="0"/>
              <a:t>- Replace MGate MB3270 (G1) with </a:t>
            </a:r>
            <a:r>
              <a:rPr lang="en-US" sz="1500" b="1" dirty="0"/>
              <a:t>MGate MB3270-G2</a:t>
            </a:r>
            <a:endParaRPr lang="en-US" sz="1500" dirty="0"/>
          </a:p>
          <a:p>
            <a:r>
              <a:rPr lang="en-US" sz="1500" dirty="0"/>
              <a:t>- Selected for future EU cybersecurity compliance</a:t>
            </a:r>
          </a:p>
          <a:p>
            <a:r>
              <a:rPr lang="en-US" sz="1500" dirty="0"/>
              <a:t>- </a:t>
            </a:r>
            <a:r>
              <a:rPr lang="en-US" sz="1500" b="1" dirty="0"/>
              <a:t>Migration performed </a:t>
            </a:r>
            <a:r>
              <a:rPr lang="en-US" sz="1500" dirty="0"/>
              <a:t>using latest backup</a:t>
            </a:r>
          </a:p>
          <a:p>
            <a:r>
              <a:rPr lang="en-US" sz="1500" dirty="0"/>
              <a:t>- Customer reports:</a:t>
            </a:r>
            <a:br>
              <a:rPr lang="en-US" sz="1500" dirty="0"/>
            </a:br>
            <a:r>
              <a:rPr lang="en-US" sz="1500" dirty="0"/>
              <a:t> </a:t>
            </a:r>
            <a:r>
              <a:rPr lang="en-US" sz="1500" b="1" i="1" dirty="0"/>
              <a:t>“Migration successful – communication not working.”</a:t>
            </a:r>
            <a:endParaRPr lang="en-US" sz="1500" b="1" dirty="0"/>
          </a:p>
        </p:txBody>
      </p:sp>
      <p:sp>
        <p:nvSpPr>
          <p:cNvPr id="31" name="Rectangle 5">
            <a:extLst>
              <a:ext uri="{FF2B5EF4-FFF2-40B4-BE49-F238E27FC236}">
                <a16:creationId xmlns:a16="http://schemas.microsoft.com/office/drawing/2014/main" id="{ADD8A019-B0DD-909D-2862-F3730E3027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433" y="5105636"/>
            <a:ext cx="5981269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en-DE" sz="1800" b="1" dirty="0">
                <a:solidFill>
                  <a:schemeClr val="tx2"/>
                </a:solidFill>
                <a:latin typeface="Arial" panose="020B0604020202020204" pitchFamily="34" charset="0"/>
              </a:rPr>
              <a:t>Action plan</a:t>
            </a:r>
            <a:endParaRPr kumimoji="0" lang="en-DE" altLang="en-DE" sz="18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en-GB" altLang="en-DE" sz="1500" dirty="0">
                <a:solidFill>
                  <a:schemeClr val="tx1"/>
                </a:solidFill>
                <a:latin typeface="Arial" panose="020B0604020202020204" pitchFamily="34" charset="0"/>
              </a:rPr>
              <a:t>- </a:t>
            </a:r>
            <a:r>
              <a:rPr lang="en-US" sz="1500" b="1" dirty="0"/>
              <a:t>Validate configuration</a:t>
            </a:r>
            <a:r>
              <a:rPr lang="en-US" sz="1500" dirty="0"/>
              <a:t> integrity </a:t>
            </a:r>
            <a:r>
              <a:rPr lang="en-US" sz="1500" b="1" dirty="0"/>
              <a:t>after migration</a:t>
            </a:r>
            <a:endParaRPr kumimoji="0" lang="en-DE" altLang="en-DE" sz="15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GB" altLang="en-DE" sz="1500" dirty="0">
                <a:solidFill>
                  <a:schemeClr val="tx1"/>
                </a:solidFill>
                <a:latin typeface="Arial" panose="020B0604020202020204" pitchFamily="34" charset="0"/>
              </a:rPr>
              <a:t>- </a:t>
            </a:r>
            <a:r>
              <a:rPr kumimoji="0" lang="en-DE" altLang="en-DE" sz="15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Limited testing tools </a:t>
            </a:r>
            <a:r>
              <a:rPr kumimoji="0" lang="en-DE" altLang="en-DE" sz="15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on site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GB" altLang="en-DE" sz="1500" dirty="0">
                <a:solidFill>
                  <a:schemeClr val="tx1"/>
                </a:solidFill>
                <a:latin typeface="Arial" panose="020B0604020202020204" pitchFamily="34" charset="0"/>
              </a:rPr>
              <a:t>- </a:t>
            </a:r>
            <a:r>
              <a:rPr kumimoji="0" lang="en-DE" altLang="en-DE" sz="15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Use </a:t>
            </a:r>
            <a:r>
              <a:rPr kumimoji="0" lang="en-GB" altLang="en-DE" sz="15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MGate´s</a:t>
            </a:r>
            <a:r>
              <a:rPr kumimoji="0" lang="en-GB" altLang="en-DE" sz="15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DE" altLang="en-DE" sz="15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built-in diagnostics </a:t>
            </a:r>
            <a:r>
              <a:rPr kumimoji="0" lang="en-DE" altLang="en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+ SCADA to find root cause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DE" altLang="en-DE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969743EA-9192-F106-6D26-AD634B83E8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75852" y="2045576"/>
            <a:ext cx="674553" cy="105015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CE2CE3E-42AD-8B1A-0F82-C06BF2AD95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75852" y="4415783"/>
            <a:ext cx="674553" cy="1050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592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23E950-E4FF-1214-6320-9562D55E7A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66CA025-3DCB-FA40-0F7B-526926B3E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452" y="2743436"/>
            <a:ext cx="4137928" cy="19017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D6E342C-78EE-7E84-8F36-2F9D00E771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0599" y="2475247"/>
            <a:ext cx="4298539" cy="293318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ADE6201-5EBD-A13E-DE22-39DE8425C766}"/>
              </a:ext>
            </a:extLst>
          </p:cNvPr>
          <p:cNvSpPr txBox="1"/>
          <p:nvPr/>
        </p:nvSpPr>
        <p:spPr>
          <a:xfrm>
            <a:off x="516776" y="6001344"/>
            <a:ext cx="115669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DE" sz="1200" dirty="0">
                <a:hlinkClick r:id="rId5"/>
              </a:rPr>
              <a:t>https://www.moxa.com/en/products/industrial-edge-connectivity/protocol-gateways/modbus-tcp-gateways/mgate-mb3170-g2-mb3270-g2-mb3470-g2-series#resources</a:t>
            </a:r>
            <a:endParaRPr lang="en-GB" sz="1200" dirty="0"/>
          </a:p>
          <a:p>
            <a:endParaRPr lang="en-GB" sz="1200" dirty="0"/>
          </a:p>
        </p:txBody>
      </p:sp>
      <p:pic>
        <p:nvPicPr>
          <p:cNvPr id="19" name="Picture 4">
            <a:extLst>
              <a:ext uri="{FF2B5EF4-FFF2-40B4-BE49-F238E27FC236}">
                <a16:creationId xmlns:a16="http://schemas.microsoft.com/office/drawing/2014/main" id="{5B7DFE0C-6ED7-7A28-4689-B1D026D99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326" y="2475247"/>
            <a:ext cx="1035544" cy="2230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>
            <a:extLst>
              <a:ext uri="{FF2B5EF4-FFF2-40B4-BE49-F238E27FC236}">
                <a16:creationId xmlns:a16="http://schemas.microsoft.com/office/drawing/2014/main" id="{EA2D9B89-5089-3242-77E3-D225ADDD0C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531" y="2306054"/>
            <a:ext cx="948440" cy="2505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箭號: 向右 15">
            <a:extLst>
              <a:ext uri="{FF2B5EF4-FFF2-40B4-BE49-F238E27FC236}">
                <a16:creationId xmlns:a16="http://schemas.microsoft.com/office/drawing/2014/main" id="{B9B28AFD-0929-D09C-563C-92AE69AF922A}"/>
              </a:ext>
            </a:extLst>
          </p:cNvPr>
          <p:cNvSpPr/>
          <p:nvPr/>
        </p:nvSpPr>
        <p:spPr>
          <a:xfrm>
            <a:off x="5484498" y="3344178"/>
            <a:ext cx="909719" cy="492221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B13F616C-0C90-6536-72F9-B352C8288FE4}"/>
              </a:ext>
            </a:extLst>
          </p:cNvPr>
          <p:cNvSpPr txBox="1">
            <a:spLocks/>
          </p:cNvSpPr>
          <p:nvPr/>
        </p:nvSpPr>
        <p:spPr>
          <a:xfrm>
            <a:off x="516778" y="417523"/>
            <a:ext cx="11160018" cy="76642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3600" b="1" i="0" u="none" strike="noStrike" kern="1200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r>
              <a:rPr lang="en-US" altLang="zh-TW" dirty="0"/>
              <a:t>Migration G1 to G2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4252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C29645-C1A5-003B-CC4A-6551036C7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>
            <a:extLst>
              <a:ext uri="{FF2B5EF4-FFF2-40B4-BE49-F238E27FC236}">
                <a16:creationId xmlns:a16="http://schemas.microsoft.com/office/drawing/2014/main" id="{8DA197F9-BB6E-967E-D350-BA77220FCE08}"/>
              </a:ext>
            </a:extLst>
          </p:cNvPr>
          <p:cNvSpPr/>
          <p:nvPr/>
        </p:nvSpPr>
        <p:spPr>
          <a:xfrm>
            <a:off x="702010" y="1413371"/>
            <a:ext cx="4356236" cy="480694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B0F1ECE-31C0-B214-4906-5D29AD527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tx2"/>
                </a:solidFill>
              </a:rPr>
              <a:t>Transparent mode</a:t>
            </a:r>
            <a:endParaRPr lang="zh-TW" altLang="en-US" dirty="0"/>
          </a:p>
        </p:txBody>
      </p:sp>
      <p:pic>
        <p:nvPicPr>
          <p:cNvPr id="9" name="Picture 5">
            <a:extLst>
              <a:ext uri="{FF2B5EF4-FFF2-40B4-BE49-F238E27FC236}">
                <a16:creationId xmlns:a16="http://schemas.microsoft.com/office/drawing/2014/main" id="{05B4337A-3C15-62E8-76E0-3B7FB0A323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bright="-40000"/>
          </a:blip>
          <a:srcRect/>
          <a:stretch>
            <a:fillRect/>
          </a:stretch>
        </p:blipFill>
        <p:spPr bwMode="auto">
          <a:xfrm>
            <a:off x="1867475" y="4866647"/>
            <a:ext cx="1260403" cy="10057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0AE4358F-BB9E-956E-7992-1FE5EA80DFC5}"/>
              </a:ext>
            </a:extLst>
          </p:cNvPr>
          <p:cNvCxnSpPr/>
          <p:nvPr/>
        </p:nvCxnSpPr>
        <p:spPr>
          <a:xfrm>
            <a:off x="1571251" y="3578441"/>
            <a:ext cx="1579857" cy="18301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接點 10">
            <a:extLst>
              <a:ext uri="{FF2B5EF4-FFF2-40B4-BE49-F238E27FC236}">
                <a16:creationId xmlns:a16="http://schemas.microsoft.com/office/drawing/2014/main" id="{08F577C0-A2A8-D925-CDAF-D5EDF5414E1E}"/>
              </a:ext>
            </a:extLst>
          </p:cNvPr>
          <p:cNvCxnSpPr/>
          <p:nvPr/>
        </p:nvCxnSpPr>
        <p:spPr>
          <a:xfrm>
            <a:off x="1867473" y="3232845"/>
            <a:ext cx="0" cy="345594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接點 11">
            <a:extLst>
              <a:ext uri="{FF2B5EF4-FFF2-40B4-BE49-F238E27FC236}">
                <a16:creationId xmlns:a16="http://schemas.microsoft.com/office/drawing/2014/main" id="{0DED1C62-01DF-61A0-77B8-41AB8D0C7D59}"/>
              </a:ext>
            </a:extLst>
          </p:cNvPr>
          <p:cNvCxnSpPr/>
          <p:nvPr/>
        </p:nvCxnSpPr>
        <p:spPr>
          <a:xfrm>
            <a:off x="2459922" y="3578441"/>
            <a:ext cx="1" cy="46263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接點 12">
            <a:extLst>
              <a:ext uri="{FF2B5EF4-FFF2-40B4-BE49-F238E27FC236}">
                <a16:creationId xmlns:a16="http://schemas.microsoft.com/office/drawing/2014/main" id="{062E6CD6-886D-3126-AE89-5C27388B35E2}"/>
              </a:ext>
            </a:extLst>
          </p:cNvPr>
          <p:cNvCxnSpPr/>
          <p:nvPr/>
        </p:nvCxnSpPr>
        <p:spPr>
          <a:xfrm>
            <a:off x="2459919" y="4496853"/>
            <a:ext cx="0" cy="52477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手繪多邊形 10">
            <a:extLst>
              <a:ext uri="{FF2B5EF4-FFF2-40B4-BE49-F238E27FC236}">
                <a16:creationId xmlns:a16="http://schemas.microsoft.com/office/drawing/2014/main" id="{F04E66D1-4EF5-25E7-4490-A73D47313A08}"/>
              </a:ext>
            </a:extLst>
          </p:cNvPr>
          <p:cNvSpPr/>
          <p:nvPr/>
        </p:nvSpPr>
        <p:spPr>
          <a:xfrm>
            <a:off x="1719363" y="3274446"/>
            <a:ext cx="592446" cy="490917"/>
          </a:xfrm>
          <a:custGeom>
            <a:avLst/>
            <a:gdLst>
              <a:gd name="connsiteX0" fmla="*/ 0 w 457200"/>
              <a:gd name="connsiteY0" fmla="*/ 0 h 1704109"/>
              <a:gd name="connsiteX1" fmla="*/ 69273 w 457200"/>
              <a:gd name="connsiteY1" fmla="*/ 581891 h 1704109"/>
              <a:gd name="connsiteX2" fmla="*/ 374073 w 457200"/>
              <a:gd name="connsiteY2" fmla="*/ 1052946 h 1704109"/>
              <a:gd name="connsiteX3" fmla="*/ 457200 w 457200"/>
              <a:gd name="connsiteY3" fmla="*/ 1704109 h 170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1704109">
                <a:moveTo>
                  <a:pt x="0" y="0"/>
                </a:moveTo>
                <a:cubicBezTo>
                  <a:pt x="3464" y="203200"/>
                  <a:pt x="6928" y="406400"/>
                  <a:pt x="69273" y="581891"/>
                </a:cubicBezTo>
                <a:cubicBezTo>
                  <a:pt x="131618" y="757382"/>
                  <a:pt x="309419" y="865910"/>
                  <a:pt x="374073" y="1052946"/>
                </a:cubicBezTo>
                <a:cubicBezTo>
                  <a:pt x="438727" y="1239982"/>
                  <a:pt x="447963" y="1472045"/>
                  <a:pt x="457200" y="1704109"/>
                </a:cubicBezTo>
              </a:path>
            </a:pathLst>
          </a:custGeom>
          <a:ln w="38100">
            <a:solidFill>
              <a:srgbClr val="DD6F41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 sz="1800"/>
          </a:p>
        </p:txBody>
      </p:sp>
      <p:pic>
        <p:nvPicPr>
          <p:cNvPr id="16" name="Picture 7">
            <a:extLst>
              <a:ext uri="{FF2B5EF4-FFF2-40B4-BE49-F238E27FC236}">
                <a16:creationId xmlns:a16="http://schemas.microsoft.com/office/drawing/2014/main" id="{A8C3AFAF-A493-EE5C-84D1-84CB74105B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40000"/>
          </a:blip>
          <a:srcRect/>
          <a:stretch>
            <a:fillRect/>
          </a:stretch>
        </p:blipFill>
        <p:spPr bwMode="auto">
          <a:xfrm>
            <a:off x="1225659" y="2344179"/>
            <a:ext cx="1260403" cy="10057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A43B36F6-4480-A5C2-06A4-5C086AE24A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01419" y="3574145"/>
            <a:ext cx="729824" cy="1094736"/>
          </a:xfrm>
          <a:prstGeom prst="rect">
            <a:avLst/>
          </a:prstGeom>
          <a:noFill/>
        </p:spPr>
      </p:pic>
      <p:sp>
        <p:nvSpPr>
          <p:cNvPr id="18" name="橢圓 17">
            <a:extLst>
              <a:ext uri="{FF2B5EF4-FFF2-40B4-BE49-F238E27FC236}">
                <a16:creationId xmlns:a16="http://schemas.microsoft.com/office/drawing/2014/main" id="{0042E4CC-56CE-108A-D4C1-7AB7A21BBDC2}"/>
              </a:ext>
            </a:extLst>
          </p:cNvPr>
          <p:cNvSpPr/>
          <p:nvPr/>
        </p:nvSpPr>
        <p:spPr>
          <a:xfrm>
            <a:off x="1509399" y="3361113"/>
            <a:ext cx="197482" cy="197482"/>
          </a:xfrm>
          <a:prstGeom prst="ellipse">
            <a:avLst/>
          </a:prstGeom>
          <a:solidFill>
            <a:srgbClr val="90BCD7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sz="1200" b="1" dirty="0">
                <a:solidFill>
                  <a:schemeClr val="bg1"/>
                </a:solidFill>
              </a:rPr>
              <a:t>1</a:t>
            </a:r>
            <a:endParaRPr lang="zh-TW" altLang="en-US" sz="1200" b="1" dirty="0">
              <a:solidFill>
                <a:schemeClr val="bg1"/>
              </a:solidFill>
            </a:endParaRPr>
          </a:p>
        </p:txBody>
      </p:sp>
      <p:cxnSp>
        <p:nvCxnSpPr>
          <p:cNvPr id="19" name="直線單箭頭接點 18">
            <a:extLst>
              <a:ext uri="{FF2B5EF4-FFF2-40B4-BE49-F238E27FC236}">
                <a16:creationId xmlns:a16="http://schemas.microsoft.com/office/drawing/2014/main" id="{98AF91DD-44DE-DB14-1DC4-400BBD0B15D8}"/>
              </a:ext>
            </a:extLst>
          </p:cNvPr>
          <p:cNvCxnSpPr>
            <a:cxnSpLocks/>
          </p:cNvCxnSpPr>
          <p:nvPr/>
        </p:nvCxnSpPr>
        <p:spPr>
          <a:xfrm>
            <a:off x="2371542" y="4556040"/>
            <a:ext cx="1" cy="431686"/>
          </a:xfrm>
          <a:prstGeom prst="straightConnector1">
            <a:avLst/>
          </a:prstGeom>
          <a:ln w="38100">
            <a:solidFill>
              <a:srgbClr val="DD6F41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橢圓 19">
            <a:extLst>
              <a:ext uri="{FF2B5EF4-FFF2-40B4-BE49-F238E27FC236}">
                <a16:creationId xmlns:a16="http://schemas.microsoft.com/office/drawing/2014/main" id="{E2D16C9B-1EBD-334B-E1F8-EFF1EC410F1A}"/>
              </a:ext>
            </a:extLst>
          </p:cNvPr>
          <p:cNvSpPr/>
          <p:nvPr/>
        </p:nvSpPr>
        <p:spPr>
          <a:xfrm>
            <a:off x="2084320" y="4572666"/>
            <a:ext cx="197482" cy="197482"/>
          </a:xfrm>
          <a:prstGeom prst="ellipse">
            <a:avLst/>
          </a:prstGeom>
          <a:solidFill>
            <a:srgbClr val="90BCD7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sz="1200" b="1">
                <a:solidFill>
                  <a:schemeClr val="bg1"/>
                </a:solidFill>
              </a:rPr>
              <a:t>2</a:t>
            </a:r>
            <a:endParaRPr lang="zh-TW" altLang="en-US" sz="1200" b="1">
              <a:solidFill>
                <a:schemeClr val="bg1"/>
              </a:solidFill>
            </a:endParaRPr>
          </a:p>
        </p:txBody>
      </p:sp>
      <p:cxnSp>
        <p:nvCxnSpPr>
          <p:cNvPr id="21" name="直線單箭頭接點 20">
            <a:extLst>
              <a:ext uri="{FF2B5EF4-FFF2-40B4-BE49-F238E27FC236}">
                <a16:creationId xmlns:a16="http://schemas.microsoft.com/office/drawing/2014/main" id="{6A6B3D31-89B6-B6A0-8247-4485DE1FBCA7}"/>
              </a:ext>
            </a:extLst>
          </p:cNvPr>
          <p:cNvCxnSpPr>
            <a:cxnSpLocks/>
          </p:cNvCxnSpPr>
          <p:nvPr/>
        </p:nvCxnSpPr>
        <p:spPr>
          <a:xfrm>
            <a:off x="2546969" y="4563832"/>
            <a:ext cx="0" cy="431687"/>
          </a:xfrm>
          <a:prstGeom prst="straightConnector1">
            <a:avLst/>
          </a:prstGeom>
          <a:ln>
            <a:solidFill>
              <a:srgbClr val="ABBA35"/>
            </a:solidFill>
            <a:headEnd type="triangle" w="med" len="med"/>
            <a:tailEnd type="none" w="med" len="med"/>
          </a:ln>
          <a:effec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2" name="手繪多邊形 19">
            <a:extLst>
              <a:ext uri="{FF2B5EF4-FFF2-40B4-BE49-F238E27FC236}">
                <a16:creationId xmlns:a16="http://schemas.microsoft.com/office/drawing/2014/main" id="{0257AD96-03AF-7E25-1F65-8E0A9926403B}"/>
              </a:ext>
            </a:extLst>
          </p:cNvPr>
          <p:cNvSpPr/>
          <p:nvPr/>
        </p:nvSpPr>
        <p:spPr>
          <a:xfrm>
            <a:off x="2041730" y="3300518"/>
            <a:ext cx="516473" cy="417414"/>
          </a:xfrm>
          <a:custGeom>
            <a:avLst/>
            <a:gdLst>
              <a:gd name="connsiteX0" fmla="*/ 0 w 457200"/>
              <a:gd name="connsiteY0" fmla="*/ 0 h 1704109"/>
              <a:gd name="connsiteX1" fmla="*/ 69273 w 457200"/>
              <a:gd name="connsiteY1" fmla="*/ 581891 h 1704109"/>
              <a:gd name="connsiteX2" fmla="*/ 374073 w 457200"/>
              <a:gd name="connsiteY2" fmla="*/ 1052946 h 1704109"/>
              <a:gd name="connsiteX3" fmla="*/ 457200 w 457200"/>
              <a:gd name="connsiteY3" fmla="*/ 1704109 h 170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1704109">
                <a:moveTo>
                  <a:pt x="0" y="0"/>
                </a:moveTo>
                <a:cubicBezTo>
                  <a:pt x="3464" y="203200"/>
                  <a:pt x="6928" y="406400"/>
                  <a:pt x="69273" y="581891"/>
                </a:cubicBezTo>
                <a:cubicBezTo>
                  <a:pt x="131618" y="757382"/>
                  <a:pt x="309419" y="865910"/>
                  <a:pt x="374073" y="1052946"/>
                </a:cubicBezTo>
                <a:cubicBezTo>
                  <a:pt x="438727" y="1239982"/>
                  <a:pt x="447963" y="1472045"/>
                  <a:pt x="457200" y="1704109"/>
                </a:cubicBezTo>
              </a:path>
            </a:pathLst>
          </a:custGeom>
          <a:ln>
            <a:solidFill>
              <a:srgbClr val="ABBA35"/>
            </a:solidFill>
            <a:headEnd type="triangle" w="med" len="med"/>
            <a:tailEnd type="none" w="med" len="med"/>
          </a:ln>
          <a:effec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 sz="1800"/>
          </a:p>
        </p:txBody>
      </p:sp>
      <p:sp>
        <p:nvSpPr>
          <p:cNvPr id="23" name="橢圓 22">
            <a:extLst>
              <a:ext uri="{FF2B5EF4-FFF2-40B4-BE49-F238E27FC236}">
                <a16:creationId xmlns:a16="http://schemas.microsoft.com/office/drawing/2014/main" id="{6F4B964F-EFC8-387F-19ED-76FABC6B2F66}"/>
              </a:ext>
            </a:extLst>
          </p:cNvPr>
          <p:cNvSpPr/>
          <p:nvPr/>
        </p:nvSpPr>
        <p:spPr>
          <a:xfrm>
            <a:off x="2621514" y="4572739"/>
            <a:ext cx="197482" cy="197482"/>
          </a:xfrm>
          <a:prstGeom prst="ellipse">
            <a:avLst/>
          </a:prstGeom>
          <a:solidFill>
            <a:srgbClr val="90BCD7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sz="1200" b="1" dirty="0">
                <a:solidFill>
                  <a:schemeClr val="bg1"/>
                </a:solidFill>
              </a:rPr>
              <a:t>3</a:t>
            </a:r>
            <a:endParaRPr lang="zh-TW" altLang="en-US" sz="1200" b="1" dirty="0">
              <a:solidFill>
                <a:schemeClr val="bg1"/>
              </a:solidFill>
            </a:endParaRPr>
          </a:p>
        </p:txBody>
      </p:sp>
      <p:sp>
        <p:nvSpPr>
          <p:cNvPr id="24" name="橢圓 23">
            <a:extLst>
              <a:ext uri="{FF2B5EF4-FFF2-40B4-BE49-F238E27FC236}">
                <a16:creationId xmlns:a16="http://schemas.microsoft.com/office/drawing/2014/main" id="{CCA8CE14-A15E-9B0B-0E47-33BB3DBF841E}"/>
              </a:ext>
            </a:extLst>
          </p:cNvPr>
          <p:cNvSpPr/>
          <p:nvPr/>
        </p:nvSpPr>
        <p:spPr>
          <a:xfrm>
            <a:off x="2418058" y="3313286"/>
            <a:ext cx="197482" cy="197482"/>
          </a:xfrm>
          <a:prstGeom prst="ellipse">
            <a:avLst/>
          </a:prstGeom>
          <a:solidFill>
            <a:srgbClr val="90BCD7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sz="1200" b="1">
                <a:solidFill>
                  <a:schemeClr val="bg1"/>
                </a:solidFill>
              </a:rPr>
              <a:t>4</a:t>
            </a:r>
            <a:endParaRPr lang="zh-TW" altLang="en-US" sz="1200" b="1">
              <a:solidFill>
                <a:schemeClr val="bg1"/>
              </a:solidFill>
            </a:endParaRPr>
          </a:p>
        </p:txBody>
      </p:sp>
      <p:sp>
        <p:nvSpPr>
          <p:cNvPr id="25" name="文字方塊 33">
            <a:extLst>
              <a:ext uri="{FF2B5EF4-FFF2-40B4-BE49-F238E27FC236}">
                <a16:creationId xmlns:a16="http://schemas.microsoft.com/office/drawing/2014/main" id="{5C47C292-7E0B-20A5-E521-0F46A4AA1437}"/>
              </a:ext>
            </a:extLst>
          </p:cNvPr>
          <p:cNvSpPr txBox="1"/>
          <p:nvPr/>
        </p:nvSpPr>
        <p:spPr>
          <a:xfrm>
            <a:off x="1554404" y="2621886"/>
            <a:ext cx="779570" cy="24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SCADA</a:t>
            </a:r>
            <a:endParaRPr lang="zh-TW" altLang="en-US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文字方塊 34">
            <a:extLst>
              <a:ext uri="{FF2B5EF4-FFF2-40B4-BE49-F238E27FC236}">
                <a16:creationId xmlns:a16="http://schemas.microsoft.com/office/drawing/2014/main" id="{E59440BC-4361-9DC6-6EFA-C56B8C04C969}"/>
              </a:ext>
            </a:extLst>
          </p:cNvPr>
          <p:cNvSpPr txBox="1"/>
          <p:nvPr/>
        </p:nvSpPr>
        <p:spPr>
          <a:xfrm>
            <a:off x="3205842" y="3437521"/>
            <a:ext cx="987410" cy="24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1000">
                <a:solidFill>
                  <a:schemeClr val="tx1">
                    <a:lumMod val="75000"/>
                    <a:lumOff val="25000"/>
                  </a:schemeClr>
                </a:solidFill>
              </a:rPr>
              <a:t>Modbus TCP</a:t>
            </a:r>
            <a:endParaRPr lang="zh-TW" altLang="en-US" sz="1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字方塊 35">
            <a:extLst>
              <a:ext uri="{FF2B5EF4-FFF2-40B4-BE49-F238E27FC236}">
                <a16:creationId xmlns:a16="http://schemas.microsoft.com/office/drawing/2014/main" id="{3556C46D-70A1-EEEF-0112-35C4301A5E9B}"/>
              </a:ext>
            </a:extLst>
          </p:cNvPr>
          <p:cNvSpPr txBox="1"/>
          <p:nvPr/>
        </p:nvSpPr>
        <p:spPr>
          <a:xfrm>
            <a:off x="3521827" y="5241741"/>
            <a:ext cx="1359588" cy="24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Modbus RTU</a:t>
            </a:r>
            <a:endParaRPr lang="zh-TW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矩形: 圓角 56">
            <a:extLst>
              <a:ext uri="{FF2B5EF4-FFF2-40B4-BE49-F238E27FC236}">
                <a16:creationId xmlns:a16="http://schemas.microsoft.com/office/drawing/2014/main" id="{A383C72A-A03D-29BB-DA69-050BBAF35D45}"/>
              </a:ext>
            </a:extLst>
          </p:cNvPr>
          <p:cNvSpPr/>
          <p:nvPr/>
        </p:nvSpPr>
        <p:spPr>
          <a:xfrm>
            <a:off x="702009" y="1376176"/>
            <a:ext cx="4356236" cy="944147"/>
          </a:xfrm>
          <a:prstGeom prst="roundRect">
            <a:avLst>
              <a:gd name="adj" fmla="val 11133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b="1" u="sng" dirty="0"/>
              <a:t>Transparent</a:t>
            </a:r>
            <a:r>
              <a:rPr lang="en-US" altLang="zh-TW" b="1" dirty="0"/>
              <a:t> Conversion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1E9567-8F58-F2F6-B96B-03F290FD85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bright="-40000"/>
          </a:blip>
          <a:srcRect/>
          <a:stretch>
            <a:fillRect/>
          </a:stretch>
        </p:blipFill>
        <p:spPr bwMode="auto">
          <a:xfrm>
            <a:off x="2593932" y="4866647"/>
            <a:ext cx="1260403" cy="10057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8" name="Picture 5">
            <a:extLst>
              <a:ext uri="{FF2B5EF4-FFF2-40B4-BE49-F238E27FC236}">
                <a16:creationId xmlns:a16="http://schemas.microsoft.com/office/drawing/2014/main" id="{BDC7C96A-016D-D5FE-7E5A-51120CB49D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bright="-40000"/>
          </a:blip>
          <a:srcRect/>
          <a:stretch>
            <a:fillRect/>
          </a:stretch>
        </p:blipFill>
        <p:spPr bwMode="auto">
          <a:xfrm>
            <a:off x="1156313" y="4861981"/>
            <a:ext cx="1260403" cy="10057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群組 44">
            <a:extLst>
              <a:ext uri="{FF2B5EF4-FFF2-40B4-BE49-F238E27FC236}">
                <a16:creationId xmlns:a16="http://schemas.microsoft.com/office/drawing/2014/main" id="{A7637C34-474B-FE0B-55AB-25711DD3C505}"/>
              </a:ext>
            </a:extLst>
          </p:cNvPr>
          <p:cNvGrpSpPr/>
          <p:nvPr/>
        </p:nvGrpSpPr>
        <p:grpSpPr>
          <a:xfrm>
            <a:off x="3871269" y="5706861"/>
            <a:ext cx="1475972" cy="445035"/>
            <a:chOff x="5093601" y="4566750"/>
            <a:chExt cx="1476164" cy="445093"/>
          </a:xfrm>
        </p:grpSpPr>
        <p:cxnSp>
          <p:nvCxnSpPr>
            <p:cNvPr id="8" name="直線接點 45">
              <a:extLst>
                <a:ext uri="{FF2B5EF4-FFF2-40B4-BE49-F238E27FC236}">
                  <a16:creationId xmlns:a16="http://schemas.microsoft.com/office/drawing/2014/main" id="{40C0139F-623D-A354-84AC-81EBB964DA62}"/>
                </a:ext>
              </a:extLst>
            </p:cNvPr>
            <p:cNvCxnSpPr>
              <a:cxnSpLocks/>
            </p:cNvCxnSpPr>
            <p:nvPr/>
          </p:nvCxnSpPr>
          <p:spPr>
            <a:xfrm>
              <a:off x="5093601" y="4668955"/>
              <a:ext cx="396044" cy="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字方塊 46">
              <a:extLst>
                <a:ext uri="{FF2B5EF4-FFF2-40B4-BE49-F238E27FC236}">
                  <a16:creationId xmlns:a16="http://schemas.microsoft.com/office/drawing/2014/main" id="{8F8CA040-B37A-B346-EC47-0211DE9AD17E}"/>
                </a:ext>
              </a:extLst>
            </p:cNvPr>
            <p:cNvSpPr txBox="1"/>
            <p:nvPr/>
          </p:nvSpPr>
          <p:spPr>
            <a:xfrm>
              <a:off x="5489645" y="4566750"/>
              <a:ext cx="10801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585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170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754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339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TW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軟正黑體"/>
                </a:rPr>
                <a:t>Ethernet</a:t>
              </a:r>
              <a:endParaRPr lang="zh-TW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軟正黑體"/>
              </a:endParaRPr>
            </a:p>
          </p:txBody>
        </p:sp>
        <p:cxnSp>
          <p:nvCxnSpPr>
            <p:cNvPr id="28" name="直線接點 47">
              <a:extLst>
                <a:ext uri="{FF2B5EF4-FFF2-40B4-BE49-F238E27FC236}">
                  <a16:creationId xmlns:a16="http://schemas.microsoft.com/office/drawing/2014/main" id="{7E73F03D-7186-06EA-AF5A-47B728FE6B3D}"/>
                </a:ext>
              </a:extLst>
            </p:cNvPr>
            <p:cNvCxnSpPr>
              <a:cxnSpLocks/>
            </p:cNvCxnSpPr>
            <p:nvPr/>
          </p:nvCxnSpPr>
          <p:spPr>
            <a:xfrm>
              <a:off x="5093601" y="4909638"/>
              <a:ext cx="396044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字方塊 48">
              <a:extLst>
                <a:ext uri="{FF2B5EF4-FFF2-40B4-BE49-F238E27FC236}">
                  <a16:creationId xmlns:a16="http://schemas.microsoft.com/office/drawing/2014/main" id="{E5F1F6C0-5DD5-2FD1-7FAA-AECC266835A1}"/>
                </a:ext>
              </a:extLst>
            </p:cNvPr>
            <p:cNvSpPr txBox="1"/>
            <p:nvPr/>
          </p:nvSpPr>
          <p:spPr>
            <a:xfrm>
              <a:off x="5489645" y="4765622"/>
              <a:ext cx="7200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585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170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754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339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TW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軟正黑體"/>
                </a:rPr>
                <a:t>Serial</a:t>
              </a:r>
              <a:endParaRPr lang="zh-TW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軟正黑體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73D4EA5B-1F68-3D6D-8CA0-99920AD4FBDC}"/>
              </a:ext>
            </a:extLst>
          </p:cNvPr>
          <p:cNvSpPr txBox="1"/>
          <p:nvPr/>
        </p:nvSpPr>
        <p:spPr>
          <a:xfrm>
            <a:off x="5454238" y="5544524"/>
            <a:ext cx="5198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tx1"/>
                </a:solidFill>
              </a:rPr>
              <a:t>Available since</a:t>
            </a:r>
          </a:p>
          <a:p>
            <a:pPr marL="342900" indent="-342900">
              <a:buFontTx/>
              <a:buChar char="-"/>
            </a:pPr>
            <a:r>
              <a:rPr lang="en-US" sz="1800" dirty="0">
                <a:solidFill>
                  <a:schemeClr val="tx2"/>
                </a:solidFill>
              </a:rPr>
              <a:t>MGate MB3x70 Series “2</a:t>
            </a:r>
            <a:r>
              <a:rPr lang="en-US" sz="1800" baseline="30000" dirty="0">
                <a:solidFill>
                  <a:schemeClr val="tx2"/>
                </a:solidFill>
              </a:rPr>
              <a:t>nd</a:t>
            </a:r>
            <a:r>
              <a:rPr lang="en-US" sz="1800" dirty="0">
                <a:solidFill>
                  <a:schemeClr val="tx2"/>
                </a:solidFill>
              </a:rPr>
              <a:t> Generation”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C293098-8E82-68B2-8E00-504E5CE0B74F}"/>
              </a:ext>
            </a:extLst>
          </p:cNvPr>
          <p:cNvSpPr txBox="1"/>
          <p:nvPr/>
        </p:nvSpPr>
        <p:spPr>
          <a:xfrm>
            <a:off x="5310118" y="1619733"/>
            <a:ext cx="6366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“On-the-fly” protocol translation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8CBD9D80-FB4E-0FA5-C147-06130AEE10C4}"/>
              </a:ext>
            </a:extLst>
          </p:cNvPr>
          <p:cNvGrpSpPr/>
          <p:nvPr/>
        </p:nvGrpSpPr>
        <p:grpSpPr>
          <a:xfrm>
            <a:off x="5454238" y="2789546"/>
            <a:ext cx="5926317" cy="1581534"/>
            <a:chOff x="4940603" y="2752597"/>
            <a:chExt cx="6632426" cy="1891273"/>
          </a:xfrm>
        </p:grpSpPr>
        <p:pic>
          <p:nvPicPr>
            <p:cNvPr id="32" name="Picture 7">
              <a:extLst>
                <a:ext uri="{FF2B5EF4-FFF2-40B4-BE49-F238E27FC236}">
                  <a16:creationId xmlns:a16="http://schemas.microsoft.com/office/drawing/2014/main" id="{6D639977-7A5A-E108-8210-3A644A5D6B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lum bright="-40000"/>
            </a:blip>
            <a:srcRect/>
            <a:stretch>
              <a:fillRect/>
            </a:stretch>
          </p:blipFill>
          <p:spPr bwMode="auto">
            <a:xfrm>
              <a:off x="5297285" y="3055740"/>
              <a:ext cx="1260403" cy="100570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59C50F15-C642-0BDA-A50E-90568F6C86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lum bright="-40000"/>
            </a:blip>
            <a:srcRect/>
            <a:stretch>
              <a:fillRect/>
            </a:stretch>
          </p:blipFill>
          <p:spPr bwMode="auto">
            <a:xfrm>
              <a:off x="10002623" y="3055740"/>
              <a:ext cx="1260403" cy="100570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5E29345C-EEA8-ACAF-8CD7-214C6B3B6C76}"/>
                </a:ext>
              </a:extLst>
            </p:cNvPr>
            <p:cNvSpPr txBox="1"/>
            <p:nvPr/>
          </p:nvSpPr>
          <p:spPr>
            <a:xfrm>
              <a:off x="4940603" y="3951206"/>
              <a:ext cx="1880408" cy="6901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50" b="1" dirty="0">
                  <a:solidFill>
                    <a:schemeClr val="tx1"/>
                  </a:solidFill>
                </a:rPr>
                <a:t>Modbus </a:t>
              </a:r>
              <a:br>
                <a:rPr lang="en-US" sz="1050" b="1" dirty="0">
                  <a:solidFill>
                    <a:schemeClr val="tx1"/>
                  </a:solidFill>
                </a:rPr>
              </a:br>
              <a:r>
                <a:rPr lang="en-US" sz="1050" b="1" dirty="0">
                  <a:solidFill>
                    <a:schemeClr val="tx1"/>
                  </a:solidFill>
                </a:rPr>
                <a:t>Client </a:t>
              </a:r>
              <a:br>
                <a:rPr lang="en-US" sz="1050" b="1" dirty="0">
                  <a:solidFill>
                    <a:schemeClr val="tx1"/>
                  </a:solidFill>
                </a:rPr>
              </a:br>
              <a:r>
                <a:rPr lang="en-US" sz="1050" b="1" dirty="0">
                  <a:solidFill>
                    <a:schemeClr val="tx1"/>
                  </a:solidFill>
                </a:rPr>
                <a:t>(Master)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D875B2F-467A-F727-9056-E5005D3CB5F6}"/>
                </a:ext>
              </a:extLst>
            </p:cNvPr>
            <p:cNvSpPr txBox="1"/>
            <p:nvPr/>
          </p:nvSpPr>
          <p:spPr>
            <a:xfrm>
              <a:off x="9692621" y="3952527"/>
              <a:ext cx="1880408" cy="6901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50" b="1" dirty="0">
                  <a:solidFill>
                    <a:schemeClr val="tx1"/>
                  </a:solidFill>
                </a:rPr>
                <a:t>Modbus </a:t>
              </a:r>
              <a:br>
                <a:rPr lang="en-US" sz="1050" b="1" dirty="0">
                  <a:solidFill>
                    <a:schemeClr val="tx1"/>
                  </a:solidFill>
                </a:rPr>
              </a:br>
              <a:r>
                <a:rPr lang="en-US" sz="1050" b="1" dirty="0">
                  <a:solidFill>
                    <a:schemeClr val="tx1"/>
                  </a:solidFill>
                </a:rPr>
                <a:t>Server </a:t>
              </a:r>
              <a:br>
                <a:rPr lang="en-US" sz="1050" b="1" dirty="0">
                  <a:solidFill>
                    <a:schemeClr val="tx1"/>
                  </a:solidFill>
                </a:rPr>
              </a:br>
              <a:r>
                <a:rPr lang="en-US" sz="1050" b="1" dirty="0">
                  <a:solidFill>
                    <a:schemeClr val="tx1"/>
                  </a:solidFill>
                </a:rPr>
                <a:t>(Slave)</a:t>
              </a:r>
            </a:p>
          </p:txBody>
        </p: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AA6CB974-BB97-9BBB-A2A4-11BF23AA6B4D}"/>
                </a:ext>
              </a:extLst>
            </p:cNvPr>
            <p:cNvGrpSpPr/>
            <p:nvPr/>
          </p:nvGrpSpPr>
          <p:grpSpPr>
            <a:xfrm>
              <a:off x="6557689" y="2752597"/>
              <a:ext cx="3518088" cy="1891273"/>
              <a:chOff x="3584202" y="1442572"/>
              <a:chExt cx="3669304" cy="2047572"/>
            </a:xfrm>
          </p:grpSpPr>
          <p:sp>
            <p:nvSpPr>
              <p:cNvPr id="62" name="Rounded Rectangle 3">
                <a:extLst>
                  <a:ext uri="{FF2B5EF4-FFF2-40B4-BE49-F238E27FC236}">
                    <a16:creationId xmlns:a16="http://schemas.microsoft.com/office/drawing/2014/main" id="{736C8A6B-5C67-BEC2-A317-E80FD763E1DA}"/>
                  </a:ext>
                </a:extLst>
              </p:cNvPr>
              <p:cNvSpPr/>
              <p:nvPr/>
            </p:nvSpPr>
            <p:spPr bwMode="auto">
              <a:xfrm>
                <a:off x="3905888" y="1442572"/>
                <a:ext cx="2731369" cy="1957549"/>
              </a:xfrm>
              <a:prstGeom prst="round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600" b="1" dirty="0">
                    <a:solidFill>
                      <a:schemeClr val="bg1"/>
                    </a:solidFill>
                    <a:latin typeface="Arial" charset="0"/>
                    <a:ea typeface="新細明體" pitchFamily="18" charset="-120"/>
                  </a:rPr>
                  <a:t>G a t e w a y</a:t>
                </a:r>
              </a:p>
            </p:txBody>
          </p:sp>
          <p:sp>
            <p:nvSpPr>
              <p:cNvPr id="63" name="Right Arrow 4">
                <a:extLst>
                  <a:ext uri="{FF2B5EF4-FFF2-40B4-BE49-F238E27FC236}">
                    <a16:creationId xmlns:a16="http://schemas.microsoft.com/office/drawing/2014/main" id="{747BDD9B-B081-4A29-C316-B6D1AD3C32AC}"/>
                  </a:ext>
                </a:extLst>
              </p:cNvPr>
              <p:cNvSpPr/>
              <p:nvPr/>
            </p:nvSpPr>
            <p:spPr bwMode="auto">
              <a:xfrm>
                <a:off x="3602754" y="1854052"/>
                <a:ext cx="3236607" cy="721895"/>
              </a:xfrm>
              <a:prstGeom prst="rightArrow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400" b="1" dirty="0">
                    <a:solidFill>
                      <a:schemeClr val="bg1"/>
                    </a:solidFill>
                    <a:latin typeface="Arial" charset="0"/>
                    <a:ea typeface="新細明體" pitchFamily="18" charset="-120"/>
                  </a:rPr>
                  <a:t>Request</a:t>
                </a:r>
              </a:p>
            </p:txBody>
          </p:sp>
          <p:sp>
            <p:nvSpPr>
              <p:cNvPr id="64" name="Right Arrow 6">
                <a:extLst>
                  <a:ext uri="{FF2B5EF4-FFF2-40B4-BE49-F238E27FC236}">
                    <a16:creationId xmlns:a16="http://schemas.microsoft.com/office/drawing/2014/main" id="{67E46DAC-B1C3-5112-0A65-C8865C4309C6}"/>
                  </a:ext>
                </a:extLst>
              </p:cNvPr>
              <p:cNvSpPr/>
              <p:nvPr/>
            </p:nvSpPr>
            <p:spPr bwMode="auto">
              <a:xfrm flipH="1">
                <a:off x="3602754" y="2539851"/>
                <a:ext cx="3236607" cy="731520"/>
              </a:xfrm>
              <a:prstGeom prst="rightArrow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400" b="1" dirty="0">
                    <a:solidFill>
                      <a:schemeClr val="bg1"/>
                    </a:solidFill>
                    <a:latin typeface="Arial" charset="0"/>
                    <a:ea typeface="新細明體" pitchFamily="18" charset="-120"/>
                  </a:rPr>
                  <a:t>Response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BCB1CC00-D61A-9E36-F6C7-A5A499920E44}"/>
                  </a:ext>
                </a:extLst>
              </p:cNvPr>
              <p:cNvSpPr txBox="1"/>
              <p:nvPr/>
            </p:nvSpPr>
            <p:spPr>
              <a:xfrm>
                <a:off x="3584202" y="3091673"/>
                <a:ext cx="1961148" cy="3984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</a:rPr>
                  <a:t>Ethernet</a:t>
                </a: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0B2C6F20-FC45-1FCC-C712-45ED5A51FA38}"/>
                  </a:ext>
                </a:extLst>
              </p:cNvPr>
              <p:cNvSpPr txBox="1"/>
              <p:nvPr/>
            </p:nvSpPr>
            <p:spPr>
              <a:xfrm>
                <a:off x="5154204" y="3078888"/>
                <a:ext cx="1961148" cy="3984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</a:rPr>
                  <a:t>Serial</a:t>
                </a:r>
              </a:p>
            </p:txBody>
          </p:sp>
          <p:sp>
            <p:nvSpPr>
              <p:cNvPr id="67" name="Curved Left Arrow 15">
                <a:extLst>
                  <a:ext uri="{FF2B5EF4-FFF2-40B4-BE49-F238E27FC236}">
                    <a16:creationId xmlns:a16="http://schemas.microsoft.com/office/drawing/2014/main" id="{7BE5C83A-38CC-9905-86C5-E9B4200D63ED}"/>
                  </a:ext>
                </a:extLst>
              </p:cNvPr>
              <p:cNvSpPr/>
              <p:nvPr/>
            </p:nvSpPr>
            <p:spPr bwMode="auto">
              <a:xfrm>
                <a:off x="6930633" y="2114796"/>
                <a:ext cx="322873" cy="872275"/>
              </a:xfrm>
              <a:prstGeom prst="curvedLeftArrow">
                <a:avLst>
                  <a:gd name="adj1" fmla="val 38952"/>
                  <a:gd name="adj2" fmla="val 50000"/>
                  <a:gd name="adj3" fmla="val 25000"/>
                </a:avLst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1400">
                  <a:latin typeface="Arial" charset="0"/>
                  <a:ea typeface="新細明體" pitchFamily="18" charset="-120"/>
                </a:endParaRPr>
              </a:p>
            </p:txBody>
          </p:sp>
        </p:grpSp>
      </p:grpSp>
      <p:grpSp>
        <p:nvGrpSpPr>
          <p:cNvPr id="70" name="群組 43">
            <a:extLst>
              <a:ext uri="{FF2B5EF4-FFF2-40B4-BE49-F238E27FC236}">
                <a16:creationId xmlns:a16="http://schemas.microsoft.com/office/drawing/2014/main" id="{64E0F146-7C13-B802-357F-C8B090122926}"/>
              </a:ext>
            </a:extLst>
          </p:cNvPr>
          <p:cNvGrpSpPr/>
          <p:nvPr/>
        </p:nvGrpSpPr>
        <p:grpSpPr>
          <a:xfrm>
            <a:off x="10645485" y="86081"/>
            <a:ext cx="1440000" cy="1440000"/>
            <a:chOff x="5070926" y="1101363"/>
            <a:chExt cx="1516290" cy="1516290"/>
          </a:xfrm>
        </p:grpSpPr>
        <p:grpSp>
          <p:nvGrpSpPr>
            <p:cNvPr id="71" name="群組 28">
              <a:extLst>
                <a:ext uri="{FF2B5EF4-FFF2-40B4-BE49-F238E27FC236}">
                  <a16:creationId xmlns:a16="http://schemas.microsoft.com/office/drawing/2014/main" id="{AF426B9E-C3E2-BB05-9848-205E549F97A5}"/>
                </a:ext>
              </a:extLst>
            </p:cNvPr>
            <p:cNvGrpSpPr/>
            <p:nvPr/>
          </p:nvGrpSpPr>
          <p:grpSpPr>
            <a:xfrm>
              <a:off x="5070926" y="1101363"/>
              <a:ext cx="1516290" cy="1516290"/>
              <a:chOff x="5196786" y="1118178"/>
              <a:chExt cx="1800000" cy="1800000"/>
            </a:xfrm>
          </p:grpSpPr>
          <p:sp>
            <p:nvSpPr>
              <p:cNvPr id="73" name="橢圓 30">
                <a:extLst>
                  <a:ext uri="{FF2B5EF4-FFF2-40B4-BE49-F238E27FC236}">
                    <a16:creationId xmlns:a16="http://schemas.microsoft.com/office/drawing/2014/main" id="{BAD65398-164C-45B4-D4D9-E804FF0CCFD8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4" name="橢圓 31">
                <a:extLst>
                  <a:ext uri="{FF2B5EF4-FFF2-40B4-BE49-F238E27FC236}">
                    <a16:creationId xmlns:a16="http://schemas.microsoft.com/office/drawing/2014/main" id="{9D826A3D-F74D-2422-69EB-C19CC709D666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72" name="圖片 37" descr="一張含有 黑色, 黑暗 的圖片&#10;&#10;自動產生的描述">
              <a:extLst>
                <a:ext uri="{FF2B5EF4-FFF2-40B4-BE49-F238E27FC236}">
                  <a16:creationId xmlns:a16="http://schemas.microsoft.com/office/drawing/2014/main" id="{12FA9713-89D7-9283-8364-721A70401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19414" y="1477010"/>
              <a:ext cx="819313" cy="8193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382780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81DB38-37B4-B1C2-F998-AE14AF5FDA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標題 1">
            <a:extLst>
              <a:ext uri="{FF2B5EF4-FFF2-40B4-BE49-F238E27FC236}">
                <a16:creationId xmlns:a16="http://schemas.microsoft.com/office/drawing/2014/main" id="{85B92519-146D-67CD-502F-29ECD5187E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7" y="417523"/>
            <a:ext cx="11160018" cy="766426"/>
          </a:xfrm>
        </p:spPr>
        <p:txBody>
          <a:bodyPr>
            <a:normAutofit fontScale="90000"/>
          </a:bodyPr>
          <a:lstStyle/>
          <a:p>
            <a:r>
              <a:rPr lang="en-US" altLang="zh-TW" sz="4000" dirty="0"/>
              <a:t>Trouble Shooting</a:t>
            </a:r>
            <a:br>
              <a:rPr lang="en-US" altLang="zh-TW" dirty="0"/>
            </a:br>
            <a:r>
              <a:rPr lang="en-US" altLang="zh-TW" sz="2200" dirty="0">
                <a:solidFill>
                  <a:schemeClr val="accent4"/>
                </a:solidFill>
              </a:rPr>
              <a:t>New Build-in Diagnostic Tools</a:t>
            </a:r>
            <a:endParaRPr lang="zh-TW" altLang="en-US" dirty="0">
              <a:solidFill>
                <a:schemeClr val="accent4"/>
              </a:solidFill>
            </a:endParaRPr>
          </a:p>
        </p:txBody>
      </p:sp>
      <p:sp>
        <p:nvSpPr>
          <p:cNvPr id="25" name="內容版面配置區 3">
            <a:extLst>
              <a:ext uri="{FF2B5EF4-FFF2-40B4-BE49-F238E27FC236}">
                <a16:creationId xmlns:a16="http://schemas.microsoft.com/office/drawing/2014/main" id="{B329DD90-ED99-3915-4421-7BEE7776D490}"/>
              </a:ext>
            </a:extLst>
          </p:cNvPr>
          <p:cNvSpPr txBox="1">
            <a:spLocks/>
          </p:cNvSpPr>
          <p:nvPr/>
        </p:nvSpPr>
        <p:spPr>
          <a:xfrm>
            <a:off x="595604" y="1774065"/>
            <a:ext cx="10866294" cy="50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TW" sz="1800" dirty="0"/>
              <a:t>One click diagnostic</a:t>
            </a:r>
            <a:r>
              <a:rPr lang="zh-TW" altLang="en-US" sz="1800" dirty="0"/>
              <a:t> </a:t>
            </a:r>
            <a:r>
              <a:rPr lang="en-US" altLang="zh-TW" sz="1800" dirty="0"/>
              <a:t>information log collection</a:t>
            </a:r>
          </a:p>
          <a:p>
            <a:pPr>
              <a:lnSpc>
                <a:spcPct val="120000"/>
              </a:lnSpc>
            </a:pPr>
            <a:endParaRPr lang="en-US" altLang="zh-TW" sz="1800" dirty="0"/>
          </a:p>
        </p:txBody>
      </p:sp>
      <p:pic>
        <p:nvPicPr>
          <p:cNvPr id="31" name="圖片 30">
            <a:extLst>
              <a:ext uri="{FF2B5EF4-FFF2-40B4-BE49-F238E27FC236}">
                <a16:creationId xmlns:a16="http://schemas.microsoft.com/office/drawing/2014/main" id="{419B1A77-6679-76FD-6825-7DDF1678B9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690" y="2271251"/>
            <a:ext cx="5641492" cy="4110230"/>
          </a:xfrm>
          <a:prstGeom prst="rect">
            <a:avLst/>
          </a:prstGeom>
        </p:spPr>
      </p:pic>
      <p:pic>
        <p:nvPicPr>
          <p:cNvPr id="34" name="圖片 33">
            <a:extLst>
              <a:ext uri="{FF2B5EF4-FFF2-40B4-BE49-F238E27FC236}">
                <a16:creationId xmlns:a16="http://schemas.microsoft.com/office/drawing/2014/main" id="{B9978455-A286-C0C7-2C35-96ED623EE2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363" y="2413220"/>
            <a:ext cx="4333432" cy="4333432"/>
          </a:xfrm>
          <a:prstGeom prst="rect">
            <a:avLst/>
          </a:prstGeom>
        </p:spPr>
      </p:pic>
      <p:sp>
        <p:nvSpPr>
          <p:cNvPr id="16" name="箭號: 向右 15">
            <a:extLst>
              <a:ext uri="{FF2B5EF4-FFF2-40B4-BE49-F238E27FC236}">
                <a16:creationId xmlns:a16="http://schemas.microsoft.com/office/drawing/2014/main" id="{74BCC285-E5A3-AB8C-8E5B-5FB8256F7226}"/>
              </a:ext>
            </a:extLst>
          </p:cNvPr>
          <p:cNvSpPr/>
          <p:nvPr/>
        </p:nvSpPr>
        <p:spPr>
          <a:xfrm>
            <a:off x="6373182" y="4579936"/>
            <a:ext cx="851353" cy="492221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grpSp>
        <p:nvGrpSpPr>
          <p:cNvPr id="2" name="群組 23">
            <a:extLst>
              <a:ext uri="{FF2B5EF4-FFF2-40B4-BE49-F238E27FC236}">
                <a16:creationId xmlns:a16="http://schemas.microsoft.com/office/drawing/2014/main" id="{F128A3FB-9061-9D0E-EB28-8C4AF7E647B5}"/>
              </a:ext>
            </a:extLst>
          </p:cNvPr>
          <p:cNvGrpSpPr/>
          <p:nvPr/>
        </p:nvGrpSpPr>
        <p:grpSpPr>
          <a:xfrm>
            <a:off x="10660023" y="86081"/>
            <a:ext cx="1440000" cy="1440000"/>
            <a:chOff x="1483743" y="1300537"/>
            <a:chExt cx="1516290" cy="1516290"/>
          </a:xfrm>
        </p:grpSpPr>
        <p:grpSp>
          <p:nvGrpSpPr>
            <p:cNvPr id="3" name="群組 19">
              <a:extLst>
                <a:ext uri="{FF2B5EF4-FFF2-40B4-BE49-F238E27FC236}">
                  <a16:creationId xmlns:a16="http://schemas.microsoft.com/office/drawing/2014/main" id="{AB1DD317-3B7A-D94C-4679-6AC876F167C4}"/>
                </a:ext>
              </a:extLst>
            </p:cNvPr>
            <p:cNvGrpSpPr/>
            <p:nvPr/>
          </p:nvGrpSpPr>
          <p:grpSpPr>
            <a:xfrm>
              <a:off x="1483743" y="1300537"/>
              <a:ext cx="1516290" cy="1516290"/>
              <a:chOff x="5196786" y="1118178"/>
              <a:chExt cx="1800000" cy="1800000"/>
            </a:xfrm>
          </p:grpSpPr>
          <p:sp>
            <p:nvSpPr>
              <p:cNvPr id="5" name="橢圓 20">
                <a:extLst>
                  <a:ext uri="{FF2B5EF4-FFF2-40B4-BE49-F238E27FC236}">
                    <a16:creationId xmlns:a16="http://schemas.microsoft.com/office/drawing/2014/main" id="{F8851A60-2BF6-6D01-963B-78BF703B5A94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" name="橢圓 21">
                <a:extLst>
                  <a:ext uri="{FF2B5EF4-FFF2-40B4-BE49-F238E27FC236}">
                    <a16:creationId xmlns:a16="http://schemas.microsoft.com/office/drawing/2014/main" id="{19437008-D5A5-DC41-9CC0-013FC70DED10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4" name="圖片 22" descr="一張含有 黑色, 黑暗 的圖片&#10;&#10;自動產生的描述">
              <a:extLst>
                <a:ext uri="{FF2B5EF4-FFF2-40B4-BE49-F238E27FC236}">
                  <a16:creationId xmlns:a16="http://schemas.microsoft.com/office/drawing/2014/main" id="{C9ED6F55-742E-6EA9-C949-033CF9DB8A0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2387" y="1637244"/>
              <a:ext cx="819312" cy="8193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099715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D0D04C-0200-EED0-AB17-D51C24EF48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F94E737-D8D7-FDB1-C8AF-EBB646ED5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err="1"/>
              <a:t>MGate´s</a:t>
            </a:r>
            <a:r>
              <a:rPr lang="en-US" altLang="zh-TW" dirty="0"/>
              <a:t> Diagnostics </a:t>
            </a:r>
            <a:endParaRPr lang="zh-TW" alt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AB9D7E2-5471-ABD2-9B18-08FDAB7679E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654"/>
          <a:stretch>
            <a:fillRect/>
          </a:stretch>
        </p:blipFill>
        <p:spPr>
          <a:xfrm>
            <a:off x="3191055" y="3525424"/>
            <a:ext cx="4584835" cy="2736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5" name="群組 23">
            <a:extLst>
              <a:ext uri="{FF2B5EF4-FFF2-40B4-BE49-F238E27FC236}">
                <a16:creationId xmlns:a16="http://schemas.microsoft.com/office/drawing/2014/main" id="{864C8817-CEDB-575C-6A81-C1EA0B8BDE20}"/>
              </a:ext>
            </a:extLst>
          </p:cNvPr>
          <p:cNvGrpSpPr/>
          <p:nvPr/>
        </p:nvGrpSpPr>
        <p:grpSpPr>
          <a:xfrm>
            <a:off x="1123863" y="3973036"/>
            <a:ext cx="1440000" cy="1440000"/>
            <a:chOff x="1483743" y="1300537"/>
            <a:chExt cx="1516290" cy="1516290"/>
          </a:xfrm>
        </p:grpSpPr>
        <p:grpSp>
          <p:nvGrpSpPr>
            <p:cNvPr id="6" name="群組 19">
              <a:extLst>
                <a:ext uri="{FF2B5EF4-FFF2-40B4-BE49-F238E27FC236}">
                  <a16:creationId xmlns:a16="http://schemas.microsoft.com/office/drawing/2014/main" id="{7A88D018-98AC-7505-6C1A-3F0C3D14B245}"/>
                </a:ext>
              </a:extLst>
            </p:cNvPr>
            <p:cNvGrpSpPr/>
            <p:nvPr/>
          </p:nvGrpSpPr>
          <p:grpSpPr>
            <a:xfrm>
              <a:off x="1483743" y="1300537"/>
              <a:ext cx="1516290" cy="1516290"/>
              <a:chOff x="5196786" y="1118178"/>
              <a:chExt cx="1800000" cy="1800000"/>
            </a:xfrm>
          </p:grpSpPr>
          <p:sp>
            <p:nvSpPr>
              <p:cNvPr id="8" name="橢圓 20">
                <a:extLst>
                  <a:ext uri="{FF2B5EF4-FFF2-40B4-BE49-F238E27FC236}">
                    <a16:creationId xmlns:a16="http://schemas.microsoft.com/office/drawing/2014/main" id="{EFAB67F7-9ADB-435B-EF0F-E9C65B3E9427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" name="橢圓 21">
                <a:extLst>
                  <a:ext uri="{FF2B5EF4-FFF2-40B4-BE49-F238E27FC236}">
                    <a16:creationId xmlns:a16="http://schemas.microsoft.com/office/drawing/2014/main" id="{E3E6E483-9A99-265C-23E8-1DDED388347C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7" name="圖片 22" descr="一張含有 黑色, 黑暗 的圖片&#10;&#10;自動產生的描述">
              <a:extLst>
                <a:ext uri="{FF2B5EF4-FFF2-40B4-BE49-F238E27FC236}">
                  <a16:creationId xmlns:a16="http://schemas.microsoft.com/office/drawing/2014/main" id="{4115127F-4BF2-5C6C-91CE-1E65BD57070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2387" y="1637244"/>
              <a:ext cx="819312" cy="819312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8926C8D-D352-79DA-1445-E935D878E774}"/>
              </a:ext>
            </a:extLst>
          </p:cNvPr>
          <p:cNvGrpSpPr/>
          <p:nvPr/>
        </p:nvGrpSpPr>
        <p:grpSpPr>
          <a:xfrm>
            <a:off x="2924676" y="1454081"/>
            <a:ext cx="7447702" cy="1638829"/>
            <a:chOff x="249419" y="1270267"/>
            <a:chExt cx="11290912" cy="2484507"/>
          </a:xfrm>
        </p:grpSpPr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id="{CD67B4AA-EF93-F478-8EE2-3ACB8C29622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256" y="1363999"/>
              <a:ext cx="10887075" cy="2390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9FF5782-296D-AF3B-202A-8114D4304BD8}"/>
                </a:ext>
              </a:extLst>
            </p:cNvPr>
            <p:cNvCxnSpPr/>
            <p:nvPr/>
          </p:nvCxnSpPr>
          <p:spPr>
            <a:xfrm flipV="1">
              <a:off x="249420" y="1270267"/>
              <a:ext cx="10351477" cy="228676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92FF2B48-917C-0F1E-A9BA-0734C9A2883C}"/>
                </a:ext>
              </a:extLst>
            </p:cNvPr>
            <p:cNvCxnSpPr>
              <a:cxnSpLocks/>
            </p:cNvCxnSpPr>
            <p:nvPr/>
          </p:nvCxnSpPr>
          <p:spPr>
            <a:xfrm>
              <a:off x="249419" y="1421062"/>
              <a:ext cx="11003566" cy="155857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C9F2C41E-04D3-2C14-6513-72915ACD22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863" y="1620395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FD60DDB-8419-4D38-6DF5-FC54BF8144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6920" y="3765091"/>
            <a:ext cx="5377940" cy="2334837"/>
          </a:xfrm>
          <a:prstGeom prst="rect">
            <a:avLst/>
          </a:prstGeom>
          <a:ln w="38100">
            <a:solidFill>
              <a:schemeClr val="accent4"/>
            </a:solidFill>
          </a:ln>
        </p:spPr>
      </p:pic>
    </p:spTree>
    <p:extLst>
      <p:ext uri="{BB962C8B-B14F-4D97-AF65-F5344CB8AC3E}">
        <p14:creationId xmlns:p14="http://schemas.microsoft.com/office/powerpoint/2010/main" val="47528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A34D24-FB1D-7D0C-4481-7774E4685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656B8B8B-0159-B1A0-2805-92A26E337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841" y="2657446"/>
            <a:ext cx="7995673" cy="1543107"/>
          </a:xfrm>
        </p:spPr>
        <p:txBody>
          <a:bodyPr>
            <a:normAutofit/>
          </a:bodyPr>
          <a:lstStyle/>
          <a:p>
            <a:r>
              <a:rPr lang="en-GB" sz="4800" dirty="0"/>
              <a:t>Hands-On 2 (30 min.)</a:t>
            </a:r>
          </a:p>
        </p:txBody>
      </p:sp>
    </p:spTree>
    <p:extLst>
      <p:ext uri="{BB962C8B-B14F-4D97-AF65-F5344CB8AC3E}">
        <p14:creationId xmlns:p14="http://schemas.microsoft.com/office/powerpoint/2010/main" val="25470555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1BC096-E68D-8CCE-E458-CBC4621390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DBE4D-3D91-52E5-5B78-FA8935D01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Hands-On 2: </a:t>
            </a:r>
            <a:r>
              <a:rPr lang="sk-SK" dirty="0"/>
              <a:t>Expand &amp; Integrate</a:t>
            </a:r>
            <a:endParaRPr lang="en-DE" dirty="0"/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5EEE4E32-36E6-90FB-BBC7-1900D21DCF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604" y="1657154"/>
            <a:ext cx="6393714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1800" b="1" dirty="0">
                <a:solidFill>
                  <a:schemeClr val="tx2"/>
                </a:solidFill>
              </a:rPr>
              <a:t>Situation</a:t>
            </a:r>
          </a:p>
          <a:p>
            <a:r>
              <a:rPr lang="en-US" sz="1500" dirty="0"/>
              <a:t>- </a:t>
            </a:r>
            <a:r>
              <a:rPr lang="en-US" sz="1500" b="1" dirty="0"/>
              <a:t>Local system now operating correctly </a:t>
            </a:r>
            <a:r>
              <a:rPr lang="en-US" sz="1500" dirty="0"/>
              <a:t>with MGate MB3270-G2</a:t>
            </a:r>
          </a:p>
          <a:p>
            <a:r>
              <a:rPr lang="en-US" sz="1500" dirty="0"/>
              <a:t>- Customer satisfied with migration result</a:t>
            </a:r>
          </a:p>
          <a:p>
            <a:r>
              <a:rPr lang="en-US" sz="1500" dirty="0"/>
              <a:t>- Chain management recently deployed </a:t>
            </a:r>
            <a:r>
              <a:rPr lang="en-US" sz="1500" b="1" dirty="0"/>
              <a:t>a new central SCADA system</a:t>
            </a:r>
          </a:p>
          <a:p>
            <a:r>
              <a:rPr lang="en-US" sz="1500" dirty="0"/>
              <a:t>- Network segmentation between branches </a:t>
            </a:r>
            <a:r>
              <a:rPr lang="en-US" sz="1500" b="1" dirty="0"/>
              <a:t>(located in different subnet) </a:t>
            </a:r>
          </a:p>
          <a:p>
            <a:r>
              <a:rPr lang="en-US" sz="1500" dirty="0"/>
              <a:t>- </a:t>
            </a:r>
            <a:r>
              <a:rPr lang="en-US" sz="1500" b="1" dirty="0"/>
              <a:t>Request: Add remote monitoring </a:t>
            </a:r>
            <a:r>
              <a:rPr lang="en-US" sz="1500" dirty="0"/>
              <a:t>to headquarters</a:t>
            </a:r>
          </a:p>
          <a:p>
            <a:r>
              <a:rPr lang="en-US" sz="1500" dirty="0"/>
              <a:t>- Preferably, </a:t>
            </a:r>
            <a:r>
              <a:rPr lang="en-GB" sz="1500" dirty="0"/>
              <a:t>n</a:t>
            </a:r>
            <a:r>
              <a:rPr lang="sk-SK" sz="1500" dirty="0"/>
              <a:t>o extra hardware</a:t>
            </a:r>
            <a:endParaRPr lang="en-US" sz="1500" dirty="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E86D9BD8-358F-ED80-5866-797B6AE830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604" y="3446521"/>
            <a:ext cx="8016452" cy="1538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1800" b="1" dirty="0">
                <a:solidFill>
                  <a:schemeClr val="tx2"/>
                </a:solidFill>
              </a:rPr>
              <a:t>Challenges</a:t>
            </a:r>
            <a:endParaRPr lang="en-US" sz="1500" dirty="0"/>
          </a:p>
          <a:p>
            <a:r>
              <a:rPr lang="en-US" sz="1500" dirty="0"/>
              <a:t>1. Enable </a:t>
            </a:r>
            <a:r>
              <a:rPr lang="en-US" sz="1500" b="1" dirty="0"/>
              <a:t>dual-subnet architecture using a single gateway</a:t>
            </a:r>
          </a:p>
          <a:p>
            <a:r>
              <a:rPr lang="en-US" sz="1500" dirty="0"/>
              <a:t>2. </a:t>
            </a:r>
            <a:r>
              <a:rPr lang="en-US" sz="1500" b="1" dirty="0"/>
              <a:t>Prove that the same physical device can</a:t>
            </a:r>
          </a:p>
          <a:p>
            <a:pPr marL="285750" indent="-285750">
              <a:buFontTx/>
              <a:buChar char="-"/>
            </a:pPr>
            <a:r>
              <a:rPr lang="en-US" sz="1500" b="1" dirty="0"/>
              <a:t>Use</a:t>
            </a:r>
            <a:r>
              <a:rPr lang="en-US" sz="1500" dirty="0"/>
              <a:t> the same, </a:t>
            </a:r>
            <a:r>
              <a:rPr lang="en-US" sz="1500" b="1" dirty="0"/>
              <a:t>existing structure </a:t>
            </a:r>
            <a:r>
              <a:rPr lang="en-US" sz="1500" dirty="0"/>
              <a:t>in current local branches </a:t>
            </a:r>
          </a:p>
          <a:p>
            <a:pPr marL="285750" indent="-285750">
              <a:buFontTx/>
              <a:buChar char="-"/>
            </a:pPr>
            <a:r>
              <a:rPr lang="en-US" sz="1500" b="1" dirty="0"/>
              <a:t>As well as address different</a:t>
            </a:r>
            <a:r>
              <a:rPr lang="en-US" sz="1500" dirty="0"/>
              <a:t> addressing </a:t>
            </a:r>
            <a:r>
              <a:rPr lang="en-US" sz="1500" b="1" dirty="0"/>
              <a:t>structure</a:t>
            </a:r>
            <a:r>
              <a:rPr lang="en-US" sz="1500" dirty="0"/>
              <a:t> to </a:t>
            </a:r>
          </a:p>
          <a:p>
            <a:pPr marL="285750" indent="-285750">
              <a:buFontTx/>
              <a:buChar char="-"/>
            </a:pPr>
            <a:r>
              <a:rPr lang="en-US" sz="1500" dirty="0"/>
              <a:t>being integrated in the central system</a:t>
            </a: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F6953755-0C8C-9CCB-0B26-167539E496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778" y="5005057"/>
            <a:ext cx="598126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en-DE" sz="1800" b="1" dirty="0">
                <a:solidFill>
                  <a:schemeClr val="tx2"/>
                </a:solidFill>
                <a:latin typeface="Arial" panose="020B0604020202020204" pitchFamily="34" charset="0"/>
              </a:rPr>
              <a:t>Action plan</a:t>
            </a:r>
            <a:endParaRPr kumimoji="0" lang="en-DE" altLang="en-DE" sz="18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en-GB" altLang="en-DE" sz="1500" b="1" dirty="0">
                <a:solidFill>
                  <a:schemeClr val="tx1"/>
                </a:solidFill>
                <a:latin typeface="Arial" panose="020B0604020202020204" pitchFamily="34" charset="0"/>
              </a:rPr>
              <a:t>Reconfigure</a:t>
            </a:r>
            <a:r>
              <a:rPr lang="en-GB" altLang="en-DE" sz="1500" dirty="0">
                <a:solidFill>
                  <a:schemeClr val="tx1"/>
                </a:solidFill>
                <a:latin typeface="Arial" panose="020B0604020202020204" pitchFamily="34" charset="0"/>
              </a:rPr>
              <a:t> current </a:t>
            </a:r>
            <a:r>
              <a:rPr lang="en-GB" altLang="en-DE" sz="1500" b="1" dirty="0">
                <a:solidFill>
                  <a:schemeClr val="tx1"/>
                </a:solidFill>
                <a:latin typeface="Arial" panose="020B0604020202020204" pitchFamily="34" charset="0"/>
              </a:rPr>
              <a:t>setup for</a:t>
            </a:r>
            <a:r>
              <a:rPr lang="en-GB" altLang="en-DE" sz="1500" dirty="0">
                <a:solidFill>
                  <a:schemeClr val="tx1"/>
                </a:solidFill>
                <a:latin typeface="Arial" panose="020B0604020202020204" pitchFamily="34" charset="0"/>
              </a:rPr>
              <a:t> use in </a:t>
            </a:r>
            <a:r>
              <a:rPr lang="en-GB" altLang="en-DE" sz="1500" b="1" dirty="0">
                <a:solidFill>
                  <a:schemeClr val="tx1"/>
                </a:solidFill>
                <a:latin typeface="Arial" panose="020B0604020202020204" pitchFamily="34" charset="0"/>
              </a:rPr>
              <a:t>different subnets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en-GB" altLang="en-DE" sz="1500" dirty="0">
                <a:solidFill>
                  <a:schemeClr val="tx1"/>
                </a:solidFill>
                <a:latin typeface="Arial" panose="020B0604020202020204" pitchFamily="34" charset="0"/>
              </a:rPr>
              <a:t>Review capability of </a:t>
            </a:r>
            <a:r>
              <a:rPr lang="en-GB" altLang="en-DE" sz="1500" b="1" dirty="0">
                <a:solidFill>
                  <a:schemeClr val="tx1"/>
                </a:solidFill>
                <a:latin typeface="Arial" panose="020B0604020202020204" pitchFamily="34" charset="0"/>
              </a:rPr>
              <a:t>re-address</a:t>
            </a:r>
            <a:r>
              <a:rPr lang="en-GB" altLang="en-DE" sz="1500" dirty="0">
                <a:solidFill>
                  <a:schemeClr val="tx1"/>
                </a:solidFill>
                <a:latin typeface="Arial" panose="020B0604020202020204" pitchFamily="34" charset="0"/>
              </a:rPr>
              <a:t>ing current </a:t>
            </a:r>
            <a:r>
              <a:rPr lang="en-GB" altLang="en-DE" sz="1500" b="1" dirty="0">
                <a:solidFill>
                  <a:schemeClr val="tx1"/>
                </a:solidFill>
                <a:latin typeface="Arial" panose="020B0604020202020204" pitchFamily="34" charset="0"/>
              </a:rPr>
              <a:t>Modbus sensor</a:t>
            </a:r>
            <a:endParaRPr kumimoji="0" lang="en-DE" altLang="en-DE" sz="15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D6B99F8-B2ED-164C-9647-00A22D4A84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1581" y="2156270"/>
            <a:ext cx="5222007" cy="342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8708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A444E-77FE-E980-EF24-43125422B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dirty="0"/>
              <a:t>Use in Different Subnets</a:t>
            </a:r>
            <a:br>
              <a:rPr lang="en-US" altLang="zh-TW" dirty="0"/>
            </a:br>
            <a:r>
              <a:rPr lang="en-US" altLang="zh-TW" sz="2000" dirty="0">
                <a:solidFill>
                  <a:schemeClr val="accent4"/>
                </a:solidFill>
              </a:rPr>
              <a:t>Dual IP LAN Mode</a:t>
            </a:r>
            <a:endParaRPr lang="en-US" dirty="0">
              <a:solidFill>
                <a:schemeClr val="accent4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16A9DE-1106-CF78-5260-7E9A2A57512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7364"/>
          <a:stretch>
            <a:fillRect/>
          </a:stretch>
        </p:blipFill>
        <p:spPr>
          <a:xfrm>
            <a:off x="5922157" y="1701847"/>
            <a:ext cx="2668441" cy="470689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6AF485-7D12-D665-96D9-C4F34A4206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3937" y="1701847"/>
            <a:ext cx="3101005" cy="4628250"/>
          </a:xfrm>
          <a:prstGeom prst="rect">
            <a:avLst/>
          </a:prstGeom>
          <a:ln>
            <a:noFill/>
          </a:ln>
          <a:effectLst/>
        </p:spPr>
      </p:pic>
      <p:grpSp>
        <p:nvGrpSpPr>
          <p:cNvPr id="13" name="群組 43">
            <a:extLst>
              <a:ext uri="{FF2B5EF4-FFF2-40B4-BE49-F238E27FC236}">
                <a16:creationId xmlns:a16="http://schemas.microsoft.com/office/drawing/2014/main" id="{D94F1EBD-FBF6-EEDB-134C-B5FB5485B9FC}"/>
              </a:ext>
            </a:extLst>
          </p:cNvPr>
          <p:cNvGrpSpPr/>
          <p:nvPr/>
        </p:nvGrpSpPr>
        <p:grpSpPr>
          <a:xfrm>
            <a:off x="10645485" y="86081"/>
            <a:ext cx="1440000" cy="1440000"/>
            <a:chOff x="5070926" y="1101363"/>
            <a:chExt cx="1516290" cy="1516290"/>
          </a:xfrm>
        </p:grpSpPr>
        <p:grpSp>
          <p:nvGrpSpPr>
            <p:cNvPr id="14" name="群組 28">
              <a:extLst>
                <a:ext uri="{FF2B5EF4-FFF2-40B4-BE49-F238E27FC236}">
                  <a16:creationId xmlns:a16="http://schemas.microsoft.com/office/drawing/2014/main" id="{0148EDD8-C8A8-AD12-6A2C-342D10787417}"/>
                </a:ext>
              </a:extLst>
            </p:cNvPr>
            <p:cNvGrpSpPr/>
            <p:nvPr/>
          </p:nvGrpSpPr>
          <p:grpSpPr>
            <a:xfrm>
              <a:off x="5070926" y="1101363"/>
              <a:ext cx="1516290" cy="1516290"/>
              <a:chOff x="5196786" y="1118178"/>
              <a:chExt cx="1800000" cy="1800000"/>
            </a:xfrm>
          </p:grpSpPr>
          <p:sp>
            <p:nvSpPr>
              <p:cNvPr id="16" name="橢圓 30">
                <a:extLst>
                  <a:ext uri="{FF2B5EF4-FFF2-40B4-BE49-F238E27FC236}">
                    <a16:creationId xmlns:a16="http://schemas.microsoft.com/office/drawing/2014/main" id="{6B2AABB3-E6D2-2BD3-0D42-313F017A9A46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" name="橢圓 31">
                <a:extLst>
                  <a:ext uri="{FF2B5EF4-FFF2-40B4-BE49-F238E27FC236}">
                    <a16:creationId xmlns:a16="http://schemas.microsoft.com/office/drawing/2014/main" id="{629EDB9D-3E04-D309-5C06-E054E2BD1D6D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15" name="圖片 37" descr="一張含有 黑色, 黑暗 的圖片&#10;&#10;自動產生的描述">
              <a:extLst>
                <a:ext uri="{FF2B5EF4-FFF2-40B4-BE49-F238E27FC236}">
                  <a16:creationId xmlns:a16="http://schemas.microsoft.com/office/drawing/2014/main" id="{163A902F-FDFC-66CB-B8A1-640A135ECD1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19414" y="1477010"/>
              <a:ext cx="819313" cy="819313"/>
            </a:xfrm>
            <a:prstGeom prst="rect">
              <a:avLst/>
            </a:prstGeom>
          </p:spPr>
        </p:pic>
      </p:grpSp>
      <p:grpSp>
        <p:nvGrpSpPr>
          <p:cNvPr id="3" name="群組 26">
            <a:extLst>
              <a:ext uri="{FF2B5EF4-FFF2-40B4-BE49-F238E27FC236}">
                <a16:creationId xmlns:a16="http://schemas.microsoft.com/office/drawing/2014/main" id="{81AF19E1-0C1C-FC66-6225-C7EF238CBC2E}"/>
              </a:ext>
            </a:extLst>
          </p:cNvPr>
          <p:cNvGrpSpPr/>
          <p:nvPr/>
        </p:nvGrpSpPr>
        <p:grpSpPr>
          <a:xfrm>
            <a:off x="1303896" y="2077937"/>
            <a:ext cx="3742318" cy="3686971"/>
            <a:chOff x="8009819" y="1461190"/>
            <a:chExt cx="3742318" cy="3686971"/>
          </a:xfrm>
        </p:grpSpPr>
        <p:cxnSp>
          <p:nvCxnSpPr>
            <p:cNvPr id="4" name="直線接點 2085">
              <a:extLst>
                <a:ext uri="{FF2B5EF4-FFF2-40B4-BE49-F238E27FC236}">
                  <a16:creationId xmlns:a16="http://schemas.microsoft.com/office/drawing/2014/main" id="{4CF8B230-5AE2-0D7A-FB9B-061C52F7AE8B}"/>
                </a:ext>
              </a:extLst>
            </p:cNvPr>
            <p:cNvCxnSpPr>
              <a:cxnSpLocks/>
              <a:stCxn id="24" idx="0"/>
            </p:cNvCxnSpPr>
            <p:nvPr/>
          </p:nvCxnSpPr>
          <p:spPr>
            <a:xfrm flipV="1">
              <a:off x="8535071" y="3187023"/>
              <a:ext cx="1147384" cy="409646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線接點 2086">
              <a:extLst>
                <a:ext uri="{FF2B5EF4-FFF2-40B4-BE49-F238E27FC236}">
                  <a16:creationId xmlns:a16="http://schemas.microsoft.com/office/drawing/2014/main" id="{DA9A5EF2-C480-7441-1190-EB37534CB442}"/>
                </a:ext>
              </a:extLst>
            </p:cNvPr>
            <p:cNvCxnSpPr>
              <a:cxnSpLocks/>
              <a:endCxn id="29" idx="0"/>
            </p:cNvCxnSpPr>
            <p:nvPr/>
          </p:nvCxnSpPr>
          <p:spPr>
            <a:xfrm>
              <a:off x="9692638" y="3175699"/>
              <a:ext cx="4820" cy="39626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接點 2087">
              <a:extLst>
                <a:ext uri="{FF2B5EF4-FFF2-40B4-BE49-F238E27FC236}">
                  <a16:creationId xmlns:a16="http://schemas.microsoft.com/office/drawing/2014/main" id="{62DAC223-B7B0-0D15-BCC9-1AE3DC60B7C2}"/>
                </a:ext>
              </a:extLst>
            </p:cNvPr>
            <p:cNvCxnSpPr>
              <a:cxnSpLocks/>
              <a:stCxn id="28" idx="0"/>
            </p:cNvCxnSpPr>
            <p:nvPr/>
          </p:nvCxnSpPr>
          <p:spPr>
            <a:xfrm flipH="1" flipV="1">
              <a:off x="9692638" y="3175699"/>
              <a:ext cx="1114333" cy="449856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接點 2075">
              <a:extLst>
                <a:ext uri="{FF2B5EF4-FFF2-40B4-BE49-F238E27FC236}">
                  <a16:creationId xmlns:a16="http://schemas.microsoft.com/office/drawing/2014/main" id="{F62BD328-0CB7-28AA-F215-FC070CC4D99E}"/>
                </a:ext>
              </a:extLst>
            </p:cNvPr>
            <p:cNvCxnSpPr>
              <a:cxnSpLocks/>
            </p:cNvCxnSpPr>
            <p:nvPr/>
          </p:nvCxnSpPr>
          <p:spPr>
            <a:xfrm>
              <a:off x="8573489" y="2074950"/>
              <a:ext cx="1119149" cy="372159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接點 2077">
              <a:extLst>
                <a:ext uri="{FF2B5EF4-FFF2-40B4-BE49-F238E27FC236}">
                  <a16:creationId xmlns:a16="http://schemas.microsoft.com/office/drawing/2014/main" id="{594F030A-B9C0-5AEA-7EA7-07D6B7409F6D}"/>
                </a:ext>
              </a:extLst>
            </p:cNvPr>
            <p:cNvCxnSpPr>
              <a:cxnSpLocks/>
            </p:cNvCxnSpPr>
            <p:nvPr/>
          </p:nvCxnSpPr>
          <p:spPr>
            <a:xfrm>
              <a:off x="9692638" y="1890702"/>
              <a:ext cx="0" cy="71471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接點 2082">
              <a:extLst>
                <a:ext uri="{FF2B5EF4-FFF2-40B4-BE49-F238E27FC236}">
                  <a16:creationId xmlns:a16="http://schemas.microsoft.com/office/drawing/2014/main" id="{7B794AF8-DE6E-85B7-27E7-D69723C1949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98715" y="2019992"/>
              <a:ext cx="1043999" cy="440123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4">
              <a:extLst>
                <a:ext uri="{FF2B5EF4-FFF2-40B4-BE49-F238E27FC236}">
                  <a16:creationId xmlns:a16="http://schemas.microsoft.com/office/drawing/2014/main" id="{CCAF5F7F-67FE-9409-ABF0-AFB196C81CA2}"/>
                </a:ext>
              </a:extLst>
            </p:cNvPr>
            <p:cNvSpPr/>
            <p:nvPr/>
          </p:nvSpPr>
          <p:spPr>
            <a:xfrm>
              <a:off x="8027925" y="1474429"/>
              <a:ext cx="3617747" cy="2845019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" name="文字方塊 6">
              <a:extLst>
                <a:ext uri="{FF2B5EF4-FFF2-40B4-BE49-F238E27FC236}">
                  <a16:creationId xmlns:a16="http://schemas.microsoft.com/office/drawing/2014/main" id="{EC596C24-4340-3892-8996-CA0EDB01F4A5}"/>
                </a:ext>
              </a:extLst>
            </p:cNvPr>
            <p:cNvSpPr txBox="1"/>
            <p:nvPr/>
          </p:nvSpPr>
          <p:spPr>
            <a:xfrm>
              <a:off x="8009819" y="4378720"/>
              <a:ext cx="374231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2000" b="1" dirty="0">
                  <a:solidFill>
                    <a:schemeClr val="accent1"/>
                  </a:solidFill>
                </a:rPr>
                <a:t>Flexible System Architecture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200" dirty="0">
                  <a:solidFill>
                    <a:schemeClr val="tx1"/>
                  </a:solidFill>
                </a:rPr>
                <a:t>Modbus TCP devices can belong to different subnets by using </a:t>
              </a:r>
              <a:r>
                <a:rPr lang="en-US" altLang="zh-TW" sz="1200" b="1" dirty="0">
                  <a:solidFill>
                    <a:schemeClr val="tx1"/>
                  </a:solidFill>
                </a:rPr>
                <a:t>dual IP </a:t>
              </a:r>
              <a:r>
                <a:rPr lang="en-US" altLang="zh-TW" sz="1200" dirty="0">
                  <a:solidFill>
                    <a:schemeClr val="tx1"/>
                  </a:solidFill>
                </a:rPr>
                <a:t>in MGate</a:t>
              </a:r>
            </a:p>
          </p:txBody>
        </p:sp>
        <p:pic>
          <p:nvPicPr>
            <p:cNvPr id="21" name="圖片 9" descr="一張含有 文字, 電子產品, 遠端存放庫, 控制 的圖片&#10;&#10;AI 產生的內容可能不正確。">
              <a:extLst>
                <a:ext uri="{FF2B5EF4-FFF2-40B4-BE49-F238E27FC236}">
                  <a16:creationId xmlns:a16="http://schemas.microsoft.com/office/drawing/2014/main" id="{317E11B3-A8BB-6AB8-F990-9703869B08F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48291" y="2275701"/>
              <a:ext cx="698335" cy="1047503"/>
            </a:xfrm>
            <a:prstGeom prst="rect">
              <a:avLst/>
            </a:prstGeom>
          </p:spPr>
        </p:pic>
        <p:pic>
          <p:nvPicPr>
            <p:cNvPr id="22" name="圖片 2054">
              <a:extLst>
                <a:ext uri="{FF2B5EF4-FFF2-40B4-BE49-F238E27FC236}">
                  <a16:creationId xmlns:a16="http://schemas.microsoft.com/office/drawing/2014/main" id="{B1FE33C2-96EB-18A8-B7E7-A87905532C7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6012" y="1679082"/>
              <a:ext cx="582892" cy="395868"/>
            </a:xfrm>
            <a:prstGeom prst="rect">
              <a:avLst/>
            </a:prstGeom>
          </p:spPr>
        </p:pic>
        <p:pic>
          <p:nvPicPr>
            <p:cNvPr id="23" name="Picture 10" descr="Analytics - Free business icons">
              <a:extLst>
                <a:ext uri="{FF2B5EF4-FFF2-40B4-BE49-F238E27FC236}">
                  <a16:creationId xmlns:a16="http://schemas.microsoft.com/office/drawing/2014/main" id="{6A90398F-D9B3-056F-8B2A-634638E2B5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26715" y="1595290"/>
              <a:ext cx="554743" cy="554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" descr="Electric meter - Free technology icons">
              <a:extLst>
                <a:ext uri="{FF2B5EF4-FFF2-40B4-BE49-F238E27FC236}">
                  <a16:creationId xmlns:a16="http://schemas.microsoft.com/office/drawing/2014/main" id="{4485E42F-E13F-EDA7-1014-423797BE5F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46711" y="3596669"/>
              <a:ext cx="376719" cy="3767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文字方塊 2067">
              <a:extLst>
                <a:ext uri="{FF2B5EF4-FFF2-40B4-BE49-F238E27FC236}">
                  <a16:creationId xmlns:a16="http://schemas.microsoft.com/office/drawing/2014/main" id="{CFBB2DC1-25FD-61F9-0546-E7175E1F6E32}"/>
                </a:ext>
              </a:extLst>
            </p:cNvPr>
            <p:cNvSpPr txBox="1"/>
            <p:nvPr/>
          </p:nvSpPr>
          <p:spPr>
            <a:xfrm>
              <a:off x="8126598" y="1469899"/>
              <a:ext cx="110830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100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</a:rPr>
                <a:t>Modbus TCP</a:t>
              </a:r>
            </a:p>
          </p:txBody>
        </p:sp>
        <p:sp>
          <p:nvSpPr>
            <p:cNvPr id="26" name="文字方塊 2068">
              <a:extLst>
                <a:ext uri="{FF2B5EF4-FFF2-40B4-BE49-F238E27FC236}">
                  <a16:creationId xmlns:a16="http://schemas.microsoft.com/office/drawing/2014/main" id="{BAE93838-DA3E-44E3-317C-7D0E728A55A6}"/>
                </a:ext>
              </a:extLst>
            </p:cNvPr>
            <p:cNvSpPr txBox="1"/>
            <p:nvPr/>
          </p:nvSpPr>
          <p:spPr>
            <a:xfrm>
              <a:off x="9039014" y="1461190"/>
              <a:ext cx="14404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100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</a:rPr>
                <a:t>Modbus RTU/ASCII</a:t>
              </a:r>
            </a:p>
          </p:txBody>
        </p:sp>
        <p:sp>
          <p:nvSpPr>
            <p:cNvPr id="27" name="文字方塊 2069">
              <a:extLst>
                <a:ext uri="{FF2B5EF4-FFF2-40B4-BE49-F238E27FC236}">
                  <a16:creationId xmlns:a16="http://schemas.microsoft.com/office/drawing/2014/main" id="{99D7E82B-0AE2-9CBB-E677-DFEBDE174F97}"/>
                </a:ext>
              </a:extLst>
            </p:cNvPr>
            <p:cNvSpPr txBox="1"/>
            <p:nvPr/>
          </p:nvSpPr>
          <p:spPr>
            <a:xfrm>
              <a:off x="10321066" y="1468139"/>
              <a:ext cx="110830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100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Real COM</a:t>
              </a:r>
            </a:p>
          </p:txBody>
        </p:sp>
        <p:pic>
          <p:nvPicPr>
            <p:cNvPr id="28" name="Picture 12" descr="Power meter - Free technology icons">
              <a:extLst>
                <a:ext uri="{FF2B5EF4-FFF2-40B4-BE49-F238E27FC236}">
                  <a16:creationId xmlns:a16="http://schemas.microsoft.com/office/drawing/2014/main" id="{2CBFD15F-8E7A-9844-0FE2-D7BD2EDD8F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26413" y="3625555"/>
              <a:ext cx="361116" cy="3611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8" descr="Cnc - Free industry icons">
              <a:extLst>
                <a:ext uri="{FF2B5EF4-FFF2-40B4-BE49-F238E27FC236}">
                  <a16:creationId xmlns:a16="http://schemas.microsoft.com/office/drawing/2014/main" id="{46ABDCC8-9BAB-659F-CFA4-3DD70809076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06594" y="3571959"/>
              <a:ext cx="381728" cy="381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文字方塊 2072">
              <a:extLst>
                <a:ext uri="{FF2B5EF4-FFF2-40B4-BE49-F238E27FC236}">
                  <a16:creationId xmlns:a16="http://schemas.microsoft.com/office/drawing/2014/main" id="{52A4B4AF-6200-E883-3BE4-C3EE3A69BFB8}"/>
                </a:ext>
              </a:extLst>
            </p:cNvPr>
            <p:cNvSpPr txBox="1"/>
            <p:nvPr/>
          </p:nvSpPr>
          <p:spPr>
            <a:xfrm>
              <a:off x="8175947" y="4019267"/>
              <a:ext cx="110830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100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</a:rPr>
                <a:t>Modbus TCP</a:t>
              </a:r>
            </a:p>
          </p:txBody>
        </p:sp>
        <p:sp>
          <p:nvSpPr>
            <p:cNvPr id="31" name="文字方塊 2073">
              <a:extLst>
                <a:ext uri="{FF2B5EF4-FFF2-40B4-BE49-F238E27FC236}">
                  <a16:creationId xmlns:a16="http://schemas.microsoft.com/office/drawing/2014/main" id="{E5736C94-58C9-4CD6-3076-EA2298686E03}"/>
                </a:ext>
              </a:extLst>
            </p:cNvPr>
            <p:cNvSpPr txBox="1"/>
            <p:nvPr/>
          </p:nvSpPr>
          <p:spPr>
            <a:xfrm>
              <a:off x="9131908" y="4019267"/>
              <a:ext cx="14404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100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</a:rPr>
                <a:t>Modbus RTU/ASCII</a:t>
              </a:r>
            </a:p>
          </p:txBody>
        </p:sp>
        <p:sp>
          <p:nvSpPr>
            <p:cNvPr id="32" name="文字方塊 2074">
              <a:extLst>
                <a:ext uri="{FF2B5EF4-FFF2-40B4-BE49-F238E27FC236}">
                  <a16:creationId xmlns:a16="http://schemas.microsoft.com/office/drawing/2014/main" id="{99FD172A-6913-C8DE-ED1C-24ACF1BADFE3}"/>
                </a:ext>
              </a:extLst>
            </p:cNvPr>
            <p:cNvSpPr txBox="1"/>
            <p:nvPr/>
          </p:nvSpPr>
          <p:spPr>
            <a:xfrm>
              <a:off x="10557691" y="4027348"/>
              <a:ext cx="110830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100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Real COM</a:t>
              </a:r>
            </a:p>
          </p:txBody>
        </p:sp>
        <p:pic>
          <p:nvPicPr>
            <p:cNvPr id="33" name="Picture 6" descr="SCADA [Computer Systems &amp; Interfaces] from FloRight Pump &amp; Controls">
              <a:extLst>
                <a:ext uri="{FF2B5EF4-FFF2-40B4-BE49-F238E27FC236}">
                  <a16:creationId xmlns:a16="http://schemas.microsoft.com/office/drawing/2014/main" id="{60C9014A-CC4C-5D62-7EFC-FECBD6D632D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80437" y="1620021"/>
              <a:ext cx="758391" cy="5052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文字方塊 2095">
              <a:extLst>
                <a:ext uri="{FF2B5EF4-FFF2-40B4-BE49-F238E27FC236}">
                  <a16:creationId xmlns:a16="http://schemas.microsoft.com/office/drawing/2014/main" id="{8CA14400-E1CD-36F8-6D13-A04E678B948C}"/>
                </a:ext>
              </a:extLst>
            </p:cNvPr>
            <p:cNvSpPr txBox="1"/>
            <p:nvPr/>
          </p:nvSpPr>
          <p:spPr>
            <a:xfrm>
              <a:off x="9754702" y="2679407"/>
              <a:ext cx="13441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1200" b="1" i="0" u="none" strike="noStrike" kern="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MGate</a:t>
              </a:r>
              <a:r>
                <a:rPr kumimoji="0" lang="en-US" altLang="zh-TW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</a:t>
              </a:r>
            </a:p>
          </p:txBody>
        </p:sp>
        <p:sp>
          <p:nvSpPr>
            <p:cNvPr id="35" name="文字方塊 2097">
              <a:extLst>
                <a:ext uri="{FF2B5EF4-FFF2-40B4-BE49-F238E27FC236}">
                  <a16:creationId xmlns:a16="http://schemas.microsoft.com/office/drawing/2014/main" id="{C7D93C63-1629-0CA9-0C58-DA47D2B709BF}"/>
                </a:ext>
              </a:extLst>
            </p:cNvPr>
            <p:cNvSpPr txBox="1"/>
            <p:nvPr/>
          </p:nvSpPr>
          <p:spPr>
            <a:xfrm>
              <a:off x="10922934" y="1740564"/>
              <a:ext cx="68790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TW" sz="1000" dirty="0">
                  <a:solidFill>
                    <a:schemeClr val="tx1"/>
                  </a:solidFill>
                </a:rPr>
                <a:t>Client</a:t>
              </a:r>
              <a:endParaRPr kumimoji="0" lang="en-US" altLang="zh-TW" sz="10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文字方塊 2098">
              <a:extLst>
                <a:ext uri="{FF2B5EF4-FFF2-40B4-BE49-F238E27FC236}">
                  <a16:creationId xmlns:a16="http://schemas.microsoft.com/office/drawing/2014/main" id="{2083C951-906A-844D-A65A-D3D55F5988AD}"/>
                </a:ext>
              </a:extLst>
            </p:cNvPr>
            <p:cNvSpPr txBox="1"/>
            <p:nvPr/>
          </p:nvSpPr>
          <p:spPr>
            <a:xfrm>
              <a:off x="10946523" y="3703908"/>
              <a:ext cx="68790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TW" sz="1000" dirty="0">
                  <a:solidFill>
                    <a:schemeClr val="tx1"/>
                  </a:solidFill>
                </a:rPr>
                <a:t>Server</a:t>
              </a:r>
            </a:p>
          </p:txBody>
        </p:sp>
      </p:grpSp>
      <p:grpSp>
        <p:nvGrpSpPr>
          <p:cNvPr id="37" name="群組 10">
            <a:extLst>
              <a:ext uri="{FF2B5EF4-FFF2-40B4-BE49-F238E27FC236}">
                <a16:creationId xmlns:a16="http://schemas.microsoft.com/office/drawing/2014/main" id="{7579C343-4684-85DC-CA1F-62F9E5BC6B1B}"/>
              </a:ext>
            </a:extLst>
          </p:cNvPr>
          <p:cNvGrpSpPr/>
          <p:nvPr/>
        </p:nvGrpSpPr>
        <p:grpSpPr>
          <a:xfrm>
            <a:off x="516777" y="2077937"/>
            <a:ext cx="1842516" cy="2773422"/>
            <a:chOff x="1380738" y="1679934"/>
            <a:chExt cx="1842516" cy="2773422"/>
          </a:xfrm>
        </p:grpSpPr>
        <p:sp>
          <p:nvSpPr>
            <p:cNvPr id="38" name="矩形 1">
              <a:extLst>
                <a:ext uri="{FF2B5EF4-FFF2-40B4-BE49-F238E27FC236}">
                  <a16:creationId xmlns:a16="http://schemas.microsoft.com/office/drawing/2014/main" id="{F9D31D71-1437-BD05-328F-291AAF679ED4}"/>
                </a:ext>
              </a:extLst>
            </p:cNvPr>
            <p:cNvSpPr/>
            <p:nvPr/>
          </p:nvSpPr>
          <p:spPr>
            <a:xfrm>
              <a:off x="2185963" y="1679934"/>
              <a:ext cx="968102" cy="808221"/>
            </a:xfrm>
            <a:prstGeom prst="rect">
              <a:avLst/>
            </a:prstGeom>
            <a:noFill/>
            <a:ln w="38100">
              <a:solidFill>
                <a:srgbClr val="FA9431"/>
              </a:solidFill>
              <a:headEnd type="none" w="med" len="med"/>
              <a:tailEnd type="triangl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9" name="矩形 2">
              <a:extLst>
                <a:ext uri="{FF2B5EF4-FFF2-40B4-BE49-F238E27FC236}">
                  <a16:creationId xmlns:a16="http://schemas.microsoft.com/office/drawing/2014/main" id="{38186701-53E6-9AEE-DE1F-32C5B6F1EFC5}"/>
                </a:ext>
              </a:extLst>
            </p:cNvPr>
            <p:cNvSpPr/>
            <p:nvPr/>
          </p:nvSpPr>
          <p:spPr>
            <a:xfrm>
              <a:off x="2284636" y="3653778"/>
              <a:ext cx="938618" cy="799578"/>
            </a:xfrm>
            <a:prstGeom prst="rect">
              <a:avLst/>
            </a:prstGeom>
            <a:noFill/>
            <a:ln w="28575">
              <a:solidFill>
                <a:srgbClr val="FA9431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0" name="文字方塊 8">
              <a:extLst>
                <a:ext uri="{FF2B5EF4-FFF2-40B4-BE49-F238E27FC236}">
                  <a16:creationId xmlns:a16="http://schemas.microsoft.com/office/drawing/2014/main" id="{CF2D2DB4-A9EC-0EB1-E575-E439EA277200}"/>
                </a:ext>
              </a:extLst>
            </p:cNvPr>
            <p:cNvSpPr txBox="1"/>
            <p:nvPr/>
          </p:nvSpPr>
          <p:spPr>
            <a:xfrm>
              <a:off x="1380738" y="2778579"/>
              <a:ext cx="18425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600" b="1" dirty="0">
                  <a:solidFill>
                    <a:schemeClr val="accent5"/>
                  </a:solidFill>
                </a:rPr>
                <a:t>Can belong to different subnets</a:t>
              </a:r>
              <a:endParaRPr lang="zh-TW" altLang="en-US" sz="1600" b="1" dirty="0">
                <a:solidFill>
                  <a:schemeClr val="accent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26355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8FA06-10D1-26D4-03A8-93F60433F0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>
            <a:extLst>
              <a:ext uri="{FF2B5EF4-FFF2-40B4-BE49-F238E27FC236}">
                <a16:creationId xmlns:a16="http://schemas.microsoft.com/office/drawing/2014/main" id="{98E7D86A-71BA-91BF-7B27-7F9D9EA4F584}"/>
              </a:ext>
            </a:extLst>
          </p:cNvPr>
          <p:cNvSpPr/>
          <p:nvPr/>
        </p:nvSpPr>
        <p:spPr>
          <a:xfrm>
            <a:off x="219481" y="1425323"/>
            <a:ext cx="5717877" cy="480694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BC51D8FA-F46C-ADBC-B278-CDBE633B1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tx2"/>
                </a:solidFill>
              </a:rPr>
              <a:t>Agent Mode for Better Performance</a:t>
            </a:r>
            <a:endParaRPr lang="zh-TW" altLang="en-US" dirty="0"/>
          </a:p>
        </p:txBody>
      </p:sp>
      <p:pic>
        <p:nvPicPr>
          <p:cNvPr id="33" name="Picture 5">
            <a:extLst>
              <a:ext uri="{FF2B5EF4-FFF2-40B4-BE49-F238E27FC236}">
                <a16:creationId xmlns:a16="http://schemas.microsoft.com/office/drawing/2014/main" id="{DB54880A-C13D-D811-997E-067FB50CAE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bright="-40000"/>
          </a:blip>
          <a:srcRect/>
          <a:stretch>
            <a:fillRect/>
          </a:stretch>
        </p:blipFill>
        <p:spPr bwMode="auto">
          <a:xfrm>
            <a:off x="1792781" y="4809065"/>
            <a:ext cx="1260403" cy="10057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34" name="直線接點 33">
            <a:extLst>
              <a:ext uri="{FF2B5EF4-FFF2-40B4-BE49-F238E27FC236}">
                <a16:creationId xmlns:a16="http://schemas.microsoft.com/office/drawing/2014/main" id="{085B878C-0644-DCBC-FACA-51C14D23E01E}"/>
              </a:ext>
            </a:extLst>
          </p:cNvPr>
          <p:cNvCxnSpPr/>
          <p:nvPr/>
        </p:nvCxnSpPr>
        <p:spPr>
          <a:xfrm>
            <a:off x="1496558" y="3483999"/>
            <a:ext cx="1579857" cy="18301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接點 34">
            <a:extLst>
              <a:ext uri="{FF2B5EF4-FFF2-40B4-BE49-F238E27FC236}">
                <a16:creationId xmlns:a16="http://schemas.microsoft.com/office/drawing/2014/main" id="{B1EDC13F-84EE-4029-E1FC-0630317AEC2C}"/>
              </a:ext>
            </a:extLst>
          </p:cNvPr>
          <p:cNvCxnSpPr/>
          <p:nvPr/>
        </p:nvCxnSpPr>
        <p:spPr>
          <a:xfrm>
            <a:off x="1792780" y="3138404"/>
            <a:ext cx="0" cy="345594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接點 35">
            <a:extLst>
              <a:ext uri="{FF2B5EF4-FFF2-40B4-BE49-F238E27FC236}">
                <a16:creationId xmlns:a16="http://schemas.microsoft.com/office/drawing/2014/main" id="{AE87E06C-82D7-2DC3-125E-F266DC4C1D39}"/>
              </a:ext>
            </a:extLst>
          </p:cNvPr>
          <p:cNvCxnSpPr/>
          <p:nvPr/>
        </p:nvCxnSpPr>
        <p:spPr>
          <a:xfrm>
            <a:off x="2385229" y="3483999"/>
            <a:ext cx="1" cy="46263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接點 36">
            <a:extLst>
              <a:ext uri="{FF2B5EF4-FFF2-40B4-BE49-F238E27FC236}">
                <a16:creationId xmlns:a16="http://schemas.microsoft.com/office/drawing/2014/main" id="{BE4CA8A9-91E9-70BC-F7D7-250F1227B8BF}"/>
              </a:ext>
            </a:extLst>
          </p:cNvPr>
          <p:cNvCxnSpPr/>
          <p:nvPr/>
        </p:nvCxnSpPr>
        <p:spPr>
          <a:xfrm>
            <a:off x="2385224" y="4450698"/>
            <a:ext cx="0" cy="52477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7">
            <a:extLst>
              <a:ext uri="{FF2B5EF4-FFF2-40B4-BE49-F238E27FC236}">
                <a16:creationId xmlns:a16="http://schemas.microsoft.com/office/drawing/2014/main" id="{8628DB67-56B6-C29C-9C55-B7F136BBA1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40000"/>
          </a:blip>
          <a:srcRect/>
          <a:stretch>
            <a:fillRect/>
          </a:stretch>
        </p:blipFill>
        <p:spPr bwMode="auto">
          <a:xfrm>
            <a:off x="1150965" y="2249736"/>
            <a:ext cx="1260403" cy="10057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0" name="橢圓 39">
            <a:extLst>
              <a:ext uri="{FF2B5EF4-FFF2-40B4-BE49-F238E27FC236}">
                <a16:creationId xmlns:a16="http://schemas.microsoft.com/office/drawing/2014/main" id="{381E8415-7684-652A-B4CA-5920B1126FF8}"/>
              </a:ext>
            </a:extLst>
          </p:cNvPr>
          <p:cNvSpPr/>
          <p:nvPr/>
        </p:nvSpPr>
        <p:spPr>
          <a:xfrm>
            <a:off x="1508734" y="3271249"/>
            <a:ext cx="197482" cy="19748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sz="1200" b="1" dirty="0">
                <a:solidFill>
                  <a:schemeClr val="bg1"/>
                </a:solidFill>
              </a:rPr>
              <a:t>1</a:t>
            </a:r>
            <a:endParaRPr lang="zh-TW" altLang="en-US" sz="1200" b="1" dirty="0">
              <a:solidFill>
                <a:schemeClr val="bg1"/>
              </a:solidFill>
            </a:endParaRPr>
          </a:p>
        </p:txBody>
      </p:sp>
      <p:sp>
        <p:nvSpPr>
          <p:cNvPr id="41" name="橢圓 40">
            <a:extLst>
              <a:ext uri="{FF2B5EF4-FFF2-40B4-BE49-F238E27FC236}">
                <a16:creationId xmlns:a16="http://schemas.microsoft.com/office/drawing/2014/main" id="{80983081-7802-696A-067A-5CE0BF246380}"/>
              </a:ext>
            </a:extLst>
          </p:cNvPr>
          <p:cNvSpPr/>
          <p:nvPr/>
        </p:nvSpPr>
        <p:spPr>
          <a:xfrm>
            <a:off x="2252994" y="3219061"/>
            <a:ext cx="197482" cy="19748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sz="1200" b="1">
                <a:solidFill>
                  <a:schemeClr val="bg1"/>
                </a:solidFill>
              </a:rPr>
              <a:t>2</a:t>
            </a:r>
            <a:endParaRPr lang="zh-TW" altLang="en-US" sz="1200" b="1">
              <a:solidFill>
                <a:schemeClr val="bg1"/>
              </a:solidFill>
            </a:endParaRPr>
          </a:p>
        </p:txBody>
      </p:sp>
      <p:sp>
        <p:nvSpPr>
          <p:cNvPr id="42" name="文字方塊 53">
            <a:extLst>
              <a:ext uri="{FF2B5EF4-FFF2-40B4-BE49-F238E27FC236}">
                <a16:creationId xmlns:a16="http://schemas.microsoft.com/office/drawing/2014/main" id="{41989221-C3AE-28CC-C93A-9E7A8461F6EB}"/>
              </a:ext>
            </a:extLst>
          </p:cNvPr>
          <p:cNvSpPr txBox="1"/>
          <p:nvPr/>
        </p:nvSpPr>
        <p:spPr>
          <a:xfrm>
            <a:off x="1479710" y="2527443"/>
            <a:ext cx="779570" cy="24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SCADA</a:t>
            </a:r>
            <a:endParaRPr lang="zh-TW" altLang="en-US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文字方塊 54">
            <a:extLst>
              <a:ext uri="{FF2B5EF4-FFF2-40B4-BE49-F238E27FC236}">
                <a16:creationId xmlns:a16="http://schemas.microsoft.com/office/drawing/2014/main" id="{564C9C14-41C3-BF7F-EFB6-FFF31C034E95}"/>
              </a:ext>
            </a:extLst>
          </p:cNvPr>
          <p:cNvSpPr txBox="1"/>
          <p:nvPr/>
        </p:nvSpPr>
        <p:spPr>
          <a:xfrm>
            <a:off x="3131148" y="3343078"/>
            <a:ext cx="987410" cy="24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1000">
                <a:solidFill>
                  <a:schemeClr val="tx1">
                    <a:lumMod val="75000"/>
                    <a:lumOff val="25000"/>
                  </a:schemeClr>
                </a:solidFill>
              </a:rPr>
              <a:t>Modbus TCP</a:t>
            </a:r>
            <a:endParaRPr lang="zh-TW" altLang="en-US" sz="1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文字方塊 55">
            <a:extLst>
              <a:ext uri="{FF2B5EF4-FFF2-40B4-BE49-F238E27FC236}">
                <a16:creationId xmlns:a16="http://schemas.microsoft.com/office/drawing/2014/main" id="{B0BC816D-C73E-D5C7-D07C-612D49ADDC71}"/>
              </a:ext>
            </a:extLst>
          </p:cNvPr>
          <p:cNvSpPr txBox="1"/>
          <p:nvPr/>
        </p:nvSpPr>
        <p:spPr>
          <a:xfrm>
            <a:off x="3485611" y="5208352"/>
            <a:ext cx="1359588" cy="24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Modbus RTU</a:t>
            </a:r>
            <a:endParaRPr lang="zh-TW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5" name="群組 44">
            <a:extLst>
              <a:ext uri="{FF2B5EF4-FFF2-40B4-BE49-F238E27FC236}">
                <a16:creationId xmlns:a16="http://schemas.microsoft.com/office/drawing/2014/main" id="{080CD045-1BE2-1A73-CEF9-A62D7DD300E0}"/>
              </a:ext>
            </a:extLst>
          </p:cNvPr>
          <p:cNvGrpSpPr/>
          <p:nvPr/>
        </p:nvGrpSpPr>
        <p:grpSpPr>
          <a:xfrm>
            <a:off x="4935534" y="5719779"/>
            <a:ext cx="1475972" cy="445035"/>
            <a:chOff x="5093601" y="4566750"/>
            <a:chExt cx="1476164" cy="445093"/>
          </a:xfrm>
        </p:grpSpPr>
        <p:cxnSp>
          <p:nvCxnSpPr>
            <p:cNvPr id="46" name="直線接點 45">
              <a:extLst>
                <a:ext uri="{FF2B5EF4-FFF2-40B4-BE49-F238E27FC236}">
                  <a16:creationId xmlns:a16="http://schemas.microsoft.com/office/drawing/2014/main" id="{97DBBC9E-2912-236C-9D93-5F9A3C7905C0}"/>
                </a:ext>
              </a:extLst>
            </p:cNvPr>
            <p:cNvCxnSpPr>
              <a:cxnSpLocks/>
            </p:cNvCxnSpPr>
            <p:nvPr/>
          </p:nvCxnSpPr>
          <p:spPr>
            <a:xfrm>
              <a:off x="5093601" y="4668955"/>
              <a:ext cx="396044" cy="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字方塊 46">
              <a:extLst>
                <a:ext uri="{FF2B5EF4-FFF2-40B4-BE49-F238E27FC236}">
                  <a16:creationId xmlns:a16="http://schemas.microsoft.com/office/drawing/2014/main" id="{6856CA6C-2CD4-D432-751A-9F4C3F55EC61}"/>
                </a:ext>
              </a:extLst>
            </p:cNvPr>
            <p:cNvSpPr txBox="1"/>
            <p:nvPr/>
          </p:nvSpPr>
          <p:spPr>
            <a:xfrm>
              <a:off x="5489645" y="4566750"/>
              <a:ext cx="10801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585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170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754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339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TW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軟正黑體"/>
                </a:rPr>
                <a:t>Ethernet</a:t>
              </a:r>
              <a:endParaRPr lang="zh-TW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軟正黑體"/>
              </a:endParaRPr>
            </a:p>
          </p:txBody>
        </p:sp>
        <p:cxnSp>
          <p:nvCxnSpPr>
            <p:cNvPr id="48" name="直線接點 47">
              <a:extLst>
                <a:ext uri="{FF2B5EF4-FFF2-40B4-BE49-F238E27FC236}">
                  <a16:creationId xmlns:a16="http://schemas.microsoft.com/office/drawing/2014/main" id="{BD7DD6B2-6516-A838-57B1-7273FFEFD6F2}"/>
                </a:ext>
              </a:extLst>
            </p:cNvPr>
            <p:cNvCxnSpPr>
              <a:cxnSpLocks/>
            </p:cNvCxnSpPr>
            <p:nvPr/>
          </p:nvCxnSpPr>
          <p:spPr>
            <a:xfrm>
              <a:off x="5093601" y="4909638"/>
              <a:ext cx="396044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字方塊 48">
              <a:extLst>
                <a:ext uri="{FF2B5EF4-FFF2-40B4-BE49-F238E27FC236}">
                  <a16:creationId xmlns:a16="http://schemas.microsoft.com/office/drawing/2014/main" id="{35488C8D-F5D8-B8FC-3834-0B92D1F4AE42}"/>
                </a:ext>
              </a:extLst>
            </p:cNvPr>
            <p:cNvSpPr txBox="1"/>
            <p:nvPr/>
          </p:nvSpPr>
          <p:spPr>
            <a:xfrm>
              <a:off x="5489645" y="4765622"/>
              <a:ext cx="7200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585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170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754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339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TW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軟正黑體"/>
                </a:rPr>
                <a:t>Serial</a:t>
              </a:r>
              <a:endParaRPr lang="zh-TW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軟正黑體"/>
              </a:endParaRPr>
            </a:p>
          </p:txBody>
        </p:sp>
      </p:grpSp>
      <p:sp>
        <p:nvSpPr>
          <p:cNvPr id="50" name="手繪多邊形 10">
            <a:extLst>
              <a:ext uri="{FF2B5EF4-FFF2-40B4-BE49-F238E27FC236}">
                <a16:creationId xmlns:a16="http://schemas.microsoft.com/office/drawing/2014/main" id="{BF7A6ABC-187C-2DD7-3F1A-FFEF7B49A32A}"/>
              </a:ext>
            </a:extLst>
          </p:cNvPr>
          <p:cNvSpPr/>
          <p:nvPr/>
        </p:nvSpPr>
        <p:spPr>
          <a:xfrm>
            <a:off x="1749552" y="3155735"/>
            <a:ext cx="516473" cy="578056"/>
          </a:xfrm>
          <a:custGeom>
            <a:avLst/>
            <a:gdLst>
              <a:gd name="connsiteX0" fmla="*/ 0 w 457200"/>
              <a:gd name="connsiteY0" fmla="*/ 0 h 1704109"/>
              <a:gd name="connsiteX1" fmla="*/ 69273 w 457200"/>
              <a:gd name="connsiteY1" fmla="*/ 581891 h 1704109"/>
              <a:gd name="connsiteX2" fmla="*/ 374073 w 457200"/>
              <a:gd name="connsiteY2" fmla="*/ 1052946 h 1704109"/>
              <a:gd name="connsiteX3" fmla="*/ 457200 w 457200"/>
              <a:gd name="connsiteY3" fmla="*/ 1704109 h 170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1704109">
                <a:moveTo>
                  <a:pt x="0" y="0"/>
                </a:moveTo>
                <a:cubicBezTo>
                  <a:pt x="3464" y="203200"/>
                  <a:pt x="6928" y="406400"/>
                  <a:pt x="69273" y="581891"/>
                </a:cubicBezTo>
                <a:cubicBezTo>
                  <a:pt x="131618" y="757382"/>
                  <a:pt x="309419" y="865910"/>
                  <a:pt x="374073" y="1052946"/>
                </a:cubicBezTo>
                <a:cubicBezTo>
                  <a:pt x="438727" y="1239982"/>
                  <a:pt x="447963" y="1472045"/>
                  <a:pt x="457200" y="1704109"/>
                </a:cubicBezTo>
              </a:path>
            </a:pathLst>
          </a:custGeom>
          <a:ln w="38100">
            <a:solidFill>
              <a:schemeClr val="accent5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 sz="1800"/>
          </a:p>
        </p:txBody>
      </p:sp>
      <p:cxnSp>
        <p:nvCxnSpPr>
          <p:cNvPr id="51" name="直線單箭頭接點 50">
            <a:extLst>
              <a:ext uri="{FF2B5EF4-FFF2-40B4-BE49-F238E27FC236}">
                <a16:creationId xmlns:a16="http://schemas.microsoft.com/office/drawing/2014/main" id="{29F1D544-D910-281A-4702-1B2BEB9473ED}"/>
              </a:ext>
            </a:extLst>
          </p:cNvPr>
          <p:cNvCxnSpPr>
            <a:cxnSpLocks/>
          </p:cNvCxnSpPr>
          <p:nvPr/>
        </p:nvCxnSpPr>
        <p:spPr>
          <a:xfrm>
            <a:off x="2304991" y="4507128"/>
            <a:ext cx="0" cy="474851"/>
          </a:xfrm>
          <a:prstGeom prst="straightConnector1">
            <a:avLst/>
          </a:prstGeom>
          <a:ln w="38100">
            <a:solidFill>
              <a:schemeClr val="accent2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橢圓 51">
            <a:extLst>
              <a:ext uri="{FF2B5EF4-FFF2-40B4-BE49-F238E27FC236}">
                <a16:creationId xmlns:a16="http://schemas.microsoft.com/office/drawing/2014/main" id="{807E799D-C0A4-E705-9FFD-9B52860F5E04}"/>
              </a:ext>
            </a:extLst>
          </p:cNvPr>
          <p:cNvSpPr/>
          <p:nvPr/>
        </p:nvSpPr>
        <p:spPr>
          <a:xfrm>
            <a:off x="1959117" y="4616211"/>
            <a:ext cx="197443" cy="1974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sz="1333" b="1" dirty="0">
                <a:solidFill>
                  <a:schemeClr val="bg1"/>
                </a:solidFill>
              </a:rPr>
              <a:t>A</a:t>
            </a:r>
            <a:endParaRPr lang="zh-TW" altLang="en-US" sz="1333" b="1" dirty="0">
              <a:solidFill>
                <a:schemeClr val="bg1"/>
              </a:solidFill>
            </a:endParaRPr>
          </a:p>
        </p:txBody>
      </p:sp>
      <p:cxnSp>
        <p:nvCxnSpPr>
          <p:cNvPr id="53" name="直線單箭頭接點 52">
            <a:extLst>
              <a:ext uri="{FF2B5EF4-FFF2-40B4-BE49-F238E27FC236}">
                <a16:creationId xmlns:a16="http://schemas.microsoft.com/office/drawing/2014/main" id="{4ADBBD4D-BD2D-9DA6-710B-C883845AC07F}"/>
              </a:ext>
            </a:extLst>
          </p:cNvPr>
          <p:cNvCxnSpPr>
            <a:cxnSpLocks/>
          </p:cNvCxnSpPr>
          <p:nvPr/>
        </p:nvCxnSpPr>
        <p:spPr>
          <a:xfrm>
            <a:off x="2465328" y="4515909"/>
            <a:ext cx="0" cy="399836"/>
          </a:xfrm>
          <a:prstGeom prst="straightConnector1">
            <a:avLst/>
          </a:prstGeom>
          <a:ln w="38100">
            <a:solidFill>
              <a:schemeClr val="accent2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手繪多邊形 19">
            <a:extLst>
              <a:ext uri="{FF2B5EF4-FFF2-40B4-BE49-F238E27FC236}">
                <a16:creationId xmlns:a16="http://schemas.microsoft.com/office/drawing/2014/main" id="{2473D04D-F31B-4474-18AF-5BD4B2748BB6}"/>
              </a:ext>
            </a:extLst>
          </p:cNvPr>
          <p:cNvSpPr/>
          <p:nvPr/>
        </p:nvSpPr>
        <p:spPr>
          <a:xfrm>
            <a:off x="1932590" y="3153745"/>
            <a:ext cx="516472" cy="510121"/>
          </a:xfrm>
          <a:custGeom>
            <a:avLst/>
            <a:gdLst>
              <a:gd name="connsiteX0" fmla="*/ 0 w 457200"/>
              <a:gd name="connsiteY0" fmla="*/ 0 h 1704109"/>
              <a:gd name="connsiteX1" fmla="*/ 69273 w 457200"/>
              <a:gd name="connsiteY1" fmla="*/ 581891 h 1704109"/>
              <a:gd name="connsiteX2" fmla="*/ 374073 w 457200"/>
              <a:gd name="connsiteY2" fmla="*/ 1052946 h 1704109"/>
              <a:gd name="connsiteX3" fmla="*/ 457200 w 457200"/>
              <a:gd name="connsiteY3" fmla="*/ 1704109 h 170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1704109">
                <a:moveTo>
                  <a:pt x="0" y="0"/>
                </a:moveTo>
                <a:cubicBezTo>
                  <a:pt x="3464" y="203200"/>
                  <a:pt x="6928" y="406400"/>
                  <a:pt x="69273" y="581891"/>
                </a:cubicBezTo>
                <a:cubicBezTo>
                  <a:pt x="131618" y="757382"/>
                  <a:pt x="309419" y="865910"/>
                  <a:pt x="374073" y="1052946"/>
                </a:cubicBezTo>
                <a:cubicBezTo>
                  <a:pt x="438727" y="1239982"/>
                  <a:pt x="447963" y="1472045"/>
                  <a:pt x="457200" y="1704109"/>
                </a:cubicBezTo>
              </a:path>
            </a:pathLst>
          </a:custGeom>
          <a:ln w="38100">
            <a:solidFill>
              <a:schemeClr val="accent5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 sz="1800"/>
          </a:p>
        </p:txBody>
      </p:sp>
      <p:sp>
        <p:nvSpPr>
          <p:cNvPr id="55" name="橢圓 54">
            <a:extLst>
              <a:ext uri="{FF2B5EF4-FFF2-40B4-BE49-F238E27FC236}">
                <a16:creationId xmlns:a16="http://schemas.microsoft.com/office/drawing/2014/main" id="{14732F99-F7B8-5C2F-8042-57E523499160}"/>
              </a:ext>
            </a:extLst>
          </p:cNvPr>
          <p:cNvSpPr/>
          <p:nvPr/>
        </p:nvSpPr>
        <p:spPr>
          <a:xfrm>
            <a:off x="2610086" y="4616211"/>
            <a:ext cx="197443" cy="1974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sz="1333" b="1" dirty="0">
                <a:solidFill>
                  <a:schemeClr val="bg1"/>
                </a:solidFill>
              </a:rPr>
              <a:t>B</a:t>
            </a:r>
            <a:endParaRPr lang="zh-TW" altLang="en-US" sz="1333" b="1" dirty="0">
              <a:solidFill>
                <a:schemeClr val="bg1"/>
              </a:solidFill>
            </a:endParaRPr>
          </a:p>
        </p:txBody>
      </p:sp>
      <p:sp>
        <p:nvSpPr>
          <p:cNvPr id="58" name="矩形: 圓角 57">
            <a:extLst>
              <a:ext uri="{FF2B5EF4-FFF2-40B4-BE49-F238E27FC236}">
                <a16:creationId xmlns:a16="http://schemas.microsoft.com/office/drawing/2014/main" id="{D7AD1398-44DE-429D-36BE-1A86F37A2F28}"/>
              </a:ext>
            </a:extLst>
          </p:cNvPr>
          <p:cNvSpPr/>
          <p:nvPr/>
        </p:nvSpPr>
        <p:spPr>
          <a:xfrm>
            <a:off x="230681" y="1371871"/>
            <a:ext cx="5706677" cy="958522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b="1" u="sng" dirty="0"/>
              <a:t>Agent</a:t>
            </a:r>
            <a:r>
              <a:rPr lang="en-US" altLang="zh-TW" b="1" dirty="0"/>
              <a:t> Mode</a:t>
            </a:r>
            <a:endParaRPr lang="en-US" dirty="0"/>
          </a:p>
        </p:txBody>
      </p:sp>
      <p:sp>
        <p:nvSpPr>
          <p:cNvPr id="60" name="矩形: 圓角 59">
            <a:extLst>
              <a:ext uri="{FF2B5EF4-FFF2-40B4-BE49-F238E27FC236}">
                <a16:creationId xmlns:a16="http://schemas.microsoft.com/office/drawing/2014/main" id="{BCD05645-2267-A832-1073-75D086CFF1CD}"/>
              </a:ext>
            </a:extLst>
          </p:cNvPr>
          <p:cNvSpPr/>
          <p:nvPr/>
        </p:nvSpPr>
        <p:spPr>
          <a:xfrm>
            <a:off x="285708" y="5823267"/>
            <a:ext cx="4323175" cy="350710"/>
          </a:xfrm>
          <a:prstGeom prst="roundRect">
            <a:avLst/>
          </a:prstGeom>
          <a:solidFill>
            <a:srgbClr val="60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/>
              <a:t>MGate will be an agent to collect data for you</a:t>
            </a:r>
          </a:p>
        </p:txBody>
      </p:sp>
      <p:sp>
        <p:nvSpPr>
          <p:cNvPr id="76" name="文字方塊 17">
            <a:extLst>
              <a:ext uri="{FF2B5EF4-FFF2-40B4-BE49-F238E27FC236}">
                <a16:creationId xmlns:a16="http://schemas.microsoft.com/office/drawing/2014/main" id="{5FAD4BBD-E703-CC8A-0668-24F2DE355186}"/>
              </a:ext>
            </a:extLst>
          </p:cNvPr>
          <p:cNvSpPr txBox="1"/>
          <p:nvPr/>
        </p:nvSpPr>
        <p:spPr>
          <a:xfrm>
            <a:off x="2896762" y="4426376"/>
            <a:ext cx="2608368" cy="461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1200" dirty="0" err="1">
                <a:solidFill>
                  <a:schemeClr val="accent2"/>
                </a:solidFill>
              </a:rPr>
              <a:t>MGate</a:t>
            </a:r>
            <a:r>
              <a:rPr lang="en-US" altLang="zh-TW" sz="1200" dirty="0">
                <a:solidFill>
                  <a:schemeClr val="accent2"/>
                </a:solidFill>
              </a:rPr>
              <a:t> actively polls the device and caches the data</a:t>
            </a:r>
            <a:endParaRPr lang="zh-TW" altLang="en-US" sz="1200" dirty="0">
              <a:solidFill>
                <a:schemeClr val="accent2"/>
              </a:solidFill>
            </a:endParaRP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4AC5DDFF-8AB4-0AFD-8300-DA95E9D3F4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38127" y="3517146"/>
            <a:ext cx="724543" cy="108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5">
            <a:extLst>
              <a:ext uri="{FF2B5EF4-FFF2-40B4-BE49-F238E27FC236}">
                <a16:creationId xmlns:a16="http://schemas.microsoft.com/office/drawing/2014/main" id="{D651E526-6260-735D-7C86-8390237D6C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bright="-40000"/>
          </a:blip>
          <a:srcRect/>
          <a:stretch>
            <a:fillRect/>
          </a:stretch>
        </p:blipFill>
        <p:spPr bwMode="auto">
          <a:xfrm>
            <a:off x="2496842" y="4807205"/>
            <a:ext cx="1260403" cy="10057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7" name="Picture 5">
            <a:extLst>
              <a:ext uri="{FF2B5EF4-FFF2-40B4-BE49-F238E27FC236}">
                <a16:creationId xmlns:a16="http://schemas.microsoft.com/office/drawing/2014/main" id="{12CCA679-6813-5D9B-045A-EFFF258217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bright="-40000"/>
          </a:blip>
          <a:srcRect/>
          <a:stretch>
            <a:fillRect/>
          </a:stretch>
        </p:blipFill>
        <p:spPr bwMode="auto">
          <a:xfrm>
            <a:off x="1084723" y="4812120"/>
            <a:ext cx="1260403" cy="10057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9" name="文字方塊 17">
            <a:extLst>
              <a:ext uri="{FF2B5EF4-FFF2-40B4-BE49-F238E27FC236}">
                <a16:creationId xmlns:a16="http://schemas.microsoft.com/office/drawing/2014/main" id="{774518A0-DD0E-8275-92DB-CD5B5EFE98E1}"/>
              </a:ext>
            </a:extLst>
          </p:cNvPr>
          <p:cNvSpPr txBox="1"/>
          <p:nvPr/>
        </p:nvSpPr>
        <p:spPr>
          <a:xfrm>
            <a:off x="2369949" y="2742612"/>
            <a:ext cx="2608368" cy="461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1200" dirty="0">
                <a:solidFill>
                  <a:schemeClr val="accent5">
                    <a:lumMod val="50000"/>
                  </a:schemeClr>
                </a:solidFill>
              </a:rPr>
              <a:t>The SCADA gets data from </a:t>
            </a:r>
            <a:r>
              <a:rPr lang="en-US" altLang="zh-TW" sz="1200" dirty="0" err="1">
                <a:solidFill>
                  <a:schemeClr val="accent5">
                    <a:lumMod val="50000"/>
                  </a:schemeClr>
                </a:solidFill>
              </a:rPr>
              <a:t>MGate</a:t>
            </a:r>
            <a:r>
              <a:rPr lang="en-US" altLang="zh-TW" sz="1200" dirty="0">
                <a:solidFill>
                  <a:schemeClr val="accent5">
                    <a:lumMod val="50000"/>
                  </a:schemeClr>
                </a:solidFill>
              </a:rPr>
              <a:t> immediately</a:t>
            </a:r>
            <a:endParaRPr lang="zh-TW" altLang="en-US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CFD5C382-D721-B3B4-B579-721E99FADBFE}"/>
              </a:ext>
            </a:extLst>
          </p:cNvPr>
          <p:cNvSpPr txBox="1"/>
          <p:nvPr/>
        </p:nvSpPr>
        <p:spPr>
          <a:xfrm>
            <a:off x="6457776" y="5316511"/>
            <a:ext cx="5198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tx1"/>
                </a:solidFill>
              </a:rPr>
              <a:t>Available since</a:t>
            </a:r>
            <a:endParaRPr lang="en-US" sz="1800" dirty="0">
              <a:solidFill>
                <a:schemeClr val="tx2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1800" dirty="0">
                <a:solidFill>
                  <a:schemeClr val="tx2"/>
                </a:solidFill>
              </a:rPr>
              <a:t>MGate MB3x70 Series – 2</a:t>
            </a:r>
            <a:r>
              <a:rPr lang="en-US" sz="1800" baseline="30000" dirty="0">
                <a:solidFill>
                  <a:schemeClr val="tx2"/>
                </a:solidFill>
              </a:rPr>
              <a:t>nd</a:t>
            </a:r>
            <a:r>
              <a:rPr lang="en-US" sz="1800" dirty="0">
                <a:solidFill>
                  <a:schemeClr val="tx2"/>
                </a:solidFill>
              </a:rPr>
              <a:t> Generation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D0421F4-B54E-5BBB-DF19-2C8D258C9652}"/>
              </a:ext>
            </a:extLst>
          </p:cNvPr>
          <p:cNvSpPr txBox="1"/>
          <p:nvPr/>
        </p:nvSpPr>
        <p:spPr>
          <a:xfrm>
            <a:off x="6256233" y="1616803"/>
            <a:ext cx="5540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Active “polling” to refresh a Data Table</a:t>
            </a:r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A25FE462-1425-E532-87BC-197D151CBC62}"/>
              </a:ext>
            </a:extLst>
          </p:cNvPr>
          <p:cNvGrpSpPr/>
          <p:nvPr/>
        </p:nvGrpSpPr>
        <p:grpSpPr>
          <a:xfrm>
            <a:off x="5871516" y="2977584"/>
            <a:ext cx="6574205" cy="1581534"/>
            <a:chOff x="5838119" y="2654589"/>
            <a:chExt cx="6574205" cy="1581534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165ED445-CBBE-B707-885B-123075599209}"/>
                </a:ext>
              </a:extLst>
            </p:cNvPr>
            <p:cNvSpPr txBox="1"/>
            <p:nvPr/>
          </p:nvSpPr>
          <p:spPr>
            <a:xfrm>
              <a:off x="5838119" y="3586928"/>
              <a:ext cx="1680214" cy="5770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50" b="1" dirty="0">
                  <a:solidFill>
                    <a:schemeClr val="tx1"/>
                  </a:solidFill>
                </a:rPr>
                <a:t>Modbus </a:t>
              </a:r>
              <a:br>
                <a:rPr lang="en-US" sz="1050" b="1" dirty="0">
                  <a:solidFill>
                    <a:schemeClr val="tx1"/>
                  </a:solidFill>
                </a:rPr>
              </a:br>
              <a:r>
                <a:rPr lang="en-US" sz="1050" b="1" dirty="0">
                  <a:solidFill>
                    <a:schemeClr val="tx1"/>
                  </a:solidFill>
                </a:rPr>
                <a:t>Client </a:t>
              </a:r>
              <a:br>
                <a:rPr lang="en-US" sz="1050" b="1" dirty="0">
                  <a:solidFill>
                    <a:schemeClr val="tx1"/>
                  </a:solidFill>
                </a:rPr>
              </a:br>
              <a:r>
                <a:rPr lang="en-US" sz="1050" b="1" dirty="0">
                  <a:solidFill>
                    <a:schemeClr val="tx1"/>
                  </a:solidFill>
                </a:rPr>
                <a:t>(Master)</a:t>
              </a:r>
            </a:p>
          </p:txBody>
        </p: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11ADCBE4-50AE-18FF-9322-97B8B296C24A}"/>
                </a:ext>
              </a:extLst>
            </p:cNvPr>
            <p:cNvGrpSpPr/>
            <p:nvPr/>
          </p:nvGrpSpPr>
          <p:grpSpPr>
            <a:xfrm>
              <a:off x="6156828" y="2654589"/>
              <a:ext cx="6255496" cy="1581534"/>
              <a:chOff x="6156828" y="2654589"/>
              <a:chExt cx="6255496" cy="1581534"/>
            </a:xfrm>
          </p:grpSpPr>
          <p:pic>
            <p:nvPicPr>
              <p:cNvPr id="73" name="Picture 7">
                <a:extLst>
                  <a:ext uri="{FF2B5EF4-FFF2-40B4-BE49-F238E27FC236}">
                    <a16:creationId xmlns:a16="http://schemas.microsoft.com/office/drawing/2014/main" id="{8CB5FB13-8B9E-6734-68F6-1B9F3D77CAC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-40000"/>
              </a:blip>
              <a:srcRect/>
              <a:stretch>
                <a:fillRect/>
              </a:stretch>
            </p:blipFill>
            <p:spPr bwMode="auto">
              <a:xfrm>
                <a:off x="6156828" y="2838115"/>
                <a:ext cx="1126217" cy="841001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74" name="Picture 73">
                <a:extLst>
                  <a:ext uri="{FF2B5EF4-FFF2-40B4-BE49-F238E27FC236}">
                    <a16:creationId xmlns:a16="http://schemas.microsoft.com/office/drawing/2014/main" id="{3337CFBC-AB47-8966-DB4F-FAD1564325D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40000"/>
              </a:blip>
              <a:srcRect/>
              <a:stretch>
                <a:fillRect/>
              </a:stretch>
            </p:blipFill>
            <p:spPr bwMode="auto">
              <a:xfrm>
                <a:off x="11009108" y="2887005"/>
                <a:ext cx="1126217" cy="841001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1067E263-9A3F-5C0A-D197-76B231FA0467}"/>
                  </a:ext>
                </a:extLst>
              </p:cNvPr>
              <p:cNvSpPr txBox="1"/>
              <p:nvPr/>
            </p:nvSpPr>
            <p:spPr>
              <a:xfrm>
                <a:off x="10732110" y="3636923"/>
                <a:ext cx="1680214" cy="5770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050" b="1" dirty="0">
                    <a:solidFill>
                      <a:schemeClr val="tx1"/>
                    </a:solidFill>
                  </a:rPr>
                  <a:t>Modbus </a:t>
                </a:r>
                <a:br>
                  <a:rPr lang="en-US" sz="1050" b="1" dirty="0">
                    <a:solidFill>
                      <a:schemeClr val="tx1"/>
                    </a:solidFill>
                  </a:rPr>
                </a:br>
                <a:r>
                  <a:rPr lang="en-US" sz="1050" b="1" dirty="0">
                    <a:solidFill>
                      <a:schemeClr val="tx1"/>
                    </a:solidFill>
                  </a:rPr>
                  <a:t>Server </a:t>
                </a:r>
                <a:br>
                  <a:rPr lang="en-US" sz="1050" b="1" dirty="0">
                    <a:solidFill>
                      <a:schemeClr val="tx1"/>
                    </a:solidFill>
                  </a:rPr>
                </a:br>
                <a:r>
                  <a:rPr lang="en-US" sz="1050" b="1" dirty="0">
                    <a:solidFill>
                      <a:schemeClr val="tx1"/>
                    </a:solidFill>
                  </a:rPr>
                  <a:t>(Slave)</a:t>
                </a:r>
              </a:p>
            </p:txBody>
          </p:sp>
          <p:grpSp>
            <p:nvGrpSpPr>
              <p:cNvPr id="82" name="Group 81">
                <a:extLst>
                  <a:ext uri="{FF2B5EF4-FFF2-40B4-BE49-F238E27FC236}">
                    <a16:creationId xmlns:a16="http://schemas.microsoft.com/office/drawing/2014/main" id="{2FC1F1EB-625D-8A81-6F6A-747146B39B98}"/>
                  </a:ext>
                </a:extLst>
              </p:cNvPr>
              <p:cNvGrpSpPr/>
              <p:nvPr/>
            </p:nvGrpSpPr>
            <p:grpSpPr>
              <a:xfrm>
                <a:off x="7215655" y="2654589"/>
                <a:ext cx="3973562" cy="1581534"/>
                <a:chOff x="3004618" y="1442572"/>
                <a:chExt cx="4638149" cy="2047572"/>
              </a:xfrm>
            </p:grpSpPr>
            <p:sp>
              <p:nvSpPr>
                <p:cNvPr id="83" name="Rounded Rectangle 3">
                  <a:extLst>
                    <a:ext uri="{FF2B5EF4-FFF2-40B4-BE49-F238E27FC236}">
                      <a16:creationId xmlns:a16="http://schemas.microsoft.com/office/drawing/2014/main" id="{CF5CD836-3022-F5CD-2C6E-F9FE3DD5D319}"/>
                    </a:ext>
                  </a:extLst>
                </p:cNvPr>
                <p:cNvSpPr/>
                <p:nvPr/>
              </p:nvSpPr>
              <p:spPr bwMode="auto">
                <a:xfrm>
                  <a:off x="3905888" y="1442572"/>
                  <a:ext cx="2731369" cy="1957549"/>
                </a:xfrm>
                <a:prstGeom prst="roundRect">
                  <a:avLst/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91440" tIns="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sz="1600" b="1" dirty="0">
                      <a:solidFill>
                        <a:schemeClr val="bg1"/>
                      </a:solidFill>
                      <a:latin typeface="Arial" charset="0"/>
                      <a:ea typeface="新細明體" pitchFamily="18" charset="-120"/>
                    </a:rPr>
                    <a:t>G a t e w a y</a:t>
                  </a:r>
                </a:p>
              </p:txBody>
            </p:sp>
            <p:sp>
              <p:nvSpPr>
                <p:cNvPr id="85" name="Right Arrow 6">
                  <a:extLst>
                    <a:ext uri="{FF2B5EF4-FFF2-40B4-BE49-F238E27FC236}">
                      <a16:creationId xmlns:a16="http://schemas.microsoft.com/office/drawing/2014/main" id="{67582764-9966-0D7F-DD48-70E12D6760E9}"/>
                    </a:ext>
                  </a:extLst>
                </p:cNvPr>
                <p:cNvSpPr/>
                <p:nvPr/>
              </p:nvSpPr>
              <p:spPr bwMode="auto">
                <a:xfrm flipH="1">
                  <a:off x="3004618" y="2550933"/>
                  <a:ext cx="1700625" cy="731520"/>
                </a:xfrm>
                <a:prstGeom prst="rightArrow">
                  <a:avLst/>
                </a:prstGeom>
                <a:solidFill>
                  <a:schemeClr val="accent4"/>
                </a:solidFill>
                <a:ln>
                  <a:solidFill>
                    <a:schemeClr val="accent4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5"/>
                </a:lnRef>
                <a:fillRef idx="3">
                  <a:schemeClr val="accent5"/>
                </a:fillRef>
                <a:effectRef idx="2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sz="1400" b="1" dirty="0">
                      <a:solidFill>
                        <a:schemeClr val="bg1"/>
                      </a:solidFill>
                      <a:latin typeface="Arial" charset="0"/>
                      <a:ea typeface="新細明體" pitchFamily="18" charset="-120"/>
                    </a:rPr>
                    <a:t>Response</a:t>
                  </a:r>
                </a:p>
              </p:txBody>
            </p:sp>
            <p:sp>
              <p:nvSpPr>
                <p:cNvPr id="87" name="TextBox 86">
                  <a:extLst>
                    <a:ext uri="{FF2B5EF4-FFF2-40B4-BE49-F238E27FC236}">
                      <a16:creationId xmlns:a16="http://schemas.microsoft.com/office/drawing/2014/main" id="{E487F802-BE21-3257-1B65-577CB8DFA97D}"/>
                    </a:ext>
                  </a:extLst>
                </p:cNvPr>
                <p:cNvSpPr txBox="1"/>
                <p:nvPr/>
              </p:nvSpPr>
              <p:spPr>
                <a:xfrm>
                  <a:off x="3584202" y="3091673"/>
                  <a:ext cx="1961148" cy="3984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dirty="0">
                      <a:solidFill>
                        <a:schemeClr val="bg1"/>
                      </a:solidFill>
                    </a:rPr>
                    <a:t>Ethernet</a:t>
                  </a:r>
                </a:p>
              </p:txBody>
            </p:sp>
            <p:sp>
              <p:nvSpPr>
                <p:cNvPr id="88" name="TextBox 87">
                  <a:extLst>
                    <a:ext uri="{FF2B5EF4-FFF2-40B4-BE49-F238E27FC236}">
                      <a16:creationId xmlns:a16="http://schemas.microsoft.com/office/drawing/2014/main" id="{0DEBC7A0-0A69-FE5A-8CCE-C87CEF372A64}"/>
                    </a:ext>
                  </a:extLst>
                </p:cNvPr>
                <p:cNvSpPr txBox="1"/>
                <p:nvPr/>
              </p:nvSpPr>
              <p:spPr>
                <a:xfrm>
                  <a:off x="5154204" y="3078888"/>
                  <a:ext cx="1961148" cy="3984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dirty="0">
                      <a:solidFill>
                        <a:schemeClr val="bg1"/>
                      </a:solidFill>
                    </a:rPr>
                    <a:t>Serial</a:t>
                  </a:r>
                </a:p>
              </p:txBody>
            </p:sp>
            <p:sp>
              <p:nvSpPr>
                <p:cNvPr id="89" name="Curved Left Arrow 15">
                  <a:extLst>
                    <a:ext uri="{FF2B5EF4-FFF2-40B4-BE49-F238E27FC236}">
                      <a16:creationId xmlns:a16="http://schemas.microsoft.com/office/drawing/2014/main" id="{05EDD1A5-B826-25E8-7BD0-BE48F447DFE5}"/>
                    </a:ext>
                  </a:extLst>
                </p:cNvPr>
                <p:cNvSpPr/>
                <p:nvPr/>
              </p:nvSpPr>
              <p:spPr bwMode="auto">
                <a:xfrm>
                  <a:off x="7319893" y="2140346"/>
                  <a:ext cx="322874" cy="872275"/>
                </a:xfrm>
                <a:prstGeom prst="curvedLeftArrow">
                  <a:avLst>
                    <a:gd name="adj1" fmla="val 38952"/>
                    <a:gd name="adj2" fmla="val 50000"/>
                    <a:gd name="adj3" fmla="val 25000"/>
                  </a:avLst>
                </a:prstGeom>
                <a:ln>
                  <a:headEnd type="none" w="med" len="med"/>
                  <a:tailEnd type="none" w="med" len="med"/>
                </a:ln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sz="1400">
                    <a:latin typeface="Arial" charset="0"/>
                    <a:ea typeface="新細明體" pitchFamily="18" charset="-120"/>
                  </a:endParaRPr>
                </a:p>
              </p:txBody>
            </p:sp>
          </p:grpSp>
          <p:sp>
            <p:nvSpPr>
              <p:cNvPr id="92" name="Right Arrow 4">
                <a:extLst>
                  <a:ext uri="{FF2B5EF4-FFF2-40B4-BE49-F238E27FC236}">
                    <a16:creationId xmlns:a16="http://schemas.microsoft.com/office/drawing/2014/main" id="{3FF56AAD-162D-F7BB-3B47-772031E25AB1}"/>
                  </a:ext>
                </a:extLst>
              </p:cNvPr>
              <p:cNvSpPr/>
              <p:nvPr/>
            </p:nvSpPr>
            <p:spPr bwMode="auto">
              <a:xfrm>
                <a:off x="7205206" y="2959558"/>
                <a:ext cx="1229922" cy="557588"/>
              </a:xfrm>
              <a:prstGeom prst="rightArrow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400" b="1" dirty="0">
                    <a:solidFill>
                      <a:schemeClr val="bg1"/>
                    </a:solidFill>
                    <a:latin typeface="Arial" charset="0"/>
                    <a:ea typeface="新細明體" pitchFamily="18" charset="-120"/>
                  </a:rPr>
                  <a:t>Request</a:t>
                </a:r>
              </a:p>
            </p:txBody>
          </p:sp>
          <p:sp>
            <p:nvSpPr>
              <p:cNvPr id="93" name="Right Arrow 4">
                <a:extLst>
                  <a:ext uri="{FF2B5EF4-FFF2-40B4-BE49-F238E27FC236}">
                    <a16:creationId xmlns:a16="http://schemas.microsoft.com/office/drawing/2014/main" id="{9F0A0ECA-9967-8D9F-F3E9-73A20B63F0FB}"/>
                  </a:ext>
                </a:extLst>
              </p:cNvPr>
              <p:cNvSpPr/>
              <p:nvPr/>
            </p:nvSpPr>
            <p:spPr bwMode="auto">
              <a:xfrm>
                <a:off x="9646037" y="2972829"/>
                <a:ext cx="1229922" cy="557588"/>
              </a:xfrm>
              <a:prstGeom prst="rightArrow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400" b="1" dirty="0">
                    <a:solidFill>
                      <a:schemeClr val="bg1"/>
                    </a:solidFill>
                    <a:latin typeface="Arial" charset="0"/>
                    <a:ea typeface="新細明體" pitchFamily="18" charset="-120"/>
                  </a:rPr>
                  <a:t>Request</a:t>
                </a:r>
              </a:p>
            </p:txBody>
          </p:sp>
          <p:sp>
            <p:nvSpPr>
              <p:cNvPr id="96" name="Rounded Rectangle 14">
                <a:extLst>
                  <a:ext uri="{FF2B5EF4-FFF2-40B4-BE49-F238E27FC236}">
                    <a16:creationId xmlns:a16="http://schemas.microsoft.com/office/drawing/2014/main" id="{39146222-C20F-C659-9238-6E2DC1013BC4}"/>
                  </a:ext>
                </a:extLst>
              </p:cNvPr>
              <p:cNvSpPr/>
              <p:nvPr/>
            </p:nvSpPr>
            <p:spPr bwMode="auto">
              <a:xfrm>
                <a:off x="8543687" y="3065731"/>
                <a:ext cx="1185152" cy="875886"/>
              </a:xfrm>
              <a:prstGeom prst="round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vert="horz" wrap="square" lIns="91440" tIns="9144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400" b="1" dirty="0">
                    <a:solidFill>
                      <a:schemeClr val="bg1"/>
                    </a:solidFill>
                    <a:latin typeface="Arial" charset="0"/>
                    <a:ea typeface="新細明體" pitchFamily="18" charset="-120"/>
                  </a:rPr>
                  <a:t>INTERNAL MEMORY</a:t>
                </a:r>
              </a:p>
            </p:txBody>
          </p:sp>
          <p:sp>
            <p:nvSpPr>
              <p:cNvPr id="95" name="Curved Left Arrow 15">
                <a:extLst>
                  <a:ext uri="{FF2B5EF4-FFF2-40B4-BE49-F238E27FC236}">
                    <a16:creationId xmlns:a16="http://schemas.microsoft.com/office/drawing/2014/main" id="{FFAB04EF-8662-416C-D0E6-A63DEA1C334F}"/>
                  </a:ext>
                </a:extLst>
              </p:cNvPr>
              <p:cNvSpPr/>
              <p:nvPr/>
            </p:nvSpPr>
            <p:spPr bwMode="auto">
              <a:xfrm>
                <a:off x="8370605" y="3173811"/>
                <a:ext cx="276610" cy="673741"/>
              </a:xfrm>
              <a:prstGeom prst="curvedLeftArrow">
                <a:avLst>
                  <a:gd name="adj1" fmla="val 38952"/>
                  <a:gd name="adj2" fmla="val 50000"/>
                  <a:gd name="adj3" fmla="val 25000"/>
                </a:avLst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1400">
                  <a:latin typeface="Arial" charset="0"/>
                  <a:ea typeface="新細明體" pitchFamily="18" charset="-120"/>
                </a:endParaRPr>
              </a:p>
            </p:txBody>
          </p:sp>
          <p:sp>
            <p:nvSpPr>
              <p:cNvPr id="94" name="Right Arrow 6">
                <a:extLst>
                  <a:ext uri="{FF2B5EF4-FFF2-40B4-BE49-F238E27FC236}">
                    <a16:creationId xmlns:a16="http://schemas.microsoft.com/office/drawing/2014/main" id="{56ABFAC3-D651-04AF-BEBF-AF369647EF1F}"/>
                  </a:ext>
                </a:extLst>
              </p:cNvPr>
              <p:cNvSpPr/>
              <p:nvPr/>
            </p:nvSpPr>
            <p:spPr bwMode="auto">
              <a:xfrm flipH="1">
                <a:off x="9609389" y="3493149"/>
                <a:ext cx="1256746" cy="565022"/>
              </a:xfrm>
              <a:prstGeom prst="rightArrow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400" b="1" dirty="0">
                    <a:solidFill>
                      <a:schemeClr val="bg1"/>
                    </a:solidFill>
                    <a:latin typeface="Arial" charset="0"/>
                    <a:ea typeface="新細明體" pitchFamily="18" charset="-120"/>
                  </a:rPr>
                  <a:t>Response</a:t>
                </a:r>
              </a:p>
            </p:txBody>
          </p:sp>
        </p:grpSp>
      </p:grpSp>
      <p:grpSp>
        <p:nvGrpSpPr>
          <p:cNvPr id="99" name="群組 43">
            <a:extLst>
              <a:ext uri="{FF2B5EF4-FFF2-40B4-BE49-F238E27FC236}">
                <a16:creationId xmlns:a16="http://schemas.microsoft.com/office/drawing/2014/main" id="{A07EBB0A-8A4D-C960-8A29-F02EBF834A8A}"/>
              </a:ext>
            </a:extLst>
          </p:cNvPr>
          <p:cNvGrpSpPr/>
          <p:nvPr/>
        </p:nvGrpSpPr>
        <p:grpSpPr>
          <a:xfrm>
            <a:off x="10645485" y="86081"/>
            <a:ext cx="1440000" cy="1440000"/>
            <a:chOff x="5070926" y="1101363"/>
            <a:chExt cx="1516290" cy="1516290"/>
          </a:xfrm>
        </p:grpSpPr>
        <p:grpSp>
          <p:nvGrpSpPr>
            <p:cNvPr id="100" name="群組 28">
              <a:extLst>
                <a:ext uri="{FF2B5EF4-FFF2-40B4-BE49-F238E27FC236}">
                  <a16:creationId xmlns:a16="http://schemas.microsoft.com/office/drawing/2014/main" id="{9E5477AE-F8C2-AEEB-7573-3909A8E10882}"/>
                </a:ext>
              </a:extLst>
            </p:cNvPr>
            <p:cNvGrpSpPr/>
            <p:nvPr/>
          </p:nvGrpSpPr>
          <p:grpSpPr>
            <a:xfrm>
              <a:off x="5070926" y="1101363"/>
              <a:ext cx="1516290" cy="1516290"/>
              <a:chOff x="5196786" y="1118178"/>
              <a:chExt cx="1800000" cy="1800000"/>
            </a:xfrm>
          </p:grpSpPr>
          <p:sp>
            <p:nvSpPr>
              <p:cNvPr id="102" name="橢圓 30">
                <a:extLst>
                  <a:ext uri="{FF2B5EF4-FFF2-40B4-BE49-F238E27FC236}">
                    <a16:creationId xmlns:a16="http://schemas.microsoft.com/office/drawing/2014/main" id="{6BA2A039-CFEB-D317-3AE9-9E56276309C0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3" name="橢圓 31">
                <a:extLst>
                  <a:ext uri="{FF2B5EF4-FFF2-40B4-BE49-F238E27FC236}">
                    <a16:creationId xmlns:a16="http://schemas.microsoft.com/office/drawing/2014/main" id="{388B7CA1-BCCB-092A-D7B4-8F5059EA894C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101" name="圖片 37" descr="一張含有 黑色, 黑暗 的圖片&#10;&#10;自動產生的描述">
              <a:extLst>
                <a:ext uri="{FF2B5EF4-FFF2-40B4-BE49-F238E27FC236}">
                  <a16:creationId xmlns:a16="http://schemas.microsoft.com/office/drawing/2014/main" id="{2A063339-7B2C-9446-B516-9FD55A910F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19414" y="1477010"/>
              <a:ext cx="819313" cy="8193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4850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202709-5108-E534-B290-03D377E038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3720C3DD-A55D-5F30-0CCD-4ACC8A53D1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B86E63-7586-546B-7A65-B9D59B4E08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23520" y="1076719"/>
            <a:ext cx="5275859" cy="914400"/>
          </a:xfrm>
        </p:spPr>
        <p:txBody>
          <a:bodyPr>
            <a:normAutofit/>
          </a:bodyPr>
          <a:lstStyle/>
          <a:p>
            <a:r>
              <a:rPr lang="en-US" sz="2400" dirty="0"/>
              <a:t>Introduction </a:t>
            </a:r>
            <a:br>
              <a:rPr lang="en-US" sz="2400" dirty="0"/>
            </a:br>
            <a:r>
              <a:rPr lang="en-US" sz="2400" dirty="0"/>
              <a:t>(20 min.)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B1E36B-A35F-0484-2F6B-DAC892AF5C8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85186" y="2132784"/>
            <a:ext cx="6333288" cy="914400"/>
          </a:xfrm>
        </p:spPr>
        <p:txBody>
          <a:bodyPr>
            <a:normAutofit/>
          </a:bodyPr>
          <a:lstStyle/>
          <a:p>
            <a:r>
              <a:rPr lang="en-GB" sz="2400" dirty="0"/>
              <a:t>Hands On 1: Migration from G1 to G2 </a:t>
            </a:r>
            <a:br>
              <a:rPr lang="en-GB" sz="2400" dirty="0"/>
            </a:br>
            <a:r>
              <a:rPr lang="en-GB" sz="2400" dirty="0"/>
              <a:t>(60 min.)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7D746F-F184-321D-3610-F5AA758E360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48861" y="3179881"/>
            <a:ext cx="5275859" cy="914400"/>
          </a:xfrm>
        </p:spPr>
        <p:txBody>
          <a:bodyPr>
            <a:normAutofit/>
          </a:bodyPr>
          <a:lstStyle/>
          <a:p>
            <a:r>
              <a:rPr lang="en-GB" sz="2400" dirty="0"/>
              <a:t>Hands On 2: </a:t>
            </a:r>
            <a:r>
              <a:rPr lang="sk-SK" sz="2400" dirty="0"/>
              <a:t>Expand &amp; Integrate</a:t>
            </a:r>
            <a:br>
              <a:rPr lang="en-GB" sz="2400" dirty="0"/>
            </a:br>
            <a:r>
              <a:rPr lang="en-GB" sz="2400" dirty="0"/>
              <a:t>(30 min.)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BA8BD4F-E90B-0A34-8697-442C24AB36A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208069" y="4235946"/>
            <a:ext cx="6591310" cy="914400"/>
          </a:xfrm>
        </p:spPr>
        <p:txBody>
          <a:bodyPr>
            <a:normAutofit/>
          </a:bodyPr>
          <a:lstStyle/>
          <a:p>
            <a:r>
              <a:rPr lang="en-GB" sz="2400" dirty="0"/>
              <a:t>Hands On 3: BONUS New Requirements</a:t>
            </a:r>
            <a:br>
              <a:rPr lang="en-GB" sz="2400" dirty="0"/>
            </a:br>
            <a:r>
              <a:rPr lang="en-GB" sz="2400" dirty="0"/>
              <a:t>(20 min.)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DBC595C-2CED-7710-CD51-7DD5A98D6A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762898" y="5288887"/>
            <a:ext cx="4655166" cy="914400"/>
          </a:xfrm>
        </p:spPr>
        <p:txBody>
          <a:bodyPr>
            <a:normAutofit/>
          </a:bodyPr>
          <a:lstStyle/>
          <a:p>
            <a:r>
              <a:rPr lang="en-US" sz="2400" dirty="0"/>
              <a:t>Debrief </a:t>
            </a:r>
            <a:br>
              <a:rPr lang="en-US" sz="2400" dirty="0"/>
            </a:br>
            <a:r>
              <a:rPr lang="en-US" sz="2400" dirty="0"/>
              <a:t>(10 min)</a:t>
            </a:r>
          </a:p>
        </p:txBody>
      </p:sp>
    </p:spTree>
    <p:extLst>
      <p:ext uri="{BB962C8B-B14F-4D97-AF65-F5344CB8AC3E}">
        <p14:creationId xmlns:p14="http://schemas.microsoft.com/office/powerpoint/2010/main" val="25720480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AD4021-0ADA-B3E0-89F3-18ED68981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A5CB50A0-BF5E-EEE4-285D-193528E98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841" y="2657446"/>
            <a:ext cx="7995673" cy="1543107"/>
          </a:xfrm>
        </p:spPr>
        <p:txBody>
          <a:bodyPr>
            <a:normAutofit/>
          </a:bodyPr>
          <a:lstStyle/>
          <a:p>
            <a:r>
              <a:rPr lang="en-GB" sz="4800" dirty="0"/>
              <a:t>BONUS Hands-On 3</a:t>
            </a:r>
          </a:p>
        </p:txBody>
      </p:sp>
    </p:spTree>
    <p:extLst>
      <p:ext uri="{BB962C8B-B14F-4D97-AF65-F5344CB8AC3E}">
        <p14:creationId xmlns:p14="http://schemas.microsoft.com/office/powerpoint/2010/main" val="37717473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08C3C-0655-7A17-CE37-A044BE4ACE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FB462-1CC9-4E87-8BEA-7E1DA3EE9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Hands-On 3: Expand New Requirements</a:t>
            </a:r>
            <a:endParaRPr lang="en-DE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2ECE182-73F6-B836-2615-A58DA76351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605" y="1634071"/>
            <a:ext cx="5613022" cy="1800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1800" b="1" dirty="0">
                <a:solidFill>
                  <a:schemeClr val="tx2"/>
                </a:solidFill>
              </a:rPr>
              <a:t>Situation</a:t>
            </a:r>
          </a:p>
          <a:p>
            <a:r>
              <a:rPr lang="en-US" sz="1800" dirty="0">
                <a:solidFill>
                  <a:schemeClr val="tx1"/>
                </a:solidFill>
              </a:rPr>
              <a:t>- </a:t>
            </a:r>
            <a:r>
              <a:rPr lang="en-US" sz="1500" dirty="0">
                <a:solidFill>
                  <a:schemeClr val="tx1"/>
                </a:solidFill>
              </a:rPr>
              <a:t>Local system stable (temperature &amp; humidity monitoring)</a:t>
            </a:r>
          </a:p>
          <a:p>
            <a:r>
              <a:rPr lang="en-US" sz="1500" dirty="0">
                <a:solidFill>
                  <a:schemeClr val="tx1"/>
                </a:solidFill>
              </a:rPr>
              <a:t>- Able to add to central management system</a:t>
            </a:r>
          </a:p>
          <a:p>
            <a:r>
              <a:rPr lang="en-US" sz="1500" dirty="0">
                <a:solidFill>
                  <a:schemeClr val="tx1"/>
                </a:solidFill>
              </a:rPr>
              <a:t>- Customer reports </a:t>
            </a:r>
            <a:r>
              <a:rPr lang="en-US" sz="1500" b="1" dirty="0">
                <a:solidFill>
                  <a:schemeClr val="tx1"/>
                </a:solidFill>
              </a:rPr>
              <a:t>issue with heavily loaded vehicles</a:t>
            </a:r>
          </a:p>
          <a:p>
            <a:r>
              <a:rPr lang="en-US" sz="1500" dirty="0">
                <a:solidFill>
                  <a:schemeClr val="tx1"/>
                </a:solidFill>
              </a:rPr>
              <a:t>- Existing industrial vehicle scale available at entrance</a:t>
            </a:r>
          </a:p>
          <a:p>
            <a:r>
              <a:rPr lang="en-US" sz="1500" b="1" dirty="0">
                <a:solidFill>
                  <a:schemeClr val="tx1"/>
                </a:solidFill>
              </a:rPr>
              <a:t>Idea: measure vehicle weight </a:t>
            </a:r>
            <a:r>
              <a:rPr lang="en-US" sz="1500" dirty="0">
                <a:solidFill>
                  <a:schemeClr val="tx1"/>
                </a:solidFill>
              </a:rPr>
              <a:t>before entering conveyor</a:t>
            </a:r>
          </a:p>
          <a:p>
            <a:endParaRPr lang="en-US" sz="1500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2B0668FF-3F95-5175-F18E-87BFE35BEE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433" y="3377613"/>
            <a:ext cx="5620197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1800" b="1" dirty="0">
                <a:solidFill>
                  <a:schemeClr val="tx2"/>
                </a:solidFill>
              </a:rPr>
              <a:t>Technical challenge</a:t>
            </a:r>
          </a:p>
          <a:p>
            <a:r>
              <a:rPr lang="en-US" sz="1500" dirty="0"/>
              <a:t>- </a:t>
            </a:r>
            <a:r>
              <a:rPr lang="en-US" sz="1500" b="1" dirty="0"/>
              <a:t>Additional serial device (scale) to be integrated</a:t>
            </a:r>
          </a:p>
          <a:p>
            <a:r>
              <a:rPr lang="en-US" sz="1500" dirty="0"/>
              <a:t>- Different protocol / proprietary serial communication</a:t>
            </a:r>
          </a:p>
          <a:p>
            <a:r>
              <a:rPr lang="en-US" sz="1500" dirty="0"/>
              <a:t>- Maintain current temperature &amp; humidity monitoring</a:t>
            </a:r>
          </a:p>
          <a:p>
            <a:r>
              <a:rPr lang="en-US" sz="1500" dirty="0"/>
              <a:t>- Ensure SCADA can read both:</a:t>
            </a:r>
          </a:p>
          <a:p>
            <a:r>
              <a:rPr lang="en-US" sz="1500" dirty="0"/>
              <a:t>		- Environmental data</a:t>
            </a:r>
          </a:p>
          <a:p>
            <a:r>
              <a:rPr lang="en-US" sz="1500" dirty="0"/>
              <a:t>		- Vehicle weight data</a:t>
            </a:r>
            <a:endParaRPr lang="en-US" sz="1500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B15D55-5DFA-4003-B1C6-B94BF86C08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433" y="5086623"/>
            <a:ext cx="5981269" cy="10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en-DE" sz="1800" b="1" dirty="0">
                <a:solidFill>
                  <a:schemeClr val="tx2"/>
                </a:solidFill>
                <a:latin typeface="Arial" panose="020B0604020202020204" pitchFamily="34" charset="0"/>
              </a:rPr>
              <a:t>Action plan</a:t>
            </a:r>
            <a:endParaRPr kumimoji="0" lang="en-DE" altLang="en-DE" sz="18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DE" sz="1500" dirty="0">
                <a:solidFill>
                  <a:schemeClr val="tx1"/>
                </a:solidFill>
                <a:latin typeface="Arial" panose="020B0604020202020204" pitchFamily="34" charset="0"/>
              </a:rPr>
              <a:t>- </a:t>
            </a:r>
            <a:r>
              <a:rPr lang="en-US" altLang="en-DE" sz="1500" b="1" dirty="0">
                <a:solidFill>
                  <a:schemeClr val="tx1"/>
                </a:solidFill>
                <a:latin typeface="Arial" panose="020B0604020202020204" pitchFamily="34" charset="0"/>
              </a:rPr>
              <a:t>Identify scale </a:t>
            </a:r>
            <a:r>
              <a:rPr lang="en-US" altLang="en-DE" sz="1500" dirty="0">
                <a:solidFill>
                  <a:schemeClr val="tx1"/>
                </a:solidFill>
                <a:latin typeface="Arial" panose="020B0604020202020204" pitchFamily="34" charset="0"/>
              </a:rPr>
              <a:t>interface, protocol, communication </a:t>
            </a:r>
            <a:r>
              <a:rPr lang="en-US" altLang="en-DE" sz="1500" b="1" dirty="0">
                <a:solidFill>
                  <a:schemeClr val="tx1"/>
                </a:solidFill>
                <a:latin typeface="Arial" panose="020B0604020202020204" pitchFamily="34" charset="0"/>
              </a:rPr>
              <a:t>parameters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DE" sz="1500" dirty="0">
                <a:solidFill>
                  <a:schemeClr val="tx1"/>
                </a:solidFill>
                <a:latin typeface="Arial" panose="020B0604020202020204" pitchFamily="34" charset="0"/>
              </a:rPr>
              <a:t>- </a:t>
            </a:r>
            <a:r>
              <a:rPr lang="en-US" altLang="en-DE" sz="1500" b="1" dirty="0">
                <a:solidFill>
                  <a:schemeClr val="tx1"/>
                </a:solidFill>
                <a:latin typeface="Arial" panose="020B0604020202020204" pitchFamily="34" charset="0"/>
              </a:rPr>
              <a:t>Connect scale </a:t>
            </a:r>
            <a:r>
              <a:rPr lang="en-US" altLang="en-DE" sz="1500" dirty="0">
                <a:solidFill>
                  <a:schemeClr val="tx1"/>
                </a:solidFill>
                <a:latin typeface="Arial" panose="020B0604020202020204" pitchFamily="34" charset="0"/>
              </a:rPr>
              <a:t>to available port </a:t>
            </a:r>
            <a:r>
              <a:rPr lang="en-US" altLang="en-DE" sz="1500" b="1" dirty="0">
                <a:solidFill>
                  <a:schemeClr val="tx1"/>
                </a:solidFill>
                <a:latin typeface="Arial" panose="020B0604020202020204" pitchFamily="34" charset="0"/>
              </a:rPr>
              <a:t>and configure gateway </a:t>
            </a:r>
            <a:r>
              <a:rPr lang="en-US" altLang="en-DE" sz="1500" dirty="0">
                <a:solidFill>
                  <a:schemeClr val="tx1"/>
                </a:solidFill>
                <a:latin typeface="Arial" panose="020B0604020202020204" pitchFamily="34" charset="0"/>
              </a:rPr>
              <a:t>interface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DE" sz="1500" dirty="0">
                <a:solidFill>
                  <a:schemeClr val="tx1"/>
                </a:solidFill>
                <a:latin typeface="Arial" panose="020B0604020202020204" pitchFamily="34" charset="0"/>
              </a:rPr>
              <a:t>- </a:t>
            </a:r>
            <a:r>
              <a:rPr lang="en-US" altLang="en-DE" sz="1500" b="1" dirty="0">
                <a:solidFill>
                  <a:schemeClr val="tx1"/>
                </a:solidFill>
                <a:latin typeface="Arial" panose="020B0604020202020204" pitchFamily="34" charset="0"/>
              </a:rPr>
              <a:t>Map</a:t>
            </a:r>
            <a:r>
              <a:rPr lang="en-US" altLang="en-DE" sz="1500" dirty="0">
                <a:solidFill>
                  <a:schemeClr val="tx1"/>
                </a:solidFill>
                <a:latin typeface="Arial" panose="020B0604020202020204" pitchFamily="34" charset="0"/>
              </a:rPr>
              <a:t> weight </a:t>
            </a:r>
            <a:r>
              <a:rPr lang="en-US" altLang="en-DE" sz="1500" b="1" dirty="0">
                <a:solidFill>
                  <a:schemeClr val="tx1"/>
                </a:solidFill>
                <a:latin typeface="Arial" panose="020B0604020202020204" pitchFamily="34" charset="0"/>
              </a:rPr>
              <a:t>data to SCADA</a:t>
            </a:r>
            <a:endParaRPr kumimoji="0" lang="en-DE" altLang="en-DE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F65275D-5673-2F70-9ED9-342F030B83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1936" y="2086379"/>
            <a:ext cx="5631652" cy="376063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A2E0067-0A87-A522-E7C6-48E29D3BE943}"/>
              </a:ext>
            </a:extLst>
          </p:cNvPr>
          <p:cNvSpPr txBox="1"/>
          <p:nvPr/>
        </p:nvSpPr>
        <p:spPr>
          <a:xfrm>
            <a:off x="6718274" y="1706723"/>
            <a:ext cx="5318976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dirty="0"/>
              <a:t>Potential</a:t>
            </a:r>
            <a:r>
              <a:rPr lang="en-GB" dirty="0"/>
              <a:t> to standardise all</a:t>
            </a:r>
            <a:r>
              <a:rPr lang="sk-SK" dirty="0"/>
              <a:t> Branches </a:t>
            </a:r>
            <a:r>
              <a:rPr lang="en-US" dirty="0"/>
              <a:t>Europe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42859841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5AB54-059D-8EC3-1B7A-38A89F9519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標題 1">
            <a:extLst>
              <a:ext uri="{FF2B5EF4-FFF2-40B4-BE49-F238E27FC236}">
                <a16:creationId xmlns:a16="http://schemas.microsoft.com/office/drawing/2014/main" id="{3B208598-6D69-19EE-6D79-25DE99403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7" y="417523"/>
            <a:ext cx="11160018" cy="933240"/>
          </a:xfrm>
        </p:spPr>
        <p:txBody>
          <a:bodyPr>
            <a:normAutofit fontScale="90000"/>
          </a:bodyPr>
          <a:lstStyle/>
          <a:p>
            <a:r>
              <a:rPr lang="en-US" altLang="zh-TW" sz="4000" dirty="0"/>
              <a:t>Proprietary Serial Device</a:t>
            </a:r>
            <a:br>
              <a:rPr lang="zh-TW" altLang="en-US" dirty="0">
                <a:solidFill>
                  <a:schemeClr val="bg1">
                    <a:lumMod val="50000"/>
                  </a:schemeClr>
                </a:solidFill>
              </a:rPr>
            </a:br>
            <a:endParaRPr lang="zh-TW" altLang="en-US" dirty="0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60AACE8B-F4A9-15EC-EE9D-1533AE2FD032}"/>
              </a:ext>
            </a:extLst>
          </p:cNvPr>
          <p:cNvSpPr txBox="1">
            <a:spLocks/>
          </p:cNvSpPr>
          <p:nvPr/>
        </p:nvSpPr>
        <p:spPr>
          <a:xfrm>
            <a:off x="559225" y="2420243"/>
            <a:ext cx="6794671" cy="2847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1800" dirty="0"/>
              <a:t>Non-standard Modbus and Serial Proprietary </a:t>
            </a:r>
            <a:br>
              <a:rPr lang="en-US" altLang="zh-TW" sz="1800" dirty="0"/>
            </a:br>
            <a:r>
              <a:rPr lang="en-US" altLang="zh-TW" sz="1800" dirty="0"/>
              <a:t>to Modbus TCP conversion</a:t>
            </a:r>
          </a:p>
          <a:p>
            <a:pPr lvl="1"/>
            <a:r>
              <a:rPr lang="en-US" altLang="zh-TW" sz="1400" b="0" dirty="0">
                <a:solidFill>
                  <a:srgbClr val="008880"/>
                </a:solidFill>
              </a:rPr>
              <a:t>Supports </a:t>
            </a:r>
            <a:r>
              <a:rPr lang="en-US" altLang="zh-TW" sz="1400" dirty="0">
                <a:solidFill>
                  <a:srgbClr val="008880"/>
                </a:solidFill>
              </a:rPr>
              <a:t>Agent mode</a:t>
            </a:r>
          </a:p>
          <a:p>
            <a:pPr lvl="1"/>
            <a:r>
              <a:rPr lang="en-US" altLang="zh-TW" sz="1400" b="0" dirty="0"/>
              <a:t>Simultaneously with standard Modbus RTU/ASCII Server</a:t>
            </a:r>
          </a:p>
          <a:p>
            <a:endParaRPr lang="en-US" altLang="zh-TW" sz="1400" b="0" dirty="0"/>
          </a:p>
          <a:p>
            <a:pPr>
              <a:lnSpc>
                <a:spcPct val="120000"/>
              </a:lnSpc>
            </a:pPr>
            <a:r>
              <a:rPr lang="en-US" altLang="zh-TW" sz="1800" dirty="0"/>
              <a:t>Supported Modes</a:t>
            </a:r>
          </a:p>
          <a:p>
            <a:pPr lvl="1">
              <a:lnSpc>
                <a:spcPct val="120000"/>
              </a:lnSpc>
            </a:pPr>
            <a:r>
              <a:rPr lang="en-US" altLang="zh-TW" sz="1500" dirty="0"/>
              <a:t>Request / Response </a:t>
            </a:r>
            <a:r>
              <a:rPr lang="en-US" altLang="zh-TW" sz="1500" b="0" dirty="0"/>
              <a:t>= </a:t>
            </a:r>
            <a:r>
              <a:rPr lang="sk-SK" sz="1500" b="0" dirty="0"/>
              <a:t>Time-Based (Scheduled/Periodic)</a:t>
            </a:r>
            <a:endParaRPr lang="en-US" altLang="zh-TW" sz="1500" b="0" dirty="0"/>
          </a:p>
          <a:p>
            <a:pPr lvl="1">
              <a:lnSpc>
                <a:spcPct val="120000"/>
              </a:lnSpc>
            </a:pPr>
            <a:r>
              <a:rPr lang="en-US" altLang="zh-TW" sz="1500" dirty="0">
                <a:solidFill>
                  <a:srgbClr val="008880"/>
                </a:solidFill>
              </a:rPr>
              <a:t>Produce / Consume </a:t>
            </a:r>
            <a:r>
              <a:rPr lang="en-US" altLang="zh-TW" sz="1500" b="0" dirty="0"/>
              <a:t>= Time-Independent (</a:t>
            </a:r>
            <a:r>
              <a:rPr lang="sk-SK" sz="1500" b="0" dirty="0"/>
              <a:t>Continuous/Event-Based</a:t>
            </a:r>
            <a:r>
              <a:rPr lang="en-GB" sz="1500" b="0" dirty="0"/>
              <a:t>)</a:t>
            </a:r>
            <a:endParaRPr lang="en-US" altLang="zh-TW" sz="1500" b="0" dirty="0"/>
          </a:p>
        </p:txBody>
      </p:sp>
      <p:grpSp>
        <p:nvGrpSpPr>
          <p:cNvPr id="9" name="群組 43">
            <a:extLst>
              <a:ext uri="{FF2B5EF4-FFF2-40B4-BE49-F238E27FC236}">
                <a16:creationId xmlns:a16="http://schemas.microsoft.com/office/drawing/2014/main" id="{4C6EE4C5-1F40-994D-CCA4-21A56F1601C4}"/>
              </a:ext>
            </a:extLst>
          </p:cNvPr>
          <p:cNvGrpSpPr/>
          <p:nvPr/>
        </p:nvGrpSpPr>
        <p:grpSpPr>
          <a:xfrm>
            <a:off x="10645485" y="86081"/>
            <a:ext cx="1440000" cy="1440000"/>
            <a:chOff x="5070926" y="1101363"/>
            <a:chExt cx="1516290" cy="1516290"/>
          </a:xfrm>
        </p:grpSpPr>
        <p:grpSp>
          <p:nvGrpSpPr>
            <p:cNvPr id="10" name="群組 28">
              <a:extLst>
                <a:ext uri="{FF2B5EF4-FFF2-40B4-BE49-F238E27FC236}">
                  <a16:creationId xmlns:a16="http://schemas.microsoft.com/office/drawing/2014/main" id="{66E0771B-9FCD-D085-E878-2FC607FEACEA}"/>
                </a:ext>
              </a:extLst>
            </p:cNvPr>
            <p:cNvGrpSpPr/>
            <p:nvPr/>
          </p:nvGrpSpPr>
          <p:grpSpPr>
            <a:xfrm>
              <a:off x="5070926" y="1101363"/>
              <a:ext cx="1516290" cy="1516290"/>
              <a:chOff x="5196786" y="1118178"/>
              <a:chExt cx="1800000" cy="1800000"/>
            </a:xfrm>
          </p:grpSpPr>
          <p:sp>
            <p:nvSpPr>
              <p:cNvPr id="14" name="橢圓 30">
                <a:extLst>
                  <a:ext uri="{FF2B5EF4-FFF2-40B4-BE49-F238E27FC236}">
                    <a16:creationId xmlns:a16="http://schemas.microsoft.com/office/drawing/2014/main" id="{9712912B-8839-FCF1-80DD-64CFCEA2A2A9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橢圓 31">
                <a:extLst>
                  <a:ext uri="{FF2B5EF4-FFF2-40B4-BE49-F238E27FC236}">
                    <a16:creationId xmlns:a16="http://schemas.microsoft.com/office/drawing/2014/main" id="{FE30EBA6-FF46-ED39-7CB3-3C0305578911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11" name="圖片 37" descr="一張含有 黑色, 黑暗 的圖片&#10;&#10;自動產生的描述">
              <a:extLst>
                <a:ext uri="{FF2B5EF4-FFF2-40B4-BE49-F238E27FC236}">
                  <a16:creationId xmlns:a16="http://schemas.microsoft.com/office/drawing/2014/main" id="{DDFC3BE3-B78A-532B-D318-94BAF6D1D1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19414" y="1477010"/>
              <a:ext cx="819313" cy="819313"/>
            </a:xfrm>
            <a:prstGeom prst="rect">
              <a:avLst/>
            </a:prstGeom>
          </p:spPr>
        </p:pic>
      </p:grpSp>
      <p:grpSp>
        <p:nvGrpSpPr>
          <p:cNvPr id="3" name="群組 27">
            <a:extLst>
              <a:ext uri="{FF2B5EF4-FFF2-40B4-BE49-F238E27FC236}">
                <a16:creationId xmlns:a16="http://schemas.microsoft.com/office/drawing/2014/main" id="{6256B1CA-C983-CE6E-D629-13D397766E7A}"/>
              </a:ext>
            </a:extLst>
          </p:cNvPr>
          <p:cNvGrpSpPr/>
          <p:nvPr/>
        </p:nvGrpSpPr>
        <p:grpSpPr>
          <a:xfrm>
            <a:off x="7488389" y="2422291"/>
            <a:ext cx="3812392" cy="2845019"/>
            <a:chOff x="8027925" y="1474429"/>
            <a:chExt cx="3812392" cy="2845019"/>
          </a:xfrm>
        </p:grpSpPr>
        <p:cxnSp>
          <p:nvCxnSpPr>
            <p:cNvPr id="5" name="直線接點 28">
              <a:extLst>
                <a:ext uri="{FF2B5EF4-FFF2-40B4-BE49-F238E27FC236}">
                  <a16:creationId xmlns:a16="http://schemas.microsoft.com/office/drawing/2014/main" id="{24DD4D06-1C2B-D7E1-9BFF-8C8821059E72}"/>
                </a:ext>
              </a:extLst>
            </p:cNvPr>
            <p:cNvCxnSpPr>
              <a:cxnSpLocks/>
            </p:cNvCxnSpPr>
            <p:nvPr/>
          </p:nvCxnSpPr>
          <p:spPr>
            <a:xfrm>
              <a:off x="9718764" y="3045064"/>
              <a:ext cx="4820" cy="39626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線接點 30">
              <a:extLst>
                <a:ext uri="{FF2B5EF4-FFF2-40B4-BE49-F238E27FC236}">
                  <a16:creationId xmlns:a16="http://schemas.microsoft.com/office/drawing/2014/main" id="{82C8F1A5-1E61-9D6B-0CF0-ABFAE48A0059}"/>
                </a:ext>
              </a:extLst>
            </p:cNvPr>
            <p:cNvCxnSpPr>
              <a:cxnSpLocks/>
            </p:cNvCxnSpPr>
            <p:nvPr/>
          </p:nvCxnSpPr>
          <p:spPr>
            <a:xfrm>
              <a:off x="9718764" y="1875066"/>
              <a:ext cx="0" cy="572043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2047">
              <a:extLst>
                <a:ext uri="{FF2B5EF4-FFF2-40B4-BE49-F238E27FC236}">
                  <a16:creationId xmlns:a16="http://schemas.microsoft.com/office/drawing/2014/main" id="{6EC8D556-378E-4033-F007-9F31ED601631}"/>
                </a:ext>
              </a:extLst>
            </p:cNvPr>
            <p:cNvSpPr/>
            <p:nvPr/>
          </p:nvSpPr>
          <p:spPr>
            <a:xfrm>
              <a:off x="8027925" y="1474429"/>
              <a:ext cx="3812392" cy="2845019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13" name="圖片 2051" descr="一張含有 文字, 電子產品, 遠端存放庫, 控制 的圖片&#10;&#10;AI 產生的內容可能不正確。">
              <a:extLst>
                <a:ext uri="{FF2B5EF4-FFF2-40B4-BE49-F238E27FC236}">
                  <a16:creationId xmlns:a16="http://schemas.microsoft.com/office/drawing/2014/main" id="{8E2CEC3F-5167-0E80-C13E-B4AC12914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74417" y="2275701"/>
              <a:ext cx="698335" cy="1047503"/>
            </a:xfrm>
            <a:prstGeom prst="rect">
              <a:avLst/>
            </a:prstGeom>
          </p:spPr>
        </p:pic>
        <p:sp>
          <p:nvSpPr>
            <p:cNvPr id="16" name="文字方塊 2053">
              <a:extLst>
                <a:ext uri="{FF2B5EF4-FFF2-40B4-BE49-F238E27FC236}">
                  <a16:creationId xmlns:a16="http://schemas.microsoft.com/office/drawing/2014/main" id="{734FED6B-66B2-CAFC-CD32-946B2BA5DB80}"/>
                </a:ext>
              </a:extLst>
            </p:cNvPr>
            <p:cNvSpPr txBox="1"/>
            <p:nvPr/>
          </p:nvSpPr>
          <p:spPr>
            <a:xfrm>
              <a:off x="10046995" y="1645449"/>
              <a:ext cx="1108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100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</a:rPr>
                <a:t>Modbus TCP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TW" sz="1000" dirty="0">
                  <a:solidFill>
                    <a:schemeClr val="accent6"/>
                  </a:solidFill>
                </a:rPr>
                <a:t>Client</a:t>
              </a:r>
              <a:endParaRPr kumimoji="0" lang="en-US" altLang="zh-TW" sz="10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文字方塊 2058">
              <a:extLst>
                <a:ext uri="{FF2B5EF4-FFF2-40B4-BE49-F238E27FC236}">
                  <a16:creationId xmlns:a16="http://schemas.microsoft.com/office/drawing/2014/main" id="{9D806071-1C67-97DE-8F3D-049DE3964C09}"/>
                </a:ext>
              </a:extLst>
            </p:cNvPr>
            <p:cNvSpPr txBox="1"/>
            <p:nvPr/>
          </p:nvSpPr>
          <p:spPr>
            <a:xfrm>
              <a:off x="8211260" y="4014094"/>
              <a:ext cx="161251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100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</a:rPr>
                <a:t>Serial Proprietary Server</a:t>
              </a:r>
            </a:p>
          </p:txBody>
        </p:sp>
        <p:cxnSp>
          <p:nvCxnSpPr>
            <p:cNvPr id="19" name="直線接點 2059">
              <a:extLst>
                <a:ext uri="{FF2B5EF4-FFF2-40B4-BE49-F238E27FC236}">
                  <a16:creationId xmlns:a16="http://schemas.microsoft.com/office/drawing/2014/main" id="{CDE6E28D-67CF-BD6A-7F51-24A63D588F21}"/>
                </a:ext>
              </a:extLst>
            </p:cNvPr>
            <p:cNvCxnSpPr>
              <a:cxnSpLocks/>
            </p:cNvCxnSpPr>
            <p:nvPr/>
          </p:nvCxnSpPr>
          <p:spPr>
            <a:xfrm>
              <a:off x="8994943" y="3459638"/>
              <a:ext cx="1885702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接點 2060">
              <a:extLst>
                <a:ext uri="{FF2B5EF4-FFF2-40B4-BE49-F238E27FC236}">
                  <a16:creationId xmlns:a16="http://schemas.microsoft.com/office/drawing/2014/main" id="{4032BA40-170E-11D4-4298-D7372D7CC6B3}"/>
                </a:ext>
              </a:extLst>
            </p:cNvPr>
            <p:cNvCxnSpPr>
              <a:cxnSpLocks/>
            </p:cNvCxnSpPr>
            <p:nvPr/>
          </p:nvCxnSpPr>
          <p:spPr>
            <a:xfrm>
              <a:off x="8999363" y="3450929"/>
              <a:ext cx="0" cy="23120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接點 2061">
              <a:extLst>
                <a:ext uri="{FF2B5EF4-FFF2-40B4-BE49-F238E27FC236}">
                  <a16:creationId xmlns:a16="http://schemas.microsoft.com/office/drawing/2014/main" id="{ED3360AF-3AC0-114B-2AEC-A1A53B2D4659}"/>
                </a:ext>
              </a:extLst>
            </p:cNvPr>
            <p:cNvCxnSpPr>
              <a:cxnSpLocks/>
            </p:cNvCxnSpPr>
            <p:nvPr/>
          </p:nvCxnSpPr>
          <p:spPr>
            <a:xfrm>
              <a:off x="10880645" y="3450929"/>
              <a:ext cx="0" cy="23120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" name="Picture 12" descr="Power meter - Free technology icons">
              <a:extLst>
                <a:ext uri="{FF2B5EF4-FFF2-40B4-BE49-F238E27FC236}">
                  <a16:creationId xmlns:a16="http://schemas.microsoft.com/office/drawing/2014/main" id="{B1734DEE-D5C2-4603-6169-962664AAA1C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26826" y="3620451"/>
              <a:ext cx="361116" cy="3611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6" descr="SCADA [Computer Systems &amp; Interfaces] from FloRight Pump &amp; Controls">
              <a:extLst>
                <a:ext uri="{FF2B5EF4-FFF2-40B4-BE49-F238E27FC236}">
                  <a16:creationId xmlns:a16="http://schemas.microsoft.com/office/drawing/2014/main" id="{3AC8756F-A301-4A16-B6F7-381385BC7C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24690" y="1544296"/>
              <a:ext cx="758391" cy="5052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文字方塊 2066">
              <a:extLst>
                <a:ext uri="{FF2B5EF4-FFF2-40B4-BE49-F238E27FC236}">
                  <a16:creationId xmlns:a16="http://schemas.microsoft.com/office/drawing/2014/main" id="{E3B66E92-D552-A8F4-14F4-575C965B4DDF}"/>
                </a:ext>
              </a:extLst>
            </p:cNvPr>
            <p:cNvSpPr txBox="1"/>
            <p:nvPr/>
          </p:nvSpPr>
          <p:spPr>
            <a:xfrm>
              <a:off x="9427654" y="3657043"/>
              <a:ext cx="68790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TW" sz="1000" dirty="0">
                  <a:solidFill>
                    <a:schemeClr val="tx1"/>
                  </a:solidFill>
                </a:rPr>
                <a:t>and / or</a:t>
              </a:r>
              <a:endParaRPr kumimoji="0" lang="en-US" altLang="zh-TW" sz="10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文字方塊 2076">
              <a:extLst>
                <a:ext uri="{FF2B5EF4-FFF2-40B4-BE49-F238E27FC236}">
                  <a16:creationId xmlns:a16="http://schemas.microsoft.com/office/drawing/2014/main" id="{F9181A3C-4E7E-AA52-3AB3-EF4D9B98646D}"/>
                </a:ext>
              </a:extLst>
            </p:cNvPr>
            <p:cNvSpPr txBox="1"/>
            <p:nvPr/>
          </p:nvSpPr>
          <p:spPr>
            <a:xfrm>
              <a:off x="9851027" y="2627246"/>
              <a:ext cx="19892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Data cached in </a:t>
              </a:r>
              <a:r>
                <a:rPr kumimoji="0" lang="en-US" altLang="zh-TW" sz="1200" b="1" i="0" u="none" strike="noStrike" kern="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MGate</a:t>
              </a:r>
              <a:r>
                <a:rPr kumimoji="0" lang="en-US" altLang="zh-TW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for active polling </a:t>
              </a:r>
            </a:p>
          </p:txBody>
        </p:sp>
        <p:sp>
          <p:nvSpPr>
            <p:cNvPr id="27" name="箭號: 迴轉箭號 2078">
              <a:extLst>
                <a:ext uri="{FF2B5EF4-FFF2-40B4-BE49-F238E27FC236}">
                  <a16:creationId xmlns:a16="http://schemas.microsoft.com/office/drawing/2014/main" id="{F3548FED-FDF2-4D97-D688-EAD361FE164F}"/>
                </a:ext>
              </a:extLst>
            </p:cNvPr>
            <p:cNvSpPr/>
            <p:nvPr/>
          </p:nvSpPr>
          <p:spPr>
            <a:xfrm rot="10800000" flipH="1">
              <a:off x="9545001" y="3257479"/>
              <a:ext cx="411390" cy="342447"/>
            </a:xfrm>
            <a:prstGeom prst="uturnArrow">
              <a:avLst>
                <a:gd name="adj1" fmla="val 22403"/>
                <a:gd name="adj2" fmla="val 25000"/>
                <a:gd name="adj3" fmla="val 37989"/>
                <a:gd name="adj4" fmla="val 53167"/>
                <a:gd name="adj5" fmla="val 100000"/>
              </a:avLst>
            </a:prstGeom>
            <a:solidFill>
              <a:schemeClr val="accent2"/>
            </a:solidFill>
            <a:ln>
              <a:noFill/>
            </a:ln>
            <a:scene3d>
              <a:camera prst="orthographicFront">
                <a:rot lat="21304561" lon="602246" rev="21547774"/>
              </a:camera>
              <a:lightRig rig="threePt" dir="t"/>
            </a:scene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F76CEBE3-F52F-3079-AD14-EC88252FAA04}"/>
              </a:ext>
            </a:extLst>
          </p:cNvPr>
          <p:cNvSpPr txBox="1"/>
          <p:nvPr/>
        </p:nvSpPr>
        <p:spPr>
          <a:xfrm>
            <a:off x="7418842" y="2050911"/>
            <a:ext cx="36548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800" b="1" dirty="0">
                <a:solidFill>
                  <a:schemeClr val="accent1"/>
                </a:solidFill>
              </a:rPr>
              <a:t>New Supported Architecture</a:t>
            </a:r>
          </a:p>
        </p:txBody>
      </p:sp>
      <p:sp>
        <p:nvSpPr>
          <p:cNvPr id="38" name="文字方塊 2057">
            <a:extLst>
              <a:ext uri="{FF2B5EF4-FFF2-40B4-BE49-F238E27FC236}">
                <a16:creationId xmlns:a16="http://schemas.microsoft.com/office/drawing/2014/main" id="{FF6058DA-4326-7D54-FC41-CC4CB3156AD5}"/>
              </a:ext>
            </a:extLst>
          </p:cNvPr>
          <p:cNvSpPr txBox="1"/>
          <p:nvPr/>
        </p:nvSpPr>
        <p:spPr>
          <a:xfrm>
            <a:off x="9590178" y="4969194"/>
            <a:ext cx="17990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00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Modbus RTU/ASCII Server</a:t>
            </a:r>
          </a:p>
        </p:txBody>
      </p:sp>
      <p:pic>
        <p:nvPicPr>
          <p:cNvPr id="39" name="Picture 2" descr="Electric meter - Free technology icons">
            <a:extLst>
              <a:ext uri="{FF2B5EF4-FFF2-40B4-BE49-F238E27FC236}">
                <a16:creationId xmlns:a16="http://schemas.microsoft.com/office/drawing/2014/main" id="{2CA8E7AF-3DD3-0A1E-8595-98CA58C533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55926" y="4622197"/>
            <a:ext cx="376719" cy="3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29857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AEDE5F-844A-507B-F34E-3EDD4BDD83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標題 1">
            <a:extLst>
              <a:ext uri="{FF2B5EF4-FFF2-40B4-BE49-F238E27FC236}">
                <a16:creationId xmlns:a16="http://schemas.microsoft.com/office/drawing/2014/main" id="{A95A9097-A912-DDB5-CC1A-4F8DE82BD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7" y="417523"/>
            <a:ext cx="11160018" cy="766426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Proprietary Serial Settings</a:t>
            </a:r>
            <a:br>
              <a:rPr lang="en-US" altLang="zh-TW" dirty="0"/>
            </a:br>
            <a:r>
              <a:rPr lang="en-US" altLang="zh-TW" sz="2200">
                <a:solidFill>
                  <a:schemeClr val="accent4"/>
                </a:solidFill>
              </a:rPr>
              <a:t>Example</a:t>
            </a:r>
            <a:r>
              <a:rPr lang="en-US" altLang="zh-TW" sz="2200" dirty="0">
                <a:solidFill>
                  <a:schemeClr val="accent4"/>
                </a:solidFill>
              </a:rPr>
              <a:t> Frame Format</a:t>
            </a:r>
            <a:endParaRPr lang="zh-TW" altLang="en-US" dirty="0">
              <a:solidFill>
                <a:schemeClr val="accent4"/>
              </a:solidFill>
            </a:endParaRPr>
          </a:p>
        </p:txBody>
      </p:sp>
      <p:sp>
        <p:nvSpPr>
          <p:cNvPr id="2" name="內容版面配置區 3">
            <a:extLst>
              <a:ext uri="{FF2B5EF4-FFF2-40B4-BE49-F238E27FC236}">
                <a16:creationId xmlns:a16="http://schemas.microsoft.com/office/drawing/2014/main" id="{D38BFD23-7373-6FEB-B3C9-B7EE34997FB5}"/>
              </a:ext>
            </a:extLst>
          </p:cNvPr>
          <p:cNvSpPr txBox="1">
            <a:spLocks/>
          </p:cNvSpPr>
          <p:nvPr/>
        </p:nvSpPr>
        <p:spPr>
          <a:xfrm>
            <a:off x="4597851" y="1609084"/>
            <a:ext cx="8383818" cy="50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TW" sz="1600" dirty="0"/>
              <a:t>Take the response of the Modbus RTU function code 03 as an example  </a:t>
            </a:r>
            <a:endParaRPr lang="en-US" altLang="zh-TW" sz="1200" dirty="0"/>
          </a:p>
        </p:txBody>
      </p:sp>
      <p:sp>
        <p:nvSpPr>
          <p:cNvPr id="3" name="內容版面配置區 3">
            <a:extLst>
              <a:ext uri="{FF2B5EF4-FFF2-40B4-BE49-F238E27FC236}">
                <a16:creationId xmlns:a16="http://schemas.microsoft.com/office/drawing/2014/main" id="{330CE22E-91C9-65B5-2E35-844ED3755900}"/>
              </a:ext>
            </a:extLst>
          </p:cNvPr>
          <p:cNvSpPr txBox="1">
            <a:spLocks/>
          </p:cNvSpPr>
          <p:nvPr/>
        </p:nvSpPr>
        <p:spPr>
          <a:xfrm>
            <a:off x="4597851" y="3356930"/>
            <a:ext cx="5525460" cy="50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TW" sz="1600" dirty="0"/>
              <a:t>The function block settings would be:  </a:t>
            </a:r>
            <a:endParaRPr lang="en-US" altLang="zh-TW" sz="1200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F68EED64-866E-EB4A-C95B-5AA7976B19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2002" y="3702659"/>
            <a:ext cx="7426439" cy="2683992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0F9E9B71-40D6-DA62-B0AE-B3A928A1EF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1405" y="2177782"/>
            <a:ext cx="7192379" cy="628738"/>
          </a:xfrm>
          <a:prstGeom prst="rect">
            <a:avLst/>
          </a:prstGeom>
        </p:spPr>
      </p:pic>
      <p:sp>
        <p:nvSpPr>
          <p:cNvPr id="11" name="文字方塊 10">
            <a:extLst>
              <a:ext uri="{FF2B5EF4-FFF2-40B4-BE49-F238E27FC236}">
                <a16:creationId xmlns:a16="http://schemas.microsoft.com/office/drawing/2014/main" id="{B07B8CBF-32C6-EB7C-9F5E-843AE8573ECE}"/>
              </a:ext>
            </a:extLst>
          </p:cNvPr>
          <p:cNvSpPr txBox="1"/>
          <p:nvPr/>
        </p:nvSpPr>
        <p:spPr>
          <a:xfrm>
            <a:off x="5582489" y="1913014"/>
            <a:ext cx="1610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>
                <a:solidFill>
                  <a:srgbClr val="FFC000"/>
                </a:solidFill>
              </a:rPr>
              <a:t>Function Code</a:t>
            </a:r>
            <a:endParaRPr lang="zh-TW" altLang="en-US" sz="1400" dirty="0">
              <a:solidFill>
                <a:srgbClr val="FFC000"/>
              </a:solidFill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2D33B688-CD79-243C-0564-E155C7A96F78}"/>
              </a:ext>
            </a:extLst>
          </p:cNvPr>
          <p:cNvSpPr txBox="1"/>
          <p:nvPr/>
        </p:nvSpPr>
        <p:spPr>
          <a:xfrm>
            <a:off x="4701405" y="2801464"/>
            <a:ext cx="1610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>
                <a:solidFill>
                  <a:srgbClr val="FF0000"/>
                </a:solidFill>
              </a:rPr>
              <a:t>Slave ID</a:t>
            </a:r>
            <a:endParaRPr lang="zh-TW" altLang="en-US" sz="1400" dirty="0">
              <a:solidFill>
                <a:srgbClr val="FF0000"/>
              </a:solidFill>
            </a:endParaRP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85E0D200-FACC-CFB7-901B-66B72AEAAFA8}"/>
              </a:ext>
            </a:extLst>
          </p:cNvPr>
          <p:cNvSpPr txBox="1"/>
          <p:nvPr/>
        </p:nvSpPr>
        <p:spPr>
          <a:xfrm>
            <a:off x="6763885" y="2771201"/>
            <a:ext cx="1610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>
                <a:solidFill>
                  <a:srgbClr val="92D050"/>
                </a:solidFill>
              </a:rPr>
              <a:t>Byte Count</a:t>
            </a:r>
            <a:endParaRPr lang="zh-TW" altLang="en-US" sz="1400" dirty="0">
              <a:solidFill>
                <a:srgbClr val="92D050"/>
              </a:solidFill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3AB3EDAF-0B1C-915F-8C06-E1B6789E14DB}"/>
              </a:ext>
            </a:extLst>
          </p:cNvPr>
          <p:cNvSpPr txBox="1"/>
          <p:nvPr/>
        </p:nvSpPr>
        <p:spPr>
          <a:xfrm>
            <a:off x="8512863" y="2019398"/>
            <a:ext cx="1610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>
                <a:solidFill>
                  <a:srgbClr val="00B0F0"/>
                </a:solidFill>
              </a:rPr>
              <a:t>Data</a:t>
            </a:r>
            <a:endParaRPr lang="zh-TW" altLang="en-US" sz="1400" dirty="0">
              <a:solidFill>
                <a:srgbClr val="00B0F0"/>
              </a:solidFill>
            </a:endParaRPr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27A8C9D8-5DEB-BEA7-122A-07DA34650FC8}"/>
              </a:ext>
            </a:extLst>
          </p:cNvPr>
          <p:cNvSpPr txBox="1"/>
          <p:nvPr/>
        </p:nvSpPr>
        <p:spPr>
          <a:xfrm>
            <a:off x="10475037" y="2771200"/>
            <a:ext cx="1610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>
                <a:solidFill>
                  <a:srgbClr val="7030A0"/>
                </a:solidFill>
              </a:rPr>
              <a:t>CRC</a:t>
            </a:r>
            <a:endParaRPr lang="zh-TW" altLang="en-US" sz="1400" dirty="0">
              <a:solidFill>
                <a:srgbClr val="7030A0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95386F4-AA53-4317-B481-99F22E2BE75A}"/>
              </a:ext>
            </a:extLst>
          </p:cNvPr>
          <p:cNvSpPr/>
          <p:nvPr/>
        </p:nvSpPr>
        <p:spPr>
          <a:xfrm>
            <a:off x="7486116" y="4137476"/>
            <a:ext cx="851228" cy="2181689"/>
          </a:xfrm>
          <a:prstGeom prst="rect">
            <a:avLst/>
          </a:prstGeom>
          <a:noFill/>
          <a:ln w="28575">
            <a:solidFill>
              <a:srgbClr val="FFC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9" name="群組 43">
            <a:extLst>
              <a:ext uri="{FF2B5EF4-FFF2-40B4-BE49-F238E27FC236}">
                <a16:creationId xmlns:a16="http://schemas.microsoft.com/office/drawing/2014/main" id="{66B723D1-9DEF-611C-859E-0DA221350A90}"/>
              </a:ext>
            </a:extLst>
          </p:cNvPr>
          <p:cNvGrpSpPr/>
          <p:nvPr/>
        </p:nvGrpSpPr>
        <p:grpSpPr>
          <a:xfrm>
            <a:off x="10645485" y="86081"/>
            <a:ext cx="1440000" cy="1440000"/>
            <a:chOff x="5070926" y="1101363"/>
            <a:chExt cx="1516290" cy="1516290"/>
          </a:xfrm>
        </p:grpSpPr>
        <p:grpSp>
          <p:nvGrpSpPr>
            <p:cNvPr id="20" name="群組 28">
              <a:extLst>
                <a:ext uri="{FF2B5EF4-FFF2-40B4-BE49-F238E27FC236}">
                  <a16:creationId xmlns:a16="http://schemas.microsoft.com/office/drawing/2014/main" id="{E04FDE79-B522-21A4-F56E-9A7BE59F789D}"/>
                </a:ext>
              </a:extLst>
            </p:cNvPr>
            <p:cNvGrpSpPr/>
            <p:nvPr/>
          </p:nvGrpSpPr>
          <p:grpSpPr>
            <a:xfrm>
              <a:off x="5070926" y="1101363"/>
              <a:ext cx="1516290" cy="1516290"/>
              <a:chOff x="5196786" y="1118178"/>
              <a:chExt cx="1800000" cy="1800000"/>
            </a:xfrm>
          </p:grpSpPr>
          <p:sp>
            <p:nvSpPr>
              <p:cNvPr id="22" name="橢圓 30">
                <a:extLst>
                  <a:ext uri="{FF2B5EF4-FFF2-40B4-BE49-F238E27FC236}">
                    <a16:creationId xmlns:a16="http://schemas.microsoft.com/office/drawing/2014/main" id="{5FB9330C-08AE-F66D-65FB-08389437537E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3" name="橢圓 31">
                <a:extLst>
                  <a:ext uri="{FF2B5EF4-FFF2-40B4-BE49-F238E27FC236}">
                    <a16:creationId xmlns:a16="http://schemas.microsoft.com/office/drawing/2014/main" id="{51F206A1-FEFB-BA2B-8469-D69CF0915F55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21" name="圖片 37" descr="一張含有 黑色, 黑暗 的圖片&#10;&#10;自動產生的描述">
              <a:extLst>
                <a:ext uri="{FF2B5EF4-FFF2-40B4-BE49-F238E27FC236}">
                  <a16:creationId xmlns:a16="http://schemas.microsoft.com/office/drawing/2014/main" id="{5159353C-F8C2-EE7D-568F-380F595952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19414" y="1477010"/>
              <a:ext cx="819313" cy="819313"/>
            </a:xfrm>
            <a:prstGeom prst="rect">
              <a:avLst/>
            </a:prstGeom>
          </p:spPr>
        </p:pic>
      </p:grp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DE68CF1-64EC-5264-A53D-CED3761FF690}"/>
              </a:ext>
            </a:extLst>
          </p:cNvPr>
          <p:cNvSpPr txBox="1">
            <a:spLocks/>
          </p:cNvSpPr>
          <p:nvPr/>
        </p:nvSpPr>
        <p:spPr>
          <a:xfrm>
            <a:off x="516708" y="2220791"/>
            <a:ext cx="7120745" cy="41312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TW" sz="1800" dirty="0"/>
              <a:t>Supports 4 Function Blocks</a:t>
            </a:r>
          </a:p>
          <a:p>
            <a:pPr lvl="1">
              <a:lnSpc>
                <a:spcPct val="120000"/>
              </a:lnSpc>
            </a:pPr>
            <a:r>
              <a:rPr lang="en-US" altLang="zh-TW" sz="1400" dirty="0"/>
              <a:t>Node Address: </a:t>
            </a:r>
            <a:br>
              <a:rPr lang="en-US" altLang="zh-TW" sz="1400" dirty="0"/>
            </a:br>
            <a:r>
              <a:rPr lang="en-US" altLang="zh-TW" sz="1400" b="0" dirty="0">
                <a:solidFill>
                  <a:schemeClr val="tx1"/>
                </a:solidFill>
              </a:rPr>
              <a:t>Like Device ID</a:t>
            </a:r>
          </a:p>
          <a:p>
            <a:pPr lvl="1">
              <a:lnSpc>
                <a:spcPct val="120000"/>
              </a:lnSpc>
            </a:pPr>
            <a:r>
              <a:rPr lang="en-US" altLang="zh-TW" sz="1400" dirty="0"/>
              <a:t>Constant: </a:t>
            </a:r>
            <a:br>
              <a:rPr lang="en-US" altLang="zh-TW" sz="1400" dirty="0"/>
            </a:br>
            <a:r>
              <a:rPr lang="en-US" altLang="zh-TW" sz="1400" b="0" dirty="0">
                <a:solidFill>
                  <a:schemeClr val="tx1"/>
                </a:solidFill>
              </a:rPr>
              <a:t>A tag with a </a:t>
            </a:r>
            <a:r>
              <a:rPr lang="en-US" altLang="zh-TW" sz="1400" dirty="0">
                <a:solidFill>
                  <a:schemeClr val="tx1"/>
                </a:solidFill>
              </a:rPr>
              <a:t>fixed length </a:t>
            </a:r>
            <a:br>
              <a:rPr lang="en-US" altLang="zh-TW" sz="1400" dirty="0">
                <a:solidFill>
                  <a:schemeClr val="tx1"/>
                </a:solidFill>
              </a:rPr>
            </a:br>
            <a:r>
              <a:rPr lang="en-US" altLang="zh-TW" sz="1400" b="0" dirty="0">
                <a:solidFill>
                  <a:schemeClr val="tx1"/>
                </a:solidFill>
              </a:rPr>
              <a:t>and an </a:t>
            </a:r>
            <a:r>
              <a:rPr lang="en-US" altLang="zh-TW" sz="1400" dirty="0">
                <a:solidFill>
                  <a:schemeClr val="tx1"/>
                </a:solidFill>
              </a:rPr>
              <a:t>unchanging </a:t>
            </a:r>
            <a:r>
              <a:rPr lang="en-US" altLang="zh-TW" sz="1400" b="0" dirty="0">
                <a:solidFill>
                  <a:schemeClr val="tx1"/>
                </a:solidFill>
              </a:rPr>
              <a:t>value</a:t>
            </a:r>
          </a:p>
          <a:p>
            <a:pPr lvl="1">
              <a:lnSpc>
                <a:spcPct val="120000"/>
              </a:lnSpc>
            </a:pPr>
            <a:r>
              <a:rPr lang="en-US" altLang="zh-TW" sz="1400" dirty="0"/>
              <a:t>Data:</a:t>
            </a:r>
            <a:r>
              <a:rPr lang="en-US" altLang="zh-TW" sz="1400" b="0" dirty="0"/>
              <a:t> </a:t>
            </a:r>
            <a:br>
              <a:rPr lang="en-US" altLang="zh-TW" sz="1400" b="0" dirty="0"/>
            </a:br>
            <a:r>
              <a:rPr lang="en-US" altLang="zh-TW" sz="1400" b="0" dirty="0">
                <a:solidFill>
                  <a:schemeClr val="tx1"/>
                </a:solidFill>
              </a:rPr>
              <a:t>A tag with a </a:t>
            </a:r>
            <a:r>
              <a:rPr lang="en-US" altLang="zh-TW" sz="1400" dirty="0">
                <a:solidFill>
                  <a:schemeClr val="tx1"/>
                </a:solidFill>
              </a:rPr>
              <a:t>fixed length </a:t>
            </a:r>
            <a:br>
              <a:rPr lang="en-US" altLang="zh-TW" sz="1400" dirty="0">
                <a:solidFill>
                  <a:schemeClr val="tx1"/>
                </a:solidFill>
              </a:rPr>
            </a:br>
            <a:r>
              <a:rPr lang="en-US" altLang="zh-TW" sz="1400" b="0" dirty="0">
                <a:solidFill>
                  <a:schemeClr val="tx1"/>
                </a:solidFill>
              </a:rPr>
              <a:t>but a </a:t>
            </a:r>
            <a:r>
              <a:rPr lang="en-US" altLang="zh-TW" sz="1400" dirty="0">
                <a:solidFill>
                  <a:schemeClr val="tx1"/>
                </a:solidFill>
              </a:rPr>
              <a:t>variable value</a:t>
            </a:r>
          </a:p>
          <a:p>
            <a:pPr lvl="1">
              <a:lnSpc>
                <a:spcPct val="120000"/>
              </a:lnSpc>
            </a:pPr>
            <a:r>
              <a:rPr lang="en-US" altLang="zh-TW" sz="1400" dirty="0"/>
              <a:t>Checksum: </a:t>
            </a:r>
            <a:br>
              <a:rPr lang="en-US" altLang="zh-TW" sz="1400" dirty="0"/>
            </a:br>
            <a:r>
              <a:rPr lang="en-US" altLang="zh-TW" sz="1400" b="0" dirty="0">
                <a:solidFill>
                  <a:schemeClr val="tx1"/>
                </a:solidFill>
              </a:rPr>
              <a:t>Used for checksum calculation</a:t>
            </a:r>
          </a:p>
          <a:p>
            <a:pPr marL="457200" lvl="1" indent="0">
              <a:lnSpc>
                <a:spcPct val="120000"/>
              </a:lnSpc>
              <a:buNone/>
            </a:pPr>
            <a:endParaRPr lang="en-US" altLang="zh-TW" sz="1400" dirty="0"/>
          </a:p>
        </p:txBody>
      </p:sp>
    </p:spTree>
    <p:extLst>
      <p:ext uri="{BB962C8B-B14F-4D97-AF65-F5344CB8AC3E}">
        <p14:creationId xmlns:p14="http://schemas.microsoft.com/office/powerpoint/2010/main" val="10185489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C1A4C8D-6625-47B6-8F23-C6C8517E8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Customers Requirement - Proprietary Serial Protocol</a:t>
            </a:r>
            <a:endParaRPr lang="en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128DAC-0BE8-45C0-AB6D-B811C4B994B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039813" y="2000250"/>
            <a:ext cx="11153775" cy="428942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/>
              <a:t>Integrating a Continuous RS-232 ASCII data stream from an LKW/PKW Scale with Moxa MGate MB3x70-G2 </a:t>
            </a:r>
          </a:p>
          <a:p>
            <a:pPr marL="0" indent="0">
              <a:buNone/>
            </a:pPr>
            <a:r>
              <a:rPr lang="en-US"/>
              <a:t>In this exercise, you will integrate a continuously streaming RS-232 ASCII weight data stream from a scale (LKW Waage) into an industrial network using the Moxa MGate MB3x70-G2 Series and its Proprietary Serial Protocol feature.</a:t>
            </a:r>
          </a:p>
          <a:p>
            <a:pPr marL="0" indent="0">
              <a:buNone/>
            </a:pPr>
            <a:r>
              <a:rPr lang="en-US"/>
              <a:t>Truck scales commonly transmit a fixed ASCII frame at a defined interval (e.g., 1 Hz or 5 Hz). Your task is to configure the MGate to:</a:t>
            </a:r>
          </a:p>
          <a:p>
            <a:r>
              <a:rPr lang="en-US"/>
              <a:t>Detect frame boundaries</a:t>
            </a:r>
          </a:p>
          <a:p>
            <a:r>
              <a:rPr lang="en-US"/>
              <a:t>Parse weight (kg)</a:t>
            </a:r>
          </a:p>
          <a:p>
            <a:r>
              <a:rPr lang="en-US"/>
              <a:t>Extract status</a:t>
            </a:r>
          </a:p>
          <a:p>
            <a:r>
              <a:rPr lang="en-US"/>
              <a:t>Map structured data into Modbus registers</a:t>
            </a:r>
          </a:p>
          <a:p>
            <a:pPr marL="0" indent="0">
              <a:buNone/>
            </a:pPr>
            <a:r>
              <a:rPr lang="en-US"/>
              <a:t>This simulates a real modernization scenario: converting legacy serial ASCII output into structured industrial data without changing the scale hardware.</a:t>
            </a:r>
          </a:p>
        </p:txBody>
      </p:sp>
    </p:spTree>
    <p:extLst>
      <p:ext uri="{BB962C8B-B14F-4D97-AF65-F5344CB8AC3E}">
        <p14:creationId xmlns:p14="http://schemas.microsoft.com/office/powerpoint/2010/main" val="25444824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21396-472F-2F48-E2DA-AE9689233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Proprietary Serial Protocol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40E7C9-CF0B-C789-370B-E3C95A2E08B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kumimoji="0" lang="en-DE" altLang="en-DE"/>
              <a:t>Technical Scenario</a:t>
            </a:r>
          </a:p>
          <a:p>
            <a:endParaRPr lang="en-DE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71D8F312-F4EC-FD9E-45A6-46E00022BFF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515920" y="1995263"/>
            <a:ext cx="11083777" cy="2231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DE" altLang="en-DE" sz="7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DE" altLang="en-DE" sz="2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Serial Input (RS-232</a:t>
            </a:r>
            <a:r>
              <a:rPr kumimoji="0" lang="en-US" altLang="en-DE" sz="2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115200 8n1</a:t>
            </a:r>
            <a:r>
              <a:rPr kumimoji="0" lang="en-DE" altLang="en-DE" sz="2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DE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MGate Operation </a:t>
            </a:r>
            <a:r>
              <a:rPr kumimoji="0" lang="en-DE" altLang="en-DE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Mode: </a:t>
            </a:r>
            <a:r>
              <a:rPr kumimoji="0" lang="en-US" altLang="en-DE" sz="2000" i="0" u="none" strike="noStrike" cap="none" normalizeH="0" baseline="0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</a:rPr>
              <a:t>Consumer</a:t>
            </a:r>
            <a:r>
              <a:rPr kumimoji="0" lang="en-US" altLang="en-DE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(</a:t>
            </a:r>
            <a:r>
              <a:rPr kumimoji="0" lang="en-DE" altLang="en-DE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Continuous</a:t>
            </a:r>
            <a:r>
              <a:rPr kumimoji="0" lang="en-US" altLang="en-DE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data</a:t>
            </a:r>
            <a:r>
              <a:rPr kumimoji="0" lang="en-DE" altLang="en-DE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stream</a:t>
            </a:r>
            <a:r>
              <a:rPr kumimoji="0" lang="en-US" altLang="en-DE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)</a:t>
            </a:r>
            <a:endParaRPr kumimoji="0" lang="en-DE" altLang="en-DE" sz="72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DE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Transmission rate: 1 frame per second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Format: Fixed ASCII frame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Example frame structure: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DE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	</a:t>
            </a:r>
            <a:r>
              <a:rPr kumimoji="0" lang="en-DE" altLang="en-DE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&lt;STX&gt;&lt;SIGN&gt;&lt;WEIGHT&gt;&lt;UNIT&gt;&lt;SPACE&gt;&lt;STATUS&gt;&lt;CR&gt;&lt;LF&gt;</a:t>
            </a:r>
            <a:endParaRPr kumimoji="0" lang="en-DE" altLang="en-DE" sz="4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20F6A70-B69A-5BE5-7E7B-96C36358E01A}"/>
              </a:ext>
            </a:extLst>
          </p:cNvPr>
          <p:cNvGraphicFramePr>
            <a:graphicFrameLocks noGrp="1"/>
          </p:cNvGraphicFramePr>
          <p:nvPr/>
        </p:nvGraphicFramePr>
        <p:xfrm>
          <a:off x="688181" y="4388485"/>
          <a:ext cx="11153775" cy="1965960"/>
        </p:xfrm>
        <a:graphic>
          <a:graphicData uri="http://schemas.openxmlformats.org/drawingml/2006/table">
            <a:tbl>
              <a:tblPr/>
              <a:tblGrid>
                <a:gridCol w="3717925">
                  <a:extLst>
                    <a:ext uri="{9D8B030D-6E8A-4147-A177-3AD203B41FA5}">
                      <a16:colId xmlns:a16="http://schemas.microsoft.com/office/drawing/2014/main" val="4015940040"/>
                    </a:ext>
                  </a:extLst>
                </a:gridCol>
                <a:gridCol w="3717925">
                  <a:extLst>
                    <a:ext uri="{9D8B030D-6E8A-4147-A177-3AD203B41FA5}">
                      <a16:colId xmlns:a16="http://schemas.microsoft.com/office/drawing/2014/main" val="3198150311"/>
                    </a:ext>
                  </a:extLst>
                </a:gridCol>
                <a:gridCol w="3717925">
                  <a:extLst>
                    <a:ext uri="{9D8B030D-6E8A-4147-A177-3AD203B41FA5}">
                      <a16:colId xmlns:a16="http://schemas.microsoft.com/office/drawing/2014/main" val="42491249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1"/>
                        <a:t>Field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1"/>
                        <a:t>Example</a:t>
                      </a:r>
                      <a:endParaRPr lang="en-US" sz="1000" b="1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1"/>
                        <a:t>Description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14023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STX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0x02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Start of text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88471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SIGN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000"/>
                        <a:t>'+'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'+' or '-'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54940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WEIGHT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000"/>
                        <a:t>012345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6 ASCII digits (kg)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0384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UNIT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KG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ASCII “K” “G”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80181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SPACE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0x20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Separator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21973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STATUS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G = Gross (stable)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84881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CR LF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0D 0A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Frame termination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33174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86296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66AEAD-3F35-25BF-43F0-BA12D446A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Proprietary Serial Protocol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769C32-D297-0FDB-5CCF-BADD027C8FC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DE" altLang="en-DE"/>
              <a:t>Example Frame (ASCII)</a:t>
            </a:r>
          </a:p>
          <a:p>
            <a:endParaRPr lang="en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EFA834-FB20-C364-76DC-A8CEA438BE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104" y="1946275"/>
            <a:ext cx="11154338" cy="4342878"/>
          </a:xfrm>
        </p:spPr>
        <p:txBody>
          <a:bodyPr>
            <a:normAutofit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DE" altLang="en-DE" sz="2300" b="0"/>
              <a:t>Example weight: </a:t>
            </a:r>
            <a:r>
              <a:rPr lang="en-DE" altLang="en-DE" sz="2300"/>
              <a:t>12345 kg (positive, gross, stable)</a:t>
            </a:r>
            <a:endParaRPr lang="en-DE" altLang="en-DE" sz="2300" b="0">
              <a:latin typeface="Arial Unicode MS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DE" altLang="en-DE" sz="2300" b="0">
                <a:latin typeface="Arial Unicode MS"/>
              </a:rPr>
              <a:t>&lt;STX&gt;+012345KG G&lt;CR&gt;&lt;LF&gt; </a:t>
            </a:r>
            <a:endParaRPr lang="en-US" altLang="en-DE" sz="2300" b="0">
              <a:latin typeface="Arial Unicode MS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DE" altLang="en-DE" sz="2300" b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DE" altLang="en-DE" sz="2300" b="0"/>
              <a:t>ASCII representation:</a:t>
            </a:r>
            <a:endParaRPr lang="en-DE" altLang="en-DE" sz="2300" b="0">
              <a:latin typeface="Arial Unicode MS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DE" altLang="en-DE" sz="2300" b="0">
                <a:latin typeface="Arial Unicode MS"/>
              </a:rPr>
              <a:t>+012345KG G </a:t>
            </a:r>
            <a:endParaRPr lang="en-US" altLang="en-DE" sz="2300" b="0">
              <a:latin typeface="Arial Unicode MS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DE" sz="2300" b="0">
              <a:latin typeface="Arial Unicode MS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DE" altLang="en-DE" sz="2300"/>
              <a:t>Hex Representation (Raw Serial Input)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DE" altLang="en-DE" sz="2300" b="0"/>
              <a:t>Below is the exact byte sequence you can inject into a serial port once per second:</a:t>
            </a:r>
            <a:endParaRPr lang="en-DE" altLang="en-DE" sz="2300" b="0">
              <a:latin typeface="Arial Unicode MS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DE" sz="2300" b="0">
              <a:latin typeface="Arial Unicode MS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DE" altLang="en-DE" sz="2300">
                <a:solidFill>
                  <a:schemeClr val="accent6"/>
                </a:solidFill>
                <a:latin typeface="Arial Unicode MS"/>
              </a:rPr>
              <a:t>02 2B 30 31 32 33 34 35 4B 47 20 47 0D 0A</a:t>
            </a:r>
            <a:endParaRPr lang="en-US" altLang="en-DE" sz="2300">
              <a:solidFill>
                <a:schemeClr val="accent6"/>
              </a:solidFill>
              <a:latin typeface="Arial Unicode MS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DE" altLang="en-DE" sz="2300">
              <a:solidFill>
                <a:schemeClr val="accent6"/>
              </a:solidFill>
            </a:endParaRPr>
          </a:p>
          <a:p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3646690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0EA62-17AD-C4E3-5AB7-7466EFE7F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Proprietary Serial Protocol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D753BD-325C-C1C3-C8A1-E57AEFE543E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/>
              <a:t>Integration Target (MGate MB3000-G2)</a:t>
            </a:r>
          </a:p>
          <a:p>
            <a:endParaRPr lang="en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D11B4B-794A-FE1A-9AB1-0BFF8602F5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You need to configure:</a:t>
            </a:r>
          </a:p>
          <a:p>
            <a:pPr lvl="1"/>
            <a:r>
              <a:rPr lang="en-US"/>
              <a:t>Frame detection starting at 0x02 (Start Delimiter)</a:t>
            </a:r>
          </a:p>
          <a:p>
            <a:pPr lvl="1"/>
            <a:r>
              <a:rPr lang="en-US"/>
              <a:t>Extract bytes 1–7 as weight with sign (Data, ASCII → integer 32bit)</a:t>
            </a:r>
          </a:p>
          <a:p>
            <a:pPr lvl="1"/>
            <a:r>
              <a:rPr lang="en-US"/>
              <a:t>Extract byte 8-9 (Unit, Constant)</a:t>
            </a:r>
          </a:p>
          <a:p>
            <a:pPr lvl="1"/>
            <a:r>
              <a:rPr lang="en-US"/>
              <a:t>Extract byte 10 (Space, Constant)</a:t>
            </a:r>
          </a:p>
          <a:p>
            <a:pPr lvl="1"/>
            <a:r>
              <a:rPr lang="en-US"/>
              <a:t>Extract byte 11 (Status, Constant)</a:t>
            </a:r>
          </a:p>
          <a:p>
            <a:pPr lvl="1"/>
            <a:r>
              <a:rPr lang="en-US"/>
              <a:t>Frame termination at 0x0D 0x0A (End Delimiter)</a:t>
            </a:r>
          </a:p>
          <a:p>
            <a:pPr lvl="1"/>
            <a:endParaRPr lang="en-US"/>
          </a:p>
          <a:p>
            <a:pPr lvl="1"/>
            <a:r>
              <a:rPr lang="en-US"/>
              <a:t>Map values into Modbus registers (Tags as Input Register)</a:t>
            </a:r>
          </a:p>
          <a:p>
            <a:endParaRPr lang="en-US"/>
          </a:p>
          <a:p>
            <a:r>
              <a:rPr lang="en-US"/>
              <a:t>Use PowerPoint File included in the Session directory</a:t>
            </a:r>
          </a:p>
          <a:p>
            <a:pPr lvl="1"/>
            <a:r>
              <a:rPr lang="en-US"/>
              <a:t>MGate-MB3x70-G2_HandsOn3_ProprietarySerialProtocol_v1a.pptx</a:t>
            </a:r>
          </a:p>
          <a:p>
            <a:pPr lvl="1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4676464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hand holding a hammer&#10;&#10;Description automatically generated with medium confidence">
            <a:extLst>
              <a:ext uri="{FF2B5EF4-FFF2-40B4-BE49-F238E27FC236}">
                <a16:creationId xmlns:a16="http://schemas.microsoft.com/office/drawing/2014/main" id="{499CF3AF-6366-47A5-A129-05A53976F5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flipH="1">
            <a:off x="7029389" y="-24275"/>
            <a:ext cx="5163404" cy="636923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73D9E97-A06C-4EB6-8A6C-AB54CA4DD4AC}"/>
              </a:ext>
            </a:extLst>
          </p:cNvPr>
          <p:cNvSpPr txBox="1"/>
          <p:nvPr/>
        </p:nvSpPr>
        <p:spPr>
          <a:xfrm>
            <a:off x="946639" y="2951947"/>
            <a:ext cx="6782336" cy="1241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33" b="1" dirty="0">
                <a:solidFill>
                  <a:schemeClr val="tx2"/>
                </a:solidFill>
              </a:rPr>
              <a:t>Thank you for your attention </a:t>
            </a:r>
          </a:p>
          <a:p>
            <a:r>
              <a:rPr lang="en-US" sz="3733" b="1" dirty="0"/>
              <a:t>and good luck! </a:t>
            </a:r>
            <a:endParaRPr lang="en-DE" sz="3733" b="1" dirty="0"/>
          </a:p>
        </p:txBody>
      </p:sp>
    </p:spTree>
    <p:extLst>
      <p:ext uri="{BB962C8B-B14F-4D97-AF65-F5344CB8AC3E}">
        <p14:creationId xmlns:p14="http://schemas.microsoft.com/office/powerpoint/2010/main" val="271409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726BB-CA30-6B07-BC58-1CC54E2406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9F757434-B537-0ACC-C5BF-249E3FEF8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841" y="2657446"/>
            <a:ext cx="7995673" cy="1543107"/>
          </a:xfrm>
        </p:spPr>
        <p:txBody>
          <a:bodyPr>
            <a:normAutofit/>
          </a:bodyPr>
          <a:lstStyle/>
          <a:p>
            <a:r>
              <a:rPr lang="en-GB" sz="4800" dirty="0"/>
              <a:t>Hands-On 1 Instructions</a:t>
            </a:r>
          </a:p>
        </p:txBody>
      </p:sp>
    </p:spTree>
    <p:extLst>
      <p:ext uri="{BB962C8B-B14F-4D97-AF65-F5344CB8AC3E}">
        <p14:creationId xmlns:p14="http://schemas.microsoft.com/office/powerpoint/2010/main" val="10938223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2DFDE-DDDA-CF14-6186-FE51C838F1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B8831026-A4A3-9086-6F98-1300617C4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126" y="2944741"/>
            <a:ext cx="7995673" cy="968518"/>
          </a:xfrm>
        </p:spPr>
        <p:txBody>
          <a:bodyPr>
            <a:normAutofit/>
          </a:bodyPr>
          <a:lstStyle/>
          <a:p>
            <a:r>
              <a:rPr lang="en-US" altLang="zh-TW" sz="4800" dirty="0"/>
              <a:t>Introduction</a:t>
            </a:r>
            <a:endParaRPr lang="zh-TW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1175887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9C8949-C3F3-DEE6-4EC6-257DE23831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DB22AA-35BD-7A24-01CC-E5EAE7F78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Hands-On 1: Migration From G1 to G2</a:t>
            </a:r>
            <a:endParaRPr lang="en-DE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6C4CE82-BB8E-F9F1-31F4-04EA8FCC74AB}"/>
              </a:ext>
            </a:extLst>
          </p:cNvPr>
          <p:cNvGrpSpPr/>
          <p:nvPr/>
        </p:nvGrpSpPr>
        <p:grpSpPr>
          <a:xfrm>
            <a:off x="6511793" y="3963625"/>
            <a:ext cx="5785048" cy="2325527"/>
            <a:chOff x="3604415" y="3139188"/>
            <a:chExt cx="5785048" cy="2325527"/>
          </a:xfrm>
        </p:grpSpPr>
        <p:pic>
          <p:nvPicPr>
            <p:cNvPr id="6" name="Picture 2" descr="免費下載PNG及SVG格式Pc圖示">
              <a:extLst>
                <a:ext uri="{FF2B5EF4-FFF2-40B4-BE49-F238E27FC236}">
                  <a16:creationId xmlns:a16="http://schemas.microsoft.com/office/drawing/2014/main" id="{69E71162-D51A-4D2B-8645-238AE7D9E82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4197" y="3575030"/>
              <a:ext cx="1066472" cy="10664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8" name="直線接點 7">
              <a:extLst>
                <a:ext uri="{FF2B5EF4-FFF2-40B4-BE49-F238E27FC236}">
                  <a16:creationId xmlns:a16="http://schemas.microsoft.com/office/drawing/2014/main" id="{DA584A07-2338-7F26-5D0A-8DDC65AAD20C}"/>
                </a:ext>
              </a:extLst>
            </p:cNvPr>
            <p:cNvCxnSpPr>
              <a:cxnSpLocks/>
            </p:cNvCxnSpPr>
            <p:nvPr/>
          </p:nvCxnSpPr>
          <p:spPr>
            <a:xfrm>
              <a:off x="6814641" y="4101449"/>
              <a:ext cx="944424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9" name="文字方塊 9">
              <a:extLst>
                <a:ext uri="{FF2B5EF4-FFF2-40B4-BE49-F238E27FC236}">
                  <a16:creationId xmlns:a16="http://schemas.microsoft.com/office/drawing/2014/main" id="{45359DB7-8876-3AE3-82FC-56972FC294E0}"/>
                </a:ext>
              </a:extLst>
            </p:cNvPr>
            <p:cNvSpPr txBox="1"/>
            <p:nvPr/>
          </p:nvSpPr>
          <p:spPr>
            <a:xfrm>
              <a:off x="3604415" y="4704116"/>
              <a:ext cx="2226035" cy="52322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dirty="0"/>
                <a:t>Modbus TCP Application</a:t>
              </a:r>
              <a:br>
                <a:rPr lang="en-US" altLang="zh-TW" sz="1400" dirty="0"/>
              </a:br>
              <a:r>
                <a:rPr lang="en-US" altLang="zh-TW" sz="1400" dirty="0"/>
                <a:t>Client (Master)</a:t>
              </a:r>
              <a:endParaRPr lang="zh-TW" altLang="en-US" sz="1400" dirty="0"/>
            </a:p>
          </p:txBody>
        </p:sp>
        <p:sp>
          <p:nvSpPr>
            <p:cNvPr id="10" name="文字方塊 9">
              <a:extLst>
                <a:ext uri="{FF2B5EF4-FFF2-40B4-BE49-F238E27FC236}">
                  <a16:creationId xmlns:a16="http://schemas.microsoft.com/office/drawing/2014/main" id="{CABA10A9-10A2-1759-F7CB-AEF831FE3673}"/>
                </a:ext>
              </a:extLst>
            </p:cNvPr>
            <p:cNvSpPr txBox="1"/>
            <p:nvPr/>
          </p:nvSpPr>
          <p:spPr>
            <a:xfrm>
              <a:off x="7163428" y="4726051"/>
              <a:ext cx="2226035" cy="738664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dirty="0"/>
                <a:t>Serial Sensor</a:t>
              </a:r>
              <a:br>
                <a:rPr lang="en-US" altLang="zh-TW" sz="1400" dirty="0"/>
              </a:br>
              <a:r>
                <a:rPr lang="en-US" altLang="zh-TW" sz="1400" dirty="0"/>
                <a:t>Modbus RTU Server (Slave)</a:t>
              </a:r>
              <a:endParaRPr lang="zh-TW" altLang="en-US" sz="1400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DE332B2-EF09-EBF5-E3BC-08F4415D16AF}"/>
                </a:ext>
              </a:extLst>
            </p:cNvPr>
            <p:cNvSpPr txBox="1"/>
            <p:nvPr/>
          </p:nvSpPr>
          <p:spPr>
            <a:xfrm>
              <a:off x="7280669" y="4167765"/>
              <a:ext cx="92508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sz="1200" dirty="0"/>
                <a:t>Serial</a:t>
              </a:r>
              <a:endParaRPr lang="zh-TW" altLang="en-US" sz="1200" dirty="0"/>
            </a:p>
          </p:txBody>
        </p:sp>
        <p:cxnSp>
          <p:nvCxnSpPr>
            <p:cNvPr id="12" name="直線接點 7">
              <a:extLst>
                <a:ext uri="{FF2B5EF4-FFF2-40B4-BE49-F238E27FC236}">
                  <a16:creationId xmlns:a16="http://schemas.microsoft.com/office/drawing/2014/main" id="{A464FA3B-7327-E456-D150-4E6BA0027ADB}"/>
                </a:ext>
              </a:extLst>
            </p:cNvPr>
            <p:cNvCxnSpPr>
              <a:cxnSpLocks/>
            </p:cNvCxnSpPr>
            <p:nvPr/>
          </p:nvCxnSpPr>
          <p:spPr>
            <a:xfrm>
              <a:off x="5323605" y="4104678"/>
              <a:ext cx="1491036" cy="0"/>
            </a:xfrm>
            <a:prstGeom prst="line">
              <a:avLst/>
            </a:prstGeom>
            <a:ln w="76200">
              <a:solidFill>
                <a:schemeClr val="accent6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9C388E7-3A65-0D65-51F4-00111CC962CA}"/>
                </a:ext>
              </a:extLst>
            </p:cNvPr>
            <p:cNvSpPr txBox="1"/>
            <p:nvPr/>
          </p:nvSpPr>
          <p:spPr>
            <a:xfrm>
              <a:off x="5254156" y="4167765"/>
              <a:ext cx="92508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sz="1200" dirty="0"/>
                <a:t>Ethernet</a:t>
              </a:r>
              <a:endParaRPr lang="zh-TW" altLang="en-US" sz="1200" dirty="0"/>
            </a:p>
          </p:txBody>
        </p:sp>
        <p:sp>
          <p:nvSpPr>
            <p:cNvPr id="14" name="文字方塊 10">
              <a:extLst>
                <a:ext uri="{FF2B5EF4-FFF2-40B4-BE49-F238E27FC236}">
                  <a16:creationId xmlns:a16="http://schemas.microsoft.com/office/drawing/2014/main" id="{78886B37-CD7D-FCB8-494E-A02232C149BA}"/>
                </a:ext>
              </a:extLst>
            </p:cNvPr>
            <p:cNvSpPr txBox="1"/>
            <p:nvPr/>
          </p:nvSpPr>
          <p:spPr>
            <a:xfrm>
              <a:off x="3666465" y="3139188"/>
              <a:ext cx="1750800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/>
                <a:t>After Migration</a:t>
              </a:r>
              <a:endParaRPr lang="zh-TW" altLang="en-US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642E49C-2838-25E0-93AA-55BE372BC6BA}"/>
              </a:ext>
            </a:extLst>
          </p:cNvPr>
          <p:cNvGrpSpPr/>
          <p:nvPr/>
        </p:nvGrpSpPr>
        <p:grpSpPr>
          <a:xfrm>
            <a:off x="6504417" y="1635413"/>
            <a:ext cx="5785048" cy="2283532"/>
            <a:chOff x="3604415" y="3181183"/>
            <a:chExt cx="5785048" cy="2283532"/>
          </a:xfrm>
        </p:grpSpPr>
        <p:pic>
          <p:nvPicPr>
            <p:cNvPr id="16" name="Picture 2" descr="免費下載PNG及SVG格式Pc圖示">
              <a:extLst>
                <a:ext uri="{FF2B5EF4-FFF2-40B4-BE49-F238E27FC236}">
                  <a16:creationId xmlns:a16="http://schemas.microsoft.com/office/drawing/2014/main" id="{A3DCCC58-3A57-6FB4-FE76-B005341D8A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4197" y="3575030"/>
              <a:ext cx="1066472" cy="10664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8" name="直線接點 7">
              <a:extLst>
                <a:ext uri="{FF2B5EF4-FFF2-40B4-BE49-F238E27FC236}">
                  <a16:creationId xmlns:a16="http://schemas.microsoft.com/office/drawing/2014/main" id="{41B7234E-1FED-3582-F566-3D4A1C63E0F6}"/>
                </a:ext>
              </a:extLst>
            </p:cNvPr>
            <p:cNvCxnSpPr>
              <a:cxnSpLocks/>
            </p:cNvCxnSpPr>
            <p:nvPr/>
          </p:nvCxnSpPr>
          <p:spPr>
            <a:xfrm>
              <a:off x="6814641" y="4101449"/>
              <a:ext cx="944424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9" name="文字方塊 9">
              <a:extLst>
                <a:ext uri="{FF2B5EF4-FFF2-40B4-BE49-F238E27FC236}">
                  <a16:creationId xmlns:a16="http://schemas.microsoft.com/office/drawing/2014/main" id="{35CD900B-B66E-D198-69E9-91154F41CAB4}"/>
                </a:ext>
              </a:extLst>
            </p:cNvPr>
            <p:cNvSpPr txBox="1"/>
            <p:nvPr/>
          </p:nvSpPr>
          <p:spPr>
            <a:xfrm>
              <a:off x="3604415" y="4704116"/>
              <a:ext cx="2226035" cy="523220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dirty="0"/>
                <a:t>Modbus TCP Application</a:t>
              </a:r>
              <a:br>
                <a:rPr lang="en-US" altLang="zh-TW" sz="1400" dirty="0"/>
              </a:br>
              <a:r>
                <a:rPr lang="en-US" altLang="zh-TW" sz="1400" dirty="0"/>
                <a:t>Client (Master)</a:t>
              </a:r>
              <a:endParaRPr lang="zh-TW" altLang="en-US" sz="1400" dirty="0"/>
            </a:p>
          </p:txBody>
        </p:sp>
        <p:sp>
          <p:nvSpPr>
            <p:cNvPr id="20" name="文字方塊 9">
              <a:extLst>
                <a:ext uri="{FF2B5EF4-FFF2-40B4-BE49-F238E27FC236}">
                  <a16:creationId xmlns:a16="http://schemas.microsoft.com/office/drawing/2014/main" id="{A1A43E25-2549-A8B1-0F25-05064AAF9C70}"/>
                </a:ext>
              </a:extLst>
            </p:cNvPr>
            <p:cNvSpPr txBox="1"/>
            <p:nvPr/>
          </p:nvSpPr>
          <p:spPr>
            <a:xfrm>
              <a:off x="7163428" y="4726051"/>
              <a:ext cx="2226035" cy="738664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dirty="0"/>
                <a:t>Serial Sensor</a:t>
              </a:r>
              <a:br>
                <a:rPr lang="en-US" altLang="zh-TW" sz="1400" dirty="0"/>
              </a:br>
              <a:r>
                <a:rPr lang="en-US" altLang="zh-TW" sz="1400" dirty="0"/>
                <a:t>Modbus RTU Server (Slave)</a:t>
              </a:r>
              <a:endParaRPr lang="zh-TW" altLang="en-US" sz="1400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5B171CF-DC6B-555F-B557-65BCEE30409E}"/>
                </a:ext>
              </a:extLst>
            </p:cNvPr>
            <p:cNvSpPr txBox="1"/>
            <p:nvPr/>
          </p:nvSpPr>
          <p:spPr>
            <a:xfrm>
              <a:off x="7280669" y="4167765"/>
              <a:ext cx="92508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sz="1200" dirty="0"/>
                <a:t>Serial</a:t>
              </a:r>
              <a:endParaRPr lang="zh-TW" altLang="en-US" sz="1200" dirty="0"/>
            </a:p>
          </p:txBody>
        </p:sp>
        <p:cxnSp>
          <p:nvCxnSpPr>
            <p:cNvPr id="22" name="直線接點 7">
              <a:extLst>
                <a:ext uri="{FF2B5EF4-FFF2-40B4-BE49-F238E27FC236}">
                  <a16:creationId xmlns:a16="http://schemas.microsoft.com/office/drawing/2014/main" id="{31C9067A-5C76-EBEB-7C57-C03714A53CC6}"/>
                </a:ext>
              </a:extLst>
            </p:cNvPr>
            <p:cNvCxnSpPr>
              <a:cxnSpLocks/>
            </p:cNvCxnSpPr>
            <p:nvPr/>
          </p:nvCxnSpPr>
          <p:spPr>
            <a:xfrm>
              <a:off x="5323605" y="4104678"/>
              <a:ext cx="1491036" cy="0"/>
            </a:xfrm>
            <a:prstGeom prst="line">
              <a:avLst/>
            </a:prstGeom>
            <a:ln w="76200">
              <a:solidFill>
                <a:schemeClr val="accent6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8CC184E-6B39-28F7-35C9-1A1B84535958}"/>
                </a:ext>
              </a:extLst>
            </p:cNvPr>
            <p:cNvSpPr txBox="1"/>
            <p:nvPr/>
          </p:nvSpPr>
          <p:spPr>
            <a:xfrm>
              <a:off x="5254156" y="4167765"/>
              <a:ext cx="92508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sz="1200" dirty="0"/>
                <a:t>Ethernet</a:t>
              </a:r>
              <a:endParaRPr lang="zh-TW" altLang="en-US" sz="1200" dirty="0"/>
            </a:p>
          </p:txBody>
        </p:sp>
        <p:sp>
          <p:nvSpPr>
            <p:cNvPr id="24" name="文字方塊 10">
              <a:extLst>
                <a:ext uri="{FF2B5EF4-FFF2-40B4-BE49-F238E27FC236}">
                  <a16:creationId xmlns:a16="http://schemas.microsoft.com/office/drawing/2014/main" id="{F694E408-EF03-8DFE-68D1-370740BEF998}"/>
                </a:ext>
              </a:extLst>
            </p:cNvPr>
            <p:cNvSpPr txBox="1"/>
            <p:nvPr/>
          </p:nvSpPr>
          <p:spPr>
            <a:xfrm>
              <a:off x="3614163" y="3181183"/>
              <a:ext cx="1249060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/>
                <a:t>Beginning</a:t>
              </a:r>
              <a:endParaRPr lang="zh-TW" altLang="en-US" dirty="0"/>
            </a:p>
          </p:txBody>
        </p:sp>
      </p:grpSp>
      <p:pic>
        <p:nvPicPr>
          <p:cNvPr id="25" name="Picture 4">
            <a:extLst>
              <a:ext uri="{FF2B5EF4-FFF2-40B4-BE49-F238E27FC236}">
                <a16:creationId xmlns:a16="http://schemas.microsoft.com/office/drawing/2014/main" id="{2018DEF6-7D8D-3129-FC72-A3868AE78E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919" y="1640108"/>
            <a:ext cx="800072" cy="172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>
            <a:extLst>
              <a:ext uri="{FF2B5EF4-FFF2-40B4-BE49-F238E27FC236}">
                <a16:creationId xmlns:a16="http://schemas.microsoft.com/office/drawing/2014/main" id="{C29723B0-67AF-C161-C20E-BF8DBB711E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919" y="3920625"/>
            <a:ext cx="735309" cy="1942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1">
            <a:extLst>
              <a:ext uri="{FF2B5EF4-FFF2-40B4-BE49-F238E27FC236}">
                <a16:creationId xmlns:a16="http://schemas.microsoft.com/office/drawing/2014/main" id="{1902247E-57B3-F018-E12F-A2A5228841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605" y="1772570"/>
            <a:ext cx="5613022" cy="152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1800" b="1" dirty="0">
                <a:solidFill>
                  <a:schemeClr val="tx2"/>
                </a:solidFill>
              </a:rPr>
              <a:t>Situation</a:t>
            </a:r>
          </a:p>
          <a:p>
            <a:r>
              <a:rPr lang="en-US" sz="1500" dirty="0"/>
              <a:t>- Car wash line </a:t>
            </a:r>
            <a:r>
              <a:rPr lang="en-US" sz="1500" b="1" dirty="0"/>
              <a:t>used the MGate MB3270 (G1)</a:t>
            </a:r>
            <a:r>
              <a:rPr lang="en-US" sz="1500" dirty="0"/>
              <a:t> for 10+ years</a:t>
            </a:r>
          </a:p>
          <a:p>
            <a:r>
              <a:rPr lang="en-US" sz="1500" dirty="0"/>
              <a:t>- </a:t>
            </a:r>
            <a:r>
              <a:rPr lang="en-US" sz="1500" b="1" dirty="0"/>
              <a:t>Recently</a:t>
            </a:r>
            <a:r>
              <a:rPr lang="en-US" sz="1500" dirty="0"/>
              <a:t>: </a:t>
            </a:r>
            <a:r>
              <a:rPr lang="en-US" sz="1500" b="1" dirty="0"/>
              <a:t>communication</a:t>
            </a:r>
            <a:r>
              <a:rPr lang="en-US" sz="1500" dirty="0"/>
              <a:t> </a:t>
            </a:r>
            <a:r>
              <a:rPr lang="en-US" sz="1500" b="1" dirty="0"/>
              <a:t>instability</a:t>
            </a:r>
            <a:r>
              <a:rPr lang="en-US" sz="1500" dirty="0"/>
              <a:t> </a:t>
            </a:r>
            <a:r>
              <a:rPr lang="en-US" sz="1500" b="1" dirty="0"/>
              <a:t>reported</a:t>
            </a:r>
          </a:p>
          <a:p>
            <a:r>
              <a:rPr lang="en-US" sz="1500" dirty="0"/>
              <a:t>- Service technician confirmed </a:t>
            </a:r>
            <a:r>
              <a:rPr lang="en-US" sz="1500" b="1" dirty="0"/>
              <a:t>sensors operational</a:t>
            </a:r>
          </a:p>
          <a:p>
            <a:r>
              <a:rPr lang="en-US" sz="1500" dirty="0"/>
              <a:t>- </a:t>
            </a:r>
            <a:r>
              <a:rPr lang="en-US" sz="1500" b="1" dirty="0"/>
              <a:t>Issue not resolved </a:t>
            </a:r>
            <a:r>
              <a:rPr lang="en-US" sz="1500" dirty="0"/>
              <a:t>during first visit</a:t>
            </a:r>
          </a:p>
          <a:p>
            <a:r>
              <a:rPr lang="en-US" sz="1500" dirty="0"/>
              <a:t>- Original configuration backup available</a:t>
            </a:r>
            <a:endParaRPr lang="en-US" sz="1500" b="1" dirty="0"/>
          </a:p>
        </p:txBody>
      </p:sp>
      <p:sp>
        <p:nvSpPr>
          <p:cNvPr id="29" name="Rectangle 3">
            <a:extLst>
              <a:ext uri="{FF2B5EF4-FFF2-40B4-BE49-F238E27FC236}">
                <a16:creationId xmlns:a16="http://schemas.microsoft.com/office/drawing/2014/main" id="{CCBB17DA-6AAF-5E44-ACDF-C9520E4774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433" y="3419956"/>
            <a:ext cx="5620197" cy="152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1800" b="1" dirty="0">
                <a:solidFill>
                  <a:schemeClr val="tx2"/>
                </a:solidFill>
              </a:rPr>
              <a:t>Decision</a:t>
            </a:r>
          </a:p>
          <a:p>
            <a:r>
              <a:rPr lang="en-US" sz="1500" dirty="0"/>
              <a:t>- Replace MGate MB3270 (G1) with </a:t>
            </a:r>
            <a:r>
              <a:rPr lang="en-US" sz="1500" b="1" dirty="0"/>
              <a:t>MGate MB3270-G2</a:t>
            </a:r>
            <a:endParaRPr lang="en-US" sz="1500" dirty="0"/>
          </a:p>
          <a:p>
            <a:r>
              <a:rPr lang="en-US" sz="1500" dirty="0"/>
              <a:t>- Selected for future EU cybersecurity compliance</a:t>
            </a:r>
          </a:p>
          <a:p>
            <a:r>
              <a:rPr lang="en-US" sz="1500" dirty="0"/>
              <a:t>- </a:t>
            </a:r>
            <a:r>
              <a:rPr lang="en-US" sz="1500" b="1" dirty="0"/>
              <a:t>Migration performed </a:t>
            </a:r>
            <a:r>
              <a:rPr lang="en-US" sz="1500" dirty="0"/>
              <a:t>using latest backup</a:t>
            </a:r>
          </a:p>
          <a:p>
            <a:r>
              <a:rPr lang="en-US" sz="1500" dirty="0"/>
              <a:t>- Customer reports:</a:t>
            </a:r>
            <a:br>
              <a:rPr lang="en-US" sz="1500" dirty="0"/>
            </a:br>
            <a:r>
              <a:rPr lang="en-US" sz="1500" dirty="0"/>
              <a:t> </a:t>
            </a:r>
            <a:r>
              <a:rPr lang="en-US" sz="1500" b="1" i="1" dirty="0"/>
              <a:t>“Migration successful – communication not working.”</a:t>
            </a:r>
            <a:endParaRPr lang="en-US" sz="1500" b="1" dirty="0"/>
          </a:p>
        </p:txBody>
      </p:sp>
      <p:sp>
        <p:nvSpPr>
          <p:cNvPr id="31" name="Rectangle 5">
            <a:extLst>
              <a:ext uri="{FF2B5EF4-FFF2-40B4-BE49-F238E27FC236}">
                <a16:creationId xmlns:a16="http://schemas.microsoft.com/office/drawing/2014/main" id="{5E087A37-EC6C-B288-CE50-7784D07EC5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433" y="5105636"/>
            <a:ext cx="5981269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en-DE" sz="1800" b="1" dirty="0">
                <a:solidFill>
                  <a:schemeClr val="tx2"/>
                </a:solidFill>
                <a:latin typeface="Arial" panose="020B0604020202020204" pitchFamily="34" charset="0"/>
              </a:rPr>
              <a:t>Action plan</a:t>
            </a:r>
            <a:endParaRPr kumimoji="0" lang="en-DE" altLang="en-DE" sz="18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en-GB" altLang="en-DE" sz="1500" dirty="0">
                <a:solidFill>
                  <a:schemeClr val="tx1"/>
                </a:solidFill>
                <a:latin typeface="Arial" panose="020B0604020202020204" pitchFamily="34" charset="0"/>
              </a:rPr>
              <a:t>- </a:t>
            </a:r>
            <a:r>
              <a:rPr lang="en-US" sz="1500" b="1" dirty="0"/>
              <a:t>Validate configuration</a:t>
            </a:r>
            <a:r>
              <a:rPr lang="en-US" sz="1500" dirty="0"/>
              <a:t> integrity </a:t>
            </a:r>
            <a:r>
              <a:rPr lang="en-US" sz="1500" b="1" dirty="0"/>
              <a:t>after migration</a:t>
            </a:r>
            <a:endParaRPr kumimoji="0" lang="en-DE" altLang="en-DE" sz="15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GB" altLang="en-DE" sz="1500" dirty="0">
                <a:solidFill>
                  <a:schemeClr val="tx1"/>
                </a:solidFill>
                <a:latin typeface="Arial" panose="020B0604020202020204" pitchFamily="34" charset="0"/>
              </a:rPr>
              <a:t>- </a:t>
            </a:r>
            <a:r>
              <a:rPr kumimoji="0" lang="en-DE" altLang="en-DE" sz="15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Limited testing tools </a:t>
            </a:r>
            <a:r>
              <a:rPr kumimoji="0" lang="en-DE" altLang="en-DE" sz="15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on site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GB" altLang="en-DE" sz="1500" dirty="0">
                <a:solidFill>
                  <a:schemeClr val="tx1"/>
                </a:solidFill>
                <a:latin typeface="Arial" panose="020B0604020202020204" pitchFamily="34" charset="0"/>
              </a:rPr>
              <a:t>- </a:t>
            </a:r>
            <a:r>
              <a:rPr kumimoji="0" lang="en-DE" altLang="en-DE" sz="15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Use </a:t>
            </a:r>
            <a:r>
              <a:rPr kumimoji="0" lang="en-GB" altLang="en-DE" sz="15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MGate´s</a:t>
            </a:r>
            <a:r>
              <a:rPr kumimoji="0" lang="en-GB" altLang="en-DE" sz="15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DE" altLang="en-DE" sz="15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built-in diagnostics </a:t>
            </a:r>
            <a:r>
              <a:rPr kumimoji="0" lang="en-DE" altLang="en-D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+ SCADA to find root cause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DE" altLang="en-DE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7E4B3E14-4012-BA06-B75B-3170575887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75852" y="2045576"/>
            <a:ext cx="674553" cy="105015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BD51803A-7F9D-3D97-4220-92B5204887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75852" y="4415783"/>
            <a:ext cx="674553" cy="1050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0764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1C42F2-772B-B701-E722-845E1774DD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316FDF47-8E92-6A05-8E40-295F75772A29}"/>
              </a:ext>
            </a:extLst>
          </p:cNvPr>
          <p:cNvSpPr txBox="1"/>
          <p:nvPr/>
        </p:nvSpPr>
        <p:spPr>
          <a:xfrm>
            <a:off x="3833306" y="2175373"/>
            <a:ext cx="2115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/>
              <a:t>MGate MB3270-G2</a:t>
            </a:r>
            <a:endParaRPr lang="zh-TW" altLang="en-US" sz="1400" b="1"/>
          </a:p>
        </p:txBody>
      </p:sp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CD510A3B-FD36-BA16-FC0D-157AFE7DF5A8}"/>
              </a:ext>
            </a:extLst>
          </p:cNvPr>
          <p:cNvCxnSpPr>
            <a:cxnSpLocks/>
          </p:cNvCxnSpPr>
          <p:nvPr/>
        </p:nvCxnSpPr>
        <p:spPr>
          <a:xfrm>
            <a:off x="2956969" y="3036019"/>
            <a:ext cx="1369832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文字方塊 9">
            <a:extLst>
              <a:ext uri="{FF2B5EF4-FFF2-40B4-BE49-F238E27FC236}">
                <a16:creationId xmlns:a16="http://schemas.microsoft.com/office/drawing/2014/main" id="{7D7FE44F-F96B-BEAD-D918-00A1A822C7C9}"/>
              </a:ext>
            </a:extLst>
          </p:cNvPr>
          <p:cNvSpPr txBox="1"/>
          <p:nvPr/>
        </p:nvSpPr>
        <p:spPr>
          <a:xfrm>
            <a:off x="774408" y="3495968"/>
            <a:ext cx="24099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/>
              <a:t>Modbus TCP </a:t>
            </a:r>
            <a:br>
              <a:rPr lang="en-US" altLang="zh-TW" sz="1400" b="1"/>
            </a:br>
            <a:r>
              <a:rPr lang="en-US" altLang="zh-TW" sz="1400" b="1"/>
              <a:t>(Client / Master)</a:t>
            </a:r>
          </a:p>
          <a:p>
            <a:pPr algn="ctr"/>
            <a:r>
              <a:rPr lang="en-US" altLang="zh-TW" sz="1400" b="1"/>
              <a:t>192.168.127.100/24</a:t>
            </a:r>
            <a:endParaRPr lang="zh-TW" altLang="en-US" sz="1400" b="1"/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572224E8-B65A-A773-6C25-F72EE164F2EA}"/>
              </a:ext>
            </a:extLst>
          </p:cNvPr>
          <p:cNvSpPr txBox="1"/>
          <p:nvPr/>
        </p:nvSpPr>
        <p:spPr>
          <a:xfrm>
            <a:off x="3417688" y="3862042"/>
            <a:ext cx="29773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/>
              <a:t>LAN1: 192.168.127.200/24</a:t>
            </a:r>
            <a:endParaRPr lang="zh-TW" altLang="en-US" sz="1400" b="1"/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0D90771A-1926-BE78-0C9B-99A574CDEEFE}"/>
              </a:ext>
            </a:extLst>
          </p:cNvPr>
          <p:cNvSpPr txBox="1"/>
          <p:nvPr/>
        </p:nvSpPr>
        <p:spPr>
          <a:xfrm>
            <a:off x="8702730" y="5723745"/>
            <a:ext cx="24826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/>
              <a:t>ID1, 9600, 8, n, 1</a:t>
            </a:r>
            <a:endParaRPr lang="zh-TW" altLang="en-US" sz="1400" b="1"/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33163D73-4783-598D-9F6E-B178AF5B485C}"/>
              </a:ext>
            </a:extLst>
          </p:cNvPr>
          <p:cNvSpPr txBox="1"/>
          <p:nvPr/>
        </p:nvSpPr>
        <p:spPr>
          <a:xfrm>
            <a:off x="8726180" y="3559308"/>
            <a:ext cx="2459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/>
              <a:t>Modbus Server (slave)</a:t>
            </a:r>
          </a:p>
          <a:p>
            <a:pPr algn="ctr"/>
            <a:r>
              <a:rPr lang="en-US" altLang="zh-TW" sz="1400" b="1"/>
              <a:t>(XY-MD02 Sensor)</a:t>
            </a:r>
            <a:endParaRPr lang="zh-TW" altLang="en-US" sz="1400" b="1"/>
          </a:p>
        </p:txBody>
      </p:sp>
      <p:cxnSp>
        <p:nvCxnSpPr>
          <p:cNvPr id="22" name="直線接點 21">
            <a:extLst>
              <a:ext uri="{FF2B5EF4-FFF2-40B4-BE49-F238E27FC236}">
                <a16:creationId xmlns:a16="http://schemas.microsoft.com/office/drawing/2014/main" id="{1E10027D-4883-94B2-C18B-D3C3039B1624}"/>
              </a:ext>
            </a:extLst>
          </p:cNvPr>
          <p:cNvCxnSpPr>
            <a:cxnSpLocks/>
          </p:cNvCxnSpPr>
          <p:nvPr/>
        </p:nvCxnSpPr>
        <p:spPr>
          <a:xfrm>
            <a:off x="7992763" y="5483045"/>
            <a:ext cx="139503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接點 22">
            <a:extLst>
              <a:ext uri="{FF2B5EF4-FFF2-40B4-BE49-F238E27FC236}">
                <a16:creationId xmlns:a16="http://schemas.microsoft.com/office/drawing/2014/main" id="{39181F84-C8F6-F0EE-9218-7042E2D740B5}"/>
              </a:ext>
            </a:extLst>
          </p:cNvPr>
          <p:cNvCxnSpPr>
            <a:cxnSpLocks/>
          </p:cNvCxnSpPr>
          <p:nvPr/>
        </p:nvCxnSpPr>
        <p:spPr>
          <a:xfrm>
            <a:off x="8004514" y="3561164"/>
            <a:ext cx="0" cy="193912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接點 28">
            <a:extLst>
              <a:ext uri="{FF2B5EF4-FFF2-40B4-BE49-F238E27FC236}">
                <a16:creationId xmlns:a16="http://schemas.microsoft.com/office/drawing/2014/main" id="{6C2D0204-3AA4-614D-2985-A7B7EFDAA537}"/>
              </a:ext>
            </a:extLst>
          </p:cNvPr>
          <p:cNvCxnSpPr>
            <a:cxnSpLocks/>
          </p:cNvCxnSpPr>
          <p:nvPr/>
        </p:nvCxnSpPr>
        <p:spPr>
          <a:xfrm flipV="1">
            <a:off x="5325246" y="3576063"/>
            <a:ext cx="2688299" cy="923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字方塊 31">
            <a:extLst>
              <a:ext uri="{FF2B5EF4-FFF2-40B4-BE49-F238E27FC236}">
                <a16:creationId xmlns:a16="http://schemas.microsoft.com/office/drawing/2014/main" id="{788899DF-FA78-9432-3FD1-3C8A8D34331C}"/>
              </a:ext>
            </a:extLst>
          </p:cNvPr>
          <p:cNvSpPr txBox="1"/>
          <p:nvPr/>
        </p:nvSpPr>
        <p:spPr>
          <a:xfrm>
            <a:off x="2855468" y="2685774"/>
            <a:ext cx="14713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b="1">
                <a:solidFill>
                  <a:srgbClr val="0070C0"/>
                </a:solidFill>
              </a:rPr>
              <a:t>Modbus TCP</a:t>
            </a:r>
            <a:endParaRPr lang="zh-TW" altLang="en-US" sz="1400" b="1">
              <a:solidFill>
                <a:srgbClr val="0070C0"/>
              </a:solidFill>
            </a:endParaRPr>
          </a:p>
        </p:txBody>
      </p:sp>
      <p:sp>
        <p:nvSpPr>
          <p:cNvPr id="34" name="文字方塊 33">
            <a:extLst>
              <a:ext uri="{FF2B5EF4-FFF2-40B4-BE49-F238E27FC236}">
                <a16:creationId xmlns:a16="http://schemas.microsoft.com/office/drawing/2014/main" id="{5F9CDC46-2F55-49BC-80FF-D394A47BD669}"/>
              </a:ext>
            </a:extLst>
          </p:cNvPr>
          <p:cNvSpPr txBox="1"/>
          <p:nvPr/>
        </p:nvSpPr>
        <p:spPr>
          <a:xfrm>
            <a:off x="8060389" y="4938080"/>
            <a:ext cx="14291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b="1">
                <a:solidFill>
                  <a:srgbClr val="FF0000"/>
                </a:solidFill>
              </a:rPr>
              <a:t>Modbus RTU</a:t>
            </a:r>
            <a:endParaRPr lang="zh-TW" altLang="en-US" sz="1400" b="1">
              <a:solidFill>
                <a:srgbClr val="FF0000"/>
              </a:solidFill>
            </a:endParaRP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79AADB02-8A69-0C1C-67AF-B9097BB7CA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741" y="4300605"/>
            <a:ext cx="3243296" cy="2016665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3F576F57-05B7-6370-2BBC-46C9F2A0A3B2}"/>
              </a:ext>
            </a:extLst>
          </p:cNvPr>
          <p:cNvSpPr txBox="1"/>
          <p:nvPr/>
        </p:nvSpPr>
        <p:spPr>
          <a:xfrm>
            <a:off x="2321444" y="5126627"/>
            <a:ext cx="2523749" cy="318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67" b="1">
                <a:latin typeface="arial" panose="020B0604020202020204" pitchFamily="34" charset="0"/>
              </a:rPr>
              <a:t>Serial interface: </a:t>
            </a:r>
            <a:r>
              <a:rPr lang="en-US" sz="1467" b="1">
                <a:solidFill>
                  <a:srgbClr val="FF0000"/>
                </a:solidFill>
                <a:latin typeface="arial" panose="020B0604020202020204" pitchFamily="34" charset="0"/>
              </a:rPr>
              <a:t>Port 1</a:t>
            </a:r>
            <a:endParaRPr lang="en-DE" sz="1467" b="1">
              <a:solidFill>
                <a:srgbClr val="FF0000"/>
              </a:solidFill>
            </a:endParaRPr>
          </a:p>
        </p:txBody>
      </p:sp>
      <p:sp>
        <p:nvSpPr>
          <p:cNvPr id="11" name="文字方塊 13">
            <a:extLst>
              <a:ext uri="{FF2B5EF4-FFF2-40B4-BE49-F238E27FC236}">
                <a16:creationId xmlns:a16="http://schemas.microsoft.com/office/drawing/2014/main" id="{AF86B0B9-B611-F125-0A4C-0180BDCE2602}"/>
              </a:ext>
            </a:extLst>
          </p:cNvPr>
          <p:cNvSpPr txBox="1"/>
          <p:nvPr/>
        </p:nvSpPr>
        <p:spPr>
          <a:xfrm>
            <a:off x="855932" y="2206818"/>
            <a:ext cx="2246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/>
              <a:t>PC 1: raMBu2 </a:t>
            </a:r>
            <a:endParaRPr lang="en-US" altLang="zh-TW" sz="1400" b="1" dirty="0">
              <a:solidFill>
                <a:srgbClr val="FF0000"/>
              </a:solidFill>
            </a:endParaRPr>
          </a:p>
        </p:txBody>
      </p:sp>
      <p:sp>
        <p:nvSpPr>
          <p:cNvPr id="18" name="標題 1">
            <a:extLst>
              <a:ext uri="{FF2B5EF4-FFF2-40B4-BE49-F238E27FC236}">
                <a16:creationId xmlns:a16="http://schemas.microsoft.com/office/drawing/2014/main" id="{314B9E59-E001-F565-D357-C7C82F678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Hands-On </a:t>
            </a:r>
            <a:r>
              <a:rPr lang="en-US" altLang="zh-TW" dirty="0"/>
              <a:t>1 – Architecture</a:t>
            </a:r>
            <a:endParaRPr lang="zh-TW" altLang="en-US" dirty="0"/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1B3B4E00-5DE3-28CF-1B76-ABBD49531D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273" y="2576093"/>
            <a:ext cx="455971" cy="120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1A11F2-2606-CB68-D7AA-95016FC41A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8438" y="4259566"/>
            <a:ext cx="854664" cy="1330556"/>
          </a:xfrm>
          <a:prstGeom prst="rect">
            <a:avLst/>
          </a:prstGeom>
        </p:spPr>
      </p:pic>
      <p:pic>
        <p:nvPicPr>
          <p:cNvPr id="4" name="Picture 2" descr="微軟Microsoft Surface Laptop 4 13吋(i5/8G/512G白金) 5BT-00053 | 其他系列| Yahoo奇摩購物中心">
            <a:extLst>
              <a:ext uri="{FF2B5EF4-FFF2-40B4-BE49-F238E27FC236}">
                <a16:creationId xmlns:a16="http://schemas.microsoft.com/office/drawing/2014/main" id="{62132807-68CA-88C3-8A00-9BB4077AF0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09887" y="2681863"/>
            <a:ext cx="1576097" cy="1118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EF5C1D1-F454-92B6-193A-773B606DBF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9593" y="2766577"/>
            <a:ext cx="1067874" cy="704826"/>
          </a:xfrm>
          <a:prstGeom prst="rect">
            <a:avLst/>
          </a:prstGeom>
        </p:spPr>
      </p:pic>
      <mc:AlternateContent xmlns:mc="http://schemas.openxmlformats.org/markup-compatibility/2006">
        <mc:Choice xmlns:we="http://schemas.microsoft.com/office/webextensions/webextension/2010/11" xmlns:pca="http://schemas.microsoft.com/office/powerpoint/2013/contentapp" Requires="we pca">
          <p:graphicFrame>
            <p:nvGraphicFramePr>
              <p:cNvPr id="6" name="Add-in 5">
                <a:extLst>
                  <a:ext uri="{FF2B5EF4-FFF2-40B4-BE49-F238E27FC236}">
                    <a16:creationId xmlns:a16="http://schemas.microsoft.com/office/drawing/2014/main" id="{355D6B1E-0FEE-6053-B452-D6A084BE310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23805751"/>
                  </p:ext>
                </p:extLst>
              </p:nvPr>
            </p:nvGraphicFramePr>
            <p:xfrm>
              <a:off x="7480734" y="1"/>
              <a:ext cx="4712854" cy="3081419"/>
            </p:xfrm>
            <a:graphic>
              <a:graphicData uri="http://schemas.microsoft.com/office/webextensions/webextension/2010/11">
                <we:webextensionref xmlns:we="http://schemas.microsoft.com/office/webextensions/webextension/2010/11" xmlns:r="http://schemas.openxmlformats.org/officeDocument/2006/relationships" r:id="rId7"/>
              </a:graphicData>
            </a:graphic>
          </p:graphicFrame>
        </mc:Choice>
        <mc:Fallback>
          <p:pic>
            <p:nvPicPr>
              <p:cNvPr id="6" name="Add-in 5">
                <a:extLst>
                  <a:ext uri="{FF2B5EF4-FFF2-40B4-BE49-F238E27FC236}">
                    <a16:creationId xmlns:a16="http://schemas.microsoft.com/office/drawing/2014/main" id="{355D6B1E-0FEE-6053-B452-D6A084BE310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480734" y="1"/>
                <a:ext cx="4712854" cy="3081419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119856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98B5E49-E3D5-AE99-FD05-F202A753F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462" y="3042356"/>
            <a:ext cx="9556308" cy="2751058"/>
          </a:xfrm>
          <a:prstGeom prst="rect">
            <a:avLst/>
          </a:prstGeom>
        </p:spPr>
      </p:pic>
      <p:sp>
        <p:nvSpPr>
          <p:cNvPr id="31" name="標題 1">
            <a:extLst>
              <a:ext uri="{FF2B5EF4-FFF2-40B4-BE49-F238E27FC236}">
                <a16:creationId xmlns:a16="http://schemas.microsoft.com/office/drawing/2014/main" id="{C5574AD6-1431-4427-A44E-1B2262DD1CCB}"/>
              </a:ext>
            </a:extLst>
          </p:cNvPr>
          <p:cNvSpPr txBox="1">
            <a:spLocks/>
          </p:cNvSpPr>
          <p:nvPr/>
        </p:nvSpPr>
        <p:spPr>
          <a:xfrm>
            <a:off x="287347" y="253824"/>
            <a:ext cx="11682945" cy="6060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Hands-On </a:t>
            </a:r>
            <a:r>
              <a:rPr lang="en-US" sz="3200" dirty="0">
                <a:latin typeface="Arial" panose="020B0604020202020204" pitchFamily="34" charset="0"/>
              </a:rPr>
              <a:t>1.1</a:t>
            </a:r>
          </a:p>
        </p:txBody>
      </p:sp>
      <p:sp>
        <p:nvSpPr>
          <p:cNvPr id="3" name="內容版面配置區 7">
            <a:extLst>
              <a:ext uri="{FF2B5EF4-FFF2-40B4-BE49-F238E27FC236}">
                <a16:creationId xmlns:a16="http://schemas.microsoft.com/office/drawing/2014/main" id="{E1D21FF1-0270-97E0-CE75-28A17503355C}"/>
              </a:ext>
            </a:extLst>
          </p:cNvPr>
          <p:cNvSpPr txBox="1">
            <a:spLocks/>
          </p:cNvSpPr>
          <p:nvPr/>
        </p:nvSpPr>
        <p:spPr>
          <a:xfrm>
            <a:off x="610394" y="1192193"/>
            <a:ext cx="10317480" cy="39327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/>
              <a:t>Each Table Group shall use the same IP address range, check out the IP Address according the session.</a:t>
            </a:r>
          </a:p>
          <a:p>
            <a:pPr marL="0" indent="0">
              <a:buNone/>
            </a:pPr>
            <a:endParaRPr lang="en-US" sz="1600" dirty="0"/>
          </a:p>
          <a:p>
            <a:pPr>
              <a:buFont typeface="Arial" pitchFamily="34" charset="0"/>
              <a:buAutoNum type="arabicPeriod"/>
            </a:pPr>
            <a:r>
              <a:rPr lang="en-US" sz="1600" dirty="0"/>
              <a:t>Power up and reset the MGate MB3270-G2 to the factory defaults</a:t>
            </a:r>
          </a:p>
          <a:p>
            <a:pPr>
              <a:buFont typeface="Arial" pitchFamily="34" charset="0"/>
              <a:buAutoNum type="arabicPeriod"/>
            </a:pPr>
            <a:r>
              <a:rPr lang="en-US" sz="1600" dirty="0"/>
              <a:t>Verify your hands-on architecture, </a:t>
            </a:r>
            <a:r>
              <a:rPr lang="en-US" sz="1600" dirty="0">
                <a:solidFill>
                  <a:schemeClr val="accent5"/>
                </a:solidFill>
              </a:rPr>
              <a:t>keep the serial sensor unplugged</a:t>
            </a:r>
          </a:p>
          <a:p>
            <a:pPr>
              <a:buFont typeface="Arial" pitchFamily="34" charset="0"/>
              <a:buAutoNum type="arabicPeriod"/>
            </a:pPr>
            <a:r>
              <a:rPr lang="en-US" sz="1600" dirty="0"/>
              <a:t>Use DSU (Device search utility 3.1) to search and locate the MGate MB3270-G2</a:t>
            </a:r>
          </a:p>
          <a:p>
            <a:pPr>
              <a:buFont typeface="Arial" pitchFamily="34" charset="0"/>
              <a:buAutoNum type="arabicPeriod" startAt="4"/>
            </a:pPr>
            <a:r>
              <a:rPr lang="en-US" sz="1600" dirty="0"/>
              <a:t>Review and if needed setup your PC network adapter settings</a:t>
            </a:r>
          </a:p>
          <a:p>
            <a:pPr>
              <a:buFont typeface="Arial" pitchFamily="34" charset="0"/>
              <a:buAutoNum type="arabicPeriod" startAt="4"/>
            </a:pPr>
            <a:endParaRPr lang="en-US" sz="1600" dirty="0"/>
          </a:p>
          <a:p>
            <a:pPr>
              <a:buFont typeface="Arial" pitchFamily="34" charset="0"/>
              <a:buAutoNum type="arabicPeriod" startAt="4"/>
            </a:pPr>
            <a:endParaRPr lang="en-US" sz="1600" dirty="0"/>
          </a:p>
          <a:p>
            <a:pPr>
              <a:buFont typeface="Arial" pitchFamily="34" charset="0"/>
              <a:buAutoNum type="arabicPeriod" startAt="4"/>
            </a:pPr>
            <a:endParaRPr lang="en-US" sz="1600" dirty="0"/>
          </a:p>
          <a:p>
            <a:pPr>
              <a:buFont typeface="Arial" pitchFamily="34" charset="0"/>
              <a:buAutoNum type="arabicPeriod" startAt="4"/>
            </a:pPr>
            <a:endParaRPr lang="en-US" sz="1600" dirty="0"/>
          </a:p>
          <a:p>
            <a:pPr>
              <a:buFont typeface="Arial" pitchFamily="34" charset="0"/>
              <a:buAutoNum type="arabicPeriod" startAt="4"/>
            </a:pPr>
            <a:endParaRPr lang="en-US" sz="1600" dirty="0"/>
          </a:p>
          <a:p>
            <a:pPr>
              <a:buFont typeface="Arial" pitchFamily="34" charset="0"/>
              <a:buAutoNum type="arabicPeriod" startAt="4"/>
            </a:pPr>
            <a:endParaRPr lang="en-US" sz="1600" dirty="0"/>
          </a:p>
          <a:p>
            <a:pPr>
              <a:buFont typeface="Arial" pitchFamily="34" charset="0"/>
              <a:buAutoNum type="arabicPeriod" startAt="4"/>
            </a:pPr>
            <a:endParaRPr lang="en-US" sz="1600" dirty="0"/>
          </a:p>
          <a:p>
            <a:pPr>
              <a:buFont typeface="Arial" pitchFamily="34" charset="0"/>
              <a:buAutoNum type="arabicPeriod" startAt="4"/>
            </a:pPr>
            <a:endParaRPr lang="en-US" sz="1600" dirty="0"/>
          </a:p>
          <a:p>
            <a:pPr>
              <a:buFont typeface="Arial" pitchFamily="34" charset="0"/>
              <a:buAutoNum type="arabicPeriod" startAt="4"/>
            </a:pPr>
            <a:endParaRPr lang="en-US" sz="1600" dirty="0"/>
          </a:p>
          <a:p>
            <a:pPr>
              <a:buFont typeface="Arial" pitchFamily="34" charset="0"/>
              <a:buAutoNum type="arabicPeriod" startAt="4"/>
            </a:pPr>
            <a:endParaRPr lang="en-US" sz="1600" dirty="0"/>
          </a:p>
          <a:p>
            <a:pPr>
              <a:buFont typeface="Arial" pitchFamily="34" charset="0"/>
              <a:buAutoNum type="arabicPeriod" startAt="4"/>
            </a:pPr>
            <a:r>
              <a:rPr lang="en-US" sz="1600" dirty="0"/>
              <a:t>Reach out the MGate via web console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EE4D20D-D4E9-7E85-E2A6-6606B751E0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3332" y="2152293"/>
            <a:ext cx="771525" cy="7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2814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76BFCF-21ED-16E4-6676-7EFE07F68D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標題 1">
            <a:extLst>
              <a:ext uri="{FF2B5EF4-FFF2-40B4-BE49-F238E27FC236}">
                <a16:creationId xmlns:a16="http://schemas.microsoft.com/office/drawing/2014/main" id="{08355639-70FF-4761-6D34-EF5ED1778618}"/>
              </a:ext>
            </a:extLst>
          </p:cNvPr>
          <p:cNvSpPr txBox="1">
            <a:spLocks/>
          </p:cNvSpPr>
          <p:nvPr/>
        </p:nvSpPr>
        <p:spPr>
          <a:xfrm>
            <a:off x="287347" y="253824"/>
            <a:ext cx="11682945" cy="6060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Hands-On </a:t>
            </a:r>
            <a:r>
              <a:rPr lang="en-US" sz="3200" dirty="0">
                <a:latin typeface="Arial" panose="020B0604020202020204" pitchFamily="34" charset="0"/>
              </a:rPr>
              <a:t>1.1</a:t>
            </a:r>
          </a:p>
        </p:txBody>
      </p:sp>
      <p:sp>
        <p:nvSpPr>
          <p:cNvPr id="3" name="內容版面配置區 7">
            <a:extLst>
              <a:ext uri="{FF2B5EF4-FFF2-40B4-BE49-F238E27FC236}">
                <a16:creationId xmlns:a16="http://schemas.microsoft.com/office/drawing/2014/main" id="{CA9882CB-D257-2A56-5C8A-D3F53B680975}"/>
              </a:ext>
            </a:extLst>
          </p:cNvPr>
          <p:cNvSpPr txBox="1">
            <a:spLocks/>
          </p:cNvSpPr>
          <p:nvPr/>
        </p:nvSpPr>
        <p:spPr>
          <a:xfrm>
            <a:off x="610394" y="1192195"/>
            <a:ext cx="11359897" cy="7942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 startAt="6"/>
            </a:pPr>
            <a:r>
              <a:rPr lang="en-US" sz="1600" dirty="0"/>
              <a:t>Migrate the configuration from G1 to G2 (Use provided configuration file provided for MTSC 2026)</a:t>
            </a:r>
            <a:br>
              <a:rPr lang="en-US" sz="1600" dirty="0"/>
            </a:br>
            <a:r>
              <a:rPr lang="en-US" sz="1600" dirty="0"/>
              <a:t>	- configuration backup´s account: “Admin” / password: “moxa” </a:t>
            </a:r>
            <a:endParaRPr lang="en-US" sz="1200" dirty="0"/>
          </a:p>
          <a:p>
            <a:pPr marL="0" indent="0">
              <a:buNone/>
            </a:pPr>
            <a:r>
              <a:rPr lang="en-US" sz="1600" dirty="0"/>
              <a:t>	- align IP address accordingly to scenario´s architecture </a:t>
            </a:r>
          </a:p>
          <a:p>
            <a:pPr marL="0" indent="0">
              <a:buNone/>
            </a:pPr>
            <a:r>
              <a:rPr lang="en-US" sz="1600" dirty="0"/>
              <a:t>7.   Login to device, review status LED, the dashboard, ensure the topology after migration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87EB9BD-9332-5F32-F903-BEF2D42256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347" y="3681491"/>
            <a:ext cx="1128474" cy="16036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3A3B21B-5CD7-67F7-F96C-A0E388298D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9811" y="2485808"/>
            <a:ext cx="10066430" cy="326088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809D3804-EE0D-306E-1B82-1FDC5D5DC4B5}"/>
              </a:ext>
            </a:extLst>
          </p:cNvPr>
          <p:cNvSpPr/>
          <p:nvPr/>
        </p:nvSpPr>
        <p:spPr>
          <a:xfrm>
            <a:off x="1229710" y="3776087"/>
            <a:ext cx="2412124" cy="1196126"/>
          </a:xfrm>
          <a:prstGeom prst="rightArrow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accent4">
                  <a:satMod val="110000"/>
                  <a:lumMod val="100000"/>
                  <a:shade val="100000"/>
                </a:schemeClr>
              </a:gs>
              <a:gs pos="100000">
                <a:schemeClr val="accent4">
                  <a:lumMod val="99000"/>
                  <a:satMod val="120000"/>
                  <a:shade val="78000"/>
                </a:schemeClr>
              </a:gs>
            </a:gsLst>
            <a:lin ang="0" scaled="1"/>
            <a:tileRect/>
          </a:gradFill>
          <a:ln/>
          <a:effec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r"/>
            <a:endParaRPr lang="en-US" sz="2000" b="1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66582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AE7B32-5519-FC0E-DF87-447E236C75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>
            <a:extLst>
              <a:ext uri="{FF2B5EF4-FFF2-40B4-BE49-F238E27FC236}">
                <a16:creationId xmlns:a16="http://schemas.microsoft.com/office/drawing/2014/main" id="{05CDF7B5-89F2-3105-3D91-7363E0FCB5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165" y="4206932"/>
            <a:ext cx="6408066" cy="2201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標題 1">
            <a:extLst>
              <a:ext uri="{FF2B5EF4-FFF2-40B4-BE49-F238E27FC236}">
                <a16:creationId xmlns:a16="http://schemas.microsoft.com/office/drawing/2014/main" id="{AB63F3D8-B44D-0A6E-D14D-6872EAB4D283}"/>
              </a:ext>
            </a:extLst>
          </p:cNvPr>
          <p:cNvSpPr txBox="1">
            <a:spLocks/>
          </p:cNvSpPr>
          <p:nvPr/>
        </p:nvSpPr>
        <p:spPr>
          <a:xfrm>
            <a:off x="287347" y="253824"/>
            <a:ext cx="11682945" cy="6060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Hands-On </a:t>
            </a:r>
            <a:r>
              <a:rPr lang="en-US" sz="3200" dirty="0">
                <a:latin typeface="Arial" panose="020B0604020202020204" pitchFamily="34" charset="0"/>
              </a:rPr>
              <a:t>1.2</a:t>
            </a:r>
          </a:p>
        </p:txBody>
      </p:sp>
      <p:sp>
        <p:nvSpPr>
          <p:cNvPr id="3" name="內容版面配置區 7">
            <a:extLst>
              <a:ext uri="{FF2B5EF4-FFF2-40B4-BE49-F238E27FC236}">
                <a16:creationId xmlns:a16="http://schemas.microsoft.com/office/drawing/2014/main" id="{CE2827A0-0A8A-FEAA-4965-051080092C54}"/>
              </a:ext>
            </a:extLst>
          </p:cNvPr>
          <p:cNvSpPr txBox="1">
            <a:spLocks/>
          </p:cNvSpPr>
          <p:nvPr/>
        </p:nvSpPr>
        <p:spPr>
          <a:xfrm>
            <a:off x="610395" y="1192195"/>
            <a:ext cx="11021972" cy="370787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 startAt="8"/>
            </a:pPr>
            <a:r>
              <a:rPr lang="en-US" sz="1600" dirty="0">
                <a:solidFill>
                  <a:schemeClr val="accent5"/>
                </a:solidFill>
              </a:rPr>
              <a:t>Connect the sensor </a:t>
            </a:r>
            <a:r>
              <a:rPr lang="en-US" sz="1600" dirty="0"/>
              <a:t>to the serial port, accordingly with topology, review Protocol Dashboard</a:t>
            </a:r>
          </a:p>
          <a:p>
            <a:pPr>
              <a:buFont typeface="+mj-lt"/>
              <a:buAutoNum type="arabicPeriod" startAt="8"/>
            </a:pPr>
            <a:r>
              <a:rPr lang="en-US" sz="1600" dirty="0"/>
              <a:t>Test via </a:t>
            </a:r>
            <a:r>
              <a:rPr lang="en-US" sz="1600" dirty="0" err="1"/>
              <a:t>MGate´s</a:t>
            </a:r>
            <a:r>
              <a:rPr lang="en-US" sz="1600" dirty="0"/>
              <a:t> Modbus Device feature whether the Modbus RTU Sensor is communicating properly</a:t>
            </a:r>
          </a:p>
          <a:p>
            <a:pPr>
              <a:buFont typeface="+mj-lt"/>
              <a:buAutoNum type="arabicPeriod" startAt="8"/>
            </a:pPr>
            <a:r>
              <a:rPr lang="en-US" sz="1600" dirty="0"/>
              <a:t>For proper Modbus´s command setup, find the </a:t>
            </a:r>
            <a:br>
              <a:rPr lang="en-US" sz="1600" dirty="0"/>
            </a:br>
            <a:r>
              <a:rPr lang="en-GB" sz="1600" dirty="0">
                <a:solidFill>
                  <a:schemeClr val="tx2"/>
                </a:solidFill>
              </a:rPr>
              <a:t>Device ID, Function, Address, Quantity, </a:t>
            </a:r>
            <a:r>
              <a:rPr lang="en-US" sz="1600" dirty="0"/>
              <a:t>in Sensor´s user manual, </a:t>
            </a:r>
            <a:br>
              <a:rPr lang="en-US" sz="1600" dirty="0"/>
            </a:br>
            <a:r>
              <a:rPr lang="en-US" sz="1600" dirty="0"/>
              <a:t>(configuration file provided for MTSC 2026)</a:t>
            </a:r>
          </a:p>
          <a:p>
            <a:pPr>
              <a:buFont typeface="+mj-lt"/>
              <a:buAutoNum type="arabicPeriod" startAt="8"/>
            </a:pPr>
            <a:r>
              <a:rPr lang="en-US" sz="1600" dirty="0"/>
              <a:t>If result is invalid, use </a:t>
            </a:r>
            <a:r>
              <a:rPr lang="en-US" sz="1600" dirty="0" err="1"/>
              <a:t>MGate´s</a:t>
            </a:r>
            <a:r>
              <a:rPr lang="en-US" sz="1600" dirty="0"/>
              <a:t> Diagnostics to find out </a:t>
            </a:r>
            <a:br>
              <a:rPr lang="en-US" sz="1600" dirty="0"/>
            </a:br>
            <a:r>
              <a:rPr lang="en-US" sz="1600" dirty="0"/>
              <a:t>if the serial port connection works as expected.</a:t>
            </a:r>
            <a:br>
              <a:rPr lang="en-US" sz="1600" dirty="0"/>
            </a:br>
            <a:r>
              <a:rPr lang="en-US" sz="1600" dirty="0">
                <a:solidFill>
                  <a:schemeClr val="accent5"/>
                </a:solidFill>
              </a:rPr>
              <a:t>- Are you receiving the serial data from sensor? </a:t>
            </a:r>
            <a:endParaRPr lang="en-US" sz="1600" dirty="0"/>
          </a:p>
          <a:p>
            <a:pPr>
              <a:buFont typeface="+mj-lt"/>
              <a:buAutoNum type="arabicPeriod" startAt="8"/>
            </a:pPr>
            <a:r>
              <a:rPr lang="en-US" sz="1600" dirty="0"/>
              <a:t>Validate the configuration and</a:t>
            </a:r>
            <a:br>
              <a:rPr lang="en-US" sz="1600" dirty="0"/>
            </a:br>
            <a:r>
              <a:rPr lang="en-US" sz="1600" dirty="0">
                <a:solidFill>
                  <a:schemeClr val="accent5"/>
                </a:solidFill>
              </a:rPr>
              <a:t>test the serial device, until completed as valid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A54C45F-6EA4-8BF8-96FD-C74090B706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2162" y="2471114"/>
            <a:ext cx="5335585" cy="218078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A6F2-4659-F252-D9E9-7EF31143D9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11361" y="2033708"/>
            <a:ext cx="3203745" cy="1444351"/>
          </a:xfrm>
          <a:prstGeom prst="rect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</p:pic>
    </p:spTree>
    <p:extLst>
      <p:ext uri="{BB962C8B-B14F-4D97-AF65-F5344CB8AC3E}">
        <p14:creationId xmlns:p14="http://schemas.microsoft.com/office/powerpoint/2010/main" val="2478590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2ADC59-953C-B4DB-447E-7538979B09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7E204A9-8C5C-1575-FFAF-7CB668BD26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394" y="4656371"/>
            <a:ext cx="8161273" cy="1527070"/>
          </a:xfrm>
          <a:prstGeom prst="rect">
            <a:avLst/>
          </a:prstGeom>
        </p:spPr>
      </p:pic>
      <p:sp>
        <p:nvSpPr>
          <p:cNvPr id="31" name="標題 1">
            <a:extLst>
              <a:ext uri="{FF2B5EF4-FFF2-40B4-BE49-F238E27FC236}">
                <a16:creationId xmlns:a16="http://schemas.microsoft.com/office/drawing/2014/main" id="{2C3B7DDF-3E90-49E3-9A9C-38EC6A898FAB}"/>
              </a:ext>
            </a:extLst>
          </p:cNvPr>
          <p:cNvSpPr txBox="1">
            <a:spLocks/>
          </p:cNvSpPr>
          <p:nvPr/>
        </p:nvSpPr>
        <p:spPr>
          <a:xfrm>
            <a:off x="287347" y="253824"/>
            <a:ext cx="11682945" cy="6060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Hands-On </a:t>
            </a:r>
            <a:r>
              <a:rPr lang="en-US" sz="3200" dirty="0">
                <a:latin typeface="Arial" panose="020B0604020202020204" pitchFamily="34" charset="0"/>
              </a:rPr>
              <a:t>1.3</a:t>
            </a:r>
          </a:p>
        </p:txBody>
      </p:sp>
      <p:sp>
        <p:nvSpPr>
          <p:cNvPr id="3" name="內容版面配置區 7">
            <a:extLst>
              <a:ext uri="{FF2B5EF4-FFF2-40B4-BE49-F238E27FC236}">
                <a16:creationId xmlns:a16="http://schemas.microsoft.com/office/drawing/2014/main" id="{53CB943E-1590-CAC3-633D-4BA37836D9D7}"/>
              </a:ext>
            </a:extLst>
          </p:cNvPr>
          <p:cNvSpPr txBox="1">
            <a:spLocks/>
          </p:cNvSpPr>
          <p:nvPr/>
        </p:nvSpPr>
        <p:spPr>
          <a:xfrm>
            <a:off x="610394" y="1192194"/>
            <a:ext cx="11231836" cy="499124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 startAt="13"/>
            </a:pPr>
            <a:r>
              <a:rPr lang="en-US" sz="1600" dirty="0"/>
              <a:t>Start raMBu2 configure Target Interface for Modbus TCP Modbus. Then, connect to MGate  </a:t>
            </a:r>
          </a:p>
          <a:p>
            <a:pPr marL="0" indent="0">
              <a:buNone/>
            </a:pPr>
            <a:r>
              <a:rPr lang="en-US" sz="1600" dirty="0">
                <a:solidFill>
                  <a:schemeClr val="accent5"/>
                </a:solidFill>
              </a:rPr>
              <a:t>- Can you establish stable connection?</a:t>
            </a:r>
          </a:p>
          <a:p>
            <a:pPr>
              <a:buFont typeface="+mj-lt"/>
              <a:buAutoNum type="arabicPeriod" startAt="14"/>
            </a:pPr>
            <a:r>
              <a:rPr lang="en-US" sz="1600" dirty="0"/>
              <a:t>If not, use </a:t>
            </a:r>
            <a:r>
              <a:rPr lang="en-US" sz="1600" dirty="0" err="1"/>
              <a:t>MGate´s</a:t>
            </a:r>
            <a:r>
              <a:rPr lang="en-US" sz="1600" dirty="0"/>
              <a:t> Diagnostics to find out </a:t>
            </a:r>
            <a:br>
              <a:rPr lang="en-US" sz="1600" dirty="0"/>
            </a:br>
            <a:r>
              <a:rPr lang="en-US" sz="1600" dirty="0"/>
              <a:t>if there is any issue in Ethernet connection </a:t>
            </a:r>
            <a:br>
              <a:rPr lang="en-US" sz="1600" dirty="0"/>
            </a:br>
            <a:r>
              <a:rPr lang="en-US" sz="1600" dirty="0"/>
              <a:t>between MGate and Client. </a:t>
            </a:r>
          </a:p>
          <a:p>
            <a:pPr>
              <a:buFont typeface="+mj-lt"/>
              <a:buAutoNum type="arabicPeriod" startAt="14"/>
            </a:pPr>
            <a:r>
              <a:rPr lang="en-US" sz="1600" dirty="0"/>
              <a:t>Validate the configuration until you can </a:t>
            </a:r>
            <a:br>
              <a:rPr lang="en-US" sz="1600" dirty="0"/>
            </a:br>
            <a:r>
              <a:rPr lang="en-US" sz="1600" dirty="0"/>
              <a:t>establish a stable connection</a:t>
            </a:r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8AE44C0D-3958-4A0B-8C20-9690D54F88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798" y="1426613"/>
            <a:ext cx="6228413" cy="3229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107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2C5FB9-2A27-FD5B-E2C7-787D49A366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標題 1">
            <a:extLst>
              <a:ext uri="{FF2B5EF4-FFF2-40B4-BE49-F238E27FC236}">
                <a16:creationId xmlns:a16="http://schemas.microsoft.com/office/drawing/2014/main" id="{7594BD53-35B1-E63E-1A71-608AF0CD9A01}"/>
              </a:ext>
            </a:extLst>
          </p:cNvPr>
          <p:cNvSpPr txBox="1">
            <a:spLocks/>
          </p:cNvSpPr>
          <p:nvPr/>
        </p:nvSpPr>
        <p:spPr>
          <a:xfrm>
            <a:off x="287347" y="253824"/>
            <a:ext cx="11682945" cy="6060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Hands-On </a:t>
            </a:r>
            <a:r>
              <a:rPr lang="en-US" sz="3200" dirty="0">
                <a:latin typeface="Arial" panose="020B0604020202020204" pitchFamily="34" charset="0"/>
              </a:rPr>
              <a:t>1.3</a:t>
            </a:r>
          </a:p>
        </p:txBody>
      </p:sp>
      <p:sp>
        <p:nvSpPr>
          <p:cNvPr id="3" name="內容版面配置區 7">
            <a:extLst>
              <a:ext uri="{FF2B5EF4-FFF2-40B4-BE49-F238E27FC236}">
                <a16:creationId xmlns:a16="http://schemas.microsoft.com/office/drawing/2014/main" id="{3EC7DC73-6157-C247-C207-3FB8A0D9A935}"/>
              </a:ext>
            </a:extLst>
          </p:cNvPr>
          <p:cNvSpPr txBox="1">
            <a:spLocks/>
          </p:cNvSpPr>
          <p:nvPr/>
        </p:nvSpPr>
        <p:spPr>
          <a:xfrm>
            <a:off x="610394" y="1192194"/>
            <a:ext cx="9448006" cy="301254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 startAt="16"/>
            </a:pPr>
            <a:r>
              <a:rPr lang="en-US" sz="1600" dirty="0"/>
              <a:t>Setup Modbus Commands to query data from the sensor, via MGate</a:t>
            </a:r>
          </a:p>
          <a:p>
            <a:pPr>
              <a:buFontTx/>
              <a:buChar char="-"/>
            </a:pPr>
            <a:r>
              <a:rPr lang="en-GB" sz="1600" dirty="0">
                <a:solidFill>
                  <a:schemeClr val="tx2"/>
                </a:solidFill>
              </a:rPr>
              <a:t>Device ID</a:t>
            </a:r>
          </a:p>
          <a:p>
            <a:pPr>
              <a:buFontTx/>
              <a:buChar char="-"/>
            </a:pPr>
            <a:r>
              <a:rPr lang="en-GB" sz="1600" dirty="0">
                <a:solidFill>
                  <a:schemeClr val="tx2"/>
                </a:solidFill>
              </a:rPr>
              <a:t>Function</a:t>
            </a:r>
          </a:p>
          <a:p>
            <a:pPr>
              <a:buFontTx/>
              <a:buChar char="-"/>
            </a:pPr>
            <a:r>
              <a:rPr lang="en-GB" sz="1600" dirty="0">
                <a:solidFill>
                  <a:schemeClr val="tx2"/>
                </a:solidFill>
              </a:rPr>
              <a:t>Address</a:t>
            </a:r>
          </a:p>
          <a:p>
            <a:pPr>
              <a:buFontTx/>
              <a:buChar char="-"/>
            </a:pPr>
            <a:r>
              <a:rPr lang="en-GB" sz="1600" dirty="0">
                <a:solidFill>
                  <a:schemeClr val="tx2"/>
                </a:solidFill>
              </a:rPr>
              <a:t>Quantity</a:t>
            </a:r>
          </a:p>
          <a:p>
            <a:pPr marL="0" indent="0">
              <a:buNone/>
            </a:pPr>
            <a:endParaRPr lang="en-GB" sz="16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GB" sz="1600" dirty="0">
              <a:solidFill>
                <a:schemeClr val="tx2"/>
              </a:solidFill>
            </a:endParaRPr>
          </a:p>
          <a:p>
            <a:pPr>
              <a:buFont typeface="+mj-lt"/>
              <a:buAutoNum type="arabicPeriod" startAt="17"/>
            </a:pPr>
            <a:r>
              <a:rPr lang="en-US" sz="1600" dirty="0">
                <a:solidFill>
                  <a:schemeClr val="accent5"/>
                </a:solidFill>
              </a:rPr>
              <a:t>Can you read Temperature and Humidity? What diagnostic in the client says?</a:t>
            </a:r>
          </a:p>
          <a:p>
            <a:pPr>
              <a:buFont typeface="+mj-lt"/>
              <a:buAutoNum type="arabicPeriod" startAt="17"/>
            </a:pPr>
            <a:endParaRPr lang="en-US" sz="1600" dirty="0">
              <a:solidFill>
                <a:schemeClr val="accent5"/>
              </a:solidFill>
            </a:endParaRPr>
          </a:p>
          <a:p>
            <a:pPr>
              <a:buFont typeface="+mj-lt"/>
              <a:buAutoNum type="arabicPeriod" startAt="17"/>
            </a:pPr>
            <a:endParaRPr lang="en-US" sz="1600" dirty="0">
              <a:solidFill>
                <a:schemeClr val="accent5"/>
              </a:solidFill>
            </a:endParaRPr>
          </a:p>
          <a:p>
            <a:pPr>
              <a:buFont typeface="+mj-lt"/>
              <a:buAutoNum type="arabicPeriod" startAt="17"/>
            </a:pPr>
            <a:endParaRPr lang="en-US" sz="1600" dirty="0">
              <a:solidFill>
                <a:schemeClr val="accent5"/>
              </a:solidFill>
            </a:endParaRPr>
          </a:p>
          <a:p>
            <a:pPr>
              <a:buFont typeface="+mj-lt"/>
              <a:buAutoNum type="arabicPeriod" startAt="17"/>
            </a:pPr>
            <a:endParaRPr lang="en-US" sz="1600" dirty="0">
              <a:solidFill>
                <a:schemeClr val="accent5"/>
              </a:solidFill>
            </a:endParaRPr>
          </a:p>
          <a:p>
            <a:pPr>
              <a:buFont typeface="+mj-lt"/>
              <a:buAutoNum type="arabicPeriod" startAt="17"/>
            </a:pPr>
            <a:endParaRPr lang="en-US" sz="1600" dirty="0">
              <a:solidFill>
                <a:schemeClr val="accent5"/>
              </a:solidFill>
            </a:endParaRPr>
          </a:p>
          <a:p>
            <a:pPr>
              <a:buFont typeface="+mj-lt"/>
              <a:buAutoNum type="arabicPeriod" startAt="17"/>
            </a:pPr>
            <a:endParaRPr lang="en-US" sz="1600" dirty="0">
              <a:solidFill>
                <a:schemeClr val="accent5"/>
              </a:solidFill>
            </a:endParaRPr>
          </a:p>
          <a:p>
            <a:pPr>
              <a:buFont typeface="+mj-lt"/>
              <a:buAutoNum type="arabicPeriod" startAt="17"/>
            </a:pPr>
            <a:r>
              <a:rPr lang="en-US" sz="1600" dirty="0"/>
              <a:t>Review the Traffic via MGate to find out the root cause, if needed </a:t>
            </a:r>
            <a:br>
              <a:rPr lang="en-US" sz="1600" dirty="0"/>
            </a:br>
            <a:r>
              <a:rPr lang="en-US" sz="1600" dirty="0">
                <a:solidFill>
                  <a:schemeClr val="accent5"/>
                </a:solidFill>
              </a:rPr>
              <a:t>- enable Modbus TCP Exception and compare the diagnostics, is there any difference?</a:t>
            </a:r>
          </a:p>
          <a:p>
            <a:pPr>
              <a:buFont typeface="+mj-lt"/>
              <a:buAutoNum type="arabicPeriod" startAt="17"/>
            </a:pPr>
            <a:r>
              <a:rPr lang="en-US" sz="1600" dirty="0"/>
              <a:t>Validate the configuration of Modbus Protocol, until you can read the data</a:t>
            </a:r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5C8216-A9B0-7382-110B-9FD1AE7E18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1659" y="1560577"/>
            <a:ext cx="6575560" cy="169591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E4E85F6-70D8-96C4-C47A-6DC4D2A53C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1659" y="3594301"/>
            <a:ext cx="6575560" cy="1534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22E4C7-D7D6-B0B3-34E9-C40A9EC22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標題 1">
            <a:extLst>
              <a:ext uri="{FF2B5EF4-FFF2-40B4-BE49-F238E27FC236}">
                <a16:creationId xmlns:a16="http://schemas.microsoft.com/office/drawing/2014/main" id="{96824195-0667-32E0-44EE-12B2A9DA6E0F}"/>
              </a:ext>
            </a:extLst>
          </p:cNvPr>
          <p:cNvSpPr txBox="1">
            <a:spLocks/>
          </p:cNvSpPr>
          <p:nvPr/>
        </p:nvSpPr>
        <p:spPr>
          <a:xfrm>
            <a:off x="287347" y="253824"/>
            <a:ext cx="11682945" cy="6060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Hands-On </a:t>
            </a:r>
            <a:r>
              <a:rPr lang="en-US" sz="3200" dirty="0">
                <a:latin typeface="Arial" panose="020B0604020202020204" pitchFamily="34" charset="0"/>
              </a:rPr>
              <a:t>1.3</a:t>
            </a:r>
          </a:p>
        </p:txBody>
      </p:sp>
      <p:sp>
        <p:nvSpPr>
          <p:cNvPr id="3" name="內容版面配置區 7">
            <a:extLst>
              <a:ext uri="{FF2B5EF4-FFF2-40B4-BE49-F238E27FC236}">
                <a16:creationId xmlns:a16="http://schemas.microsoft.com/office/drawing/2014/main" id="{54D4258B-126A-9BFB-3793-BF5A635D6D51}"/>
              </a:ext>
            </a:extLst>
          </p:cNvPr>
          <p:cNvSpPr txBox="1">
            <a:spLocks/>
          </p:cNvSpPr>
          <p:nvPr/>
        </p:nvSpPr>
        <p:spPr>
          <a:xfrm>
            <a:off x="610394" y="1192194"/>
            <a:ext cx="11359897" cy="297340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 startAt="20"/>
            </a:pPr>
            <a:r>
              <a:rPr lang="en-US" sz="1600" dirty="0">
                <a:solidFill>
                  <a:schemeClr val="accent5"/>
                </a:solidFill>
              </a:rPr>
              <a:t>What a temperature and humidity is measured by sensor? </a:t>
            </a:r>
            <a:r>
              <a:rPr lang="en-US" sz="1600" dirty="0"/>
              <a:t>Interpret the data via Modbus TCP Client.</a:t>
            </a:r>
          </a:p>
          <a:p>
            <a:pPr>
              <a:buFont typeface="+mj-lt"/>
              <a:buAutoNum type="arabicPeriod" startAt="20"/>
            </a:pPr>
            <a:endParaRPr lang="en-US" sz="1600" dirty="0"/>
          </a:p>
          <a:p>
            <a:pPr>
              <a:buFont typeface="+mj-lt"/>
              <a:buAutoNum type="arabicPeriod" startAt="20"/>
            </a:pPr>
            <a:endParaRPr lang="en-US" sz="1600" dirty="0"/>
          </a:p>
          <a:p>
            <a:pPr>
              <a:buFont typeface="+mj-lt"/>
              <a:buAutoNum type="arabicPeriod" startAt="20"/>
            </a:pPr>
            <a:endParaRPr lang="en-US" sz="1600" dirty="0"/>
          </a:p>
          <a:p>
            <a:pPr>
              <a:buFont typeface="+mj-lt"/>
              <a:buAutoNum type="arabicPeriod" startAt="20"/>
            </a:pPr>
            <a:endParaRPr lang="en-US" sz="1600" dirty="0"/>
          </a:p>
          <a:p>
            <a:pPr>
              <a:buFont typeface="+mj-lt"/>
              <a:buAutoNum type="arabicPeriod" startAt="20"/>
            </a:pPr>
            <a:endParaRPr lang="en-US" sz="1600" dirty="0"/>
          </a:p>
          <a:p>
            <a:pPr>
              <a:buFont typeface="+mj-lt"/>
              <a:buAutoNum type="arabicPeriod" startAt="20"/>
            </a:pPr>
            <a:endParaRPr lang="en-US" sz="1600" dirty="0"/>
          </a:p>
          <a:p>
            <a:pPr>
              <a:buFont typeface="+mj-lt"/>
              <a:buAutoNum type="arabicPeriod" startAt="20"/>
            </a:pPr>
            <a:r>
              <a:rPr lang="en-US" sz="1600" dirty="0"/>
              <a:t>Validate the Temperature and Humidity via </a:t>
            </a:r>
            <a:r>
              <a:rPr lang="en-US" sz="1600" dirty="0" err="1"/>
              <a:t>MGate´s</a:t>
            </a:r>
            <a:r>
              <a:rPr lang="en-US" sz="1600" dirty="0"/>
              <a:t> Conversion Tool in Diagnostics</a:t>
            </a:r>
          </a:p>
          <a:p>
            <a:pPr>
              <a:buFont typeface="+mj-lt"/>
              <a:buAutoNum type="arabicPeriod" startAt="20"/>
            </a:pPr>
            <a:r>
              <a:rPr lang="en-US" sz="1600" dirty="0"/>
              <a:t>Validate Connection between </a:t>
            </a:r>
            <a:r>
              <a:rPr lang="en-US" sz="1600" dirty="0" err="1"/>
              <a:t>raMBu</a:t>
            </a:r>
            <a:r>
              <a:rPr lang="en-US" sz="1600" dirty="0"/>
              <a:t> and Sensor via </a:t>
            </a:r>
            <a:r>
              <a:rPr lang="en-US" sz="1600" dirty="0" err="1"/>
              <a:t>MGate´s</a:t>
            </a:r>
            <a:r>
              <a:rPr lang="en-US" sz="1600" dirty="0"/>
              <a:t> Protocol Diagnostics</a:t>
            </a:r>
          </a:p>
          <a:p>
            <a:pPr marL="0" indent="0">
              <a:buNone/>
            </a:pPr>
            <a:endParaRPr lang="en-US" sz="1600" dirty="0"/>
          </a:p>
          <a:p>
            <a:pPr>
              <a:buFont typeface="+mj-lt"/>
              <a:buAutoNum type="arabicPeriod" startAt="13"/>
            </a:pPr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A452496-0B7B-FE01-0910-293C6F05B3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504" y="1555591"/>
            <a:ext cx="6822753" cy="15923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2930AB6-A217-0BD4-3EAA-F8C66A3E81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6773" y="2169305"/>
            <a:ext cx="2849370" cy="30126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EC30B2-D50E-DE4A-73F7-37D9DFD2C7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7168" y="3959187"/>
            <a:ext cx="6805089" cy="2239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00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B1EB36-13CF-6ED3-ADA4-BFF50F3532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BCE151B4-D39F-BF54-EDC0-5843853AB8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841" y="2657446"/>
            <a:ext cx="7995673" cy="1543107"/>
          </a:xfrm>
        </p:spPr>
        <p:txBody>
          <a:bodyPr>
            <a:normAutofit/>
          </a:bodyPr>
          <a:lstStyle/>
          <a:p>
            <a:r>
              <a:rPr lang="en-GB" sz="4800" dirty="0"/>
              <a:t>Hands-On 2 Instructions</a:t>
            </a:r>
          </a:p>
        </p:txBody>
      </p:sp>
    </p:spTree>
    <p:extLst>
      <p:ext uri="{BB962C8B-B14F-4D97-AF65-F5344CB8AC3E}">
        <p14:creationId xmlns:p14="http://schemas.microsoft.com/office/powerpoint/2010/main" val="11958441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029167-7B5F-14A8-60E8-01DF5CA9D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5BADA-B056-EBBD-D2B1-C00E8ED69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Hands-On 2: </a:t>
            </a:r>
            <a:r>
              <a:rPr lang="sk-SK" dirty="0"/>
              <a:t>Expand &amp; Integrate</a:t>
            </a:r>
            <a:endParaRPr lang="en-DE" dirty="0"/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E014B43A-67D4-766E-28D0-1D763F9CE7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604" y="1657154"/>
            <a:ext cx="6393714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1800" b="1" dirty="0">
                <a:solidFill>
                  <a:schemeClr val="tx2"/>
                </a:solidFill>
              </a:rPr>
              <a:t>Situation</a:t>
            </a:r>
          </a:p>
          <a:p>
            <a:r>
              <a:rPr lang="en-US" sz="1500" dirty="0"/>
              <a:t>- </a:t>
            </a:r>
            <a:r>
              <a:rPr lang="en-US" sz="1500" b="1" dirty="0"/>
              <a:t>Local system now operating correctly </a:t>
            </a:r>
            <a:r>
              <a:rPr lang="en-US" sz="1500" dirty="0"/>
              <a:t>with MGate MB3270-G2</a:t>
            </a:r>
          </a:p>
          <a:p>
            <a:r>
              <a:rPr lang="en-US" sz="1500" dirty="0"/>
              <a:t>- Customer satisfied with migration result</a:t>
            </a:r>
          </a:p>
          <a:p>
            <a:r>
              <a:rPr lang="en-US" sz="1500" dirty="0"/>
              <a:t>- Chain management recently deployed </a:t>
            </a:r>
            <a:r>
              <a:rPr lang="en-US" sz="1500" b="1" dirty="0"/>
              <a:t>a new central SCADA system</a:t>
            </a:r>
          </a:p>
          <a:p>
            <a:r>
              <a:rPr lang="en-US" sz="1500" dirty="0"/>
              <a:t>- Network segmentation between branches </a:t>
            </a:r>
            <a:r>
              <a:rPr lang="en-US" sz="1500" b="1" dirty="0"/>
              <a:t>(located in different subnet) </a:t>
            </a:r>
          </a:p>
          <a:p>
            <a:r>
              <a:rPr lang="en-US" sz="1500" dirty="0"/>
              <a:t>- </a:t>
            </a:r>
            <a:r>
              <a:rPr lang="en-US" sz="1500" b="1" dirty="0"/>
              <a:t>Request: Add remote monitoring </a:t>
            </a:r>
            <a:r>
              <a:rPr lang="en-US" sz="1500" dirty="0"/>
              <a:t>to headquarters</a:t>
            </a:r>
          </a:p>
          <a:p>
            <a:r>
              <a:rPr lang="en-US" sz="1500" dirty="0"/>
              <a:t>- Preferably, </a:t>
            </a:r>
            <a:r>
              <a:rPr lang="en-GB" sz="1500" dirty="0"/>
              <a:t>n</a:t>
            </a:r>
            <a:r>
              <a:rPr lang="sk-SK" sz="1500" dirty="0"/>
              <a:t>o extra hardware</a:t>
            </a:r>
            <a:endParaRPr lang="en-US" sz="1500" dirty="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A74BEFBC-AEB6-6D31-F3F6-C5A51B9F52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604" y="3446521"/>
            <a:ext cx="8016452" cy="1538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1800" b="1" dirty="0">
                <a:solidFill>
                  <a:schemeClr val="tx2"/>
                </a:solidFill>
              </a:rPr>
              <a:t>Challenges</a:t>
            </a:r>
            <a:endParaRPr lang="en-US" sz="1500" dirty="0"/>
          </a:p>
          <a:p>
            <a:r>
              <a:rPr lang="en-US" sz="1500" dirty="0"/>
              <a:t>1. Enable </a:t>
            </a:r>
            <a:r>
              <a:rPr lang="en-US" sz="1500" b="1" dirty="0"/>
              <a:t>dual-subnet architecture using a single gateway</a:t>
            </a:r>
          </a:p>
          <a:p>
            <a:r>
              <a:rPr lang="en-US" sz="1500" dirty="0"/>
              <a:t>2. </a:t>
            </a:r>
            <a:r>
              <a:rPr lang="en-US" sz="1500" b="1" dirty="0"/>
              <a:t>Prove that the same physical device can</a:t>
            </a:r>
          </a:p>
          <a:p>
            <a:pPr marL="285750" indent="-285750">
              <a:buFontTx/>
              <a:buChar char="-"/>
            </a:pPr>
            <a:r>
              <a:rPr lang="en-US" sz="1500" b="1" dirty="0"/>
              <a:t>Use</a:t>
            </a:r>
            <a:r>
              <a:rPr lang="en-US" sz="1500" dirty="0"/>
              <a:t> the same, </a:t>
            </a:r>
            <a:r>
              <a:rPr lang="en-US" sz="1500" b="1" dirty="0"/>
              <a:t>existing structure </a:t>
            </a:r>
            <a:r>
              <a:rPr lang="en-US" sz="1500" dirty="0"/>
              <a:t>in current local branches </a:t>
            </a:r>
          </a:p>
          <a:p>
            <a:pPr marL="285750" indent="-285750">
              <a:buFontTx/>
              <a:buChar char="-"/>
            </a:pPr>
            <a:r>
              <a:rPr lang="en-US" sz="1500" b="1" dirty="0"/>
              <a:t>As well as address different</a:t>
            </a:r>
            <a:r>
              <a:rPr lang="en-US" sz="1500" dirty="0"/>
              <a:t> addressing </a:t>
            </a:r>
            <a:r>
              <a:rPr lang="en-US" sz="1500" b="1" dirty="0"/>
              <a:t>structure</a:t>
            </a:r>
            <a:r>
              <a:rPr lang="en-US" sz="1500" dirty="0"/>
              <a:t> to </a:t>
            </a:r>
          </a:p>
          <a:p>
            <a:pPr marL="285750" indent="-285750">
              <a:buFontTx/>
              <a:buChar char="-"/>
            </a:pPr>
            <a:r>
              <a:rPr lang="en-US" sz="1500" dirty="0"/>
              <a:t>being integrated in the central system</a:t>
            </a: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66B5C65E-BCC2-4DEA-0211-254C32EF5E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778" y="5005057"/>
            <a:ext cx="598126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en-DE" sz="1800" b="1" dirty="0">
                <a:solidFill>
                  <a:schemeClr val="tx2"/>
                </a:solidFill>
                <a:latin typeface="Arial" panose="020B0604020202020204" pitchFamily="34" charset="0"/>
              </a:rPr>
              <a:t>Action plan</a:t>
            </a:r>
            <a:endParaRPr kumimoji="0" lang="en-DE" altLang="en-DE" sz="1800" b="1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en-GB" altLang="en-DE" sz="1500" b="1" dirty="0">
                <a:solidFill>
                  <a:schemeClr val="tx1"/>
                </a:solidFill>
                <a:latin typeface="Arial" panose="020B0604020202020204" pitchFamily="34" charset="0"/>
              </a:rPr>
              <a:t>Reconfigure</a:t>
            </a:r>
            <a:r>
              <a:rPr lang="en-GB" altLang="en-DE" sz="1500" dirty="0">
                <a:solidFill>
                  <a:schemeClr val="tx1"/>
                </a:solidFill>
                <a:latin typeface="Arial" panose="020B0604020202020204" pitchFamily="34" charset="0"/>
              </a:rPr>
              <a:t> current </a:t>
            </a:r>
            <a:r>
              <a:rPr lang="en-GB" altLang="en-DE" sz="1500" b="1" dirty="0">
                <a:solidFill>
                  <a:schemeClr val="tx1"/>
                </a:solidFill>
                <a:latin typeface="Arial" panose="020B0604020202020204" pitchFamily="34" charset="0"/>
              </a:rPr>
              <a:t>setup for</a:t>
            </a:r>
            <a:r>
              <a:rPr lang="en-GB" altLang="en-DE" sz="1500" dirty="0">
                <a:solidFill>
                  <a:schemeClr val="tx1"/>
                </a:solidFill>
                <a:latin typeface="Arial" panose="020B0604020202020204" pitchFamily="34" charset="0"/>
              </a:rPr>
              <a:t> use in </a:t>
            </a:r>
            <a:r>
              <a:rPr lang="en-GB" altLang="en-DE" sz="1500" b="1" dirty="0">
                <a:solidFill>
                  <a:schemeClr val="tx1"/>
                </a:solidFill>
                <a:latin typeface="Arial" panose="020B0604020202020204" pitchFamily="34" charset="0"/>
              </a:rPr>
              <a:t>different subnets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en-GB" altLang="en-DE" sz="1500" dirty="0">
                <a:solidFill>
                  <a:schemeClr val="tx1"/>
                </a:solidFill>
                <a:latin typeface="Arial" panose="020B0604020202020204" pitchFamily="34" charset="0"/>
              </a:rPr>
              <a:t>Review capability of </a:t>
            </a:r>
            <a:r>
              <a:rPr lang="en-GB" altLang="en-DE" sz="1500" b="1" dirty="0">
                <a:solidFill>
                  <a:schemeClr val="tx1"/>
                </a:solidFill>
                <a:latin typeface="Arial" panose="020B0604020202020204" pitchFamily="34" charset="0"/>
              </a:rPr>
              <a:t>re-address</a:t>
            </a:r>
            <a:r>
              <a:rPr lang="en-GB" altLang="en-DE" sz="1500" dirty="0">
                <a:solidFill>
                  <a:schemeClr val="tx1"/>
                </a:solidFill>
                <a:latin typeface="Arial" panose="020B0604020202020204" pitchFamily="34" charset="0"/>
              </a:rPr>
              <a:t>ing current </a:t>
            </a:r>
            <a:r>
              <a:rPr lang="en-GB" altLang="en-DE" sz="1500" b="1" dirty="0">
                <a:solidFill>
                  <a:schemeClr val="tx1"/>
                </a:solidFill>
                <a:latin typeface="Arial" panose="020B0604020202020204" pitchFamily="34" charset="0"/>
              </a:rPr>
              <a:t>Modbus sensor</a:t>
            </a:r>
            <a:endParaRPr kumimoji="0" lang="en-DE" altLang="en-DE" sz="15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8D12723-A3ED-BA71-32C1-2532A9584B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1581" y="2156270"/>
            <a:ext cx="5222007" cy="342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136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9F1AF-D392-6598-02E2-E4C58B9856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Arrow: Right 27">
            <a:extLst>
              <a:ext uri="{FF2B5EF4-FFF2-40B4-BE49-F238E27FC236}">
                <a16:creationId xmlns:a16="http://schemas.microsoft.com/office/drawing/2014/main" id="{7E0638A0-0801-8ED1-0D04-74D5D293A79C}"/>
              </a:ext>
            </a:extLst>
          </p:cNvPr>
          <p:cNvSpPr/>
          <p:nvPr/>
        </p:nvSpPr>
        <p:spPr>
          <a:xfrm>
            <a:off x="3546389" y="3915209"/>
            <a:ext cx="4905330" cy="2122083"/>
          </a:xfrm>
          <a:prstGeom prst="rightArrow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accent4">
                  <a:satMod val="110000"/>
                  <a:lumMod val="100000"/>
                  <a:shade val="100000"/>
                </a:schemeClr>
              </a:gs>
              <a:gs pos="100000">
                <a:schemeClr val="accent4">
                  <a:lumMod val="99000"/>
                  <a:satMod val="120000"/>
                  <a:shade val="78000"/>
                </a:schemeClr>
              </a:gs>
            </a:gsLst>
            <a:lin ang="0" scaled="1"/>
            <a:tileRect/>
          </a:gradFill>
          <a:ln/>
          <a:effec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r"/>
            <a:endParaRPr lang="en-US" sz="2000" b="1" dirty="0">
              <a:cs typeface="Arial"/>
            </a:endParaRPr>
          </a:p>
        </p:txBody>
      </p:sp>
      <p:sp>
        <p:nvSpPr>
          <p:cNvPr id="5" name="標題 1">
            <a:extLst>
              <a:ext uri="{FF2B5EF4-FFF2-40B4-BE49-F238E27FC236}">
                <a16:creationId xmlns:a16="http://schemas.microsoft.com/office/drawing/2014/main" id="{8C68F7C4-0BA1-BD35-9233-B5D46F64D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7" y="417523"/>
            <a:ext cx="11160018" cy="766426"/>
          </a:xfrm>
        </p:spPr>
        <p:txBody>
          <a:bodyPr>
            <a:normAutofit/>
          </a:bodyPr>
          <a:lstStyle/>
          <a:p>
            <a:r>
              <a:rPr lang="en-US" altLang="zh-TW" dirty="0"/>
              <a:t>Selecting the Proper Product Line</a:t>
            </a:r>
            <a:endParaRPr lang="zh-TW" altLang="en-US" dirty="0"/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5F359E36-4552-1D5B-C16E-9756F579A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3535" y="1608564"/>
            <a:ext cx="2059082" cy="269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>
            <a:extLst>
              <a:ext uri="{FF2B5EF4-FFF2-40B4-BE49-F238E27FC236}">
                <a16:creationId xmlns:a16="http://schemas.microsoft.com/office/drawing/2014/main" id="{921FE0B5-9430-4C51-4823-BAE6F1BF95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3260" y="2890376"/>
            <a:ext cx="949445" cy="922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>
            <a:extLst>
              <a:ext uri="{FF2B5EF4-FFF2-40B4-BE49-F238E27FC236}">
                <a16:creationId xmlns:a16="http://schemas.microsoft.com/office/drawing/2014/main" id="{B7CE77FE-419D-0F38-8E2E-9E565DF5F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182" y="2954675"/>
            <a:ext cx="1130284" cy="925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>
            <a:extLst>
              <a:ext uri="{FF2B5EF4-FFF2-40B4-BE49-F238E27FC236}">
                <a16:creationId xmlns:a16="http://schemas.microsoft.com/office/drawing/2014/main" id="{923AB665-A09B-FC82-B616-829C2A8162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851" y="4520755"/>
            <a:ext cx="1730716" cy="1996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7A6E774-3C9C-C375-1743-FC5A519D30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3024345"/>
            <a:ext cx="3741871" cy="249458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17D3956-1761-08B0-4B8B-B12E0A5DACC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91330" y="3468008"/>
            <a:ext cx="3702257" cy="2468171"/>
          </a:xfrm>
          <a:prstGeom prst="rect">
            <a:avLst/>
          </a:prstGeom>
        </p:spPr>
      </p:pic>
      <p:sp>
        <p:nvSpPr>
          <p:cNvPr id="21" name="文字方塊 10">
            <a:extLst>
              <a:ext uri="{FF2B5EF4-FFF2-40B4-BE49-F238E27FC236}">
                <a16:creationId xmlns:a16="http://schemas.microsoft.com/office/drawing/2014/main" id="{B57A8D13-5E9F-3D35-B4EB-0BB583FC6311}"/>
              </a:ext>
            </a:extLst>
          </p:cNvPr>
          <p:cNvSpPr txBox="1"/>
          <p:nvPr/>
        </p:nvSpPr>
        <p:spPr>
          <a:xfrm>
            <a:off x="1213543" y="2575019"/>
            <a:ext cx="131478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Beginning </a:t>
            </a:r>
            <a:endParaRPr lang="zh-TW" altLang="en-US" dirty="0"/>
          </a:p>
        </p:txBody>
      </p:sp>
      <p:sp>
        <p:nvSpPr>
          <p:cNvPr id="22" name="文字方塊 10">
            <a:extLst>
              <a:ext uri="{FF2B5EF4-FFF2-40B4-BE49-F238E27FC236}">
                <a16:creationId xmlns:a16="http://schemas.microsoft.com/office/drawing/2014/main" id="{D56DADE2-5756-5E45-CBF8-1171BA431599}"/>
              </a:ext>
            </a:extLst>
          </p:cNvPr>
          <p:cNvSpPr txBox="1"/>
          <p:nvPr/>
        </p:nvSpPr>
        <p:spPr>
          <a:xfrm>
            <a:off x="9505530" y="2974882"/>
            <a:ext cx="167385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After Upgrade</a:t>
            </a:r>
            <a:endParaRPr lang="zh-TW" alt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4B91A38-C3FE-0693-E9FE-A91E17EA1992}"/>
              </a:ext>
            </a:extLst>
          </p:cNvPr>
          <p:cNvSpPr txBox="1"/>
          <p:nvPr/>
        </p:nvSpPr>
        <p:spPr>
          <a:xfrm>
            <a:off x="5278761" y="1156399"/>
            <a:ext cx="1673856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dirty="0"/>
              <a:t>Problem? </a:t>
            </a:r>
            <a:endParaRPr lang="zh-TW" altLang="en-US" dirty="0"/>
          </a:p>
        </p:txBody>
      </p:sp>
      <p:pic>
        <p:nvPicPr>
          <p:cNvPr id="25" name="Graphic 24" descr="Badge with solid fill">
            <a:extLst>
              <a:ext uri="{FF2B5EF4-FFF2-40B4-BE49-F238E27FC236}">
                <a16:creationId xmlns:a16="http://schemas.microsoft.com/office/drawing/2014/main" id="{4222D978-4908-68DB-420B-5077E006B2B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337052" y="5341886"/>
            <a:ext cx="654973" cy="654973"/>
          </a:xfrm>
          <a:prstGeom prst="rect">
            <a:avLst/>
          </a:prstGeom>
        </p:spPr>
      </p:pic>
      <p:pic>
        <p:nvPicPr>
          <p:cNvPr id="27" name="Graphic 26" descr="Badge 1 with solid fill">
            <a:extLst>
              <a:ext uri="{FF2B5EF4-FFF2-40B4-BE49-F238E27FC236}">
                <a16:creationId xmlns:a16="http://schemas.microsoft.com/office/drawing/2014/main" id="{AE7D7A99-9FB1-5AB2-51EB-4DA71CAD934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256955" y="1757081"/>
            <a:ext cx="624461" cy="624461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43119509-9446-B073-EA54-DE5EB7BC57B8}"/>
              </a:ext>
            </a:extLst>
          </p:cNvPr>
          <p:cNvGrpSpPr/>
          <p:nvPr/>
        </p:nvGrpSpPr>
        <p:grpSpPr>
          <a:xfrm>
            <a:off x="4958108" y="1868291"/>
            <a:ext cx="1976903" cy="1976903"/>
            <a:chOff x="8302036" y="482063"/>
            <a:chExt cx="1976903" cy="1976903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13282BC0-E606-318A-D7A3-D3774C91546D}"/>
                </a:ext>
              </a:extLst>
            </p:cNvPr>
            <p:cNvCxnSpPr>
              <a:cxnSpLocks/>
            </p:cNvCxnSpPr>
            <p:nvPr/>
          </p:nvCxnSpPr>
          <p:spPr>
            <a:xfrm>
              <a:off x="8302036" y="548856"/>
              <a:ext cx="1976903" cy="1743188"/>
            </a:xfrm>
            <a:prstGeom prst="line">
              <a:avLst/>
            </a:prstGeom>
            <a:ln w="1270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5421D94F-15AE-519E-F88E-F715A02F993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298839" y="598921"/>
              <a:ext cx="1976903" cy="1743188"/>
            </a:xfrm>
            <a:prstGeom prst="line">
              <a:avLst/>
            </a:prstGeom>
            <a:ln w="1270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6758990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217CE8-9212-0D4F-598A-C9F55478D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微軟Microsoft Surface Laptop 4 13吋(i5/8G/512G白金) 5BT-00053 | 其他系列| Yahoo奇摩購物中心">
            <a:extLst>
              <a:ext uri="{FF2B5EF4-FFF2-40B4-BE49-F238E27FC236}">
                <a16:creationId xmlns:a16="http://schemas.microsoft.com/office/drawing/2014/main" id="{5E0523B3-751B-90B6-EE16-E3140AE40D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63395" y="4194951"/>
            <a:ext cx="1576097" cy="1118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32C5A6B2-AB46-3396-CA58-483F1186597D}"/>
              </a:ext>
            </a:extLst>
          </p:cNvPr>
          <p:cNvSpPr txBox="1"/>
          <p:nvPr/>
        </p:nvSpPr>
        <p:spPr>
          <a:xfrm>
            <a:off x="6127280" y="1865322"/>
            <a:ext cx="1301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/>
              <a:t>MGate </a:t>
            </a:r>
            <a:br>
              <a:rPr lang="en-US" altLang="zh-TW" sz="1400" b="1" dirty="0"/>
            </a:br>
            <a:r>
              <a:rPr lang="en-US" altLang="zh-TW" sz="1400" b="1" dirty="0"/>
              <a:t>MB3270-G2</a:t>
            </a:r>
            <a:endParaRPr lang="zh-TW" altLang="en-US" sz="1400" b="1" dirty="0"/>
          </a:p>
        </p:txBody>
      </p:sp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703F6979-5953-C4C4-C10F-6E7C91EE3ECC}"/>
              </a:ext>
            </a:extLst>
          </p:cNvPr>
          <p:cNvCxnSpPr>
            <a:cxnSpLocks/>
          </p:cNvCxnSpPr>
          <p:nvPr/>
        </p:nvCxnSpPr>
        <p:spPr>
          <a:xfrm>
            <a:off x="4577779" y="3034953"/>
            <a:ext cx="183222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文字方塊 9">
            <a:extLst>
              <a:ext uri="{FF2B5EF4-FFF2-40B4-BE49-F238E27FC236}">
                <a16:creationId xmlns:a16="http://schemas.microsoft.com/office/drawing/2014/main" id="{68E99A05-A9E3-6114-343F-6D5D0BCAB18A}"/>
              </a:ext>
            </a:extLst>
          </p:cNvPr>
          <p:cNvSpPr txBox="1"/>
          <p:nvPr/>
        </p:nvSpPr>
        <p:spPr>
          <a:xfrm>
            <a:off x="2102328" y="2716550"/>
            <a:ext cx="24099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/>
              <a:t>Modbus TCP </a:t>
            </a:r>
            <a:br>
              <a:rPr lang="en-US" altLang="zh-TW" sz="1400" b="1" dirty="0"/>
            </a:br>
            <a:r>
              <a:rPr lang="en-US" altLang="zh-TW" sz="1400" b="1" dirty="0"/>
              <a:t>(Client / Master)</a:t>
            </a:r>
          </a:p>
          <a:p>
            <a:pPr algn="ctr"/>
            <a:r>
              <a:rPr lang="en-US" altLang="zh-TW" sz="1400" b="1" dirty="0"/>
              <a:t>192.168.128.100/24</a:t>
            </a:r>
            <a:endParaRPr lang="zh-TW" altLang="en-US" sz="1400" b="1" dirty="0"/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3A9A8263-85FD-6E07-1765-63DF589BE857}"/>
              </a:ext>
            </a:extLst>
          </p:cNvPr>
          <p:cNvSpPr txBox="1"/>
          <p:nvPr/>
        </p:nvSpPr>
        <p:spPr>
          <a:xfrm>
            <a:off x="4614790" y="3502479"/>
            <a:ext cx="18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/>
              <a:t>LAN1: </a:t>
            </a:r>
            <a:br>
              <a:rPr lang="en-US" altLang="zh-TW" sz="1400" b="1"/>
            </a:br>
            <a:r>
              <a:rPr lang="en-US" altLang="zh-TW" sz="1400" b="1"/>
              <a:t>192.168.127.200/24</a:t>
            </a:r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792EE9C0-61F5-766D-4DBD-BC3A1040C8E8}"/>
              </a:ext>
            </a:extLst>
          </p:cNvPr>
          <p:cNvSpPr txBox="1"/>
          <p:nvPr/>
        </p:nvSpPr>
        <p:spPr>
          <a:xfrm>
            <a:off x="9711524" y="3455214"/>
            <a:ext cx="2265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/>
              <a:t>Modbus Server (Slave)</a:t>
            </a:r>
          </a:p>
          <a:p>
            <a:pPr algn="ctr"/>
            <a:r>
              <a:rPr lang="en-US" altLang="zh-TW" sz="1400" b="1"/>
              <a:t>(XY- MD02 Sensor)</a:t>
            </a:r>
            <a:endParaRPr lang="zh-TW" altLang="en-US" sz="1400" b="1"/>
          </a:p>
        </p:txBody>
      </p:sp>
      <p:cxnSp>
        <p:nvCxnSpPr>
          <p:cNvPr id="22" name="直線接點 21">
            <a:extLst>
              <a:ext uri="{FF2B5EF4-FFF2-40B4-BE49-F238E27FC236}">
                <a16:creationId xmlns:a16="http://schemas.microsoft.com/office/drawing/2014/main" id="{46CC2C89-16E8-FA3F-38CA-D4F5F3073859}"/>
              </a:ext>
            </a:extLst>
          </p:cNvPr>
          <p:cNvCxnSpPr>
            <a:cxnSpLocks/>
          </p:cNvCxnSpPr>
          <p:nvPr/>
        </p:nvCxnSpPr>
        <p:spPr>
          <a:xfrm>
            <a:off x="9786146" y="5368158"/>
            <a:ext cx="10789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接點 22">
            <a:extLst>
              <a:ext uri="{FF2B5EF4-FFF2-40B4-BE49-F238E27FC236}">
                <a16:creationId xmlns:a16="http://schemas.microsoft.com/office/drawing/2014/main" id="{1A055C62-1157-B98C-2529-837DB2C42B4A}"/>
              </a:ext>
            </a:extLst>
          </p:cNvPr>
          <p:cNvCxnSpPr>
            <a:cxnSpLocks/>
          </p:cNvCxnSpPr>
          <p:nvPr/>
        </p:nvCxnSpPr>
        <p:spPr>
          <a:xfrm>
            <a:off x="9804194" y="3918837"/>
            <a:ext cx="0" cy="143728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接點 28">
            <a:extLst>
              <a:ext uri="{FF2B5EF4-FFF2-40B4-BE49-F238E27FC236}">
                <a16:creationId xmlns:a16="http://schemas.microsoft.com/office/drawing/2014/main" id="{ACB5646D-D0F4-3DB8-5FDD-5357163AF328}"/>
              </a:ext>
            </a:extLst>
          </p:cNvPr>
          <p:cNvCxnSpPr>
            <a:cxnSpLocks/>
          </p:cNvCxnSpPr>
          <p:nvPr/>
        </p:nvCxnSpPr>
        <p:spPr>
          <a:xfrm>
            <a:off x="7077751" y="3930869"/>
            <a:ext cx="272644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字方塊 31">
            <a:extLst>
              <a:ext uri="{FF2B5EF4-FFF2-40B4-BE49-F238E27FC236}">
                <a16:creationId xmlns:a16="http://schemas.microsoft.com/office/drawing/2014/main" id="{7EB8A9B6-CBE3-1912-23B0-33723073A3BD}"/>
              </a:ext>
            </a:extLst>
          </p:cNvPr>
          <p:cNvSpPr txBox="1"/>
          <p:nvPr/>
        </p:nvSpPr>
        <p:spPr>
          <a:xfrm>
            <a:off x="4796872" y="2729711"/>
            <a:ext cx="14713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b="1">
                <a:solidFill>
                  <a:srgbClr val="00B0F0"/>
                </a:solidFill>
              </a:rPr>
              <a:t>Modbus TCP</a:t>
            </a:r>
            <a:endParaRPr lang="zh-TW" altLang="en-US" sz="1400" b="1">
              <a:solidFill>
                <a:srgbClr val="00B0F0"/>
              </a:solidFill>
            </a:endParaRP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F5E6786C-994A-93AC-779B-B1208CA69B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9999" y="4423812"/>
            <a:ext cx="3243296" cy="2016665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66BE5D03-2153-9C96-C9C9-351F49555CC1}"/>
              </a:ext>
            </a:extLst>
          </p:cNvPr>
          <p:cNvSpPr txBox="1"/>
          <p:nvPr/>
        </p:nvSpPr>
        <p:spPr>
          <a:xfrm>
            <a:off x="7379044" y="4573630"/>
            <a:ext cx="2212293" cy="318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67" b="1" dirty="0">
                <a:latin typeface="arial" panose="020B0604020202020204" pitchFamily="34" charset="0"/>
              </a:rPr>
              <a:t>Serial interface: </a:t>
            </a:r>
            <a:r>
              <a:rPr lang="en-US" sz="1467" b="1" dirty="0">
                <a:solidFill>
                  <a:srgbClr val="FF0000"/>
                </a:solidFill>
                <a:latin typeface="arial" panose="020B0604020202020204" pitchFamily="34" charset="0"/>
              </a:rPr>
              <a:t>Port 1</a:t>
            </a:r>
            <a:endParaRPr lang="en-DE" sz="1467" b="1" dirty="0">
              <a:solidFill>
                <a:srgbClr val="FF0000"/>
              </a:solidFill>
            </a:endParaRPr>
          </a:p>
        </p:txBody>
      </p:sp>
      <p:sp>
        <p:nvSpPr>
          <p:cNvPr id="11" name="文字方塊 13">
            <a:extLst>
              <a:ext uri="{FF2B5EF4-FFF2-40B4-BE49-F238E27FC236}">
                <a16:creationId xmlns:a16="http://schemas.microsoft.com/office/drawing/2014/main" id="{2700EED4-5D61-EAA9-3B6E-9FE2258F86D2}"/>
              </a:ext>
            </a:extLst>
          </p:cNvPr>
          <p:cNvSpPr txBox="1"/>
          <p:nvPr/>
        </p:nvSpPr>
        <p:spPr>
          <a:xfrm>
            <a:off x="2188902" y="1316822"/>
            <a:ext cx="2246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/>
              <a:t>PC 2: raMBu2 </a:t>
            </a:r>
            <a:endParaRPr lang="en-US" altLang="zh-TW" sz="1400" b="1" dirty="0">
              <a:solidFill>
                <a:srgbClr val="FF0000"/>
              </a:solidFill>
            </a:endParaRPr>
          </a:p>
        </p:txBody>
      </p:sp>
      <p:sp>
        <p:nvSpPr>
          <p:cNvPr id="18" name="標題 1">
            <a:extLst>
              <a:ext uri="{FF2B5EF4-FFF2-40B4-BE49-F238E27FC236}">
                <a16:creationId xmlns:a16="http://schemas.microsoft.com/office/drawing/2014/main" id="{F66ADF09-8764-5FD6-C4A4-0773AF662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Hands-On 2 – Architecture</a:t>
            </a:r>
            <a:endParaRPr lang="zh-TW" alt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251C3B-6FD2-3ACB-A10E-23E8C91BA4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17045" y="4000063"/>
            <a:ext cx="854664" cy="1330556"/>
          </a:xfrm>
          <a:prstGeom prst="rect">
            <a:avLst/>
          </a:prstGeom>
        </p:spPr>
      </p:pic>
      <p:pic>
        <p:nvPicPr>
          <p:cNvPr id="4" name="Picture 2" descr="微軟Microsoft Surface Laptop 4 13吋(i5/8G/512G白金) 5BT-00053 | 其他系列| Yahoo奇摩購物中心">
            <a:extLst>
              <a:ext uri="{FF2B5EF4-FFF2-40B4-BE49-F238E27FC236}">
                <a16:creationId xmlns:a16="http://schemas.microsoft.com/office/drawing/2014/main" id="{D8508036-B258-D3F1-F99C-F0668825C3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24322" y="1624599"/>
            <a:ext cx="1576097" cy="1118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54993B6-9A48-792D-00CA-1CCB4D5BAD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2067" y="1722276"/>
            <a:ext cx="1067874" cy="704826"/>
          </a:xfrm>
          <a:prstGeom prst="rect">
            <a:avLst/>
          </a:prstGeom>
        </p:spPr>
      </p:pic>
      <p:sp>
        <p:nvSpPr>
          <p:cNvPr id="6" name="文字方塊 9">
            <a:extLst>
              <a:ext uri="{FF2B5EF4-FFF2-40B4-BE49-F238E27FC236}">
                <a16:creationId xmlns:a16="http://schemas.microsoft.com/office/drawing/2014/main" id="{D7D1C3AD-9682-75E4-F7A1-CDB8892F487B}"/>
              </a:ext>
            </a:extLst>
          </p:cNvPr>
          <p:cNvSpPr txBox="1"/>
          <p:nvPr/>
        </p:nvSpPr>
        <p:spPr>
          <a:xfrm>
            <a:off x="2102328" y="5164041"/>
            <a:ext cx="24099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/>
              <a:t>Modbus TCP </a:t>
            </a:r>
            <a:br>
              <a:rPr lang="en-US" altLang="zh-TW" sz="1400" b="1"/>
            </a:br>
            <a:r>
              <a:rPr lang="en-US" altLang="zh-TW" sz="1400" b="1"/>
              <a:t>(Client / Master)</a:t>
            </a:r>
          </a:p>
          <a:p>
            <a:pPr algn="ctr"/>
            <a:r>
              <a:rPr lang="en-US" altLang="zh-TW" sz="1400" b="1"/>
              <a:t>192.168.127.100/24</a:t>
            </a:r>
            <a:endParaRPr lang="zh-TW" altLang="en-US" sz="1400" b="1"/>
          </a:p>
        </p:txBody>
      </p:sp>
      <p:sp>
        <p:nvSpPr>
          <p:cNvPr id="7" name="文字方塊 13">
            <a:extLst>
              <a:ext uri="{FF2B5EF4-FFF2-40B4-BE49-F238E27FC236}">
                <a16:creationId xmlns:a16="http://schemas.microsoft.com/office/drawing/2014/main" id="{90615B87-0511-D637-32EB-5998743D6082}"/>
              </a:ext>
            </a:extLst>
          </p:cNvPr>
          <p:cNvSpPr txBox="1"/>
          <p:nvPr/>
        </p:nvSpPr>
        <p:spPr>
          <a:xfrm>
            <a:off x="2219349" y="3898664"/>
            <a:ext cx="2246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/>
              <a:t>PC 1: raMBu2 </a:t>
            </a:r>
            <a:endParaRPr lang="en-US" altLang="zh-TW" sz="1400" b="1" dirty="0">
              <a:solidFill>
                <a:srgbClr val="FF0000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3383A2C-1A9C-1741-1784-7975A681B6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17506" y="4289672"/>
            <a:ext cx="1067874" cy="704826"/>
          </a:xfrm>
          <a:prstGeom prst="rect">
            <a:avLst/>
          </a:prstGeom>
        </p:spPr>
      </p:pic>
      <p:cxnSp>
        <p:nvCxnSpPr>
          <p:cNvPr id="21" name="直線接點 7">
            <a:extLst>
              <a:ext uri="{FF2B5EF4-FFF2-40B4-BE49-F238E27FC236}">
                <a16:creationId xmlns:a16="http://schemas.microsoft.com/office/drawing/2014/main" id="{BEB2F5BE-CE04-A878-BF5A-6079293A7B61}"/>
              </a:ext>
            </a:extLst>
          </p:cNvPr>
          <p:cNvCxnSpPr>
            <a:cxnSpLocks/>
          </p:cNvCxnSpPr>
          <p:nvPr/>
        </p:nvCxnSpPr>
        <p:spPr>
          <a:xfrm flipH="1">
            <a:off x="4574830" y="3242487"/>
            <a:ext cx="6432" cy="1407405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直線接點 7">
            <a:extLst>
              <a:ext uri="{FF2B5EF4-FFF2-40B4-BE49-F238E27FC236}">
                <a16:creationId xmlns:a16="http://schemas.microsoft.com/office/drawing/2014/main" id="{3FC35A65-56A2-2596-D1E2-E3F435F5175E}"/>
              </a:ext>
            </a:extLst>
          </p:cNvPr>
          <p:cNvCxnSpPr>
            <a:cxnSpLocks/>
          </p:cNvCxnSpPr>
          <p:nvPr/>
        </p:nvCxnSpPr>
        <p:spPr>
          <a:xfrm>
            <a:off x="4094015" y="2109980"/>
            <a:ext cx="505926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直線接點 7">
            <a:extLst>
              <a:ext uri="{FF2B5EF4-FFF2-40B4-BE49-F238E27FC236}">
                <a16:creationId xmlns:a16="http://schemas.microsoft.com/office/drawing/2014/main" id="{F7F5EB11-C87F-DDE9-5909-9D0D5545FDF4}"/>
              </a:ext>
            </a:extLst>
          </p:cNvPr>
          <p:cNvCxnSpPr>
            <a:cxnSpLocks/>
          </p:cNvCxnSpPr>
          <p:nvPr/>
        </p:nvCxnSpPr>
        <p:spPr>
          <a:xfrm>
            <a:off x="4076973" y="4649892"/>
            <a:ext cx="507238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37890" name="Picture 2">
            <a:extLst>
              <a:ext uri="{FF2B5EF4-FFF2-40B4-BE49-F238E27FC236}">
                <a16:creationId xmlns:a16="http://schemas.microsoft.com/office/drawing/2014/main" id="{1A253C9A-6BA5-F024-2B3F-C108734F79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434" y="2498634"/>
            <a:ext cx="685032" cy="166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1" name="直線接點 7">
            <a:extLst>
              <a:ext uri="{FF2B5EF4-FFF2-40B4-BE49-F238E27FC236}">
                <a16:creationId xmlns:a16="http://schemas.microsoft.com/office/drawing/2014/main" id="{91F88715-F0B3-BF25-07F7-C3A87B3093DD}"/>
              </a:ext>
            </a:extLst>
          </p:cNvPr>
          <p:cNvCxnSpPr>
            <a:cxnSpLocks/>
          </p:cNvCxnSpPr>
          <p:nvPr/>
        </p:nvCxnSpPr>
        <p:spPr>
          <a:xfrm flipH="1">
            <a:off x="4591474" y="2092619"/>
            <a:ext cx="3410" cy="942334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3" name="直線接點 7">
            <a:extLst>
              <a:ext uri="{FF2B5EF4-FFF2-40B4-BE49-F238E27FC236}">
                <a16:creationId xmlns:a16="http://schemas.microsoft.com/office/drawing/2014/main" id="{EF10D4FB-4957-44B7-3F93-721974ED6541}"/>
              </a:ext>
            </a:extLst>
          </p:cNvPr>
          <p:cNvCxnSpPr>
            <a:cxnSpLocks/>
          </p:cNvCxnSpPr>
          <p:nvPr/>
        </p:nvCxnSpPr>
        <p:spPr>
          <a:xfrm>
            <a:off x="4557316" y="3248503"/>
            <a:ext cx="1852683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8" name="文字方塊 31">
            <a:extLst>
              <a:ext uri="{FF2B5EF4-FFF2-40B4-BE49-F238E27FC236}">
                <a16:creationId xmlns:a16="http://schemas.microsoft.com/office/drawing/2014/main" id="{07835E9F-972E-36D1-DFD0-ACF8D870D206}"/>
              </a:ext>
            </a:extLst>
          </p:cNvPr>
          <p:cNvSpPr txBox="1"/>
          <p:nvPr/>
        </p:nvSpPr>
        <p:spPr>
          <a:xfrm>
            <a:off x="4821764" y="3273663"/>
            <a:ext cx="14713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b="1">
                <a:solidFill>
                  <a:srgbClr val="00B0F0"/>
                </a:solidFill>
              </a:rPr>
              <a:t>Modbus TCP</a:t>
            </a:r>
            <a:endParaRPr lang="zh-TW" altLang="en-US" sz="1400" b="1">
              <a:solidFill>
                <a:srgbClr val="00B0F0"/>
              </a:solidFill>
            </a:endParaRPr>
          </a:p>
        </p:txBody>
      </p:sp>
      <p:sp>
        <p:nvSpPr>
          <p:cNvPr id="49" name="文字方塊 11">
            <a:extLst>
              <a:ext uri="{FF2B5EF4-FFF2-40B4-BE49-F238E27FC236}">
                <a16:creationId xmlns:a16="http://schemas.microsoft.com/office/drawing/2014/main" id="{6DAF38F4-E0C6-146A-4C71-891F31827641}"/>
              </a:ext>
            </a:extLst>
          </p:cNvPr>
          <p:cNvSpPr txBox="1"/>
          <p:nvPr/>
        </p:nvSpPr>
        <p:spPr>
          <a:xfrm>
            <a:off x="4663548" y="2276780"/>
            <a:ext cx="1779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/>
              <a:t>LAN2: </a:t>
            </a:r>
            <a:br>
              <a:rPr lang="en-US" altLang="zh-TW" sz="1400" b="1"/>
            </a:br>
            <a:r>
              <a:rPr lang="en-US" altLang="zh-TW" sz="1400" b="1"/>
              <a:t>192.168.128.200/24</a:t>
            </a:r>
            <a:endParaRPr lang="zh-TW" altLang="en-US" sz="1400" b="1"/>
          </a:p>
        </p:txBody>
      </p:sp>
      <p:sp>
        <p:nvSpPr>
          <p:cNvPr id="61" name="文字方塊 33">
            <a:extLst>
              <a:ext uri="{FF2B5EF4-FFF2-40B4-BE49-F238E27FC236}">
                <a16:creationId xmlns:a16="http://schemas.microsoft.com/office/drawing/2014/main" id="{6E550E54-ED37-BFBF-23DF-0B5B21EB59DA}"/>
              </a:ext>
            </a:extLst>
          </p:cNvPr>
          <p:cNvSpPr txBox="1"/>
          <p:nvPr/>
        </p:nvSpPr>
        <p:spPr>
          <a:xfrm>
            <a:off x="7113466" y="3955618"/>
            <a:ext cx="20271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b="1">
                <a:solidFill>
                  <a:srgbClr val="FF0000"/>
                </a:solidFill>
              </a:rPr>
              <a:t>Modbus RTU/RS-485 </a:t>
            </a:r>
            <a:endParaRPr lang="zh-TW" altLang="en-US" sz="1400" b="1">
              <a:solidFill>
                <a:srgbClr val="FF0000"/>
              </a:solidFill>
            </a:endParaRPr>
          </a:p>
        </p:txBody>
      </p:sp>
      <p:sp>
        <p:nvSpPr>
          <p:cNvPr id="2" name="文字方塊 18">
            <a:extLst>
              <a:ext uri="{FF2B5EF4-FFF2-40B4-BE49-F238E27FC236}">
                <a16:creationId xmlns:a16="http://schemas.microsoft.com/office/drawing/2014/main" id="{2A4E9AC8-E08D-B794-3119-9751A4F38CB3}"/>
              </a:ext>
            </a:extLst>
          </p:cNvPr>
          <p:cNvSpPr txBox="1"/>
          <p:nvPr/>
        </p:nvSpPr>
        <p:spPr>
          <a:xfrm>
            <a:off x="9591337" y="5464242"/>
            <a:ext cx="24826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/>
              <a:t>ID1, 9600, 8, n, 1</a:t>
            </a:r>
            <a:endParaRPr lang="zh-TW" altLang="en-US" sz="1400" b="1" dirty="0"/>
          </a:p>
        </p:txBody>
      </p:sp>
      <p:sp>
        <p:nvSpPr>
          <p:cNvPr id="15" name="文字方塊 18">
            <a:extLst>
              <a:ext uri="{FF2B5EF4-FFF2-40B4-BE49-F238E27FC236}">
                <a16:creationId xmlns:a16="http://schemas.microsoft.com/office/drawing/2014/main" id="{2A5982B1-66F3-B5CC-CC48-CA65B0DE7D27}"/>
              </a:ext>
            </a:extLst>
          </p:cNvPr>
          <p:cNvSpPr txBox="1"/>
          <p:nvPr/>
        </p:nvSpPr>
        <p:spPr>
          <a:xfrm>
            <a:off x="265817" y="1705357"/>
            <a:ext cx="23958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b="1" dirty="0"/>
              <a:t>Sensor ID: 	   10 </a:t>
            </a:r>
          </a:p>
          <a:p>
            <a:r>
              <a:rPr lang="en-US" altLang="zh-TW" sz="1400" b="1" dirty="0"/>
              <a:t>Temperature Address:  11 </a:t>
            </a:r>
          </a:p>
          <a:p>
            <a:r>
              <a:rPr lang="en-US" altLang="zh-TW" sz="1400" b="1" dirty="0"/>
              <a:t>Humidity Address:        12 </a:t>
            </a:r>
            <a:endParaRPr lang="zh-TW" altLang="en-US" sz="1400" b="1" dirty="0"/>
          </a:p>
        </p:txBody>
      </p:sp>
      <mc:AlternateContent xmlns:mc="http://schemas.openxmlformats.org/markup-compatibility/2006">
        <mc:Choice xmlns:we="http://schemas.microsoft.com/office/webextensions/webextension/2010/11" xmlns:pca="http://schemas.microsoft.com/office/powerpoint/2013/contentapp" Requires="we pca">
          <p:graphicFrame>
            <p:nvGraphicFramePr>
              <p:cNvPr id="17" name="Add-in 16">
                <a:extLst>
                  <a:ext uri="{FF2B5EF4-FFF2-40B4-BE49-F238E27FC236}">
                    <a16:creationId xmlns:a16="http://schemas.microsoft.com/office/drawing/2014/main" id="{07110B86-3990-DACF-1812-720B896AC0D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6639175"/>
                  </p:ext>
                </p:extLst>
              </p:nvPr>
            </p:nvGraphicFramePr>
            <p:xfrm>
              <a:off x="7480734" y="1"/>
              <a:ext cx="4712854" cy="3081419"/>
            </p:xfrm>
            <a:graphic>
              <a:graphicData uri="http://schemas.microsoft.com/office/webextensions/webextension/2010/11">
                <we:webextensionref xmlns:we="http://schemas.microsoft.com/office/webextensions/webextension/2010/11" xmlns:r="http://schemas.openxmlformats.org/officeDocument/2006/relationships" r:id="rId8"/>
              </a:graphicData>
            </a:graphic>
          </p:graphicFrame>
        </mc:Choice>
        <mc:Fallback>
          <p:pic>
            <p:nvPicPr>
              <p:cNvPr id="17" name="Add-in 16">
                <a:extLst>
                  <a:ext uri="{FF2B5EF4-FFF2-40B4-BE49-F238E27FC236}">
                    <a16:creationId xmlns:a16="http://schemas.microsoft.com/office/drawing/2014/main" id="{07110B86-3990-DACF-1812-720B896AC0D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480734" y="1"/>
                <a:ext cx="4712854" cy="3081419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108663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4F6714-52A0-858B-FD0F-B75D2F6CC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標題 1">
            <a:extLst>
              <a:ext uri="{FF2B5EF4-FFF2-40B4-BE49-F238E27FC236}">
                <a16:creationId xmlns:a16="http://schemas.microsoft.com/office/drawing/2014/main" id="{247AAFB4-EC19-974B-93D7-A9E7293359C0}"/>
              </a:ext>
            </a:extLst>
          </p:cNvPr>
          <p:cNvSpPr txBox="1">
            <a:spLocks/>
          </p:cNvSpPr>
          <p:nvPr/>
        </p:nvSpPr>
        <p:spPr>
          <a:xfrm>
            <a:off x="287347" y="253824"/>
            <a:ext cx="11682945" cy="6060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Hands-On </a:t>
            </a:r>
            <a:r>
              <a:rPr lang="en-US" sz="3200" dirty="0">
                <a:latin typeface="Arial" panose="020B0604020202020204" pitchFamily="34" charset="0"/>
              </a:rPr>
              <a:t>2.1</a:t>
            </a:r>
          </a:p>
        </p:txBody>
      </p:sp>
      <p:sp>
        <p:nvSpPr>
          <p:cNvPr id="3" name="內容版面配置區 7">
            <a:extLst>
              <a:ext uri="{FF2B5EF4-FFF2-40B4-BE49-F238E27FC236}">
                <a16:creationId xmlns:a16="http://schemas.microsoft.com/office/drawing/2014/main" id="{EBFC2576-B517-A4A4-950A-BF169AD7A618}"/>
              </a:ext>
            </a:extLst>
          </p:cNvPr>
          <p:cNvSpPr txBox="1">
            <a:spLocks/>
          </p:cNvSpPr>
          <p:nvPr/>
        </p:nvSpPr>
        <p:spPr>
          <a:xfrm>
            <a:off x="610394" y="1192193"/>
            <a:ext cx="11024143" cy="39327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AutoNum type="arabicPeriod"/>
            </a:pPr>
            <a:r>
              <a:rPr lang="en-US" sz="1600" dirty="0"/>
              <a:t>Continue after previous hands on 1.3</a:t>
            </a:r>
            <a:br>
              <a:rPr lang="en-US" sz="1600" dirty="0"/>
            </a:br>
            <a:r>
              <a:rPr lang="en-US" sz="1600" dirty="0"/>
              <a:t>- in case, you did not complete the previous hands on 1.3 </a:t>
            </a:r>
            <a:br>
              <a:rPr lang="en-US" sz="1600" dirty="0"/>
            </a:br>
            <a:r>
              <a:rPr lang="en-US" sz="1600" dirty="0"/>
              <a:t>- import a configuration backup “MG-MB3270_Solution_1_3” and restart device</a:t>
            </a:r>
            <a:br>
              <a:rPr lang="en-US" sz="1600" dirty="0"/>
            </a:br>
            <a:r>
              <a:rPr lang="en-US" sz="1600" dirty="0"/>
              <a:t>- configuration backup´s account: “Admin” / password: “moxa1234”</a:t>
            </a:r>
          </a:p>
          <a:p>
            <a:pPr>
              <a:buFont typeface="Arial" pitchFamily="34" charset="0"/>
              <a:buAutoNum type="arabicPeriod"/>
            </a:pPr>
            <a:r>
              <a:rPr lang="en-US" sz="1600" dirty="0"/>
              <a:t>Verify your hands-on architecture, </a:t>
            </a:r>
            <a:r>
              <a:rPr lang="en-US" sz="1600" dirty="0">
                <a:solidFill>
                  <a:schemeClr val="accent5"/>
                </a:solidFill>
              </a:rPr>
              <a:t>keep the serial sensor plugged</a:t>
            </a:r>
          </a:p>
          <a:p>
            <a:pPr>
              <a:buFont typeface="Arial" pitchFamily="34" charset="0"/>
              <a:buAutoNum type="arabicPeriod"/>
            </a:pPr>
            <a:r>
              <a:rPr lang="en-US" sz="1600" dirty="0"/>
              <a:t>Decide with partner </a:t>
            </a:r>
            <a:r>
              <a:rPr lang="en-US" sz="1600" dirty="0">
                <a:solidFill>
                  <a:schemeClr val="accent5"/>
                </a:solidFill>
              </a:rPr>
              <a:t>who is going to act as Remote SCADA </a:t>
            </a:r>
            <a:r>
              <a:rPr lang="en-US" sz="1600" dirty="0"/>
              <a:t>and setup the PC2 network adapter settings</a:t>
            </a:r>
          </a:p>
          <a:p>
            <a:pPr>
              <a:buFont typeface="Arial" pitchFamily="34" charset="0"/>
              <a:buAutoNum type="arabicPeriod"/>
            </a:pPr>
            <a:r>
              <a:rPr lang="en-US" sz="1600" dirty="0"/>
              <a:t>Review Networks Settings in MGate, accordingly with topology for 2.1 Hands-on</a:t>
            </a:r>
          </a:p>
          <a:p>
            <a:pPr>
              <a:buFont typeface="Arial" pitchFamily="34" charset="0"/>
              <a:buAutoNum type="arabicPeriod"/>
            </a:pPr>
            <a:r>
              <a:rPr lang="en-US" sz="1600" dirty="0"/>
              <a:t>Run and configure setup for Modbus TCP Client at PC2 and query for temperature and humidity values</a:t>
            </a:r>
          </a:p>
          <a:p>
            <a:pPr>
              <a:buFont typeface="Arial" pitchFamily="34" charset="0"/>
              <a:buAutoNum type="arabicPeriod"/>
            </a:pPr>
            <a:r>
              <a:rPr lang="en-US" sz="1600" dirty="0"/>
              <a:t>Connect and query temperature and humidity values simultaneously also with PC1</a:t>
            </a:r>
          </a:p>
          <a:p>
            <a:pPr>
              <a:buFont typeface="Arial" pitchFamily="34" charset="0"/>
              <a:buAutoNum type="arabicPeriod"/>
            </a:pPr>
            <a:r>
              <a:rPr lang="en-US" sz="1600" dirty="0"/>
              <a:t>Interpret the values and validate connections from both Modbus TCP Clients, via MGate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28D57F9-94DA-78E2-32A2-D64483115F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2547" y="4059830"/>
            <a:ext cx="7608494" cy="254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040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71BC65-A784-7661-1AB6-ECABE29FA3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標題 1">
            <a:extLst>
              <a:ext uri="{FF2B5EF4-FFF2-40B4-BE49-F238E27FC236}">
                <a16:creationId xmlns:a16="http://schemas.microsoft.com/office/drawing/2014/main" id="{5DE2A47E-7B33-F157-3602-6041E01FC260}"/>
              </a:ext>
            </a:extLst>
          </p:cNvPr>
          <p:cNvSpPr txBox="1">
            <a:spLocks/>
          </p:cNvSpPr>
          <p:nvPr/>
        </p:nvSpPr>
        <p:spPr>
          <a:xfrm>
            <a:off x="287347" y="253824"/>
            <a:ext cx="11682945" cy="6060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Hands-On </a:t>
            </a:r>
            <a:r>
              <a:rPr lang="en-US" sz="3200" dirty="0">
                <a:latin typeface="Arial" panose="020B0604020202020204" pitchFamily="34" charset="0"/>
              </a:rPr>
              <a:t>2.2</a:t>
            </a:r>
          </a:p>
        </p:txBody>
      </p:sp>
      <p:sp>
        <p:nvSpPr>
          <p:cNvPr id="3" name="內容版面配置區 7">
            <a:extLst>
              <a:ext uri="{FF2B5EF4-FFF2-40B4-BE49-F238E27FC236}">
                <a16:creationId xmlns:a16="http://schemas.microsoft.com/office/drawing/2014/main" id="{F58AC7F0-4F6A-37AE-0BD4-E3AE767D2F00}"/>
              </a:ext>
            </a:extLst>
          </p:cNvPr>
          <p:cNvSpPr txBox="1">
            <a:spLocks/>
          </p:cNvSpPr>
          <p:nvPr/>
        </p:nvSpPr>
        <p:spPr>
          <a:xfrm>
            <a:off x="610394" y="1192193"/>
            <a:ext cx="11024143" cy="168449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 startAt="8"/>
            </a:pPr>
            <a:r>
              <a:rPr lang="en-US" sz="1600" dirty="0"/>
              <a:t>The customer has provided information about expected structure (architecture, Hands-On 2): </a:t>
            </a:r>
            <a:br>
              <a:rPr lang="en-US" sz="1600" dirty="0"/>
            </a:br>
            <a:r>
              <a:rPr lang="en-US" sz="1600" dirty="0"/>
              <a:t>- the remote SCADA system can implement the </a:t>
            </a:r>
            <a:r>
              <a:rPr lang="en-US" sz="1600" dirty="0">
                <a:solidFill>
                  <a:schemeClr val="tx2"/>
                </a:solidFill>
              </a:rPr>
              <a:t>sensor under ID 10 </a:t>
            </a:r>
            <a:br>
              <a:rPr lang="en-US" sz="1600" dirty="0"/>
            </a:br>
            <a:r>
              <a:rPr lang="en-US" sz="1600" dirty="0"/>
              <a:t>- the </a:t>
            </a:r>
            <a:r>
              <a:rPr lang="en-US" sz="1600" dirty="0">
                <a:solidFill>
                  <a:schemeClr val="tx2"/>
                </a:solidFill>
              </a:rPr>
              <a:t>temperature´s register </a:t>
            </a:r>
            <a:r>
              <a:rPr lang="en-US" sz="1600" dirty="0"/>
              <a:t>needs to be assigned to </a:t>
            </a:r>
            <a:r>
              <a:rPr lang="en-US" sz="1600" dirty="0">
                <a:solidFill>
                  <a:schemeClr val="tx2"/>
                </a:solidFill>
              </a:rPr>
              <a:t>address 11</a:t>
            </a:r>
            <a:br>
              <a:rPr lang="en-US" sz="1600" dirty="0"/>
            </a:br>
            <a:r>
              <a:rPr lang="en-US" sz="1600" dirty="0"/>
              <a:t>- the </a:t>
            </a:r>
            <a:r>
              <a:rPr lang="en-US" sz="1600" dirty="0">
                <a:solidFill>
                  <a:schemeClr val="tx2"/>
                </a:solidFill>
              </a:rPr>
              <a:t>humidity´s register </a:t>
            </a:r>
            <a:r>
              <a:rPr lang="en-US" sz="1600" dirty="0"/>
              <a:t>needs to be assigned to </a:t>
            </a:r>
            <a:r>
              <a:rPr lang="en-US" sz="1600" dirty="0">
                <a:solidFill>
                  <a:schemeClr val="tx2"/>
                </a:solidFill>
              </a:rPr>
              <a:t>address 12</a:t>
            </a:r>
          </a:p>
          <a:p>
            <a:pPr>
              <a:buFont typeface="Arial" pitchFamily="34" charset="0"/>
              <a:buAutoNum type="arabicPeriod" startAt="8"/>
            </a:pPr>
            <a:r>
              <a:rPr lang="en-US" sz="1600" dirty="0"/>
              <a:t>Review and evaluate whether is needed to change operation mode of MGate </a:t>
            </a:r>
          </a:p>
          <a:p>
            <a:pPr>
              <a:buFont typeface="Arial" pitchFamily="34" charset="0"/>
              <a:buAutoNum type="arabicPeriod" startAt="8"/>
            </a:pPr>
            <a:r>
              <a:rPr lang="en-US" sz="1600" dirty="0">
                <a:solidFill>
                  <a:schemeClr val="accent5"/>
                </a:solidFill>
              </a:rPr>
              <a:t>Is this achievable with MGate in Transparent mode? Is it possible to use current configuration? Why?</a:t>
            </a:r>
          </a:p>
          <a:p>
            <a:pPr>
              <a:buFont typeface="Arial" pitchFamily="34" charset="0"/>
              <a:buAutoNum type="arabicPeriod" startAt="8"/>
            </a:pPr>
            <a:endParaRPr lang="en-US" sz="1600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EF694814-9C03-8611-5448-78D029CBF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97" y="2876689"/>
            <a:ext cx="7317043" cy="3584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62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DAA1EE-D75A-C1EB-852C-F214BC83D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標題 1">
            <a:extLst>
              <a:ext uri="{FF2B5EF4-FFF2-40B4-BE49-F238E27FC236}">
                <a16:creationId xmlns:a16="http://schemas.microsoft.com/office/drawing/2014/main" id="{5E587DCA-930B-EBEF-5BA6-D969DDAB11E9}"/>
              </a:ext>
            </a:extLst>
          </p:cNvPr>
          <p:cNvSpPr txBox="1">
            <a:spLocks/>
          </p:cNvSpPr>
          <p:nvPr/>
        </p:nvSpPr>
        <p:spPr>
          <a:xfrm>
            <a:off x="287347" y="253824"/>
            <a:ext cx="11682945" cy="6060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Hands-On </a:t>
            </a:r>
            <a:r>
              <a:rPr lang="en-US" sz="3200" dirty="0">
                <a:latin typeface="Arial" panose="020B0604020202020204" pitchFamily="34" charset="0"/>
              </a:rPr>
              <a:t>2.2</a:t>
            </a:r>
          </a:p>
        </p:txBody>
      </p:sp>
      <p:sp>
        <p:nvSpPr>
          <p:cNvPr id="3" name="內容版面配置區 7">
            <a:extLst>
              <a:ext uri="{FF2B5EF4-FFF2-40B4-BE49-F238E27FC236}">
                <a16:creationId xmlns:a16="http://schemas.microsoft.com/office/drawing/2014/main" id="{510D012C-7BF6-8059-FB15-40A338BD8855}"/>
              </a:ext>
            </a:extLst>
          </p:cNvPr>
          <p:cNvSpPr txBox="1">
            <a:spLocks/>
          </p:cNvSpPr>
          <p:nvPr/>
        </p:nvSpPr>
        <p:spPr>
          <a:xfrm>
            <a:off x="610394" y="1192194"/>
            <a:ext cx="9869025" cy="497398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 startAt="11"/>
            </a:pPr>
            <a:r>
              <a:rPr lang="en-US" sz="1600" dirty="0"/>
              <a:t>Import a configuration backup “MG-MB3270_HandsOn_2_2” and restart device </a:t>
            </a:r>
            <a:br>
              <a:rPr lang="en-US" sz="1600" dirty="0"/>
            </a:br>
            <a:r>
              <a:rPr lang="en-US" sz="1600" dirty="0"/>
              <a:t>- configuration backup´s account: “Admin” / password: “moxa1234” </a:t>
            </a:r>
          </a:p>
          <a:p>
            <a:pPr>
              <a:buFont typeface="+mj-lt"/>
              <a:buAutoNum type="arabicPeriod" startAt="11"/>
            </a:pPr>
            <a:r>
              <a:rPr lang="en-US" sz="1600" dirty="0"/>
              <a:t>Review Current operation mode of MGate, after the configuration import  </a:t>
            </a:r>
          </a:p>
          <a:p>
            <a:pPr>
              <a:buFont typeface="+mj-lt"/>
              <a:buAutoNum type="arabicPeriod" startAt="11"/>
            </a:pPr>
            <a:endParaRPr lang="en-US" sz="1600" dirty="0"/>
          </a:p>
          <a:p>
            <a:pPr>
              <a:buFont typeface="+mj-lt"/>
              <a:buAutoNum type="arabicPeriod" startAt="11"/>
            </a:pPr>
            <a:endParaRPr lang="en-US" sz="1600" dirty="0"/>
          </a:p>
          <a:p>
            <a:pPr>
              <a:buFont typeface="+mj-lt"/>
              <a:buAutoNum type="arabicPeriod" startAt="11"/>
            </a:pPr>
            <a:endParaRPr lang="en-US" sz="1600" dirty="0"/>
          </a:p>
          <a:p>
            <a:pPr>
              <a:buFont typeface="+mj-lt"/>
              <a:buAutoNum type="arabicPeriod" startAt="11"/>
            </a:pPr>
            <a:endParaRPr lang="en-US" sz="1600" dirty="0"/>
          </a:p>
          <a:p>
            <a:pPr>
              <a:buFont typeface="+mj-lt"/>
              <a:buAutoNum type="arabicPeriod" startAt="11"/>
            </a:pPr>
            <a:endParaRPr lang="en-US" sz="1600" dirty="0"/>
          </a:p>
          <a:p>
            <a:pPr>
              <a:buFont typeface="+mj-lt"/>
              <a:buAutoNum type="arabicPeriod" startAt="11"/>
            </a:pPr>
            <a:endParaRPr lang="en-US" sz="1600" dirty="0"/>
          </a:p>
          <a:p>
            <a:pPr>
              <a:buFont typeface="+mj-lt"/>
              <a:buAutoNum type="arabicPeriod" startAt="11"/>
            </a:pPr>
            <a:endParaRPr lang="en-US" sz="1600" dirty="0"/>
          </a:p>
          <a:p>
            <a:pPr>
              <a:buFont typeface="+mj-lt"/>
              <a:buAutoNum type="arabicPeriod" startAt="11"/>
            </a:pPr>
            <a:endParaRPr lang="en-US" sz="1600" dirty="0"/>
          </a:p>
          <a:p>
            <a:pPr>
              <a:buFont typeface="+mj-lt"/>
              <a:buAutoNum type="arabicPeriod" startAt="11"/>
            </a:pPr>
            <a:endParaRPr lang="en-US" sz="1600" dirty="0"/>
          </a:p>
          <a:p>
            <a:pPr>
              <a:buFont typeface="+mj-lt"/>
              <a:buAutoNum type="arabicPeriod" startAt="11"/>
            </a:pPr>
            <a:endParaRPr lang="en-US" sz="1600" dirty="0"/>
          </a:p>
          <a:p>
            <a:pPr>
              <a:buFont typeface="+mj-lt"/>
              <a:buAutoNum type="arabicPeriod" startAt="11"/>
            </a:pPr>
            <a:endParaRPr lang="en-US" sz="1600" dirty="0"/>
          </a:p>
          <a:p>
            <a:pPr>
              <a:buFont typeface="+mj-lt"/>
              <a:buAutoNum type="arabicPeriod" startAt="11"/>
            </a:pPr>
            <a:r>
              <a:rPr lang="en-US" sz="1600" dirty="0"/>
              <a:t>Can you read temperature and Humidity values data from both Modbus TCP Clients (PC1, PC2)?</a:t>
            </a:r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1280A61-7604-7E94-B9D5-E77C78ECD260}"/>
              </a:ext>
            </a:extLst>
          </p:cNvPr>
          <p:cNvSpPr/>
          <p:nvPr/>
        </p:nvSpPr>
        <p:spPr>
          <a:xfrm>
            <a:off x="2262976" y="2986668"/>
            <a:ext cx="1944342" cy="929664"/>
          </a:xfrm>
          <a:prstGeom prst="rightArrow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accent4">
                  <a:satMod val="110000"/>
                  <a:lumMod val="100000"/>
                  <a:shade val="100000"/>
                </a:schemeClr>
              </a:gs>
              <a:gs pos="100000">
                <a:schemeClr val="accent4">
                  <a:lumMod val="99000"/>
                  <a:satMod val="120000"/>
                  <a:shade val="78000"/>
                </a:schemeClr>
              </a:gs>
            </a:gsLst>
            <a:lin ang="0" scaled="1"/>
            <a:tileRect/>
          </a:gradFill>
          <a:ln/>
          <a:effec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r"/>
            <a:endParaRPr lang="en-US" sz="2000" b="1" dirty="0">
              <a:cs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B8C232-2A2C-3844-7EC2-754FF8DA13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048" y="2986668"/>
            <a:ext cx="784928" cy="9983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F9CFEBD-358D-19CB-CCF2-0EAAE17717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8138" y="2385014"/>
            <a:ext cx="6006529" cy="2525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41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FAF8E9-65CC-EE7C-89D6-68C3B612D1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標題 1">
            <a:extLst>
              <a:ext uri="{FF2B5EF4-FFF2-40B4-BE49-F238E27FC236}">
                <a16:creationId xmlns:a16="http://schemas.microsoft.com/office/drawing/2014/main" id="{CA1D6663-B054-D0A6-8704-17162E353306}"/>
              </a:ext>
            </a:extLst>
          </p:cNvPr>
          <p:cNvSpPr txBox="1">
            <a:spLocks/>
          </p:cNvSpPr>
          <p:nvPr/>
        </p:nvSpPr>
        <p:spPr>
          <a:xfrm>
            <a:off x="287347" y="253824"/>
            <a:ext cx="11682945" cy="6060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Hands-On </a:t>
            </a:r>
            <a:r>
              <a:rPr lang="en-US" sz="3200" dirty="0">
                <a:latin typeface="Arial" panose="020B0604020202020204" pitchFamily="34" charset="0"/>
              </a:rPr>
              <a:t>2.2</a:t>
            </a:r>
          </a:p>
        </p:txBody>
      </p:sp>
      <p:sp>
        <p:nvSpPr>
          <p:cNvPr id="3" name="內容版面配置區 7">
            <a:extLst>
              <a:ext uri="{FF2B5EF4-FFF2-40B4-BE49-F238E27FC236}">
                <a16:creationId xmlns:a16="http://schemas.microsoft.com/office/drawing/2014/main" id="{0CFEB856-75A5-5DC6-912F-215B7B1EAB76}"/>
              </a:ext>
            </a:extLst>
          </p:cNvPr>
          <p:cNvSpPr txBox="1">
            <a:spLocks/>
          </p:cNvSpPr>
          <p:nvPr/>
        </p:nvSpPr>
        <p:spPr>
          <a:xfrm>
            <a:off x="610394" y="1192194"/>
            <a:ext cx="10663195" cy="497398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 startAt="13"/>
            </a:pPr>
            <a:r>
              <a:rPr lang="en-US" sz="1600" dirty="0"/>
              <a:t>Setup TCP Server role in MGate, accordingly with new structure, provided from customer </a:t>
            </a:r>
            <a:br>
              <a:rPr lang="en-US" sz="1600" dirty="0"/>
            </a:br>
            <a:r>
              <a:rPr lang="en-US" sz="1600" dirty="0"/>
              <a:t>- ID, Register addresses.. Review architecture, Hands-On 2</a:t>
            </a:r>
          </a:p>
          <a:p>
            <a:pPr>
              <a:buFont typeface="+mj-lt"/>
              <a:buAutoNum type="arabicPeriod" startAt="13"/>
            </a:pPr>
            <a:r>
              <a:rPr lang="en-US" sz="1600" dirty="0"/>
              <a:t>Align Setup to query temperature and Humidity via Modbus TCP Client, on PC2 only</a:t>
            </a:r>
            <a:br>
              <a:rPr lang="en-US" sz="1600" dirty="0"/>
            </a:br>
            <a:r>
              <a:rPr lang="en-US" sz="1600" dirty="0">
                <a:solidFill>
                  <a:schemeClr val="accent5"/>
                </a:solidFill>
              </a:rPr>
              <a:t>- keep original setup on PC1</a:t>
            </a:r>
            <a:br>
              <a:rPr lang="en-US" sz="1600" dirty="0"/>
            </a:br>
            <a:r>
              <a:rPr lang="en-US" sz="1600" dirty="0"/>
              <a:t>- architecture, Hands-On 2</a:t>
            </a:r>
          </a:p>
          <a:p>
            <a:pPr>
              <a:buFont typeface="+mj-lt"/>
              <a:buAutoNum type="arabicPeriod" startAt="13"/>
            </a:pPr>
            <a:r>
              <a:rPr lang="en-US" sz="1600" dirty="0"/>
              <a:t>Can Modbus TCP Client query temperature and humidity from PC2? Interpret the values</a:t>
            </a:r>
          </a:p>
          <a:p>
            <a:pPr>
              <a:buFont typeface="+mj-lt"/>
              <a:buAutoNum type="arabicPeriod" startAt="13"/>
            </a:pPr>
            <a:r>
              <a:rPr lang="en-US" sz="1600" dirty="0"/>
              <a:t>Can Modbus TCP Client query temperature and humidity from PC1?</a:t>
            </a:r>
          </a:p>
          <a:p>
            <a:pPr>
              <a:buFont typeface="+mj-lt"/>
              <a:buAutoNum type="arabicPeriod" startAt="13"/>
            </a:pPr>
            <a:r>
              <a:rPr lang="en-US" sz="1600" dirty="0"/>
              <a:t>Align Setup to query temperature and humidity via Modbus TCP Client, on PC1 too</a:t>
            </a:r>
          </a:p>
          <a:p>
            <a:pPr>
              <a:buFont typeface="+mj-lt"/>
              <a:buAutoNum type="arabicPeriod" startAt="13"/>
            </a:pPr>
            <a:r>
              <a:rPr lang="en-US" sz="1600" dirty="0"/>
              <a:t>Can Modbus TCP Client query temperature and humidity from PC1? Interpret the values</a:t>
            </a:r>
          </a:p>
          <a:p>
            <a:pPr>
              <a:buFont typeface="+mj-lt"/>
              <a:buAutoNum type="arabicPeriod" startAt="13"/>
            </a:pPr>
            <a:r>
              <a:rPr lang="en-US" sz="1600" dirty="0"/>
              <a:t>Validate expected connection via MGate</a:t>
            </a:r>
          </a:p>
          <a:p>
            <a:pPr>
              <a:buFont typeface="+mj-lt"/>
              <a:buAutoNum type="arabicPeriod" startAt="13"/>
            </a:pPr>
            <a:endParaRPr lang="en-US" sz="1600" dirty="0"/>
          </a:p>
          <a:p>
            <a:pPr>
              <a:buFont typeface="+mj-lt"/>
              <a:buAutoNum type="arabicPeriod" startAt="13"/>
            </a:pPr>
            <a:endParaRPr lang="en-US" sz="1600" dirty="0"/>
          </a:p>
          <a:p>
            <a:pPr>
              <a:buFont typeface="+mj-lt"/>
              <a:buAutoNum type="arabicPeriod" startAt="13"/>
            </a:pPr>
            <a:endParaRPr lang="en-US" sz="1600" dirty="0"/>
          </a:p>
          <a:p>
            <a:pPr>
              <a:buFont typeface="+mj-lt"/>
              <a:buAutoNum type="arabicPeriod" startAt="13"/>
            </a:pPr>
            <a:endParaRPr lang="en-US" sz="1600" dirty="0"/>
          </a:p>
          <a:p>
            <a:pPr>
              <a:buFont typeface="+mj-lt"/>
              <a:buAutoNum type="arabicPeriod" startAt="13"/>
            </a:pPr>
            <a:endParaRPr lang="en-US" sz="1600" dirty="0"/>
          </a:p>
          <a:p>
            <a:pPr>
              <a:buFont typeface="+mj-lt"/>
              <a:buAutoNum type="arabicPeriod" startAt="13"/>
            </a:pPr>
            <a:endParaRPr lang="en-US" sz="1600" dirty="0"/>
          </a:p>
          <a:p>
            <a:pPr>
              <a:buFont typeface="+mj-lt"/>
              <a:buAutoNum type="arabicPeriod" startAt="13"/>
            </a:pPr>
            <a:endParaRPr lang="en-US" sz="1600" dirty="0"/>
          </a:p>
          <a:p>
            <a:pPr>
              <a:buFont typeface="+mj-lt"/>
              <a:buAutoNum type="arabicPeriod" startAt="13"/>
            </a:pPr>
            <a:endParaRPr lang="en-US" sz="1600" dirty="0"/>
          </a:p>
          <a:p>
            <a:pPr>
              <a:buFont typeface="+mj-lt"/>
              <a:buAutoNum type="arabicPeriod" startAt="13"/>
            </a:pPr>
            <a:endParaRPr lang="en-US" sz="1600" dirty="0"/>
          </a:p>
          <a:p>
            <a:pPr>
              <a:buFont typeface="+mj-lt"/>
              <a:buAutoNum type="arabicPeriod" startAt="13"/>
            </a:pPr>
            <a:endParaRPr lang="en-US" sz="1600" dirty="0"/>
          </a:p>
          <a:p>
            <a:pPr>
              <a:buFont typeface="+mj-lt"/>
              <a:buAutoNum type="arabicPeriod" startAt="13"/>
            </a:pPr>
            <a:endParaRPr lang="en-US" sz="1600" dirty="0"/>
          </a:p>
          <a:p>
            <a:pPr>
              <a:buFont typeface="+mj-lt"/>
              <a:buAutoNum type="arabicPeriod" startAt="13"/>
            </a:pPr>
            <a:endParaRPr lang="en-US" sz="1600" dirty="0"/>
          </a:p>
          <a:p>
            <a:pPr>
              <a:buFont typeface="+mj-lt"/>
              <a:buAutoNum type="arabicPeriod" startAt="13"/>
            </a:pPr>
            <a:endParaRPr lang="en-US" sz="1600" dirty="0"/>
          </a:p>
          <a:p>
            <a:pPr>
              <a:buFont typeface="+mj-lt"/>
              <a:buAutoNum type="arabicPeriod" startAt="13"/>
            </a:pPr>
            <a:endParaRPr lang="en-US" sz="1600" dirty="0"/>
          </a:p>
          <a:p>
            <a:pPr>
              <a:buFont typeface="+mj-lt"/>
              <a:buAutoNum type="arabicPeriod" startAt="13"/>
            </a:pPr>
            <a:r>
              <a:rPr lang="en-US" sz="1600" dirty="0"/>
              <a:t>Can you read temperature and Humidity values data from both Modbus TCP Clients (PC1, PC2)?</a:t>
            </a:r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B1A38B9-D11E-7B70-1419-62BB46B138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2852" y="4144826"/>
            <a:ext cx="7347935" cy="227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8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9120EC-31D9-6486-498B-E1CBFA8AD6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E2B917DE-650A-74E7-AA19-FACA363D8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841" y="2657446"/>
            <a:ext cx="10331695" cy="1543107"/>
          </a:xfrm>
        </p:spPr>
        <p:txBody>
          <a:bodyPr>
            <a:normAutofit/>
          </a:bodyPr>
          <a:lstStyle/>
          <a:p>
            <a:r>
              <a:rPr lang="en-GB" sz="4800" dirty="0"/>
              <a:t>BONUS Hands-On 3 Instructions</a:t>
            </a:r>
          </a:p>
        </p:txBody>
      </p:sp>
    </p:spTree>
    <p:extLst>
      <p:ext uri="{BB962C8B-B14F-4D97-AF65-F5344CB8AC3E}">
        <p14:creationId xmlns:p14="http://schemas.microsoft.com/office/powerpoint/2010/main" val="170370019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662068-2499-F8E2-9ECA-EE5363993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550549-78C4-98EC-094C-ECE5970D5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Hands On 3: New Requirements</a:t>
            </a:r>
            <a:endParaRPr lang="en-DE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3DF6324-3E55-C483-87BB-561F32B2BF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605" y="1634071"/>
            <a:ext cx="5613022" cy="1800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1800" b="1">
                <a:solidFill>
                  <a:schemeClr val="tx2"/>
                </a:solidFill>
              </a:rPr>
              <a:t>Situation</a:t>
            </a:r>
          </a:p>
          <a:p>
            <a:r>
              <a:rPr lang="en-US" sz="1800">
                <a:solidFill>
                  <a:schemeClr val="tx1"/>
                </a:solidFill>
              </a:rPr>
              <a:t>- </a:t>
            </a:r>
            <a:r>
              <a:rPr lang="en-US" sz="1500">
                <a:solidFill>
                  <a:schemeClr val="tx1"/>
                </a:solidFill>
              </a:rPr>
              <a:t>Local system stable (temperature &amp; humidity monitoring)</a:t>
            </a:r>
          </a:p>
          <a:p>
            <a:r>
              <a:rPr lang="en-US" sz="1500">
                <a:solidFill>
                  <a:schemeClr val="tx1"/>
                </a:solidFill>
              </a:rPr>
              <a:t>- Able to add to central management system</a:t>
            </a:r>
          </a:p>
          <a:p>
            <a:r>
              <a:rPr lang="en-US" sz="1500">
                <a:solidFill>
                  <a:schemeClr val="tx1"/>
                </a:solidFill>
              </a:rPr>
              <a:t>- Customer reports </a:t>
            </a:r>
            <a:r>
              <a:rPr lang="en-US" sz="1500" b="1">
                <a:solidFill>
                  <a:schemeClr val="tx1"/>
                </a:solidFill>
              </a:rPr>
              <a:t>issue with heavily loaded vehicles</a:t>
            </a:r>
          </a:p>
          <a:p>
            <a:r>
              <a:rPr lang="en-US" sz="1500">
                <a:solidFill>
                  <a:schemeClr val="tx1"/>
                </a:solidFill>
              </a:rPr>
              <a:t>- Existing industrial vehicle scale available at entrance</a:t>
            </a:r>
          </a:p>
          <a:p>
            <a:r>
              <a:rPr lang="en-US" sz="1500" b="1">
                <a:solidFill>
                  <a:schemeClr val="tx1"/>
                </a:solidFill>
              </a:rPr>
              <a:t>Idea: measure vehicle weight </a:t>
            </a:r>
            <a:r>
              <a:rPr lang="en-US" sz="1500">
                <a:solidFill>
                  <a:schemeClr val="tx1"/>
                </a:solidFill>
              </a:rPr>
              <a:t>before entering conveyor</a:t>
            </a:r>
          </a:p>
          <a:p>
            <a:endParaRPr lang="en-US" sz="150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C8480DE5-FBBE-C586-EA40-9BF701E9F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433" y="3377613"/>
            <a:ext cx="5620197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1800" b="1">
                <a:solidFill>
                  <a:schemeClr val="tx2"/>
                </a:solidFill>
              </a:rPr>
              <a:t>Technical challenge</a:t>
            </a:r>
          </a:p>
          <a:p>
            <a:r>
              <a:rPr lang="en-US" sz="1500"/>
              <a:t>- </a:t>
            </a:r>
            <a:r>
              <a:rPr lang="en-US" sz="1500" b="1"/>
              <a:t>Additional serial device (scale) to be integrated</a:t>
            </a:r>
          </a:p>
          <a:p>
            <a:r>
              <a:rPr lang="en-US" sz="1500"/>
              <a:t>- Different protocol / proprietary serial communication</a:t>
            </a:r>
          </a:p>
          <a:p>
            <a:r>
              <a:rPr lang="en-US" sz="1500"/>
              <a:t>- Maintain current temperature &amp; humidity monitoring</a:t>
            </a:r>
          </a:p>
          <a:p>
            <a:r>
              <a:rPr lang="en-US" sz="1500"/>
              <a:t>- Ensure SCADA can read both:</a:t>
            </a:r>
          </a:p>
          <a:p>
            <a:r>
              <a:rPr lang="en-US" sz="1500"/>
              <a:t>		- Environmental data</a:t>
            </a:r>
          </a:p>
          <a:p>
            <a:r>
              <a:rPr lang="en-US" sz="1500"/>
              <a:t>		- Vehicle weight data</a:t>
            </a:r>
            <a:endParaRPr lang="en-US" sz="1500" b="1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2439DAC-0BE5-2D2F-6B2F-6ACB04DFA2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433" y="5086623"/>
            <a:ext cx="5981269" cy="10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en-DE" sz="1800" b="1">
                <a:solidFill>
                  <a:schemeClr val="tx2"/>
                </a:solidFill>
                <a:latin typeface="Arial" panose="020B0604020202020204" pitchFamily="34" charset="0"/>
              </a:rPr>
              <a:t>Action plan</a:t>
            </a:r>
            <a:endParaRPr kumimoji="0" lang="en-DE" altLang="en-DE" sz="1800" b="1" i="0" u="none" strike="noStrike" cap="none" normalizeH="0" baseline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DE" sz="1500">
                <a:solidFill>
                  <a:schemeClr val="tx1"/>
                </a:solidFill>
                <a:latin typeface="Arial" panose="020B0604020202020204" pitchFamily="34" charset="0"/>
              </a:rPr>
              <a:t>- </a:t>
            </a:r>
            <a:r>
              <a:rPr lang="en-US" altLang="en-DE" sz="1500" b="1">
                <a:solidFill>
                  <a:schemeClr val="tx1"/>
                </a:solidFill>
                <a:latin typeface="Arial" panose="020B0604020202020204" pitchFamily="34" charset="0"/>
              </a:rPr>
              <a:t>Identify scale </a:t>
            </a:r>
            <a:r>
              <a:rPr lang="en-US" altLang="en-DE" sz="1500">
                <a:solidFill>
                  <a:schemeClr val="tx1"/>
                </a:solidFill>
                <a:latin typeface="Arial" panose="020B0604020202020204" pitchFamily="34" charset="0"/>
              </a:rPr>
              <a:t>interface, protocol, communication </a:t>
            </a:r>
            <a:r>
              <a:rPr lang="en-US" altLang="en-DE" sz="1500" b="1">
                <a:solidFill>
                  <a:schemeClr val="tx1"/>
                </a:solidFill>
                <a:latin typeface="Arial" panose="020B0604020202020204" pitchFamily="34" charset="0"/>
              </a:rPr>
              <a:t>parameters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DE" sz="1500">
                <a:solidFill>
                  <a:schemeClr val="tx1"/>
                </a:solidFill>
                <a:latin typeface="Arial" panose="020B0604020202020204" pitchFamily="34" charset="0"/>
              </a:rPr>
              <a:t>- </a:t>
            </a:r>
            <a:r>
              <a:rPr lang="en-US" altLang="en-DE" sz="1500" b="1">
                <a:solidFill>
                  <a:schemeClr val="tx1"/>
                </a:solidFill>
                <a:latin typeface="Arial" panose="020B0604020202020204" pitchFamily="34" charset="0"/>
              </a:rPr>
              <a:t>Connect scale </a:t>
            </a:r>
            <a:r>
              <a:rPr lang="en-US" altLang="en-DE" sz="1500">
                <a:solidFill>
                  <a:schemeClr val="tx1"/>
                </a:solidFill>
                <a:latin typeface="Arial" panose="020B0604020202020204" pitchFamily="34" charset="0"/>
              </a:rPr>
              <a:t>to available port </a:t>
            </a:r>
            <a:r>
              <a:rPr lang="en-US" altLang="en-DE" sz="1500" b="1">
                <a:solidFill>
                  <a:schemeClr val="tx1"/>
                </a:solidFill>
                <a:latin typeface="Arial" panose="020B0604020202020204" pitchFamily="34" charset="0"/>
              </a:rPr>
              <a:t>and configure gateway </a:t>
            </a:r>
            <a:r>
              <a:rPr lang="en-US" altLang="en-DE" sz="1500">
                <a:solidFill>
                  <a:schemeClr val="tx1"/>
                </a:solidFill>
                <a:latin typeface="Arial" panose="020B0604020202020204" pitchFamily="34" charset="0"/>
              </a:rPr>
              <a:t>interface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DE" sz="1500">
                <a:solidFill>
                  <a:schemeClr val="tx1"/>
                </a:solidFill>
                <a:latin typeface="Arial" panose="020B0604020202020204" pitchFamily="34" charset="0"/>
              </a:rPr>
              <a:t>- </a:t>
            </a:r>
            <a:r>
              <a:rPr lang="en-US" altLang="en-DE" sz="1500" b="1">
                <a:solidFill>
                  <a:schemeClr val="tx1"/>
                </a:solidFill>
                <a:latin typeface="Arial" panose="020B0604020202020204" pitchFamily="34" charset="0"/>
              </a:rPr>
              <a:t>Map</a:t>
            </a:r>
            <a:r>
              <a:rPr lang="en-US" altLang="en-DE" sz="1500">
                <a:solidFill>
                  <a:schemeClr val="tx1"/>
                </a:solidFill>
                <a:latin typeface="Arial" panose="020B0604020202020204" pitchFamily="34" charset="0"/>
              </a:rPr>
              <a:t> weight </a:t>
            </a:r>
            <a:r>
              <a:rPr lang="en-US" altLang="en-DE" sz="1500" b="1">
                <a:solidFill>
                  <a:schemeClr val="tx1"/>
                </a:solidFill>
                <a:latin typeface="Arial" panose="020B0604020202020204" pitchFamily="34" charset="0"/>
              </a:rPr>
              <a:t>data to SCADA</a:t>
            </a:r>
            <a:endParaRPr kumimoji="0" lang="en-DE" altLang="en-DE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A9E9B87-2115-5970-0452-941790E9CD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1936" y="2086379"/>
            <a:ext cx="5631652" cy="376063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78827A4-5D60-C8AC-84B0-708C20E26C7A}"/>
              </a:ext>
            </a:extLst>
          </p:cNvPr>
          <p:cNvSpPr txBox="1"/>
          <p:nvPr/>
        </p:nvSpPr>
        <p:spPr>
          <a:xfrm>
            <a:off x="6718274" y="1706723"/>
            <a:ext cx="5318976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/>
              <a:t>Potential</a:t>
            </a:r>
            <a:r>
              <a:rPr lang="en-GB"/>
              <a:t> to standardise </a:t>
            </a:r>
            <a:r>
              <a:rPr lang="sk-SK"/>
              <a:t>1000+ Branches </a:t>
            </a:r>
            <a:r>
              <a:rPr lang="en-US"/>
              <a:t>Europe</a:t>
            </a:r>
            <a:endParaRPr lang="en-DE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407BD5-F933-172B-A9AE-3E08F39DE89C}"/>
              </a:ext>
            </a:extLst>
          </p:cNvPr>
          <p:cNvSpPr txBox="1"/>
          <p:nvPr/>
        </p:nvSpPr>
        <p:spPr>
          <a:xfrm>
            <a:off x="6561936" y="5958624"/>
            <a:ext cx="5302779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FF0000"/>
                </a:solidFill>
              </a:rPr>
              <a:t>See next Slide for details</a:t>
            </a:r>
            <a:endParaRPr lang="en-DE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58560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639D9B-745E-93B6-D31C-BE6010437C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97C63-C244-DA3E-547E-9B5E50BE5B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Proprietary Serial Protocol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B31E93-8B8A-C59C-A88D-51CB8978E26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/>
              <a:t>Integration Target (MGate MB3000-G2)</a:t>
            </a:r>
          </a:p>
          <a:p>
            <a:endParaRPr lang="en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A90EF5-58EF-5528-F452-B2C85B7660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You need to configure:</a:t>
            </a:r>
          </a:p>
          <a:p>
            <a:pPr lvl="1"/>
            <a:r>
              <a:rPr lang="en-US"/>
              <a:t>Frame detection starting at 0x02 (Start Delimiter)</a:t>
            </a:r>
          </a:p>
          <a:p>
            <a:pPr lvl="1"/>
            <a:r>
              <a:rPr lang="en-US"/>
              <a:t>Extract bytes 1–7 as weight with sign (Data, ASCII → integer 32bit)</a:t>
            </a:r>
          </a:p>
          <a:p>
            <a:pPr lvl="1"/>
            <a:r>
              <a:rPr lang="en-US"/>
              <a:t>Extract byte 8-9 (Unit, Constant)</a:t>
            </a:r>
          </a:p>
          <a:p>
            <a:pPr lvl="1"/>
            <a:r>
              <a:rPr lang="en-US"/>
              <a:t>Extract byte 10 (Space, Constant)</a:t>
            </a:r>
          </a:p>
          <a:p>
            <a:pPr lvl="1"/>
            <a:r>
              <a:rPr lang="en-US"/>
              <a:t>Extract byte 11 (Status, Constant)</a:t>
            </a:r>
          </a:p>
          <a:p>
            <a:pPr lvl="1"/>
            <a:r>
              <a:rPr lang="en-US"/>
              <a:t>Frame termination at 0x0D 0x0A (End Delimiter)</a:t>
            </a:r>
          </a:p>
          <a:p>
            <a:pPr lvl="1"/>
            <a:endParaRPr lang="en-US"/>
          </a:p>
          <a:p>
            <a:pPr lvl="1"/>
            <a:r>
              <a:rPr lang="en-US"/>
              <a:t>Map values into Modbus registers (Tags as Input Register)</a:t>
            </a:r>
          </a:p>
          <a:p>
            <a:endParaRPr lang="en-US"/>
          </a:p>
          <a:p>
            <a:r>
              <a:rPr lang="en-US"/>
              <a:t>Use PowerPoint File included in the Session directory</a:t>
            </a:r>
          </a:p>
          <a:p>
            <a:pPr lvl="1"/>
            <a:r>
              <a:rPr lang="en-US"/>
              <a:t>MGate-MB3x70-G2_HandsOn3_ProprietarySerialProtocol_v1a.pptx</a:t>
            </a:r>
          </a:p>
          <a:p>
            <a:pPr lvl="1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7065099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49749-B010-66AB-EA08-A3A9B676CC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722B1412-698A-94F8-A9F3-89C74BC57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915" y="3018300"/>
            <a:ext cx="7995673" cy="821400"/>
          </a:xfrm>
        </p:spPr>
        <p:txBody>
          <a:bodyPr/>
          <a:lstStyle/>
          <a:p>
            <a:r>
              <a:rPr lang="en-US" altLang="zh-TW" dirty="0"/>
              <a:t>Appendix A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2300730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3A6629-A487-6E75-ED42-3B5E36314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3246FE5-B83A-E0F5-04B4-D92F23B84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Modbus Protocol &amp; Key Benefits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93E58D24-45EE-FD78-524D-418EC612BB2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5920" y="1435693"/>
            <a:ext cx="11161729" cy="4853459"/>
          </a:xfrm>
        </p:spPr>
        <p:txBody>
          <a:bodyPr/>
          <a:lstStyle/>
          <a:p>
            <a:r>
              <a:rPr lang="en-US" dirty="0"/>
              <a:t>Developed by </a:t>
            </a:r>
            <a:r>
              <a:rPr lang="en-US" dirty="0" err="1"/>
              <a:t>Modicon</a:t>
            </a:r>
            <a:r>
              <a:rPr lang="en-US" dirty="0"/>
              <a:t>, 1979</a:t>
            </a:r>
          </a:p>
          <a:p>
            <a:r>
              <a:rPr lang="sk-SK" dirty="0"/>
              <a:t>Transparency</a:t>
            </a:r>
            <a:r>
              <a:rPr lang="en-GB" dirty="0"/>
              <a:t>, </a:t>
            </a:r>
            <a:r>
              <a:rPr lang="sk-SK" dirty="0"/>
              <a:t>Simplicity</a:t>
            </a:r>
            <a:r>
              <a:rPr lang="en-GB" dirty="0"/>
              <a:t> &amp; Reliability</a:t>
            </a:r>
            <a:endParaRPr lang="en-GB" sz="2000" dirty="0">
              <a:solidFill>
                <a:schemeClr val="accent6"/>
              </a:solidFill>
            </a:endParaRPr>
          </a:p>
          <a:p>
            <a:pPr lvl="1"/>
            <a:r>
              <a:rPr lang="en-US" dirty="0"/>
              <a:t>Open standard protocol</a:t>
            </a:r>
            <a:endParaRPr lang="en-GB" dirty="0">
              <a:solidFill>
                <a:schemeClr val="tx2"/>
              </a:solidFill>
            </a:endParaRPr>
          </a:p>
          <a:p>
            <a:pPr lvl="1"/>
            <a:r>
              <a:rPr lang="en-GB" dirty="0">
                <a:solidFill>
                  <a:schemeClr val="tx2"/>
                </a:solidFill>
              </a:rPr>
              <a:t>S</a:t>
            </a:r>
            <a:r>
              <a:rPr lang="sk-SK" dirty="0">
                <a:solidFill>
                  <a:schemeClr val="tx2"/>
                </a:solidFill>
              </a:rPr>
              <a:t>tandardized </a:t>
            </a:r>
            <a:r>
              <a:rPr lang="en-GB" dirty="0">
                <a:solidFill>
                  <a:schemeClr val="tx2"/>
                </a:solidFill>
              </a:rPr>
              <a:t>r</a:t>
            </a:r>
            <a:r>
              <a:rPr lang="sk-SK" dirty="0">
                <a:solidFill>
                  <a:schemeClr val="tx2"/>
                </a:solidFill>
              </a:rPr>
              <a:t>egister </a:t>
            </a:r>
            <a:r>
              <a:rPr lang="en-GB" dirty="0">
                <a:solidFill>
                  <a:schemeClr val="tx2"/>
                </a:solidFill>
              </a:rPr>
              <a:t>a</a:t>
            </a:r>
            <a:r>
              <a:rPr lang="sk-SK" dirty="0">
                <a:solidFill>
                  <a:schemeClr val="tx2"/>
                </a:solidFill>
              </a:rPr>
              <a:t>ccess</a:t>
            </a:r>
            <a:r>
              <a:rPr lang="en-GB" dirty="0">
                <a:solidFill>
                  <a:schemeClr val="tx2"/>
                </a:solidFill>
              </a:rPr>
              <a:t>, </a:t>
            </a:r>
            <a:r>
              <a:rPr lang="en-US" dirty="0">
                <a:solidFill>
                  <a:schemeClr val="tx2"/>
                </a:solidFill>
              </a:rPr>
              <a:t>Request / Response mechanism</a:t>
            </a:r>
          </a:p>
          <a:p>
            <a:pPr lvl="1"/>
            <a:r>
              <a:rPr lang="sk-SK" dirty="0">
                <a:solidFill>
                  <a:schemeClr val="tx2"/>
                </a:solidFill>
              </a:rPr>
              <a:t>Built-in </a:t>
            </a:r>
            <a:r>
              <a:rPr lang="en-GB" dirty="0">
                <a:solidFill>
                  <a:schemeClr val="tx2"/>
                </a:solidFill>
              </a:rPr>
              <a:t>Exception </a:t>
            </a:r>
            <a:r>
              <a:rPr lang="sk-SK" dirty="0">
                <a:solidFill>
                  <a:schemeClr val="tx2"/>
                </a:solidFill>
              </a:rPr>
              <a:t>Codes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A32B6BF-8692-3972-9175-3A2AA3E40A49}"/>
              </a:ext>
            </a:extLst>
          </p:cNvPr>
          <p:cNvSpPr/>
          <p:nvPr/>
        </p:nvSpPr>
        <p:spPr>
          <a:xfrm>
            <a:off x="-14926" y="3312301"/>
            <a:ext cx="5645392" cy="198000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REQUEST</a:t>
            </a:r>
            <a:br>
              <a:rPr lang="en-US" sz="1600" b="1" dirty="0"/>
            </a:br>
            <a:br>
              <a:rPr lang="en-US" sz="1600" b="1" dirty="0"/>
            </a:br>
            <a:r>
              <a:rPr lang="en-US" sz="1600" b="1" dirty="0"/>
              <a:t>[Slave Address] [Function Code] [Data...]</a:t>
            </a:r>
            <a:endParaRPr lang="en-DE" sz="1600" b="1" dirty="0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9F564B47-9838-B430-5A91-2B0534FE078A}"/>
              </a:ext>
            </a:extLst>
          </p:cNvPr>
          <p:cNvSpPr/>
          <p:nvPr/>
        </p:nvSpPr>
        <p:spPr>
          <a:xfrm flipH="1">
            <a:off x="5664586" y="3685917"/>
            <a:ext cx="5208676" cy="1980000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en-DE" sz="2000" b="1" dirty="0">
                <a:solidFill>
                  <a:schemeClr val="bg1"/>
                </a:solidFill>
              </a:rPr>
              <a:t>NORMAL RESPONSE</a:t>
            </a:r>
            <a:r>
              <a:rPr lang="en-DE" altLang="en-DE" sz="2000" b="1" dirty="0">
                <a:solidFill>
                  <a:schemeClr val="bg1"/>
                </a:solidFill>
              </a:rPr>
              <a:t>:</a:t>
            </a:r>
            <a:br>
              <a:rPr lang="en-GB" altLang="en-DE" sz="2000" b="1" dirty="0">
                <a:solidFill>
                  <a:schemeClr val="bg1"/>
                </a:solidFill>
              </a:rPr>
            </a:br>
            <a:br>
              <a:rPr lang="en-GB" altLang="en-DE" sz="2000" b="1" dirty="0">
                <a:solidFill>
                  <a:schemeClr val="bg1"/>
                </a:solidFill>
              </a:rPr>
            </a:br>
            <a:r>
              <a:rPr lang="en-DE" altLang="en-DE" sz="1600" b="1" dirty="0">
                <a:solidFill>
                  <a:schemeClr val="bg1"/>
                </a:solidFill>
              </a:rPr>
              <a:t>[Slave Address] [Function Code] [Data...]</a:t>
            </a:r>
            <a:endParaRPr lang="en-DE" sz="1400" b="1" dirty="0">
              <a:solidFill>
                <a:schemeClr val="bg1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6C7CF6-5234-12AA-5589-94D53D9CCEC7}"/>
              </a:ext>
            </a:extLst>
          </p:cNvPr>
          <p:cNvSpPr/>
          <p:nvPr/>
        </p:nvSpPr>
        <p:spPr>
          <a:xfrm flipH="1">
            <a:off x="5322277" y="4702411"/>
            <a:ext cx="6871310" cy="19800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2000" b="1" dirty="0"/>
              <a:t>EXCEPTION RESPONSE</a:t>
            </a:r>
            <a:br>
              <a:rPr lang="en-GB" altLang="en-DE" sz="1400" b="1" dirty="0">
                <a:solidFill>
                  <a:schemeClr val="bg1"/>
                </a:solidFill>
              </a:rPr>
            </a:br>
            <a:br>
              <a:rPr lang="en-GB" altLang="en-DE" sz="1400" b="1" dirty="0">
                <a:solidFill>
                  <a:schemeClr val="bg1"/>
                </a:solidFill>
              </a:rPr>
            </a:br>
            <a:r>
              <a:rPr lang="en-DE" altLang="en-DE" sz="1600" b="1" dirty="0">
                <a:solidFill>
                  <a:schemeClr val="bg1"/>
                </a:solidFill>
                <a:latin typeface="Arial Unicode MS"/>
              </a:rPr>
              <a:t>[Slave Address] [Function Code + 0x80] [Exception Code]</a:t>
            </a:r>
            <a:endParaRPr lang="en-DE" sz="1400" b="1" dirty="0">
              <a:solidFill>
                <a:schemeClr val="bg1"/>
              </a:solidFill>
            </a:endParaRPr>
          </a:p>
        </p:txBody>
      </p:sp>
      <p:pic>
        <p:nvPicPr>
          <p:cNvPr id="17" name="Picture 7">
            <a:extLst>
              <a:ext uri="{FF2B5EF4-FFF2-40B4-BE49-F238E27FC236}">
                <a16:creationId xmlns:a16="http://schemas.microsoft.com/office/drawing/2014/main" id="{12D9BC09-9A98-5063-DD4B-BB1416F87D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bright="-40000"/>
          </a:blip>
          <a:srcRect/>
          <a:stretch>
            <a:fillRect/>
          </a:stretch>
        </p:blipFill>
        <p:spPr bwMode="auto">
          <a:xfrm>
            <a:off x="222248" y="5036030"/>
            <a:ext cx="1260403" cy="10057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77350C9-FE12-867E-7EC5-2B5F66389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40000"/>
          </a:blip>
          <a:srcRect/>
          <a:stretch>
            <a:fillRect/>
          </a:stretch>
        </p:blipFill>
        <p:spPr bwMode="auto">
          <a:xfrm>
            <a:off x="6759011" y="2983008"/>
            <a:ext cx="1260403" cy="100570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1E232DC-9EBF-A9D5-69E2-195348F8F4BE}"/>
              </a:ext>
            </a:extLst>
          </p:cNvPr>
          <p:cNvSpPr txBox="1"/>
          <p:nvPr/>
        </p:nvSpPr>
        <p:spPr>
          <a:xfrm>
            <a:off x="1320325" y="5261117"/>
            <a:ext cx="38423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tx1"/>
                </a:solidFill>
              </a:rPr>
              <a:t>Modbus Client (Master)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EBFD33A-9CDB-2CD4-B7F0-03D3D9F7DC83}"/>
              </a:ext>
            </a:extLst>
          </p:cNvPr>
          <p:cNvSpPr txBox="1"/>
          <p:nvPr/>
        </p:nvSpPr>
        <p:spPr>
          <a:xfrm>
            <a:off x="7899389" y="3285807"/>
            <a:ext cx="368398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tx1"/>
                </a:solidFill>
              </a:rPr>
              <a:t>Modbus Server (Slave)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D7401ED-A26E-3C59-9E28-C2268C5BA1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31145" y="268335"/>
            <a:ext cx="1912786" cy="1112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3032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電子產品, 電子工程, 音樂 的圖片&#10;&#10;AI 產生的內容可能不正確。">
            <a:extLst>
              <a:ext uri="{FF2B5EF4-FFF2-40B4-BE49-F238E27FC236}">
                <a16:creationId xmlns:a16="http://schemas.microsoft.com/office/drawing/2014/main" id="{3DD4C14B-86EF-F839-72F0-2D06EE4F6A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167" y="1899994"/>
            <a:ext cx="4753406" cy="3168937"/>
          </a:xfrm>
          <a:prstGeom prst="rect">
            <a:avLst/>
          </a:prstGeom>
        </p:spPr>
      </p:pic>
      <p:sp>
        <p:nvSpPr>
          <p:cNvPr id="5" name="標題 1">
            <a:extLst>
              <a:ext uri="{FF2B5EF4-FFF2-40B4-BE49-F238E27FC236}">
                <a16:creationId xmlns:a16="http://schemas.microsoft.com/office/drawing/2014/main" id="{29D56BAD-8D03-B02C-9F8E-7C55CEAEA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7" y="417523"/>
            <a:ext cx="11160018" cy="766426"/>
          </a:xfrm>
        </p:spPr>
        <p:txBody>
          <a:bodyPr>
            <a:normAutofit/>
          </a:bodyPr>
          <a:lstStyle/>
          <a:p>
            <a:r>
              <a:rPr lang="en-US" altLang="zh-TW" dirty="0"/>
              <a:t>Product Highlights – MGate MB3170/3270/3470-G2</a:t>
            </a:r>
            <a:endParaRPr lang="zh-TW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1C6CA8F-D14E-0FCB-B93C-2A45B7C0A382}"/>
              </a:ext>
            </a:extLst>
          </p:cNvPr>
          <p:cNvSpPr/>
          <p:nvPr/>
        </p:nvSpPr>
        <p:spPr>
          <a:xfrm>
            <a:off x="724623" y="5271772"/>
            <a:ext cx="372249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TW" sz="1600" b="1" dirty="0">
                <a:solidFill>
                  <a:schemeClr val="bg2">
                    <a:lumMod val="50000"/>
                  </a:schemeClr>
                </a:solidFill>
                <a:latin typeface="Arial"/>
                <a:ea typeface="微軟正黑體"/>
              </a:rPr>
              <a:t>MGate MB3170/3270/3470-G2 Family</a:t>
            </a:r>
          </a:p>
          <a:p>
            <a:pPr algn="ctr"/>
            <a:r>
              <a:rPr lang="en-US" altLang="zh-TW" sz="1200" dirty="0">
                <a:solidFill>
                  <a:schemeClr val="bg2">
                    <a:lumMod val="50000"/>
                  </a:schemeClr>
                </a:solidFill>
                <a:latin typeface="Arial"/>
                <a:ea typeface="微軟正黑體"/>
              </a:rPr>
              <a:t>1, 2, 4-port Advanced Modbus Gateway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76244A1-E2DD-A017-1286-1FF069A1C786}"/>
              </a:ext>
            </a:extLst>
          </p:cNvPr>
          <p:cNvSpPr/>
          <p:nvPr/>
        </p:nvSpPr>
        <p:spPr>
          <a:xfrm>
            <a:off x="4487094" y="5089304"/>
            <a:ext cx="3472272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TW" sz="1800" b="1">
                <a:solidFill>
                  <a:schemeClr val="tx2"/>
                </a:solidFill>
              </a:rPr>
              <a:t>Certifications</a:t>
            </a:r>
            <a:endParaRPr lang="zh-TW" altLang="en-US" sz="1600" i="1">
              <a:solidFill>
                <a:schemeClr val="tx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18EBDE7-4BC0-6880-73CB-095071D1D218}"/>
              </a:ext>
            </a:extLst>
          </p:cNvPr>
          <p:cNvSpPr/>
          <p:nvPr/>
        </p:nvSpPr>
        <p:spPr>
          <a:xfrm>
            <a:off x="5112571" y="5001997"/>
            <a:ext cx="127863" cy="543947"/>
          </a:xfrm>
          <a:prstGeom prst="rect">
            <a:avLst/>
          </a:prstGeom>
          <a:solidFill>
            <a:schemeClr val="accent1"/>
          </a:solidFill>
          <a:ln/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180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84E1559-AC75-8FAA-69CE-49E4F35E6C91}"/>
              </a:ext>
            </a:extLst>
          </p:cNvPr>
          <p:cNvSpPr/>
          <p:nvPr/>
        </p:nvSpPr>
        <p:spPr>
          <a:xfrm>
            <a:off x="4962573" y="1340605"/>
            <a:ext cx="3472272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TW" sz="1800" b="1">
                <a:solidFill>
                  <a:schemeClr val="tx2"/>
                </a:solidFill>
              </a:rPr>
              <a:t>Features and Benefits</a:t>
            </a:r>
            <a:endParaRPr lang="zh-TW" altLang="en-US" sz="1600" i="1">
              <a:solidFill>
                <a:schemeClr val="tx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7F5B217-68F8-10BA-0C44-B6252876D8E2}"/>
              </a:ext>
            </a:extLst>
          </p:cNvPr>
          <p:cNvSpPr/>
          <p:nvPr/>
        </p:nvSpPr>
        <p:spPr>
          <a:xfrm>
            <a:off x="5037729" y="1303829"/>
            <a:ext cx="127863" cy="543947"/>
          </a:xfrm>
          <a:prstGeom prst="rect">
            <a:avLst/>
          </a:prstGeom>
          <a:solidFill>
            <a:schemeClr val="accent1"/>
          </a:solidFill>
          <a:ln/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1800"/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697183A0-6E2B-C191-7ABF-09D6D5FB76C7}"/>
              </a:ext>
            </a:extLst>
          </p:cNvPr>
          <p:cNvSpPr txBox="1"/>
          <p:nvPr/>
        </p:nvSpPr>
        <p:spPr>
          <a:xfrm>
            <a:off x="5447512" y="1798748"/>
            <a:ext cx="6409127" cy="311623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57175" indent="-257175">
              <a:lnSpc>
                <a:spcPct val="150000"/>
              </a:lnSpc>
              <a:buFont typeface="Arial"/>
              <a:buChar char="•"/>
              <a:defRPr/>
            </a:pPr>
            <a:r>
              <a:rPr lang="en-US" altLang="zh-TW" sz="1200" dirty="0">
                <a:solidFill>
                  <a:srgbClr val="000000"/>
                </a:solidFill>
                <a:cs typeface="Arial"/>
              </a:rPr>
              <a:t>Supports high-performing and low-latency </a:t>
            </a:r>
            <a:r>
              <a:rPr lang="en-US" altLang="zh-TW" sz="1400" b="1" dirty="0">
                <a:solidFill>
                  <a:srgbClr val="3A7D7D"/>
                </a:solidFill>
                <a:cs typeface="Arial"/>
              </a:rPr>
              <a:t>Agent </a:t>
            </a:r>
            <a:r>
              <a:rPr lang="en-US" altLang="zh-TW" sz="1400" b="1" dirty="0">
                <a:solidFill>
                  <a:srgbClr val="3A7D7D"/>
                </a:solidFill>
              </a:rPr>
              <a:t>M</a:t>
            </a:r>
            <a:r>
              <a:rPr lang="en-US" altLang="zh-TW" sz="1400" b="1" dirty="0">
                <a:solidFill>
                  <a:srgbClr val="3A7D7D"/>
                </a:solidFill>
                <a:cs typeface="Arial"/>
              </a:rPr>
              <a:t>ode</a:t>
            </a:r>
            <a:r>
              <a:rPr lang="en-US" altLang="zh-TW" sz="1400" dirty="0">
                <a:solidFill>
                  <a:srgbClr val="3A7D7D"/>
                </a:solidFill>
                <a:cs typeface="Arial"/>
              </a:rPr>
              <a:t> </a:t>
            </a:r>
            <a:r>
              <a:rPr lang="en-US" altLang="zh-TW" sz="1200" dirty="0">
                <a:solidFill>
                  <a:srgbClr val="000000"/>
                </a:solidFill>
                <a:cs typeface="Arial"/>
              </a:rPr>
              <a:t>to actively poll Modbus devices and cache data</a:t>
            </a:r>
          </a:p>
          <a:p>
            <a:pPr marL="257175" indent="-257175" fontAlgn="ctr">
              <a:lnSpc>
                <a:spcPct val="150000"/>
              </a:lnSpc>
              <a:buFont typeface="Arial"/>
              <a:buChar char="•"/>
              <a:defRPr/>
            </a:pPr>
            <a:r>
              <a:rPr lang="en-US" altLang="zh-TW" sz="1200" dirty="0">
                <a:solidFill>
                  <a:schemeClr val="tx1"/>
                </a:solidFill>
                <a:cs typeface="Arial"/>
              </a:rPr>
              <a:t>Supports Modbus serial extensions </a:t>
            </a:r>
            <a:r>
              <a:rPr lang="en-US" altLang="zh-TW" sz="1200" dirty="0">
                <a:solidFill>
                  <a:srgbClr val="000000"/>
                </a:solidFill>
                <a:cs typeface="Arial"/>
              </a:rPr>
              <a:t>or </a:t>
            </a:r>
            <a:r>
              <a:rPr lang="en-US" altLang="zh-TW" sz="1400" b="1" dirty="0">
                <a:solidFill>
                  <a:srgbClr val="3A7D7D"/>
                </a:solidFill>
                <a:cs typeface="Arial"/>
              </a:rPr>
              <a:t>proprietary serial </a:t>
            </a:r>
            <a:r>
              <a:rPr lang="en-US" altLang="zh-TW" sz="1200" dirty="0">
                <a:solidFill>
                  <a:srgbClr val="000000"/>
                </a:solidFill>
                <a:cs typeface="Arial"/>
              </a:rPr>
              <a:t>for various devices</a:t>
            </a:r>
          </a:p>
          <a:p>
            <a:pPr marL="257175" indent="-257175" fontAlgn="ctr">
              <a:lnSpc>
                <a:spcPct val="150000"/>
              </a:lnSpc>
              <a:buFont typeface="Arial"/>
              <a:buChar char="•"/>
              <a:defRPr/>
            </a:pPr>
            <a:r>
              <a:rPr lang="en-US" altLang="zh-TW" sz="1200" dirty="0">
                <a:solidFill>
                  <a:srgbClr val="000000"/>
                </a:solidFill>
                <a:cs typeface="Arial"/>
              </a:rPr>
              <a:t>Supports route by TCP port or IP address for different system architectures</a:t>
            </a:r>
          </a:p>
          <a:p>
            <a:pPr marL="257175" indent="-257175" fontAlgn="ctr">
              <a:lnSpc>
                <a:spcPct val="150000"/>
              </a:lnSpc>
              <a:buFont typeface="Arial"/>
              <a:buChar char="•"/>
              <a:defRPr/>
            </a:pPr>
            <a:r>
              <a:rPr lang="en-US" altLang="zh-TW" sz="1200" dirty="0">
                <a:solidFill>
                  <a:srgbClr val="000000"/>
                </a:solidFill>
                <a:cs typeface="Arial"/>
              </a:rPr>
              <a:t>Supports Modbus serial client to Modbus serial server communications</a:t>
            </a:r>
          </a:p>
          <a:p>
            <a:pPr marL="257175" indent="-257175" fontAlgn="ctr">
              <a:lnSpc>
                <a:spcPct val="150000"/>
              </a:lnSpc>
              <a:buFont typeface="Arial"/>
              <a:buChar char="•"/>
              <a:defRPr/>
            </a:pPr>
            <a:r>
              <a:rPr lang="en-US" altLang="zh-TW" sz="1200" dirty="0">
                <a:solidFill>
                  <a:srgbClr val="000000"/>
                </a:solidFill>
                <a:cs typeface="Arial"/>
              </a:rPr>
              <a:t>Ethernet cascading or </a:t>
            </a:r>
            <a:r>
              <a:rPr lang="en-US" altLang="zh-TW" sz="1400" b="1" dirty="0">
                <a:solidFill>
                  <a:srgbClr val="3A7D7D"/>
                </a:solidFill>
                <a:cs typeface="Arial"/>
              </a:rPr>
              <a:t>dual subnet </a:t>
            </a:r>
            <a:r>
              <a:rPr lang="en-US" altLang="zh-TW" sz="1200" dirty="0">
                <a:solidFill>
                  <a:srgbClr val="000000"/>
                </a:solidFill>
                <a:cs typeface="Arial"/>
              </a:rPr>
              <a:t>for flexible network system design</a:t>
            </a:r>
          </a:p>
          <a:p>
            <a:pPr marL="257175" indent="-257175" fontAlgn="ctr">
              <a:lnSpc>
                <a:spcPct val="150000"/>
              </a:lnSpc>
              <a:buFont typeface="Arial"/>
              <a:buChar char="•"/>
              <a:defRPr/>
            </a:pPr>
            <a:r>
              <a:rPr lang="en-US" altLang="zh-TW" sz="1200" dirty="0">
                <a:solidFill>
                  <a:srgbClr val="000000"/>
                </a:solidFill>
                <a:cs typeface="Arial"/>
              </a:rPr>
              <a:t>Web based traffic monitoring/diagnostic information for easy troubleshooting </a:t>
            </a:r>
          </a:p>
          <a:p>
            <a:pPr marL="257175" indent="-257175" fontAlgn="ctr">
              <a:lnSpc>
                <a:spcPct val="150000"/>
              </a:lnSpc>
              <a:buFont typeface="Arial"/>
              <a:buChar char="•"/>
              <a:defRPr/>
            </a:pPr>
            <a:r>
              <a:rPr lang="en-US" altLang="zh-TW" sz="1200" dirty="0">
                <a:solidFill>
                  <a:schemeClr val="tx1"/>
                </a:solidFill>
                <a:cs typeface="Arial"/>
              </a:rPr>
              <a:t>Various models for different scenarios: serial port with 2 kV isolation (-I models), wide temperature range of -40 to 75°C (-T models), and fiber Ethernet models</a:t>
            </a:r>
          </a:p>
          <a:p>
            <a:pPr marL="257175" indent="-257175" fontAlgn="ctr">
              <a:lnSpc>
                <a:spcPct val="150000"/>
              </a:lnSpc>
              <a:buFont typeface="Arial"/>
              <a:buChar char="•"/>
              <a:defRPr/>
            </a:pPr>
            <a:r>
              <a:rPr lang="en-US" altLang="zh-TW" sz="1400" b="1" dirty="0">
                <a:solidFill>
                  <a:schemeClr val="accent1"/>
                </a:solidFill>
                <a:cs typeface="Arial"/>
              </a:rPr>
              <a:t>Developed according to IEC 62443-4-2 with Secure Boot</a:t>
            </a: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6FF52B1D-E237-B8B8-BEC5-92B2D759A824}"/>
              </a:ext>
            </a:extLst>
          </p:cNvPr>
          <p:cNvSpPr txBox="1"/>
          <p:nvPr/>
        </p:nvSpPr>
        <p:spPr>
          <a:xfrm>
            <a:off x="5447512" y="5681666"/>
            <a:ext cx="6409127" cy="31207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57175" indent="-257175">
              <a:lnSpc>
                <a:spcPct val="150000"/>
              </a:lnSpc>
              <a:buFont typeface="Arial"/>
              <a:buChar char="•"/>
              <a:defRPr/>
            </a:pPr>
            <a:r>
              <a:rPr lang="en-US" altLang="zh-TW" sz="1200">
                <a:solidFill>
                  <a:srgbClr val="000000"/>
                </a:solidFill>
                <a:cs typeface="Arial"/>
              </a:rPr>
              <a:t>UL, CE, FCC, DNV</a:t>
            </a:r>
            <a:r>
              <a:rPr lang="zh-TW" altLang="en-US" sz="1200">
                <a:solidFill>
                  <a:srgbClr val="000000"/>
                </a:solidFill>
                <a:cs typeface="Arial"/>
              </a:rPr>
              <a:t>*</a:t>
            </a:r>
            <a:r>
              <a:rPr lang="en-US" altLang="zh-TW" sz="1200">
                <a:solidFill>
                  <a:srgbClr val="000000"/>
                </a:solidFill>
                <a:cs typeface="Arial"/>
              </a:rPr>
              <a:t>, ATEX</a:t>
            </a:r>
            <a:r>
              <a:rPr lang="zh-TW" altLang="en-US" sz="1200">
                <a:solidFill>
                  <a:srgbClr val="000000"/>
                </a:solidFill>
                <a:cs typeface="Arial"/>
              </a:rPr>
              <a:t>*</a:t>
            </a:r>
            <a:r>
              <a:rPr lang="en-US" altLang="zh-TW" sz="1200">
                <a:solidFill>
                  <a:srgbClr val="000000"/>
                </a:solidFill>
                <a:cs typeface="Arial"/>
              </a:rPr>
              <a:t>, C1D2</a:t>
            </a:r>
            <a:r>
              <a:rPr lang="zh-TW" altLang="en-US" sz="1200">
                <a:solidFill>
                  <a:srgbClr val="000000"/>
                </a:solidFill>
                <a:cs typeface="Arial"/>
              </a:rPr>
              <a:t>*</a:t>
            </a:r>
            <a:r>
              <a:rPr lang="en-US" altLang="zh-TW" sz="1200">
                <a:solidFill>
                  <a:srgbClr val="000000"/>
                </a:solidFill>
                <a:cs typeface="Arial"/>
              </a:rPr>
              <a:t>, IECEx</a:t>
            </a:r>
            <a:r>
              <a:rPr lang="zh-TW" altLang="en-US" sz="1200">
                <a:solidFill>
                  <a:srgbClr val="000000"/>
                </a:solidFill>
                <a:cs typeface="Arial"/>
              </a:rPr>
              <a:t>*</a:t>
            </a:r>
            <a:endParaRPr lang="en-US" altLang="zh-TW" sz="1400" b="1">
              <a:solidFill>
                <a:schemeClr val="accent1"/>
              </a:solidFill>
              <a:cs typeface="Arial"/>
            </a:endParaRPr>
          </a:p>
        </p:txBody>
      </p:sp>
      <p:pic>
        <p:nvPicPr>
          <p:cNvPr id="19" name="圖片 18">
            <a:extLst>
              <a:ext uri="{FF2B5EF4-FFF2-40B4-BE49-F238E27FC236}">
                <a16:creationId xmlns:a16="http://schemas.microsoft.com/office/drawing/2014/main" id="{7E2F03D9-AD10-96B5-AD7E-016B92E49FD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6757" y="5545944"/>
            <a:ext cx="2751476" cy="455011"/>
          </a:xfrm>
          <a:prstGeom prst="rect">
            <a:avLst/>
          </a:prstGeom>
        </p:spPr>
      </p:pic>
      <p:sp>
        <p:nvSpPr>
          <p:cNvPr id="20" name="文字方塊 19">
            <a:extLst>
              <a:ext uri="{FF2B5EF4-FFF2-40B4-BE49-F238E27FC236}">
                <a16:creationId xmlns:a16="http://schemas.microsoft.com/office/drawing/2014/main" id="{554EF259-E9DA-0DE4-3D47-0F381361236F}"/>
              </a:ext>
            </a:extLst>
          </p:cNvPr>
          <p:cNvSpPr txBox="1"/>
          <p:nvPr/>
        </p:nvSpPr>
        <p:spPr>
          <a:xfrm>
            <a:off x="5823320" y="6145294"/>
            <a:ext cx="6409127" cy="31207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TW" altLang="en-US" sz="1200">
                <a:solidFill>
                  <a:schemeClr val="tx1"/>
                </a:solidFill>
                <a:cs typeface="Arial"/>
              </a:rPr>
              <a:t>*</a:t>
            </a:r>
            <a:r>
              <a:rPr lang="en-US" altLang="zh-TW" sz="1200">
                <a:solidFill>
                  <a:schemeClr val="tx1"/>
                </a:solidFill>
              </a:rPr>
              <a:t>Currently undergoing certification, with completion planned by the end of June 2026</a:t>
            </a:r>
            <a:endParaRPr lang="en-US" altLang="zh-TW" sz="1400" b="1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5316058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F5F7C7B-5142-9BD8-C198-4A19B8DEA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Organization Overview</a:t>
            </a:r>
          </a:p>
        </p:txBody>
      </p:sp>
      <p:pic>
        <p:nvPicPr>
          <p:cNvPr id="11" name="Picture 10" descr="A diagram of a function code&#10;&#10;AI-generated content may be incorrect.">
            <a:extLst>
              <a:ext uri="{FF2B5EF4-FFF2-40B4-BE49-F238E27FC236}">
                <a16:creationId xmlns:a16="http://schemas.microsoft.com/office/drawing/2014/main" id="{37B08003-E0CF-B0CD-08B2-B7C5CE7BF87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361" t="4270" r="3612" b="5463"/>
          <a:stretch>
            <a:fillRect/>
          </a:stretch>
        </p:blipFill>
        <p:spPr>
          <a:xfrm>
            <a:off x="2812166" y="1519433"/>
            <a:ext cx="6569240" cy="4921044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3310463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1A822C9-34DA-606B-996A-E79520F73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Modbus Types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B2AA3CD-3E1B-1E97-8241-55A2CD228F9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Modbus RTU/ASCII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Serial communication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Single master, multiple slaves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Small, localized network</a:t>
            </a:r>
          </a:p>
          <a:p>
            <a:pPr lvl="1"/>
            <a:endParaRPr lang="en-US" dirty="0">
              <a:solidFill>
                <a:schemeClr val="accent1"/>
              </a:solidFill>
            </a:endParaRPr>
          </a:p>
          <a:p>
            <a:r>
              <a:rPr lang="en-US" dirty="0"/>
              <a:t>Modbus TCP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Ethernet (TCP/IP)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Multiple clients and multiple servers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Larger, distributed networks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4EC2A1-F00E-4F1E-D992-1AD884B5E3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795" y="1185457"/>
            <a:ext cx="5414331" cy="4487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60689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diagram of a solar panel system&#10;&#10;Description automatically generated">
            <a:extLst>
              <a:ext uri="{FF2B5EF4-FFF2-40B4-BE49-F238E27FC236}">
                <a16:creationId xmlns:a16="http://schemas.microsoft.com/office/drawing/2014/main" id="{1F25AB5A-1D4F-43BA-07EA-94E99DD7E9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1461" y="806081"/>
            <a:ext cx="6364608" cy="48951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680C2F2-09EE-9FDE-C8B6-978E32526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Modbus RTU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AC0F3A-D163-5C6C-FA84-A7003B4E0B6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One Single Client (Master)</a:t>
            </a:r>
          </a:p>
          <a:p>
            <a:endParaRPr lang="en-US" dirty="0"/>
          </a:p>
          <a:p>
            <a:r>
              <a:rPr lang="en-US" dirty="0"/>
              <a:t>Multiple Slave Devices </a:t>
            </a:r>
            <a:br>
              <a:rPr lang="en-US" dirty="0"/>
            </a:br>
            <a:r>
              <a:rPr lang="en-US" dirty="0"/>
              <a:t>(Based Serial Interface)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RS-232: 1-to-1 (up to 15m)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RS-422: 1-to-1 (up to 1200m)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RS-485: 1-to-31 (up to 1200m)</a:t>
            </a:r>
          </a:p>
          <a:p>
            <a:pPr lvl="1"/>
            <a:endParaRPr lang="en-US" dirty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Each Server (Slave) </a:t>
            </a:r>
            <a:br>
              <a:rPr lang="en-US" dirty="0"/>
            </a:br>
            <a:r>
              <a:rPr lang="en-US" dirty="0"/>
              <a:t>&gt; Unique ID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More Connected Devices </a:t>
            </a:r>
            <a:br>
              <a:rPr lang="en-US" dirty="0">
                <a:solidFill>
                  <a:schemeClr val="tx2"/>
                </a:solidFill>
              </a:rPr>
            </a:br>
            <a:r>
              <a:rPr lang="en-GB" dirty="0"/>
              <a:t>&gt; L</a:t>
            </a:r>
            <a:r>
              <a:rPr lang="sk-SK" dirty="0"/>
              <a:t>onger polling cycles</a:t>
            </a:r>
            <a:endParaRPr lang="en-US" dirty="0">
              <a:solidFill>
                <a:schemeClr val="tx2"/>
              </a:solidFill>
            </a:endParaRPr>
          </a:p>
          <a:p>
            <a:pPr lvl="1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BDCA46-1869-F82B-EB1E-A46EB7340EA7}"/>
              </a:ext>
            </a:extLst>
          </p:cNvPr>
          <p:cNvSpPr txBox="1"/>
          <p:nvPr/>
        </p:nvSpPr>
        <p:spPr>
          <a:xfrm>
            <a:off x="8778374" y="3489075"/>
            <a:ext cx="1186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buClrTx/>
              <a:defRPr/>
            </a:pPr>
            <a:r>
              <a:rPr lang="en-US" sz="1800" kern="1200" dirty="0">
                <a:latin typeface="Helvetica 55 Roman"/>
                <a:ea typeface="微軟正黑體"/>
                <a:cs typeface="+mn-cs"/>
              </a:rPr>
              <a:t>ID:1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EC74EEC-D8F5-3518-A3C5-3DAB93FAEA8F}"/>
              </a:ext>
            </a:extLst>
          </p:cNvPr>
          <p:cNvSpPr txBox="1"/>
          <p:nvPr/>
        </p:nvSpPr>
        <p:spPr>
          <a:xfrm>
            <a:off x="8619287" y="4533451"/>
            <a:ext cx="1504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buClrTx/>
              <a:defRPr/>
            </a:pPr>
            <a:r>
              <a:rPr lang="en-US" sz="1800" kern="1200" dirty="0">
                <a:latin typeface="Helvetica 55 Roman"/>
                <a:ea typeface="微軟正黑體"/>
                <a:cs typeface="+mn-cs"/>
              </a:rPr>
              <a:t>ID:2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F639810-69AF-9DA3-D36C-89D40A48CF29}"/>
              </a:ext>
            </a:extLst>
          </p:cNvPr>
          <p:cNvCxnSpPr/>
          <p:nvPr/>
        </p:nvCxnSpPr>
        <p:spPr>
          <a:xfrm>
            <a:off x="9815760" y="2929790"/>
            <a:ext cx="481818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8F2A464A-7B3D-D07B-9944-63A25CE7B373}"/>
              </a:ext>
            </a:extLst>
          </p:cNvPr>
          <p:cNvSpPr txBox="1"/>
          <p:nvPr/>
        </p:nvSpPr>
        <p:spPr>
          <a:xfrm>
            <a:off x="10386268" y="2745124"/>
            <a:ext cx="1806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buClrTx/>
              <a:defRPr/>
            </a:pPr>
            <a:r>
              <a:rPr lang="en-US" sz="1800" kern="1200" dirty="0">
                <a:latin typeface="Helvetica 55 Roman"/>
                <a:ea typeface="微軟正黑體"/>
                <a:cs typeface="+mn-cs"/>
              </a:rPr>
              <a:t>RS-485 2-Wire</a:t>
            </a:r>
          </a:p>
        </p:txBody>
      </p:sp>
    </p:spTree>
    <p:extLst>
      <p:ext uri="{BB962C8B-B14F-4D97-AF65-F5344CB8AC3E}">
        <p14:creationId xmlns:p14="http://schemas.microsoft.com/office/powerpoint/2010/main" val="73046757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0C2F2-09EE-9FDE-C8B6-978E32526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Modbus TCP/IP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AC0F3A-D163-5C6C-FA84-A7003B4E0B6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Multiple Masters/Clients</a:t>
            </a:r>
          </a:p>
          <a:p>
            <a:endParaRPr lang="en-US" dirty="0"/>
          </a:p>
          <a:p>
            <a:r>
              <a:rPr lang="en-US" dirty="0"/>
              <a:t>Higher Communication Speed</a:t>
            </a:r>
          </a:p>
          <a:p>
            <a:endParaRPr lang="en-US" dirty="0"/>
          </a:p>
          <a:p>
            <a:r>
              <a:rPr lang="en-US" dirty="0"/>
              <a:t>Easy Integration</a:t>
            </a:r>
          </a:p>
          <a:p>
            <a:endParaRPr lang="en-US" dirty="0"/>
          </a:p>
          <a:p>
            <a:r>
              <a:rPr lang="en-US" dirty="0"/>
              <a:t>Scalability and Flexibility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0147CAC-213B-BB60-38D4-3356DD2CF8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53" t="2830" r="1959" b="3773"/>
          <a:stretch/>
        </p:blipFill>
        <p:spPr>
          <a:xfrm>
            <a:off x="5752835" y="2807540"/>
            <a:ext cx="6088986" cy="295656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69B2880-FD2F-82EB-C756-07E47C552E95}"/>
              </a:ext>
            </a:extLst>
          </p:cNvPr>
          <p:cNvSpPr txBox="1"/>
          <p:nvPr/>
        </p:nvSpPr>
        <p:spPr>
          <a:xfrm>
            <a:off x="6881826" y="2522727"/>
            <a:ext cx="70866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buClrTx/>
              <a:defRPr/>
            </a:pPr>
            <a:r>
              <a:rPr lang="en-US" sz="900" kern="1200" dirty="0">
                <a:latin typeface="Helvetica 55 Roman"/>
                <a:ea typeface="微軟正黑體"/>
                <a:cs typeface="+mn-cs"/>
              </a:rPr>
              <a:t>Modbus TCP Server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4861DA4-159E-DA1B-488B-8F6753949529}"/>
              </a:ext>
            </a:extLst>
          </p:cNvPr>
          <p:cNvSpPr txBox="1"/>
          <p:nvPr/>
        </p:nvSpPr>
        <p:spPr>
          <a:xfrm>
            <a:off x="8363103" y="2454612"/>
            <a:ext cx="70866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buClrTx/>
              <a:defRPr/>
            </a:pPr>
            <a:r>
              <a:rPr lang="en-US" sz="1050" b="1" kern="1200" dirty="0">
                <a:latin typeface="Helvetica 55 Roman"/>
                <a:ea typeface="微軟正黑體"/>
                <a:cs typeface="+mn-cs"/>
              </a:rPr>
              <a:t>Modbus TCP Client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3EDE0F8-A337-42ED-99C6-F11800254830}"/>
              </a:ext>
            </a:extLst>
          </p:cNvPr>
          <p:cNvSpPr txBox="1"/>
          <p:nvPr/>
        </p:nvSpPr>
        <p:spPr>
          <a:xfrm>
            <a:off x="11077554" y="2484140"/>
            <a:ext cx="70866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buClrTx/>
              <a:defRPr/>
            </a:pPr>
            <a:r>
              <a:rPr lang="en-US" sz="1050" b="1" kern="1200" dirty="0">
                <a:latin typeface="Helvetica 55 Roman"/>
                <a:ea typeface="微軟正黑體"/>
                <a:cs typeface="+mn-cs"/>
              </a:rPr>
              <a:t>Modbus TCP Client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8B10889-A7B8-174E-FBAF-53A234AB21C2}"/>
              </a:ext>
            </a:extLst>
          </p:cNvPr>
          <p:cNvSpPr txBox="1"/>
          <p:nvPr/>
        </p:nvSpPr>
        <p:spPr>
          <a:xfrm rot="16200000">
            <a:off x="5627066" y="4391458"/>
            <a:ext cx="1078235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457200">
              <a:buClrTx/>
              <a:defRPr/>
            </a:pPr>
            <a:r>
              <a:rPr lang="en-US" sz="800" kern="1200" dirty="0">
                <a:latin typeface="Helvetica 55 Roman"/>
                <a:ea typeface="微軟正黑體"/>
                <a:cs typeface="+mn-cs"/>
              </a:rPr>
              <a:t>Modbus on RS232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160C406-3B7E-7343-F2AA-158022F7EF37}"/>
              </a:ext>
            </a:extLst>
          </p:cNvPr>
          <p:cNvSpPr txBox="1"/>
          <p:nvPr/>
        </p:nvSpPr>
        <p:spPr>
          <a:xfrm rot="16200000">
            <a:off x="7473647" y="4543859"/>
            <a:ext cx="1078235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457200">
              <a:buClrTx/>
              <a:defRPr/>
            </a:pPr>
            <a:r>
              <a:rPr lang="en-US" sz="800" kern="1200" dirty="0">
                <a:latin typeface="Helvetica 55 Roman"/>
                <a:ea typeface="微軟正黑體"/>
                <a:cs typeface="+mn-cs"/>
              </a:rPr>
              <a:t>Modbus on RS485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6E29E8-9798-F1D6-D38D-659391CFAD31}"/>
              </a:ext>
            </a:extLst>
          </p:cNvPr>
          <p:cNvSpPr txBox="1"/>
          <p:nvPr/>
        </p:nvSpPr>
        <p:spPr>
          <a:xfrm rot="16200000">
            <a:off x="10391678" y="4273625"/>
            <a:ext cx="767875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457200">
              <a:buClrTx/>
              <a:defRPr/>
            </a:pPr>
            <a:r>
              <a:rPr lang="en-US" sz="800" kern="1200" dirty="0">
                <a:latin typeface="Helvetica 55 Roman"/>
                <a:ea typeface="微軟正黑體"/>
                <a:cs typeface="+mn-cs"/>
              </a:rPr>
              <a:t>Modbus on RS485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8BACAC5-F1C7-09D1-3702-2E87D49D2FC2}"/>
              </a:ext>
            </a:extLst>
          </p:cNvPr>
          <p:cNvSpPr txBox="1"/>
          <p:nvPr/>
        </p:nvSpPr>
        <p:spPr>
          <a:xfrm>
            <a:off x="5943113" y="2410766"/>
            <a:ext cx="70866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buClrTx/>
              <a:defRPr/>
            </a:pPr>
            <a:r>
              <a:rPr lang="en-US" sz="1050" b="1" kern="1200" dirty="0">
                <a:latin typeface="Helvetica 55 Roman"/>
                <a:ea typeface="微軟正黑體"/>
                <a:cs typeface="+mn-cs"/>
              </a:rPr>
              <a:t>Modbus TCP Client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5E6354A-A478-8E2A-52C0-722A0B588AF1}"/>
              </a:ext>
            </a:extLst>
          </p:cNvPr>
          <p:cNvSpPr txBox="1"/>
          <p:nvPr/>
        </p:nvSpPr>
        <p:spPr>
          <a:xfrm>
            <a:off x="7469030" y="2518764"/>
            <a:ext cx="70866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buClrTx/>
              <a:defRPr/>
            </a:pPr>
            <a:r>
              <a:rPr lang="en-US" sz="900" kern="1200" dirty="0">
                <a:latin typeface="Helvetica 55 Roman"/>
                <a:ea typeface="微軟正黑體"/>
                <a:cs typeface="+mn-cs"/>
              </a:rPr>
              <a:t>Modbus TCP Server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56C46FC-5C44-579B-DEF3-6B7AB2117FF2}"/>
              </a:ext>
            </a:extLst>
          </p:cNvPr>
          <p:cNvSpPr txBox="1"/>
          <p:nvPr/>
        </p:nvSpPr>
        <p:spPr>
          <a:xfrm>
            <a:off x="9302838" y="2518764"/>
            <a:ext cx="70866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buClrTx/>
              <a:defRPr/>
            </a:pPr>
            <a:r>
              <a:rPr lang="en-US" sz="900" kern="1200" dirty="0">
                <a:latin typeface="Helvetica 55 Roman"/>
                <a:ea typeface="微軟正黑體"/>
                <a:cs typeface="+mn-cs"/>
              </a:rPr>
              <a:t>Modbus TCP Server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0A3E67C-F317-1B18-FF21-AEBF89680320}"/>
              </a:ext>
            </a:extLst>
          </p:cNvPr>
          <p:cNvSpPr txBox="1"/>
          <p:nvPr/>
        </p:nvSpPr>
        <p:spPr>
          <a:xfrm>
            <a:off x="10366850" y="2481973"/>
            <a:ext cx="70866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buClrTx/>
              <a:defRPr/>
            </a:pPr>
            <a:r>
              <a:rPr lang="en-US" sz="900" kern="1200" dirty="0">
                <a:latin typeface="Helvetica 55 Roman"/>
                <a:ea typeface="微軟正黑體"/>
                <a:cs typeface="+mn-cs"/>
              </a:rPr>
              <a:t>Modbus TCP Server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4620E35-3B2B-F731-921E-47A85AA88CEC}"/>
              </a:ext>
            </a:extLst>
          </p:cNvPr>
          <p:cNvSpPr/>
          <p:nvPr/>
        </p:nvSpPr>
        <p:spPr>
          <a:xfrm>
            <a:off x="5610023" y="1675173"/>
            <a:ext cx="6392626" cy="2629261"/>
          </a:xfrm>
          <a:prstGeom prst="ellipse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 defTabSz="457200">
              <a:buClrTx/>
              <a:defRPr/>
            </a:pPr>
            <a:endParaRPr lang="en-US" sz="1800" kern="1200" dirty="0">
              <a:solidFill>
                <a:srgbClr val="008787"/>
              </a:solidFill>
              <a:latin typeface="Helvetica 55 Roman"/>
              <a:ea typeface="微軟正黑體"/>
            </a:endParaRPr>
          </a:p>
        </p:txBody>
      </p:sp>
    </p:spTree>
    <p:extLst>
      <p:ext uri="{BB962C8B-B14F-4D97-AF65-F5344CB8AC3E}">
        <p14:creationId xmlns:p14="http://schemas.microsoft.com/office/powerpoint/2010/main" val="329032182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5FDB014-EA82-3373-5D12-85A74A97FE8E}"/>
              </a:ext>
            </a:extLst>
          </p:cNvPr>
          <p:cNvGrpSpPr/>
          <p:nvPr/>
        </p:nvGrpSpPr>
        <p:grpSpPr>
          <a:xfrm>
            <a:off x="4240286" y="2964065"/>
            <a:ext cx="7363280" cy="3263533"/>
            <a:chOff x="4239492" y="2964064"/>
            <a:chExt cx="7363280" cy="3263533"/>
          </a:xfrm>
        </p:grpSpPr>
        <p:pic>
          <p:nvPicPr>
            <p:cNvPr id="1026" name="Picture 2" descr="Modbus TCP: A Comprehensive Guide to the Protocol and Its Applications">
              <a:extLst>
                <a:ext uri="{FF2B5EF4-FFF2-40B4-BE49-F238E27FC236}">
                  <a16:creationId xmlns:a16="http://schemas.microsoft.com/office/drawing/2014/main" id="{7D9E50FC-666C-A2DA-F84A-F6AB028FE0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9492" y="2964064"/>
              <a:ext cx="7363280" cy="3069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11E5076-27E6-16C7-00AD-83AD1EE451F6}"/>
                </a:ext>
              </a:extLst>
            </p:cNvPr>
            <p:cNvSpPr txBox="1"/>
            <p:nvPr/>
          </p:nvSpPr>
          <p:spPr>
            <a:xfrm>
              <a:off x="9801681" y="5919820"/>
              <a:ext cx="18010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i="1" dirty="0"/>
                <a:t>by: ipc2u.com</a:t>
              </a:r>
            </a:p>
          </p:txBody>
        </p:sp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DDC00556-CEFA-7870-5F44-4831C0E5A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Message Frame TCP vs. RTU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B11A8-03A6-F0AF-434D-F274058E500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endParaRPr lang="en-US" sz="2000" dirty="0"/>
          </a:p>
          <a:p>
            <a:r>
              <a:rPr lang="en-US" sz="2000" dirty="0"/>
              <a:t>PDU (Protocol Data Unit)</a:t>
            </a:r>
          </a:p>
          <a:p>
            <a:pPr lvl="1"/>
            <a:r>
              <a:rPr lang="en-US" sz="1600" dirty="0">
                <a:solidFill>
                  <a:schemeClr val="tx2"/>
                </a:solidFill>
              </a:rPr>
              <a:t>Removing Slave ID &amp; CRC</a:t>
            </a:r>
          </a:p>
          <a:p>
            <a:r>
              <a:rPr lang="en-US" sz="2000" dirty="0"/>
              <a:t>MBAP header (Modbus App. Header)</a:t>
            </a:r>
          </a:p>
          <a:p>
            <a:pPr lvl="1"/>
            <a:r>
              <a:rPr lang="en-US" sz="1600" dirty="0">
                <a:solidFill>
                  <a:schemeClr val="tx2"/>
                </a:solidFill>
              </a:rPr>
              <a:t>Transaction ID – 2 bytes</a:t>
            </a:r>
          </a:p>
          <a:p>
            <a:pPr lvl="1"/>
            <a:r>
              <a:rPr lang="en-US" sz="1600" dirty="0">
                <a:solidFill>
                  <a:schemeClr val="tx2"/>
                </a:solidFill>
              </a:rPr>
              <a:t>Protocol ID – 2 bytes</a:t>
            </a:r>
          </a:p>
          <a:p>
            <a:pPr lvl="1"/>
            <a:r>
              <a:rPr lang="en-US" sz="1600" dirty="0">
                <a:solidFill>
                  <a:schemeClr val="tx2"/>
                </a:solidFill>
              </a:rPr>
              <a:t>Length – 2 bytes</a:t>
            </a:r>
          </a:p>
          <a:p>
            <a:pPr lvl="1"/>
            <a:r>
              <a:rPr lang="en-US" sz="1600" dirty="0">
                <a:solidFill>
                  <a:schemeClr val="tx2"/>
                </a:solidFill>
              </a:rPr>
              <a:t>Unit ID – 1 byte</a:t>
            </a:r>
          </a:p>
          <a:p>
            <a:r>
              <a:rPr lang="en-US" sz="2000" dirty="0"/>
              <a:t>MBAP + PDU</a:t>
            </a:r>
          </a:p>
          <a:p>
            <a:pPr lvl="1"/>
            <a:r>
              <a:rPr lang="en-US" sz="1600" dirty="0">
                <a:solidFill>
                  <a:schemeClr val="tx2"/>
                </a:solidFill>
              </a:rPr>
              <a:t>Modbus TCP/IP ADU</a:t>
            </a:r>
          </a:p>
        </p:txBody>
      </p:sp>
    </p:spTree>
    <p:extLst>
      <p:ext uri="{BB962C8B-B14F-4D97-AF65-F5344CB8AC3E}">
        <p14:creationId xmlns:p14="http://schemas.microsoft.com/office/powerpoint/2010/main" val="40854946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6D8D90-30DB-D820-E48B-1E8613AF0C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B71D8FD-AA94-988B-2583-790E88894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New Learning Content</a:t>
            </a:r>
            <a:br>
              <a:rPr lang="en-US" b="1" kern="100" dirty="0"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sk-SK" sz="2000" dirty="0">
                <a:solidFill>
                  <a:schemeClr val="accent4"/>
                </a:solidFill>
              </a:rPr>
              <a:t>Industrial Connectivity Foundations</a:t>
            </a:r>
            <a:endParaRPr lang="en-DE" dirty="0">
              <a:solidFill>
                <a:schemeClr val="accent4"/>
              </a:solidFill>
              <a:latin typeface="+mj-lt"/>
            </a:endParaRP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71DCF117-4D5A-A24A-FBD0-A88D78FE0659}"/>
              </a:ext>
            </a:extLst>
          </p:cNvPr>
          <p:cNvGraphicFramePr/>
          <p:nvPr/>
        </p:nvGraphicFramePr>
        <p:xfrm>
          <a:off x="5900964" y="4831942"/>
          <a:ext cx="6096000" cy="9439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B90E397D-1FD5-59B2-690D-2DB30A902EA9}"/>
              </a:ext>
            </a:extLst>
          </p:cNvPr>
          <p:cNvSpPr txBox="1"/>
          <p:nvPr/>
        </p:nvSpPr>
        <p:spPr>
          <a:xfrm>
            <a:off x="5805464" y="5696373"/>
            <a:ext cx="3053580" cy="743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GB" sz="2000" b="1" dirty="0"/>
              <a:t>Mandatory to complete </a:t>
            </a:r>
          </a:p>
          <a:p>
            <a:pPr>
              <a:lnSpc>
                <a:spcPct val="110000"/>
              </a:lnSpc>
            </a:pPr>
            <a:r>
              <a:rPr lang="en-GB" sz="2000" dirty="0"/>
              <a:t>before </a:t>
            </a:r>
            <a:r>
              <a:rPr lang="en-GB" sz="2000" b="1" dirty="0"/>
              <a:t>6</a:t>
            </a:r>
            <a:r>
              <a:rPr lang="en-GB" sz="2000" b="1" baseline="30000" dirty="0"/>
              <a:t>th</a:t>
            </a:r>
            <a:r>
              <a:rPr lang="en-GB" sz="2000" b="1" dirty="0"/>
              <a:t> March 2026 </a:t>
            </a:r>
            <a:endParaRPr lang="en-GB" sz="2000" b="1" dirty="0">
              <a:solidFill>
                <a:schemeClr val="tx2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2FF9B9-EF18-A799-779D-E72AFB1FC22B}"/>
              </a:ext>
            </a:extLst>
          </p:cNvPr>
          <p:cNvSpPr txBox="1"/>
          <p:nvPr/>
        </p:nvSpPr>
        <p:spPr>
          <a:xfrm>
            <a:off x="9536384" y="5865649"/>
            <a:ext cx="1553640" cy="404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GB" sz="2000" dirty="0"/>
              <a:t>Q2/2026</a:t>
            </a:r>
            <a:endParaRPr lang="en-GB" sz="2000" dirty="0">
              <a:solidFill>
                <a:schemeClr val="tx2"/>
              </a:solidFill>
            </a:endParaRP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415DB62F-AFCC-CF52-4A51-B0871ABEB1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6587466"/>
              </p:ext>
            </p:extLst>
          </p:nvPr>
        </p:nvGraphicFramePr>
        <p:xfrm>
          <a:off x="598052" y="1920529"/>
          <a:ext cx="4727092" cy="45199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2B200C4-2FE9-1BF7-277B-8E56E9239AE2}"/>
              </a:ext>
            </a:extLst>
          </p:cNvPr>
          <p:cNvSpPr txBox="1"/>
          <p:nvPr/>
        </p:nvSpPr>
        <p:spPr>
          <a:xfrm>
            <a:off x="598052" y="1567425"/>
            <a:ext cx="4727092" cy="404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GB" sz="2000" dirty="0"/>
              <a:t>7 Lectures &amp; 7 Quizzes &amp; Survey</a:t>
            </a:r>
            <a:endParaRPr lang="en-GB" sz="2000" dirty="0">
              <a:solidFill>
                <a:schemeClr val="tx2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B829C3-9A76-CC8D-ED1C-FB781D0C1BF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142506" y="2748372"/>
            <a:ext cx="2292732" cy="1917409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3285DF9-E32B-7A74-6273-9115E6F2DBAE}"/>
              </a:ext>
            </a:extLst>
          </p:cNvPr>
          <p:cNvSpPr txBox="1">
            <a:spLocks/>
          </p:cNvSpPr>
          <p:nvPr/>
        </p:nvSpPr>
        <p:spPr>
          <a:xfrm>
            <a:off x="5900964" y="1681891"/>
            <a:ext cx="4306820" cy="943918"/>
          </a:xfrm>
          <a:prstGeom prst="rect">
            <a:avLst/>
          </a:prstGeom>
        </p:spPr>
        <p:txBody>
          <a:bodyPr>
            <a:no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GB" sz="2000"/>
              <a:t>Login</a:t>
            </a:r>
            <a:r>
              <a:rPr lang="en-GB" sz="2000" b="0"/>
              <a:t> </a:t>
            </a:r>
            <a:r>
              <a:rPr lang="en-GB" sz="2000" b="0">
                <a:hlinkClick r:id="rId14"/>
              </a:rPr>
              <a:t>https://moxa.litmos.com.au</a:t>
            </a:r>
            <a:endParaRPr lang="en-GB" sz="2000" b="0"/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GB" sz="2000" b="0"/>
              <a:t>Home &gt; My Training &gt; Not Started</a:t>
            </a:r>
          </a:p>
          <a:p>
            <a:pPr marL="457154" lvl="1" indent="0">
              <a:lnSpc>
                <a:spcPct val="110000"/>
              </a:lnSpc>
              <a:buFont typeface="Arial" panose="020B0604020202020204" pitchFamily="34" charset="0"/>
              <a:buNone/>
            </a:pPr>
            <a:endParaRPr lang="en-GB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9135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AD2EB-DF96-D09C-1405-9939A03886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2">
            <a:extLst>
              <a:ext uri="{FF2B5EF4-FFF2-40B4-BE49-F238E27FC236}">
                <a16:creationId xmlns:a16="http://schemas.microsoft.com/office/drawing/2014/main" id="{202BE01F-5D7C-9EFF-1E0B-4C82C1F13614}"/>
              </a:ext>
            </a:extLst>
          </p:cNvPr>
          <p:cNvSpPr txBox="1">
            <a:spLocks/>
          </p:cNvSpPr>
          <p:nvPr/>
        </p:nvSpPr>
        <p:spPr>
          <a:xfrm>
            <a:off x="432166" y="269777"/>
            <a:ext cx="11425269" cy="950979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/>
              <a:t>Configuration &amp; Monitoring</a:t>
            </a:r>
            <a:endParaRPr lang="zh-TW" altLang="en-US" sz="3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EB17CE-FB1F-93E0-DA10-FDE3A507C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7540" y="1315711"/>
            <a:ext cx="1176632" cy="747045"/>
          </a:xfrm>
          <a:prstGeom prst="rect">
            <a:avLst/>
          </a:prstGeom>
        </p:spPr>
      </p:pic>
      <p:grpSp>
        <p:nvGrpSpPr>
          <p:cNvPr id="10" name="群組 23">
            <a:extLst>
              <a:ext uri="{FF2B5EF4-FFF2-40B4-BE49-F238E27FC236}">
                <a16:creationId xmlns:a16="http://schemas.microsoft.com/office/drawing/2014/main" id="{3047C108-B166-F5EC-8D20-243651CAAAAC}"/>
              </a:ext>
            </a:extLst>
          </p:cNvPr>
          <p:cNvGrpSpPr/>
          <p:nvPr/>
        </p:nvGrpSpPr>
        <p:grpSpPr>
          <a:xfrm>
            <a:off x="10660023" y="86081"/>
            <a:ext cx="1440000" cy="1440000"/>
            <a:chOff x="1483743" y="1300537"/>
            <a:chExt cx="1516290" cy="1516290"/>
          </a:xfrm>
        </p:grpSpPr>
        <p:grpSp>
          <p:nvGrpSpPr>
            <p:cNvPr id="11" name="群組 19">
              <a:extLst>
                <a:ext uri="{FF2B5EF4-FFF2-40B4-BE49-F238E27FC236}">
                  <a16:creationId xmlns:a16="http://schemas.microsoft.com/office/drawing/2014/main" id="{AC45B265-4A70-1F6F-D175-190BB34F1BC7}"/>
                </a:ext>
              </a:extLst>
            </p:cNvPr>
            <p:cNvGrpSpPr/>
            <p:nvPr/>
          </p:nvGrpSpPr>
          <p:grpSpPr>
            <a:xfrm>
              <a:off x="1483743" y="1300537"/>
              <a:ext cx="1516290" cy="1516290"/>
              <a:chOff x="5196786" y="1118178"/>
              <a:chExt cx="1800000" cy="1800000"/>
            </a:xfrm>
          </p:grpSpPr>
          <p:sp>
            <p:nvSpPr>
              <p:cNvPr id="13" name="橢圓 20">
                <a:extLst>
                  <a:ext uri="{FF2B5EF4-FFF2-40B4-BE49-F238E27FC236}">
                    <a16:creationId xmlns:a16="http://schemas.microsoft.com/office/drawing/2014/main" id="{C9F5A914-282A-5914-E4CA-CA6136974D42}"/>
                  </a:ext>
                </a:extLst>
              </p:cNvPr>
              <p:cNvSpPr/>
              <p:nvPr/>
            </p:nvSpPr>
            <p:spPr>
              <a:xfrm>
                <a:off x="5196786" y="1118178"/>
                <a:ext cx="1800000" cy="1800000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4" name="橢圓 21">
                <a:extLst>
                  <a:ext uri="{FF2B5EF4-FFF2-40B4-BE49-F238E27FC236}">
                    <a16:creationId xmlns:a16="http://schemas.microsoft.com/office/drawing/2014/main" id="{7F00474D-9D29-56E3-982B-649A6DC92776}"/>
                  </a:ext>
                </a:extLst>
              </p:cNvPr>
              <p:cNvSpPr/>
              <p:nvPr/>
            </p:nvSpPr>
            <p:spPr>
              <a:xfrm>
                <a:off x="5286786" y="1208178"/>
                <a:ext cx="1620000" cy="162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12" name="圖片 22" descr="一張含有 黑色, 黑暗 的圖片&#10;&#10;自動產生的描述">
              <a:extLst>
                <a:ext uri="{FF2B5EF4-FFF2-40B4-BE49-F238E27FC236}">
                  <a16:creationId xmlns:a16="http://schemas.microsoft.com/office/drawing/2014/main" id="{4C3A16E6-E3D0-AF13-7A41-BAF564669E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2387" y="1637244"/>
              <a:ext cx="819312" cy="819312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4CD9CFA0-02C7-22CA-43D3-8028BB3C54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07789" y="1332452"/>
            <a:ext cx="1494644" cy="808483"/>
          </a:xfrm>
          <a:prstGeom prst="rect">
            <a:avLst/>
          </a:prstGeom>
        </p:spPr>
      </p:pic>
      <p:sp>
        <p:nvSpPr>
          <p:cNvPr id="17" name="內容版面配置區 3">
            <a:extLst>
              <a:ext uri="{FF2B5EF4-FFF2-40B4-BE49-F238E27FC236}">
                <a16:creationId xmlns:a16="http://schemas.microsoft.com/office/drawing/2014/main" id="{6A94D9D1-657A-9DD7-B104-1FABE0F07CF9}"/>
              </a:ext>
            </a:extLst>
          </p:cNvPr>
          <p:cNvSpPr txBox="1">
            <a:spLocks/>
          </p:cNvSpPr>
          <p:nvPr/>
        </p:nvSpPr>
        <p:spPr>
          <a:xfrm>
            <a:off x="653142" y="1535530"/>
            <a:ext cx="6072398" cy="464307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lnSpc>
                <a:spcPct val="120000"/>
              </a:lnSpc>
              <a:buNone/>
            </a:pPr>
            <a:r>
              <a:rPr lang="en-US" altLang="zh-TW" sz="1900" dirty="0">
                <a:solidFill>
                  <a:schemeClr val="tx1"/>
                </a:solidFill>
              </a:rPr>
              <a:t>Web Console (No MGate Manager)</a:t>
            </a:r>
          </a:p>
          <a:p>
            <a:pPr lvl="1">
              <a:lnSpc>
                <a:spcPct val="120000"/>
              </a:lnSpc>
            </a:pPr>
            <a:endParaRPr lang="en-US" altLang="zh-TW" sz="1900" dirty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</a:pPr>
            <a:endParaRPr lang="en-US" altLang="zh-TW" sz="1900" dirty="0">
              <a:solidFill>
                <a:schemeClr val="tx1"/>
              </a:solidFill>
            </a:endParaRPr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TW" sz="1900" dirty="0">
                <a:solidFill>
                  <a:schemeClr val="tx1"/>
                </a:solidFill>
              </a:rPr>
              <a:t>Device Search Utility 3.1 (at least 3.X)</a:t>
            </a:r>
          </a:p>
          <a:p>
            <a:pPr marL="457200" lvl="1" indent="0">
              <a:lnSpc>
                <a:spcPct val="120000"/>
              </a:lnSpc>
              <a:buNone/>
            </a:pPr>
            <a:endParaRPr lang="en-US" altLang="zh-TW" sz="1900" dirty="0">
              <a:solidFill>
                <a:schemeClr val="tx1"/>
              </a:solidFill>
            </a:endParaRPr>
          </a:p>
          <a:p>
            <a:pPr marL="457200" lvl="1" indent="0">
              <a:lnSpc>
                <a:spcPct val="120000"/>
              </a:lnSpc>
              <a:buNone/>
            </a:pPr>
            <a:endParaRPr lang="en-US" altLang="zh-TW" sz="1900" dirty="0">
              <a:solidFill>
                <a:schemeClr val="tx1"/>
              </a:solidFill>
            </a:endParaRPr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TW" sz="1900">
                <a:solidFill>
                  <a:schemeClr val="tx1"/>
                </a:solidFill>
              </a:rPr>
              <a:t>raMBu2</a:t>
            </a:r>
            <a:r>
              <a:rPr lang="en-US" altLang="zh-TW" sz="1900" dirty="0">
                <a:solidFill>
                  <a:schemeClr val="tx1"/>
                </a:solidFill>
              </a:rPr>
              <a:t> Modbus TCP Client</a:t>
            </a:r>
          </a:p>
          <a:p>
            <a:pPr lvl="1">
              <a:lnSpc>
                <a:spcPct val="120000"/>
              </a:lnSpc>
            </a:pPr>
            <a:endParaRPr lang="en-US" altLang="zh-TW" sz="1900" dirty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</a:pPr>
            <a:endParaRPr lang="en-US" altLang="zh-TW" sz="1900" dirty="0">
              <a:solidFill>
                <a:schemeClr val="tx1"/>
              </a:solidFill>
            </a:endParaRPr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zh-TW" sz="1900" dirty="0">
                <a:solidFill>
                  <a:schemeClr val="tx1"/>
                </a:solidFill>
              </a:rPr>
              <a:t>Moxa Windows Driver Manager v3.7/4.4</a:t>
            </a:r>
            <a:br>
              <a:rPr lang="en-US" altLang="zh-TW" sz="1900" dirty="0">
                <a:solidFill>
                  <a:schemeClr val="tx1"/>
                </a:solidFill>
              </a:rPr>
            </a:br>
            <a:r>
              <a:rPr lang="en-US" altLang="zh-TW" sz="1900" dirty="0">
                <a:solidFill>
                  <a:schemeClr val="tx1"/>
                </a:solidFill>
              </a:rPr>
              <a:t>(Real COM, Proprietary Serial)</a:t>
            </a:r>
          </a:p>
          <a:p>
            <a:pPr marL="457200" lvl="1" indent="0">
              <a:lnSpc>
                <a:spcPct val="120000"/>
              </a:lnSpc>
              <a:buNone/>
            </a:pPr>
            <a:endParaRPr lang="en-US" altLang="zh-TW" sz="1900" dirty="0">
              <a:solidFill>
                <a:schemeClr val="tx1"/>
              </a:solidFill>
            </a:endParaRPr>
          </a:p>
          <a:p>
            <a:pPr marL="457200" lvl="1" indent="0">
              <a:lnSpc>
                <a:spcPct val="120000"/>
              </a:lnSpc>
              <a:buNone/>
            </a:pPr>
            <a:r>
              <a:rPr lang="sk-SK" sz="1900" dirty="0">
                <a:solidFill>
                  <a:schemeClr val="tx1"/>
                </a:solidFill>
              </a:rPr>
              <a:t>PComm Lite </a:t>
            </a:r>
            <a:r>
              <a:rPr lang="en-GB" sz="1900" dirty="0">
                <a:solidFill>
                  <a:schemeClr val="tx1"/>
                </a:solidFill>
              </a:rPr>
              <a:t>1.9 </a:t>
            </a:r>
            <a:r>
              <a:rPr lang="sk-SK" sz="1900" dirty="0">
                <a:solidFill>
                  <a:schemeClr val="tx1"/>
                </a:solidFill>
              </a:rPr>
              <a:t>- Serial Communication Tool </a:t>
            </a:r>
            <a:endParaRPr lang="en-DE" sz="1900" dirty="0">
              <a:solidFill>
                <a:schemeClr val="tx1"/>
              </a:solidFill>
            </a:endParaRPr>
          </a:p>
          <a:p>
            <a:pPr marL="457200" lvl="1" indent="0">
              <a:lnSpc>
                <a:spcPct val="120000"/>
              </a:lnSpc>
              <a:buNone/>
            </a:pPr>
            <a:endParaRPr lang="en-US" altLang="zh-TW" sz="2000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endParaRPr lang="en-US" altLang="zh-TW" sz="2000" dirty="0"/>
          </a:p>
          <a:p>
            <a:endParaRPr lang="en-US" altLang="zh-TW" sz="2000" dirty="0"/>
          </a:p>
        </p:txBody>
      </p:sp>
      <p:sp>
        <p:nvSpPr>
          <p:cNvPr id="23" name="箭號: 向右 15">
            <a:extLst>
              <a:ext uri="{FF2B5EF4-FFF2-40B4-BE49-F238E27FC236}">
                <a16:creationId xmlns:a16="http://schemas.microsoft.com/office/drawing/2014/main" id="{C33078E2-8A37-EDF2-B290-65C17CCE45EF}"/>
              </a:ext>
            </a:extLst>
          </p:cNvPr>
          <p:cNvSpPr/>
          <p:nvPr/>
        </p:nvSpPr>
        <p:spPr>
          <a:xfrm>
            <a:off x="7981041" y="1404285"/>
            <a:ext cx="710775" cy="569895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23686600-48EB-D8E2-F348-E2C1E6E69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59" y="3619738"/>
            <a:ext cx="519852" cy="55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7F24154A-5AAA-0D20-84CF-640E9721E0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21" y="2513177"/>
            <a:ext cx="561927" cy="527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92BEC49-2C91-1287-E141-890546739CD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25540" y="3429000"/>
            <a:ext cx="3780651" cy="78220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D021E53-10D1-CE7F-F450-31E9917D60B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08435" y="2342854"/>
            <a:ext cx="3758785" cy="80848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CAFB3BE-B918-FA42-AA1C-D1ED641DB9D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84685" y="1289844"/>
            <a:ext cx="704650" cy="731280"/>
          </a:xfrm>
          <a:prstGeom prst="rect">
            <a:avLst/>
          </a:prstGeom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790B5438-4A10-248C-3B61-92BA1E29CF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510" y="4664577"/>
            <a:ext cx="722947" cy="747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0B88ADC9-B310-36E2-E648-D80CD3452F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86" y="5569009"/>
            <a:ext cx="581025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7B92F796-74E5-07C3-7B7A-2C9DD8667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86" y="1428904"/>
            <a:ext cx="542925" cy="56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>
            <a:extLst>
              <a:ext uri="{FF2B5EF4-FFF2-40B4-BE49-F238E27FC236}">
                <a16:creationId xmlns:a16="http://schemas.microsoft.com/office/drawing/2014/main" id="{A07EF250-B0FA-8FBB-A5A6-3A3AB08BE1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815" y="5529015"/>
            <a:ext cx="1804145" cy="651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>
            <a:extLst>
              <a:ext uri="{FF2B5EF4-FFF2-40B4-BE49-F238E27FC236}">
                <a16:creationId xmlns:a16="http://schemas.microsoft.com/office/drawing/2014/main" id="{06A8E820-4DFE-2B19-40FE-4A7993B273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5540" y="4488867"/>
            <a:ext cx="1804144" cy="833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31668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D46E07-C52F-A620-18D0-3BB0237DB2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D8B36087-5514-D9B6-E8FE-3866CD8A5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841" y="2657446"/>
            <a:ext cx="7995673" cy="1543107"/>
          </a:xfrm>
        </p:spPr>
        <p:txBody>
          <a:bodyPr>
            <a:normAutofit/>
          </a:bodyPr>
          <a:lstStyle/>
          <a:p>
            <a:r>
              <a:rPr lang="en-GB" sz="4800" dirty="0"/>
              <a:t>Hands-On Scenario</a:t>
            </a:r>
          </a:p>
        </p:txBody>
      </p:sp>
    </p:spTree>
    <p:extLst>
      <p:ext uri="{BB962C8B-B14F-4D97-AF65-F5344CB8AC3E}">
        <p14:creationId xmlns:p14="http://schemas.microsoft.com/office/powerpoint/2010/main" val="27063862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22F5B6-3543-06B4-0BEA-A3D2FCD26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Hands On´s Scenario: Car Wellness Center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FE9412-779E-B83A-54D5-73E7FA85AB1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6778" y="2717442"/>
            <a:ext cx="5369725" cy="21121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 car, fixed on a conveyor </a:t>
            </a:r>
          </a:p>
          <a:p>
            <a:pPr marL="0" indent="0">
              <a:buNone/>
            </a:pPr>
            <a:r>
              <a:rPr lang="en-GB" dirty="0"/>
              <a:t>moves through the wash line. </a:t>
            </a:r>
          </a:p>
          <a:p>
            <a:pPr>
              <a:buFontTx/>
              <a:buChar char="-"/>
            </a:pPr>
            <a:r>
              <a:rPr lang="en-GB" dirty="0"/>
              <a:t>Overengineering?</a:t>
            </a:r>
          </a:p>
          <a:p>
            <a:pPr>
              <a:buFontTx/>
              <a:buChar char="-"/>
            </a:pPr>
            <a:r>
              <a:rPr lang="en-GB" dirty="0"/>
              <a:t>A truth “car wellness” in Germany!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DE0DB8-16D5-F901-6D7F-34E0E4722E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795" y="1899388"/>
            <a:ext cx="6096793" cy="406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720250"/>
      </p:ext>
    </p:extLst>
  </p:cSld>
  <p:clrMapOvr>
    <a:masterClrMapping/>
  </p:clrMapOvr>
</p:sld>
</file>

<file path=ppt/theme/theme1.xml><?xml version="1.0" encoding="utf-8"?>
<a:theme xmlns:a="http://schemas.openxmlformats.org/drawingml/2006/main" name="1_Moxa_template">
  <a:themeElements>
    <a:clrScheme name="Moxa ">
      <a:dk1>
        <a:srgbClr val="090A0F"/>
      </a:dk1>
      <a:lt1>
        <a:srgbClr val="FFFFFF"/>
      </a:lt1>
      <a:dk2>
        <a:srgbClr val="008787"/>
      </a:dk2>
      <a:lt2>
        <a:srgbClr val="E7E6E6"/>
      </a:lt2>
      <a:accent1>
        <a:srgbClr val="008787"/>
      </a:accent1>
      <a:accent2>
        <a:srgbClr val="4CABAB"/>
      </a:accent2>
      <a:accent3>
        <a:srgbClr val="C9D0C6"/>
      </a:accent3>
      <a:accent4>
        <a:srgbClr val="77B800"/>
      </a:accent4>
      <a:accent5>
        <a:srgbClr val="FA933E"/>
      </a:accent5>
      <a:accent6>
        <a:srgbClr val="009DDB"/>
      </a:accent6>
      <a:hlink>
        <a:srgbClr val="009DDB"/>
      </a:hlink>
      <a:folHlink>
        <a:srgbClr val="B2DBD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webextension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8.png"/></Relationships>
</file>

<file path=ppt/webextensions/_rels/webextension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2.png"/></Relationships>
</file>

<file path=ppt/webextensions/webextension1.xml><?xml version="1.0" encoding="utf-8"?>
<we:webextension xmlns:we="http://schemas.microsoft.com/office/webextensions/webextension/2010/11" id="{987A593F-ECAA-4F35-BEA6-CB6D4F1F14AB}">
  <we:reference id="wa200001661" version="3.1.2.0" store="en-US" storeType="OMEX"/>
  <we:alternateReferences>
    <we:reference id="WA200001661" version="3.1.2.0" store="WA200001661" storeType="OMEX"/>
  </we:alternateReferences>
  <we:properties>
    <we:property name="breaktime.flosim.com_alarmSound" value="&quot;assets/alert.mp3&quot;"/>
    <we:property name="breaktime.flosim.com_customMessage" value="&quot;&quot;"/>
    <we:property name="breaktime.flosim.com_fontColour" value="&quot;#008787&quot;"/>
    <we:property name="breaktime.flosim.com_pinControlsRunning" value="false"/>
    <we:property name="breaktime.flosim.com_startMinutes" value="60"/>
    <we:property name="breaktime.flosim.com_time" value="3327"/>
    <we:property name="breaktime.flosim.com_timeFontSize" value="12"/>
    <we:property name="breaktime.flosim.com_titleFontSize" value="3"/>
    <we:property name="breaktime.flosim.com_type" value="&quot;&quot;"/>
    <we:property name="time" value="3600"/>
    <we:property name="type" value="&quot;&quot;"/>
  </we:properties>
  <we:bindings/>
  <we:snapshot xmlns:r="http://schemas.openxmlformats.org/officeDocument/2006/relationships" r:embed="rId1"/>
</we:webextension>
</file>

<file path=ppt/webextensions/webextension2.xml><?xml version="1.0" encoding="utf-8"?>
<we:webextension xmlns:we="http://schemas.microsoft.com/office/webextensions/webextension/2010/11" id="{1F5724E7-7B86-48E9-8BA1-F89851895041}">
  <we:reference id="wa200001661" version="3.1.2.0" store="en-US" storeType="OMEX"/>
  <we:alternateReferences>
    <we:reference id="WA200001661" version="3.1.2.0" store="WA200001661" storeType="OMEX"/>
  </we:alternateReferences>
  <we:properties>
    <we:property name="breaktime.flosim.com_alarmSound" value="&quot;assets/alert.mp3&quot;"/>
    <we:property name="breaktime.flosim.com_customMessage" value="&quot;&quot;"/>
    <we:property name="breaktime.flosim.com_fontColour" value="&quot;#008787&quot;"/>
    <we:property name="breaktime.flosim.com_pinControlsRunning" value="false"/>
    <we:property name="breaktime.flosim.com_startMinutes" value="30"/>
    <we:property name="breaktime.flosim.com_time" value="1800"/>
    <we:property name="breaktime.flosim.com_timeFontSize" value="12"/>
    <we:property name="breaktime.flosim.com_titleFontSize" value="3"/>
    <we:property name="breaktime.flosim.com_type" value="&quot;&quot;"/>
    <we:property name="time" value="1800"/>
    <we:property name="type" value="&quot;&quot;"/>
  </we:properties>
  <we:bindings/>
  <we:snapshot xmlns:r="http://schemas.openxmlformats.org/officeDocument/2006/relationships" r:embed="rId1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21419a8-5d08-433c-89f5-1cd804b0cc75" xsi:nil="true"/>
    <lcf76f155ced4ddcb4097134ff3c332f xmlns="573ce642-f512-4837-a674-e86e9929dce5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754447C52D6446B35585A6B16C0A8C" ma:contentTypeVersion="19" ma:contentTypeDescription="Create a new document." ma:contentTypeScope="" ma:versionID="fca4a3da0e641772d617eb5aec78f100">
  <xsd:schema xmlns:xsd="http://www.w3.org/2001/XMLSchema" xmlns:xs="http://www.w3.org/2001/XMLSchema" xmlns:p="http://schemas.microsoft.com/office/2006/metadata/properties" xmlns:ns2="573ce642-f512-4837-a674-e86e9929dce5" xmlns:ns3="c21419a8-5d08-433c-89f5-1cd804b0cc75" targetNamespace="http://schemas.microsoft.com/office/2006/metadata/properties" ma:root="true" ma:fieldsID="dc63d6e394e7082f5676da1c8b9d9284" ns2:_="" ns3:_="">
    <xsd:import namespace="573ce642-f512-4837-a674-e86e9929dce5"/>
    <xsd:import namespace="c21419a8-5d08-433c-89f5-1cd804b0cc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3ce642-f512-4837-a674-e86e9929dc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bbc5931a-3143-486f-9600-35c3d708de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1419a8-5d08-433c-89f5-1cd804b0cc75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b8c04250-3526-4518-93b1-002b1c07b8ff}" ma:internalName="TaxCatchAll" ma:showField="CatchAllData" ma:web="c21419a8-5d08-433c-89f5-1cd804b0cc7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1ED0DDD-FE86-44E7-8A41-45C16F7FBEF8}">
  <ds:schemaRefs>
    <ds:schemaRef ds:uri="c21419a8-5d08-433c-89f5-1cd804b0cc75"/>
    <ds:schemaRef ds:uri="http://schemas.microsoft.com/office/2006/metadata/properties"/>
    <ds:schemaRef ds:uri="http://purl.org/dc/dcmitype/"/>
    <ds:schemaRef ds:uri="http://www.w3.org/XML/1998/namespace"/>
    <ds:schemaRef ds:uri="573ce642-f512-4837-a674-e86e9929dce5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C1564911-B973-4A8F-8C9A-BC818352D269}"/>
</file>

<file path=customXml/itemProps3.xml><?xml version="1.0" encoding="utf-8"?>
<ds:datastoreItem xmlns:ds="http://schemas.openxmlformats.org/officeDocument/2006/customXml" ds:itemID="{4E2B9A05-D22A-4768-B58E-923D7A33559B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571c7d4-286b-47f6-9dd5-0aa688773c8e}" enabled="0" method="" siteId="{5571c7d4-286b-47f6-9dd5-0aa688773c8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52853</TotalTime>
  <Words>3503</Words>
  <Application>Microsoft Office PowerPoint</Application>
  <PresentationFormat>Custom</PresentationFormat>
  <Paragraphs>616</Paragraphs>
  <Slides>54</Slides>
  <Notes>50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0" baseType="lpstr">
      <vt:lpstr>Arial</vt:lpstr>
      <vt:lpstr>Arial</vt:lpstr>
      <vt:lpstr>Arial Unicode MS</vt:lpstr>
      <vt:lpstr>Calibri</vt:lpstr>
      <vt:lpstr>Helvetica 55 Roman</vt:lpstr>
      <vt:lpstr>1_Moxa_template</vt:lpstr>
      <vt:lpstr>PowerPoint Presentation</vt:lpstr>
      <vt:lpstr>Agenda</vt:lpstr>
      <vt:lpstr>Introduction</vt:lpstr>
      <vt:lpstr>Selecting the Proper Product Line</vt:lpstr>
      <vt:lpstr>Product Highlights – MGate MB3170/3270/3470-G2</vt:lpstr>
      <vt:lpstr>New Learning Content Industrial Connectivity Foundations</vt:lpstr>
      <vt:lpstr>PowerPoint Presentation</vt:lpstr>
      <vt:lpstr>Hands-On Scenario</vt:lpstr>
      <vt:lpstr>Hands On´s Scenario: Car Wellness Center</vt:lpstr>
      <vt:lpstr>Hands-On 1 (60 min.)</vt:lpstr>
      <vt:lpstr>Hands-On 1: Migration From G1 to G2</vt:lpstr>
      <vt:lpstr>PowerPoint Presentation</vt:lpstr>
      <vt:lpstr>Transparent mode</vt:lpstr>
      <vt:lpstr>Trouble Shooting New Build-in Diagnostic Tools</vt:lpstr>
      <vt:lpstr>MGate´s Diagnostics </vt:lpstr>
      <vt:lpstr>Hands-On 2 (30 min.)</vt:lpstr>
      <vt:lpstr>Hands-On 2: Expand &amp; Integrate</vt:lpstr>
      <vt:lpstr>Use in Different Subnets Dual IP LAN Mode</vt:lpstr>
      <vt:lpstr>Agent Mode for Better Performance</vt:lpstr>
      <vt:lpstr>BONUS Hands-On 3</vt:lpstr>
      <vt:lpstr>Hands-On 3: Expand New Requirements</vt:lpstr>
      <vt:lpstr>Proprietary Serial Device </vt:lpstr>
      <vt:lpstr>Proprietary Serial Settings Example Frame Format</vt:lpstr>
      <vt:lpstr>Customers Requirement - Proprietary Serial Protocol</vt:lpstr>
      <vt:lpstr>Proprietary Serial Protocol</vt:lpstr>
      <vt:lpstr>Proprietary Serial Protocol</vt:lpstr>
      <vt:lpstr>Proprietary Serial Protocol</vt:lpstr>
      <vt:lpstr>PowerPoint Presentation</vt:lpstr>
      <vt:lpstr>Hands-On 1 Instructions</vt:lpstr>
      <vt:lpstr>Hands-On 1: Migration From G1 to G2</vt:lpstr>
      <vt:lpstr>Hands-On 1 – Architecture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Hands-On 2 Instructions</vt:lpstr>
      <vt:lpstr>Hands-On 2: Expand &amp; Integrate</vt:lpstr>
      <vt:lpstr>Hands-On 2 – Architecture</vt:lpstr>
      <vt:lpstr>PowerPoint Presentation</vt:lpstr>
      <vt:lpstr>PowerPoint Presentation</vt:lpstr>
      <vt:lpstr>PowerPoint Presentation</vt:lpstr>
      <vt:lpstr>PowerPoint Presentation</vt:lpstr>
      <vt:lpstr>BONUS Hands-On 3 Instructions</vt:lpstr>
      <vt:lpstr>Hands On 3: New Requirements</vt:lpstr>
      <vt:lpstr>Proprietary Serial Protocol</vt:lpstr>
      <vt:lpstr>Appendix A</vt:lpstr>
      <vt:lpstr>Modbus Protocol &amp; Key Benefits</vt:lpstr>
      <vt:lpstr>Data Organization Overview</vt:lpstr>
      <vt:lpstr>Modbus Types</vt:lpstr>
      <vt:lpstr>Modbus RTU</vt:lpstr>
      <vt:lpstr>Modbus TCP/IP</vt:lpstr>
      <vt:lpstr>Message Frame TCP vs. RTU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Mario Benoun</dc:creator>
  <cp:lastModifiedBy>Lubos Kucharek</cp:lastModifiedBy>
  <cp:revision>220</cp:revision>
  <cp:lastPrinted>2025-10-08T02:22:57Z</cp:lastPrinted>
  <dcterms:modified xsi:type="dcterms:W3CDTF">2026-03-04T00:18:29Z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0x010100FA754447C52D6446B35585A6B16C0A8C</vt:lpwstr>
  </property>
  <property fmtid="{D5CDD505-2E9C-101B-9397-08002B2CF9AE}" pid="3" name="MediaServiceImageTags">
    <vt:lpwstr/>
  </property>
</Properties>
</file>