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48"/>
  </p:notesMasterIdLst>
  <p:handoutMasterIdLst>
    <p:handoutMasterId r:id="rId49"/>
  </p:handoutMasterIdLst>
  <p:sldIdLst>
    <p:sldId id="2147471382" r:id="rId5"/>
    <p:sldId id="2147478676" r:id="rId6"/>
    <p:sldId id="2147478677" r:id="rId7"/>
    <p:sldId id="2147479574" r:id="rId8"/>
    <p:sldId id="2147479570" r:id="rId9"/>
    <p:sldId id="2147478687" r:id="rId10"/>
    <p:sldId id="2147478716" r:id="rId11"/>
    <p:sldId id="2147478722" r:id="rId12"/>
    <p:sldId id="2147478723" r:id="rId13"/>
    <p:sldId id="2147478726" r:id="rId14"/>
    <p:sldId id="11202" r:id="rId15"/>
    <p:sldId id="2147478667" r:id="rId16"/>
    <p:sldId id="316" r:id="rId17"/>
    <p:sldId id="2147478714" r:id="rId18"/>
    <p:sldId id="313" r:id="rId19"/>
    <p:sldId id="315" r:id="rId20"/>
    <p:sldId id="11138" r:id="rId21"/>
    <p:sldId id="2147479575" r:id="rId22"/>
    <p:sldId id="2147478700" r:id="rId23"/>
    <p:sldId id="2147479573" r:id="rId24"/>
    <p:sldId id="2147478699" r:id="rId25"/>
    <p:sldId id="11208" r:id="rId26"/>
    <p:sldId id="2147471411" r:id="rId27"/>
    <p:sldId id="2147471394" r:id="rId28"/>
    <p:sldId id="2147471386" r:id="rId29"/>
    <p:sldId id="2147471387" r:id="rId30"/>
    <p:sldId id="2147478709" r:id="rId31"/>
    <p:sldId id="2147478711" r:id="rId32"/>
    <p:sldId id="2147478673" r:id="rId33"/>
    <p:sldId id="2147471400" r:id="rId34"/>
    <p:sldId id="11212" r:id="rId35"/>
    <p:sldId id="11211" r:id="rId36"/>
    <p:sldId id="2147478710" r:id="rId37"/>
    <p:sldId id="2147478713" r:id="rId38"/>
    <p:sldId id="2147471392" r:id="rId39"/>
    <p:sldId id="302" r:id="rId40"/>
    <p:sldId id="2147478671" r:id="rId41"/>
    <p:sldId id="11139" r:id="rId42"/>
    <p:sldId id="2147471378" r:id="rId43"/>
    <p:sldId id="11142" r:id="rId44"/>
    <p:sldId id="2147478724" r:id="rId45"/>
    <p:sldId id="2147478727" r:id="rId46"/>
    <p:sldId id="2147478725" r:id="rId47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880"/>
    <a:srgbClr val="FA9431"/>
    <a:srgbClr val="535353"/>
    <a:srgbClr val="767171"/>
    <a:srgbClr val="333333"/>
    <a:srgbClr val="212633"/>
    <a:srgbClr val="008787"/>
    <a:srgbClr val="FFFFFF"/>
    <a:srgbClr val="000000"/>
    <a:srgbClr val="4CABA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4" autoAdjust="0"/>
    <p:restoredTop sz="67345" autoAdjust="0"/>
  </p:normalViewPr>
  <p:slideViewPr>
    <p:cSldViewPr snapToGrid="0">
      <p:cViewPr varScale="1">
        <p:scale>
          <a:sx n="86" d="100"/>
          <a:sy n="86" d="100"/>
        </p:scale>
        <p:origin x="252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263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bos Kucharek" userId="b9fd5340-590e-44bb-8f81-a348e2d202e8" providerId="ADAL" clId="{63B4CB29-0C2F-4F0C-97BA-DF0184A549A6}"/>
    <pc:docChg chg="delSld modSld">
      <pc:chgData name="Lubos Kucharek" userId="b9fd5340-590e-44bb-8f81-a348e2d202e8" providerId="ADAL" clId="{63B4CB29-0C2F-4F0C-97BA-DF0184A549A6}" dt="2026-02-03T16:29:47.229" v="54" actId="20577"/>
      <pc:docMkLst>
        <pc:docMk/>
      </pc:docMkLst>
      <pc:sldChg chg="modNotesTx">
        <pc:chgData name="Lubos Kucharek" userId="b9fd5340-590e-44bb-8f81-a348e2d202e8" providerId="ADAL" clId="{63B4CB29-0C2F-4F0C-97BA-DF0184A549A6}" dt="2026-02-03T16:26:27.590" v="34" actId="20577"/>
        <pc:sldMkLst>
          <pc:docMk/>
          <pc:sldMk cId="790877284" sldId="302"/>
        </pc:sldMkLst>
      </pc:sldChg>
      <pc:sldChg chg="modNotesTx">
        <pc:chgData name="Lubos Kucharek" userId="b9fd5340-590e-44bb-8f81-a348e2d202e8" providerId="ADAL" clId="{63B4CB29-0C2F-4F0C-97BA-DF0184A549A6}" dt="2026-02-03T16:25:27.872" v="12" actId="20577"/>
        <pc:sldMkLst>
          <pc:docMk/>
          <pc:sldMk cId="589814819" sldId="313"/>
        </pc:sldMkLst>
      </pc:sldChg>
      <pc:sldChg chg="modNotesTx">
        <pc:chgData name="Lubos Kucharek" userId="b9fd5340-590e-44bb-8f81-a348e2d202e8" providerId="ADAL" clId="{63B4CB29-0C2F-4F0C-97BA-DF0184A549A6}" dt="2026-02-03T16:25:30.130" v="13" actId="20577"/>
        <pc:sldMkLst>
          <pc:docMk/>
          <pc:sldMk cId="1120639973" sldId="315"/>
        </pc:sldMkLst>
      </pc:sldChg>
      <pc:sldChg chg="modNotesTx">
        <pc:chgData name="Lubos Kucharek" userId="b9fd5340-590e-44bb-8f81-a348e2d202e8" providerId="ADAL" clId="{63B4CB29-0C2F-4F0C-97BA-DF0184A549A6}" dt="2026-02-03T16:25:24.309" v="10" actId="20577"/>
        <pc:sldMkLst>
          <pc:docMk/>
          <pc:sldMk cId="393032019" sldId="316"/>
        </pc:sldMkLst>
      </pc:sldChg>
      <pc:sldChg chg="del">
        <pc:chgData name="Lubos Kucharek" userId="b9fd5340-590e-44bb-8f81-a348e2d202e8" providerId="ADAL" clId="{63B4CB29-0C2F-4F0C-97BA-DF0184A549A6}" dt="2026-02-03T16:28:59.530" v="47" actId="47"/>
        <pc:sldMkLst>
          <pc:docMk/>
          <pc:sldMk cId="467606899" sldId="351"/>
        </pc:sldMkLst>
      </pc:sldChg>
      <pc:sldChg chg="del">
        <pc:chgData name="Lubos Kucharek" userId="b9fd5340-590e-44bb-8f81-a348e2d202e8" providerId="ADAL" clId="{63B4CB29-0C2F-4F0C-97BA-DF0184A549A6}" dt="2026-02-03T16:28:59.105" v="46" actId="47"/>
        <pc:sldMkLst>
          <pc:docMk/>
          <pc:sldMk cId="133104638" sldId="353"/>
        </pc:sldMkLst>
      </pc:sldChg>
      <pc:sldChg chg="del">
        <pc:chgData name="Lubos Kucharek" userId="b9fd5340-590e-44bb-8f81-a348e2d202e8" providerId="ADAL" clId="{63B4CB29-0C2F-4F0C-97BA-DF0184A549A6}" dt="2026-02-03T16:29:01.034" v="49" actId="47"/>
        <pc:sldMkLst>
          <pc:docMk/>
          <pc:sldMk cId="3290321827" sldId="355"/>
        </pc:sldMkLst>
      </pc:sldChg>
      <pc:sldChg chg="del">
        <pc:chgData name="Lubos Kucharek" userId="b9fd5340-590e-44bb-8f81-a348e2d202e8" providerId="ADAL" clId="{63B4CB29-0C2F-4F0C-97BA-DF0184A549A6}" dt="2026-02-03T16:28:57.501" v="43" actId="47"/>
        <pc:sldMkLst>
          <pc:docMk/>
          <pc:sldMk cId="1747345497" sldId="11136"/>
        </pc:sldMkLst>
      </pc:sldChg>
      <pc:sldChg chg="modNotesTx">
        <pc:chgData name="Lubos Kucharek" userId="b9fd5340-590e-44bb-8f81-a348e2d202e8" providerId="ADAL" clId="{63B4CB29-0C2F-4F0C-97BA-DF0184A549A6}" dt="2026-02-03T16:25:31.680" v="14" actId="20577"/>
        <pc:sldMkLst>
          <pc:docMk/>
          <pc:sldMk cId="2759731409" sldId="11138"/>
        </pc:sldMkLst>
      </pc:sldChg>
      <pc:sldChg chg="modNotesTx">
        <pc:chgData name="Lubos Kucharek" userId="b9fd5340-590e-44bb-8f81-a348e2d202e8" providerId="ADAL" clId="{63B4CB29-0C2F-4F0C-97BA-DF0184A549A6}" dt="2026-02-03T16:26:33.732" v="37" actId="20577"/>
        <pc:sldMkLst>
          <pc:docMk/>
          <pc:sldMk cId="3500490070" sldId="11139"/>
        </pc:sldMkLst>
      </pc:sldChg>
      <pc:sldChg chg="modNotesTx">
        <pc:chgData name="Lubos Kucharek" userId="b9fd5340-590e-44bb-8f81-a348e2d202e8" providerId="ADAL" clId="{63B4CB29-0C2F-4F0C-97BA-DF0184A549A6}" dt="2026-02-03T16:26:38.592" v="39" actId="20577"/>
        <pc:sldMkLst>
          <pc:docMk/>
          <pc:sldMk cId="1416456815" sldId="11142"/>
        </pc:sldMkLst>
      </pc:sldChg>
      <pc:sldChg chg="modNotesTx">
        <pc:chgData name="Lubos Kucharek" userId="b9fd5340-590e-44bb-8f81-a348e2d202e8" providerId="ADAL" clId="{63B4CB29-0C2F-4F0C-97BA-DF0184A549A6}" dt="2026-02-03T16:29:33.641" v="53" actId="20577"/>
        <pc:sldMkLst>
          <pc:docMk/>
          <pc:sldMk cId="2410317313" sldId="11202"/>
        </pc:sldMkLst>
      </pc:sldChg>
      <pc:sldChg chg="modNotesTx">
        <pc:chgData name="Lubos Kucharek" userId="b9fd5340-590e-44bb-8f81-a348e2d202e8" providerId="ADAL" clId="{63B4CB29-0C2F-4F0C-97BA-DF0184A549A6}" dt="2026-02-03T16:25:44.144" v="19" actId="20577"/>
        <pc:sldMkLst>
          <pc:docMk/>
          <pc:sldMk cId="3684545449" sldId="11208"/>
        </pc:sldMkLst>
      </pc:sldChg>
      <pc:sldChg chg="modNotesTx">
        <pc:chgData name="Lubos Kucharek" userId="b9fd5340-590e-44bb-8f81-a348e2d202e8" providerId="ADAL" clId="{63B4CB29-0C2F-4F0C-97BA-DF0184A549A6}" dt="2026-02-03T16:26:05.776" v="29" actId="20577"/>
        <pc:sldMkLst>
          <pc:docMk/>
          <pc:sldMk cId="150384626" sldId="11211"/>
        </pc:sldMkLst>
      </pc:sldChg>
      <pc:sldChg chg="modNotesTx">
        <pc:chgData name="Lubos Kucharek" userId="b9fd5340-590e-44bb-8f81-a348e2d202e8" providerId="ADAL" clId="{63B4CB29-0C2F-4F0C-97BA-DF0184A549A6}" dt="2026-02-03T16:26:03.991" v="28" actId="20577"/>
        <pc:sldMkLst>
          <pc:docMk/>
          <pc:sldMk cId="2103738694" sldId="11212"/>
        </pc:sldMkLst>
      </pc:sldChg>
      <pc:sldChg chg="del">
        <pc:chgData name="Lubos Kucharek" userId="b9fd5340-590e-44bb-8f81-a348e2d202e8" providerId="ADAL" clId="{63B4CB29-0C2F-4F0C-97BA-DF0184A549A6}" dt="2026-02-03T16:28:57.909" v="44" actId="47"/>
        <pc:sldMkLst>
          <pc:docMk/>
          <pc:sldMk cId="3648802191" sldId="2132738000"/>
        </pc:sldMkLst>
      </pc:sldChg>
      <pc:sldChg chg="modNotesTx">
        <pc:chgData name="Lubos Kucharek" userId="b9fd5340-590e-44bb-8f81-a348e2d202e8" providerId="ADAL" clId="{63B4CB29-0C2F-4F0C-97BA-DF0184A549A6}" dt="2026-02-03T16:26:35.443" v="38" actId="20577"/>
        <pc:sldMkLst>
          <pc:docMk/>
          <pc:sldMk cId="535295183" sldId="2147471378"/>
        </pc:sldMkLst>
      </pc:sldChg>
      <pc:sldChg chg="modNotesTx">
        <pc:chgData name="Lubos Kucharek" userId="b9fd5340-590e-44bb-8f81-a348e2d202e8" providerId="ADAL" clId="{63B4CB29-0C2F-4F0C-97BA-DF0184A549A6}" dt="2026-02-03T16:24:50.046" v="0" actId="20577"/>
        <pc:sldMkLst>
          <pc:docMk/>
          <pc:sldMk cId="3987713692" sldId="2147471382"/>
        </pc:sldMkLst>
      </pc:sldChg>
      <pc:sldChg chg="modNotesTx">
        <pc:chgData name="Lubos Kucharek" userId="b9fd5340-590e-44bb-8f81-a348e2d202e8" providerId="ADAL" clId="{63B4CB29-0C2F-4F0C-97BA-DF0184A549A6}" dt="2026-02-03T16:29:47.229" v="54" actId="20577"/>
        <pc:sldMkLst>
          <pc:docMk/>
          <pc:sldMk cId="2285725972" sldId="2147471386"/>
        </pc:sldMkLst>
      </pc:sldChg>
      <pc:sldChg chg="modNotesTx">
        <pc:chgData name="Lubos Kucharek" userId="b9fd5340-590e-44bb-8f81-a348e2d202e8" providerId="ADAL" clId="{63B4CB29-0C2F-4F0C-97BA-DF0184A549A6}" dt="2026-02-03T16:25:52.600" v="23" actId="20577"/>
        <pc:sldMkLst>
          <pc:docMk/>
          <pc:sldMk cId="1018548956" sldId="2147471387"/>
        </pc:sldMkLst>
      </pc:sldChg>
      <pc:sldChg chg="modNotesTx">
        <pc:chgData name="Lubos Kucharek" userId="b9fd5340-590e-44bb-8f81-a348e2d202e8" providerId="ADAL" clId="{63B4CB29-0C2F-4F0C-97BA-DF0184A549A6}" dt="2026-02-03T16:26:19.850" v="32" actId="20577"/>
        <pc:sldMkLst>
          <pc:docMk/>
          <pc:sldMk cId="3524103559" sldId="2147471392"/>
        </pc:sldMkLst>
      </pc:sldChg>
      <pc:sldChg chg="modNotesTx">
        <pc:chgData name="Lubos Kucharek" userId="b9fd5340-590e-44bb-8f81-a348e2d202e8" providerId="ADAL" clId="{63B4CB29-0C2F-4F0C-97BA-DF0184A549A6}" dt="2026-02-03T16:25:47.233" v="21" actId="20577"/>
        <pc:sldMkLst>
          <pc:docMk/>
          <pc:sldMk cId="1110472449" sldId="2147471394"/>
        </pc:sldMkLst>
      </pc:sldChg>
      <pc:sldChg chg="modNotesTx">
        <pc:chgData name="Lubos Kucharek" userId="b9fd5340-590e-44bb-8f81-a348e2d202e8" providerId="ADAL" clId="{63B4CB29-0C2F-4F0C-97BA-DF0184A549A6}" dt="2026-02-03T16:26:02.048" v="27" actId="20577"/>
        <pc:sldMkLst>
          <pc:docMk/>
          <pc:sldMk cId="1103797027" sldId="2147471400"/>
        </pc:sldMkLst>
      </pc:sldChg>
      <pc:sldChg chg="del">
        <pc:chgData name="Lubos Kucharek" userId="b9fd5340-590e-44bb-8f81-a348e2d202e8" providerId="ADAL" clId="{63B4CB29-0C2F-4F0C-97BA-DF0184A549A6}" dt="2026-02-03T16:29:01.477" v="50" actId="47"/>
        <pc:sldMkLst>
          <pc:docMk/>
          <pc:sldMk cId="4085494618" sldId="2147471406"/>
        </pc:sldMkLst>
      </pc:sldChg>
      <pc:sldChg chg="modNotesTx">
        <pc:chgData name="Lubos Kucharek" userId="b9fd5340-590e-44bb-8f81-a348e2d202e8" providerId="ADAL" clId="{63B4CB29-0C2F-4F0C-97BA-DF0184A549A6}" dt="2026-02-03T16:25:45.547" v="20" actId="20577"/>
        <pc:sldMkLst>
          <pc:docMk/>
          <pc:sldMk cId="4212635540" sldId="2147471411"/>
        </pc:sldMkLst>
      </pc:sldChg>
      <pc:sldChg chg="del">
        <pc:chgData name="Lubos Kucharek" userId="b9fd5340-590e-44bb-8f81-a348e2d202e8" providerId="ADAL" clId="{63B4CB29-0C2F-4F0C-97BA-DF0184A549A6}" dt="2026-02-03T16:28:59.996" v="48" actId="47"/>
        <pc:sldMkLst>
          <pc:docMk/>
          <pc:sldMk cId="730467573" sldId="2147478664"/>
        </pc:sldMkLst>
      </pc:sldChg>
      <pc:sldChg chg="modNotesTx">
        <pc:chgData name="Lubos Kucharek" userId="b9fd5340-590e-44bb-8f81-a348e2d202e8" providerId="ADAL" clId="{63B4CB29-0C2F-4F0C-97BA-DF0184A549A6}" dt="2026-02-03T16:25:16.674" v="9" actId="20577"/>
        <pc:sldMkLst>
          <pc:docMk/>
          <pc:sldMk cId="1753160588" sldId="2147478667"/>
        </pc:sldMkLst>
      </pc:sldChg>
      <pc:sldChg chg="modNotesTx">
        <pc:chgData name="Lubos Kucharek" userId="b9fd5340-590e-44bb-8f81-a348e2d202e8" providerId="ADAL" clId="{63B4CB29-0C2F-4F0C-97BA-DF0184A549A6}" dt="2026-02-03T16:26:29.395" v="35" actId="20577"/>
        <pc:sldMkLst>
          <pc:docMk/>
          <pc:sldMk cId="1729985898" sldId="2147478671"/>
        </pc:sldMkLst>
      </pc:sldChg>
      <pc:sldChg chg="modNotesTx">
        <pc:chgData name="Lubos Kucharek" userId="b9fd5340-590e-44bb-8f81-a348e2d202e8" providerId="ADAL" clId="{63B4CB29-0C2F-4F0C-97BA-DF0184A549A6}" dt="2026-02-03T16:25:58.871" v="26" actId="20577"/>
        <pc:sldMkLst>
          <pc:docMk/>
          <pc:sldMk cId="3384671512" sldId="2147478673"/>
        </pc:sldMkLst>
      </pc:sldChg>
      <pc:sldChg chg="modNotesTx">
        <pc:chgData name="Lubos Kucharek" userId="b9fd5340-590e-44bb-8f81-a348e2d202e8" providerId="ADAL" clId="{63B4CB29-0C2F-4F0C-97BA-DF0184A549A6}" dt="2026-02-03T16:24:52.538" v="1" actId="20577"/>
        <pc:sldMkLst>
          <pc:docMk/>
          <pc:sldMk cId="2572048013" sldId="2147478676"/>
        </pc:sldMkLst>
      </pc:sldChg>
      <pc:sldChg chg="modNotesTx">
        <pc:chgData name="Lubos Kucharek" userId="b9fd5340-590e-44bb-8f81-a348e2d202e8" providerId="ADAL" clId="{63B4CB29-0C2F-4F0C-97BA-DF0184A549A6}" dt="2026-02-03T16:24:54.252" v="2" actId="20577"/>
        <pc:sldMkLst>
          <pc:docMk/>
          <pc:sldMk cId="3117588774" sldId="2147478677"/>
        </pc:sldMkLst>
      </pc:sldChg>
      <pc:sldChg chg="del">
        <pc:chgData name="Lubos Kucharek" userId="b9fd5340-590e-44bb-8f81-a348e2d202e8" providerId="ADAL" clId="{63B4CB29-0C2F-4F0C-97BA-DF0184A549A6}" dt="2026-02-03T16:28:58.532" v="45" actId="47"/>
        <pc:sldMkLst>
          <pc:docMk/>
          <pc:sldMk cId="4072303227" sldId="2147478686"/>
        </pc:sldMkLst>
      </pc:sldChg>
      <pc:sldChg chg="modNotesTx">
        <pc:chgData name="Lubos Kucharek" userId="b9fd5340-590e-44bb-8f81-a348e2d202e8" providerId="ADAL" clId="{63B4CB29-0C2F-4F0C-97BA-DF0184A549A6}" dt="2026-02-03T16:25:01.769" v="5" actId="20577"/>
        <pc:sldMkLst>
          <pc:docMk/>
          <pc:sldMk cId="2898028038" sldId="2147478687"/>
        </pc:sldMkLst>
      </pc:sldChg>
      <pc:sldChg chg="modNotesTx">
        <pc:chgData name="Lubos Kucharek" userId="b9fd5340-590e-44bb-8f81-a348e2d202e8" providerId="ADAL" clId="{63B4CB29-0C2F-4F0C-97BA-DF0184A549A6}" dt="2026-02-03T16:25:40.608" v="18" actId="20577"/>
        <pc:sldMkLst>
          <pc:docMk/>
          <pc:sldMk cId="3033439352" sldId="2147478699"/>
        </pc:sldMkLst>
      </pc:sldChg>
      <pc:sldChg chg="modNotesTx">
        <pc:chgData name="Lubos Kucharek" userId="b9fd5340-590e-44bb-8f81-a348e2d202e8" providerId="ADAL" clId="{63B4CB29-0C2F-4F0C-97BA-DF0184A549A6}" dt="2026-02-03T16:25:36.443" v="16" actId="20577"/>
        <pc:sldMkLst>
          <pc:docMk/>
          <pc:sldMk cId="1729789866" sldId="2147478700"/>
        </pc:sldMkLst>
      </pc:sldChg>
      <pc:sldChg chg="del">
        <pc:chgData name="Lubos Kucharek" userId="b9fd5340-590e-44bb-8f81-a348e2d202e8" providerId="ADAL" clId="{63B4CB29-0C2F-4F0C-97BA-DF0184A549A6}" dt="2026-02-03T16:29:02.006" v="51" actId="47"/>
        <pc:sldMkLst>
          <pc:docMk/>
          <pc:sldMk cId="2389674110" sldId="2147478703"/>
        </pc:sldMkLst>
      </pc:sldChg>
      <pc:sldChg chg="modNotesTx">
        <pc:chgData name="Lubos Kucharek" userId="b9fd5340-590e-44bb-8f81-a348e2d202e8" providerId="ADAL" clId="{63B4CB29-0C2F-4F0C-97BA-DF0184A549A6}" dt="2026-02-03T16:25:54.829" v="24" actId="20577"/>
        <pc:sldMkLst>
          <pc:docMk/>
          <pc:sldMk cId="1903565281" sldId="2147478709"/>
        </pc:sldMkLst>
      </pc:sldChg>
      <pc:sldChg chg="modNotesTx">
        <pc:chgData name="Lubos Kucharek" userId="b9fd5340-590e-44bb-8f81-a348e2d202e8" providerId="ADAL" clId="{63B4CB29-0C2F-4F0C-97BA-DF0184A549A6}" dt="2026-02-03T16:26:07.783" v="30" actId="20577"/>
        <pc:sldMkLst>
          <pc:docMk/>
          <pc:sldMk cId="1123007302" sldId="2147478710"/>
        </pc:sldMkLst>
      </pc:sldChg>
      <pc:sldChg chg="modNotesTx">
        <pc:chgData name="Lubos Kucharek" userId="b9fd5340-590e-44bb-8f81-a348e2d202e8" providerId="ADAL" clId="{63B4CB29-0C2F-4F0C-97BA-DF0184A549A6}" dt="2026-02-03T16:25:57.110" v="25" actId="20577"/>
        <pc:sldMkLst>
          <pc:docMk/>
          <pc:sldMk cId="4046516205" sldId="2147478711"/>
        </pc:sldMkLst>
      </pc:sldChg>
      <pc:sldChg chg="modNotesTx">
        <pc:chgData name="Lubos Kucharek" userId="b9fd5340-590e-44bb-8f81-a348e2d202e8" providerId="ADAL" clId="{63B4CB29-0C2F-4F0C-97BA-DF0184A549A6}" dt="2026-02-03T16:26:16.926" v="31" actId="20577"/>
        <pc:sldMkLst>
          <pc:docMk/>
          <pc:sldMk cId="739053421" sldId="2147478713"/>
        </pc:sldMkLst>
      </pc:sldChg>
      <pc:sldChg chg="modNotesTx">
        <pc:chgData name="Lubos Kucharek" userId="b9fd5340-590e-44bb-8f81-a348e2d202e8" providerId="ADAL" clId="{63B4CB29-0C2F-4F0C-97BA-DF0184A549A6}" dt="2026-02-03T16:25:26.163" v="11" actId="20577"/>
        <pc:sldMkLst>
          <pc:docMk/>
          <pc:sldMk cId="2259998732" sldId="2147478714"/>
        </pc:sldMkLst>
      </pc:sldChg>
      <pc:sldChg chg="modNotesTx">
        <pc:chgData name="Lubos Kucharek" userId="b9fd5340-590e-44bb-8f81-a348e2d202e8" providerId="ADAL" clId="{63B4CB29-0C2F-4F0C-97BA-DF0184A549A6}" dt="2026-02-03T16:25:04.202" v="6" actId="20577"/>
        <pc:sldMkLst>
          <pc:docMk/>
          <pc:sldMk cId="414308575" sldId="2147478716"/>
        </pc:sldMkLst>
      </pc:sldChg>
      <pc:sldChg chg="modNotesTx">
        <pc:chgData name="Lubos Kucharek" userId="b9fd5340-590e-44bb-8f81-a348e2d202e8" providerId="ADAL" clId="{63B4CB29-0C2F-4F0C-97BA-DF0184A549A6}" dt="2026-02-03T16:25:08.474" v="7" actId="20577"/>
        <pc:sldMkLst>
          <pc:docMk/>
          <pc:sldMk cId="858573591" sldId="2147478722"/>
        </pc:sldMkLst>
      </pc:sldChg>
      <pc:sldChg chg="modNotesTx">
        <pc:chgData name="Lubos Kucharek" userId="b9fd5340-590e-44bb-8f81-a348e2d202e8" providerId="ADAL" clId="{63B4CB29-0C2F-4F0C-97BA-DF0184A549A6}" dt="2026-02-03T16:25:14.247" v="8" actId="20577"/>
        <pc:sldMkLst>
          <pc:docMk/>
          <pc:sldMk cId="4201040390" sldId="2147478723"/>
        </pc:sldMkLst>
      </pc:sldChg>
      <pc:sldChg chg="modNotesTx">
        <pc:chgData name="Lubos Kucharek" userId="b9fd5340-590e-44bb-8f81-a348e2d202e8" providerId="ADAL" clId="{63B4CB29-0C2F-4F0C-97BA-DF0184A549A6}" dt="2026-02-03T16:26:40.175" v="40" actId="20577"/>
        <pc:sldMkLst>
          <pc:docMk/>
          <pc:sldMk cId="739281652" sldId="2147478724"/>
        </pc:sldMkLst>
      </pc:sldChg>
      <pc:sldChg chg="modNotesTx">
        <pc:chgData name="Lubos Kucharek" userId="b9fd5340-590e-44bb-8f81-a348e2d202e8" providerId="ADAL" clId="{63B4CB29-0C2F-4F0C-97BA-DF0184A549A6}" dt="2026-02-03T16:28:53.728" v="42" actId="20577"/>
        <pc:sldMkLst>
          <pc:docMk/>
          <pc:sldMk cId="111606974" sldId="2147478725"/>
        </pc:sldMkLst>
      </pc:sldChg>
      <pc:sldChg chg="modNotesTx">
        <pc:chgData name="Lubos Kucharek" userId="b9fd5340-590e-44bb-8f81-a348e2d202e8" providerId="ADAL" clId="{63B4CB29-0C2F-4F0C-97BA-DF0184A549A6}" dt="2026-02-03T16:29:30.072" v="52" actId="20577"/>
        <pc:sldMkLst>
          <pc:docMk/>
          <pc:sldMk cId="3467589902" sldId="2147478726"/>
        </pc:sldMkLst>
      </pc:sldChg>
      <pc:sldChg chg="modNotesTx">
        <pc:chgData name="Lubos Kucharek" userId="b9fd5340-590e-44bb-8f81-a348e2d202e8" providerId="ADAL" clId="{63B4CB29-0C2F-4F0C-97BA-DF0184A549A6}" dt="2026-02-03T16:26:42.398" v="41" actId="20577"/>
        <pc:sldMkLst>
          <pc:docMk/>
          <pc:sldMk cId="3137723938" sldId="2147478727"/>
        </pc:sldMkLst>
      </pc:sldChg>
      <pc:sldChg chg="modNotesTx">
        <pc:chgData name="Lubos Kucharek" userId="b9fd5340-590e-44bb-8f81-a348e2d202e8" providerId="ADAL" clId="{63B4CB29-0C2F-4F0C-97BA-DF0184A549A6}" dt="2026-02-03T16:24:58.418" v="4" actId="20577"/>
        <pc:sldMkLst>
          <pc:docMk/>
          <pc:sldMk cId="2885913550" sldId="2147479570"/>
        </pc:sldMkLst>
      </pc:sldChg>
      <pc:sldChg chg="modNotesTx">
        <pc:chgData name="Lubos Kucharek" userId="b9fd5340-590e-44bb-8f81-a348e2d202e8" providerId="ADAL" clId="{63B4CB29-0C2F-4F0C-97BA-DF0184A549A6}" dt="2026-02-03T16:25:39.102" v="17" actId="20577"/>
        <pc:sldMkLst>
          <pc:docMk/>
          <pc:sldMk cId="400124653" sldId="2147479573"/>
        </pc:sldMkLst>
      </pc:sldChg>
      <pc:sldChg chg="modNotesTx">
        <pc:chgData name="Lubos Kucharek" userId="b9fd5340-590e-44bb-8f81-a348e2d202e8" providerId="ADAL" clId="{63B4CB29-0C2F-4F0C-97BA-DF0184A549A6}" dt="2026-02-03T16:24:56.315" v="3" actId="20577"/>
        <pc:sldMkLst>
          <pc:docMk/>
          <pc:sldMk cId="1225651276" sldId="2147479574"/>
        </pc:sldMkLst>
      </pc:sldChg>
      <pc:sldChg chg="modNotesTx">
        <pc:chgData name="Lubos Kucharek" userId="b9fd5340-590e-44bb-8f81-a348e2d202e8" providerId="ADAL" clId="{63B4CB29-0C2F-4F0C-97BA-DF0184A549A6}" dt="2026-02-03T16:25:34.758" v="15" actId="20577"/>
        <pc:sldMkLst>
          <pc:docMk/>
          <pc:sldMk cId="1238278036" sldId="214747957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銷售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16-4A37-AD5D-C864502B6F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DFD-44E3-BB65-D143051E3F3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516-4A37-AD5D-C864502B6F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DFD-44E3-BB65-D143051E3F3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DFD-44E3-BB65-D143051E3F39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516-4A37-AD5D-C864502B6FFE}"/>
              </c:ext>
            </c:extLst>
          </c:dPt>
          <c:cat>
            <c:strRef>
              <c:f>工作表1!$A$2:$A$7</c:f>
              <c:strCache>
                <c:ptCount val="6"/>
                <c:pt idx="0">
                  <c:v>Data Centers</c:v>
                </c:pt>
                <c:pt idx="1">
                  <c:v>Marine</c:v>
                </c:pt>
                <c:pt idx="2">
                  <c:v>Power Transmission and Distribution</c:v>
                </c:pt>
                <c:pt idx="3">
                  <c:v>Power Generation</c:v>
                </c:pt>
                <c:pt idx="4">
                  <c:v>Oil and gas</c:v>
                </c:pt>
                <c:pt idx="5">
                  <c:v>Others</c:v>
                </c:pt>
              </c:strCache>
            </c:strRef>
          </c:cat>
          <c:val>
            <c:numRef>
              <c:f>工作表1!$B$2:$B$7</c:f>
              <c:numCache>
                <c:formatCode>0.00%</c:formatCode>
                <c:ptCount val="6"/>
                <c:pt idx="0">
                  <c:v>0.50490000000000002</c:v>
                </c:pt>
                <c:pt idx="1">
                  <c:v>0.1057</c:v>
                </c:pt>
                <c:pt idx="2">
                  <c:v>7.5300000000000006E-2</c:v>
                </c:pt>
                <c:pt idx="3">
                  <c:v>5.8999999999999997E-2</c:v>
                </c:pt>
                <c:pt idx="4">
                  <c:v>5.7200000000000001E-2</c:v>
                </c:pt>
                <c:pt idx="5">
                  <c:v>0.19789999999999999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16-4A37-AD5D-C864502B6F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838A99-4203-4E6D-97BC-206CCCEAB447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6A7310CC-738B-4E44-A3E7-7531A22C1292}">
      <dgm:prSet phldrT="[Text]" phldr="0" custT="1"/>
      <dgm:spPr/>
      <dgm:t>
        <a:bodyPr/>
        <a:lstStyle/>
        <a:p>
          <a:r>
            <a:rPr lang="en-GB" sz="2000" dirty="0"/>
            <a:t>Soft Launch </a:t>
          </a:r>
          <a:br>
            <a:rPr lang="en-GB" sz="2000" dirty="0"/>
          </a:br>
          <a:r>
            <a:rPr lang="en-GB" sz="2000" dirty="0"/>
            <a:t>&amp; Survey</a:t>
          </a:r>
          <a:endParaRPr lang="en-DE" sz="2000" dirty="0"/>
        </a:p>
      </dgm:t>
    </dgm:pt>
    <dgm:pt modelId="{38D71D13-0F71-4DEC-BBBE-A6EDBE6FBEE9}" type="parTrans" cxnId="{B9A55B03-3CB6-410E-9883-2649F143B0BF}">
      <dgm:prSet/>
      <dgm:spPr/>
      <dgm:t>
        <a:bodyPr/>
        <a:lstStyle/>
        <a:p>
          <a:endParaRPr lang="en-DE" sz="1400"/>
        </a:p>
      </dgm:t>
    </dgm:pt>
    <dgm:pt modelId="{7922B991-BDB7-40AC-A29D-DFB604E9ADF9}" type="sibTrans" cxnId="{B9A55B03-3CB6-410E-9883-2649F143B0BF}">
      <dgm:prSet/>
      <dgm:spPr/>
      <dgm:t>
        <a:bodyPr/>
        <a:lstStyle/>
        <a:p>
          <a:endParaRPr lang="en-DE" sz="1400"/>
        </a:p>
      </dgm:t>
    </dgm:pt>
    <dgm:pt modelId="{B9972C3F-FFB1-4ED0-8262-DBA646217C3B}">
      <dgm:prSet phldrT="[Text]" phldr="0" custT="1"/>
      <dgm:spPr/>
      <dgm:t>
        <a:bodyPr/>
        <a:lstStyle/>
        <a:p>
          <a:r>
            <a:rPr lang="en-GB" sz="2000" dirty="0"/>
            <a:t>Content Enrolment</a:t>
          </a:r>
          <a:endParaRPr lang="en-DE" sz="2000" dirty="0"/>
        </a:p>
      </dgm:t>
    </dgm:pt>
    <dgm:pt modelId="{3953570E-2C0E-416C-9C7E-8B088CA46714}" type="parTrans" cxnId="{B7C3B69E-EF17-46FB-B252-66B17477A77A}">
      <dgm:prSet/>
      <dgm:spPr/>
      <dgm:t>
        <a:bodyPr/>
        <a:lstStyle/>
        <a:p>
          <a:endParaRPr lang="en-DE" sz="1400"/>
        </a:p>
      </dgm:t>
    </dgm:pt>
    <dgm:pt modelId="{86E0DD88-91B8-4B79-BDF0-481FEDD5D935}" type="sibTrans" cxnId="{B7C3B69E-EF17-46FB-B252-66B17477A77A}">
      <dgm:prSet/>
      <dgm:spPr/>
      <dgm:t>
        <a:bodyPr/>
        <a:lstStyle/>
        <a:p>
          <a:endParaRPr lang="en-DE" sz="1400"/>
        </a:p>
      </dgm:t>
    </dgm:pt>
    <dgm:pt modelId="{C2C1C81F-870A-4B76-85F7-49D05047E17F}" type="pres">
      <dgm:prSet presAssocID="{7E838A99-4203-4E6D-97BC-206CCCEAB447}" presName="Name0" presStyleCnt="0">
        <dgm:presLayoutVars>
          <dgm:dir/>
          <dgm:animLvl val="lvl"/>
          <dgm:resizeHandles val="exact"/>
        </dgm:presLayoutVars>
      </dgm:prSet>
      <dgm:spPr/>
    </dgm:pt>
    <dgm:pt modelId="{46F2C314-D03F-4491-B0E4-915572A97153}" type="pres">
      <dgm:prSet presAssocID="{6A7310CC-738B-4E44-A3E7-7531A22C1292}" presName="parTxOnly" presStyleLbl="node1" presStyleIdx="0" presStyleCnt="2" custScaleY="56140" custLinFactNeighborX="-5242">
        <dgm:presLayoutVars>
          <dgm:chMax val="0"/>
          <dgm:chPref val="0"/>
          <dgm:bulletEnabled val="1"/>
        </dgm:presLayoutVars>
      </dgm:prSet>
      <dgm:spPr/>
    </dgm:pt>
    <dgm:pt modelId="{757222B4-8338-4909-AF07-C740ACFBF7AE}" type="pres">
      <dgm:prSet presAssocID="{7922B991-BDB7-40AC-A29D-DFB604E9ADF9}" presName="parTxOnlySpace" presStyleCnt="0"/>
      <dgm:spPr/>
    </dgm:pt>
    <dgm:pt modelId="{E9BD07F6-9591-4B2E-8FAA-51A79824E31F}" type="pres">
      <dgm:prSet presAssocID="{B9972C3F-FFB1-4ED0-8262-DBA646217C3B}" presName="parTxOnly" presStyleLbl="node1" presStyleIdx="1" presStyleCnt="2" custScaleY="56140" custLinFactNeighborX="5242" custLinFactNeighborY="237">
        <dgm:presLayoutVars>
          <dgm:chMax val="0"/>
          <dgm:chPref val="0"/>
          <dgm:bulletEnabled val="1"/>
        </dgm:presLayoutVars>
      </dgm:prSet>
      <dgm:spPr/>
    </dgm:pt>
  </dgm:ptLst>
  <dgm:cxnLst>
    <dgm:cxn modelId="{B9A55B03-3CB6-410E-9883-2649F143B0BF}" srcId="{7E838A99-4203-4E6D-97BC-206CCCEAB447}" destId="{6A7310CC-738B-4E44-A3E7-7531A22C1292}" srcOrd="0" destOrd="0" parTransId="{38D71D13-0F71-4DEC-BBBE-A6EDBE6FBEE9}" sibTransId="{7922B991-BDB7-40AC-A29D-DFB604E9ADF9}"/>
    <dgm:cxn modelId="{BB6B539C-20D3-4E7D-87FB-CD51A00487AD}" type="presOf" srcId="{6A7310CC-738B-4E44-A3E7-7531A22C1292}" destId="{46F2C314-D03F-4491-B0E4-915572A97153}" srcOrd="0" destOrd="0" presId="urn:microsoft.com/office/officeart/2005/8/layout/chevron1"/>
    <dgm:cxn modelId="{B7C3B69E-EF17-46FB-B252-66B17477A77A}" srcId="{7E838A99-4203-4E6D-97BC-206CCCEAB447}" destId="{B9972C3F-FFB1-4ED0-8262-DBA646217C3B}" srcOrd="1" destOrd="0" parTransId="{3953570E-2C0E-416C-9C7E-8B088CA46714}" sibTransId="{86E0DD88-91B8-4B79-BDF0-481FEDD5D935}"/>
    <dgm:cxn modelId="{5AFD71B9-DFBE-4844-A7DF-909AE18D870A}" type="presOf" srcId="{7E838A99-4203-4E6D-97BC-206CCCEAB447}" destId="{C2C1C81F-870A-4B76-85F7-49D05047E17F}" srcOrd="0" destOrd="0" presId="urn:microsoft.com/office/officeart/2005/8/layout/chevron1"/>
    <dgm:cxn modelId="{DBC612DF-0E23-4DA8-B083-A0A0054595D6}" type="presOf" srcId="{B9972C3F-FFB1-4ED0-8262-DBA646217C3B}" destId="{E9BD07F6-9591-4B2E-8FAA-51A79824E31F}" srcOrd="0" destOrd="0" presId="urn:microsoft.com/office/officeart/2005/8/layout/chevron1"/>
    <dgm:cxn modelId="{E19773CA-D96A-4F0F-A7FA-DB612C497168}" type="presParOf" srcId="{C2C1C81F-870A-4B76-85F7-49D05047E17F}" destId="{46F2C314-D03F-4491-B0E4-915572A97153}" srcOrd="0" destOrd="0" presId="urn:microsoft.com/office/officeart/2005/8/layout/chevron1"/>
    <dgm:cxn modelId="{9086C268-9225-4069-8888-53A8402BBBD1}" type="presParOf" srcId="{C2C1C81F-870A-4B76-85F7-49D05047E17F}" destId="{757222B4-8338-4909-AF07-C740ACFBF7AE}" srcOrd="1" destOrd="0" presId="urn:microsoft.com/office/officeart/2005/8/layout/chevron1"/>
    <dgm:cxn modelId="{93546FB2-B40B-4A46-AEFC-6F70DEE5CB5C}" type="presParOf" srcId="{C2C1C81F-870A-4B76-85F7-49D05047E17F}" destId="{E9BD07F6-9591-4B2E-8FAA-51A79824E31F}" srcOrd="2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7D9F86-20CF-4D81-8AE4-7FDB0E2D96D9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1963FEB0-9ECB-41BE-8DFF-1B904282E10E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en-DE" altLang="en-DE" b="1" i="0" u="none" strike="noStrike" cap="none" normalizeH="0" baseline="0" dirty="0">
              <a:ln/>
              <a:effectLst/>
              <a:latin typeface="Arial" panose="020B0604020202020204" pitchFamily="34" charset="0"/>
            </a:rPr>
            <a:t>Overview of Industrial Connectivity</a:t>
          </a:r>
          <a:br>
            <a:rPr kumimoji="0" lang="en-DE" altLang="en-DE" b="0" i="0" u="none" strike="noStrike" cap="none" normalizeH="0" baseline="0" dirty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 dirty="0">
              <a:ln/>
              <a:effectLst/>
              <a:latin typeface="Arial" panose="020B0604020202020204" pitchFamily="34" charset="0"/>
            </a:rPr>
            <a:t>(MTC-CON-100 | 18 min)</a:t>
          </a:r>
          <a:endParaRPr lang="en-DE" dirty="0"/>
        </a:p>
      </dgm:t>
    </dgm:pt>
    <dgm:pt modelId="{590945F2-4915-4501-BB85-31DAD2EF352E}" type="parTrans" cxnId="{F9C4A9E0-240B-45C3-8376-A79D90A363B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9534FAE7-44A6-46FF-980C-93D9615FAE91}" type="sibTrans" cxnId="{F9C4A9E0-240B-45C3-8376-A79D90A363B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29F0E08D-05F0-4FA3-AB3C-545EB5B40DA2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Ethernet Based IO Basics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(MTC-CON-105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A00636FF-FFFB-4FB4-8E38-89519F5DB654}" type="parTrans" cxnId="{502F50E0-EA0A-4DB1-86AC-E749B81F2AF9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C765738-13FA-453E-A5C7-1A05FDDEFAA1}" type="sibTrans" cxnId="{502F50E0-EA0A-4DB1-86AC-E749B81F2AF9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50F3E3FA-0DC9-4E77-8C83-2EFC83DF215A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Serial Communication Fundamentals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(MTC-CON-110 | 20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6F65FD58-96F2-44CE-A975-41B0438BDD98}" type="parTrans" cxnId="{F8C3DA97-CEEC-4D20-B292-56C608D5FB41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10AD571-9E36-470C-AB14-95BB07F3B04A}" type="sibTrans" cxnId="{F8C3DA97-CEEC-4D20-B292-56C608D5FB41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9B6BF887-6DC6-4027-971F-EF2175EAD46A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Basics of Serial to Ethernet Technology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(MTC-CON-115 | 25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70E98467-873F-482D-86EF-395A7F7DBCE2}" type="parTrans" cxnId="{565AE1CB-098D-41EB-9069-CFCD4875AB7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A5B56088-3813-4B29-95C1-745676AD7EB9}" type="sibTrans" cxnId="{565AE1CB-098D-41EB-9069-CFCD4875AB7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36EA8073-E90E-464F-8F5F-7372FC54CB2F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Introduction to Industrial Automation Protocols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(MTC-CON-120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EB52A61E-EE21-4E97-A40A-B22EA17A948D}" type="parTrans" cxnId="{9F162A44-0FED-4D26-A81B-6CCA3B5C8EE2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03C7F9FC-3B07-48C8-88CB-AB29981D6CC2}" type="sibTrans" cxnId="{9F162A44-0FED-4D26-A81B-6CCA3B5C8EE2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53B413D-E4EC-4560-B771-174666F6942D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Protocol Translation with Gateways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(MTC-CON-125 | 22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D0F4E702-54B6-4D84-BA83-6D60333539DF}" type="parTrans" cxnId="{5F76E272-DCF7-48BA-860D-A57B588534E6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CAB160A6-D8C8-4FCB-BC86-A1D8A22F8D14}" type="sibTrans" cxnId="{5F76E272-DCF7-48BA-860D-A57B588534E6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EF7EAD83-47B4-451D-8617-4A7CD490A7BE}">
      <dgm:prSet/>
      <dgm:spPr>
        <a:solidFill>
          <a:schemeClr val="accent4"/>
        </a:solidFill>
      </dgm:spPr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Modbus Overview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(MTC-CON-130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FE6B9705-E054-49AF-AA6A-6A03B266648E}" type="parTrans" cxnId="{F9A15B39-6B2D-4BFA-B160-14BBFF8A216A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A3263DA-5062-41C6-A821-466BA0A0A64C}" type="sibTrans" cxnId="{F9A15B39-6B2D-4BFA-B160-14BBFF8A216A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17ADA165-0F1A-4EB8-B92D-32AAB22B03BB}" type="pres">
      <dgm:prSet presAssocID="{1D7D9F86-20CF-4D81-8AE4-7FDB0E2D96D9}" presName="linear" presStyleCnt="0">
        <dgm:presLayoutVars>
          <dgm:animLvl val="lvl"/>
          <dgm:resizeHandles val="exact"/>
        </dgm:presLayoutVars>
      </dgm:prSet>
      <dgm:spPr/>
    </dgm:pt>
    <dgm:pt modelId="{538C299D-7805-48B1-BB82-99DE4ADA0A16}" type="pres">
      <dgm:prSet presAssocID="{1963FEB0-9ECB-41BE-8DFF-1B904282E10E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42033C73-FE51-4308-BF98-7229431ADBB3}" type="pres">
      <dgm:prSet presAssocID="{9534FAE7-44A6-46FF-980C-93D9615FAE91}" presName="spacer" presStyleCnt="0"/>
      <dgm:spPr/>
    </dgm:pt>
    <dgm:pt modelId="{1CF02B5D-C283-4BFF-BB3A-D6A1FFF23E26}" type="pres">
      <dgm:prSet presAssocID="{29F0E08D-05F0-4FA3-AB3C-545EB5B40DA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D3E09092-DBC1-43D6-9F1C-CBBE70751C93}" type="pres">
      <dgm:prSet presAssocID="{FC765738-13FA-453E-A5C7-1A05FDDEFAA1}" presName="spacer" presStyleCnt="0"/>
      <dgm:spPr/>
    </dgm:pt>
    <dgm:pt modelId="{DD394F25-F64E-47A9-9B9F-DA36C0C60BBA}" type="pres">
      <dgm:prSet presAssocID="{50F3E3FA-0DC9-4E77-8C83-2EFC83DF215A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E50AFBD5-ABE9-44EB-8557-FD57C3464723}" type="pres">
      <dgm:prSet presAssocID="{F10AD571-9E36-470C-AB14-95BB07F3B04A}" presName="spacer" presStyleCnt="0"/>
      <dgm:spPr/>
    </dgm:pt>
    <dgm:pt modelId="{999AA827-EEEB-43DB-8E9B-379C8C42EFB1}" type="pres">
      <dgm:prSet presAssocID="{9B6BF887-6DC6-4027-971F-EF2175EAD46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3803803-5C12-4993-A6B1-D95E55E6D838}" type="pres">
      <dgm:prSet presAssocID="{A5B56088-3813-4B29-95C1-745676AD7EB9}" presName="spacer" presStyleCnt="0"/>
      <dgm:spPr/>
    </dgm:pt>
    <dgm:pt modelId="{124667D0-85EF-4A6D-9A77-4ED842B8FA88}" type="pres">
      <dgm:prSet presAssocID="{36EA8073-E90E-464F-8F5F-7372FC54CB2F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FE9B532F-E49E-42D0-B0A6-00B94260E178}" type="pres">
      <dgm:prSet presAssocID="{03C7F9FC-3B07-48C8-88CB-AB29981D6CC2}" presName="spacer" presStyleCnt="0"/>
      <dgm:spPr/>
    </dgm:pt>
    <dgm:pt modelId="{18FB84DF-0B65-4539-9C90-61580CF4588A}" type="pres">
      <dgm:prSet presAssocID="{F53B413D-E4EC-4560-B771-174666F6942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6227D6AB-45C8-4FA9-A19C-9347B5C8263B}" type="pres">
      <dgm:prSet presAssocID="{CAB160A6-D8C8-4FCB-BC86-A1D8A22F8D14}" presName="spacer" presStyleCnt="0"/>
      <dgm:spPr/>
    </dgm:pt>
    <dgm:pt modelId="{BCF84A90-91B7-4817-ADAE-4B939F342B13}" type="pres">
      <dgm:prSet presAssocID="{EF7EAD83-47B4-451D-8617-4A7CD490A7BE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522A8037-5654-4178-A4DE-40816242847D}" type="presOf" srcId="{9B6BF887-6DC6-4027-971F-EF2175EAD46A}" destId="{999AA827-EEEB-43DB-8E9B-379C8C42EFB1}" srcOrd="0" destOrd="0" presId="urn:microsoft.com/office/officeart/2005/8/layout/vList2"/>
    <dgm:cxn modelId="{F9A15B39-6B2D-4BFA-B160-14BBFF8A216A}" srcId="{1D7D9F86-20CF-4D81-8AE4-7FDB0E2D96D9}" destId="{EF7EAD83-47B4-451D-8617-4A7CD490A7BE}" srcOrd="6" destOrd="0" parTransId="{FE6B9705-E054-49AF-AA6A-6A03B266648E}" sibTransId="{FA3263DA-5062-41C6-A821-466BA0A0A64C}"/>
    <dgm:cxn modelId="{2D115F39-AFEB-4E33-B099-F98E8353B401}" type="presOf" srcId="{EF7EAD83-47B4-451D-8617-4A7CD490A7BE}" destId="{BCF84A90-91B7-4817-ADAE-4B939F342B13}" srcOrd="0" destOrd="0" presId="urn:microsoft.com/office/officeart/2005/8/layout/vList2"/>
    <dgm:cxn modelId="{E1D4B23D-719A-4493-BC05-3A8DB53B016B}" type="presOf" srcId="{50F3E3FA-0DC9-4E77-8C83-2EFC83DF215A}" destId="{DD394F25-F64E-47A9-9B9F-DA36C0C60BBA}" srcOrd="0" destOrd="0" presId="urn:microsoft.com/office/officeart/2005/8/layout/vList2"/>
    <dgm:cxn modelId="{9D656A5D-6932-47F6-A44A-5E54C6799D8C}" type="presOf" srcId="{F53B413D-E4EC-4560-B771-174666F6942D}" destId="{18FB84DF-0B65-4539-9C90-61580CF4588A}" srcOrd="0" destOrd="0" presId="urn:microsoft.com/office/officeart/2005/8/layout/vList2"/>
    <dgm:cxn modelId="{9F162A44-0FED-4D26-A81B-6CCA3B5C8EE2}" srcId="{1D7D9F86-20CF-4D81-8AE4-7FDB0E2D96D9}" destId="{36EA8073-E90E-464F-8F5F-7372FC54CB2F}" srcOrd="4" destOrd="0" parTransId="{EB52A61E-EE21-4E97-A40A-B22EA17A948D}" sibTransId="{03C7F9FC-3B07-48C8-88CB-AB29981D6CC2}"/>
    <dgm:cxn modelId="{50D72369-E056-4E01-92AD-AEF95EA60D68}" type="presOf" srcId="{29F0E08D-05F0-4FA3-AB3C-545EB5B40DA2}" destId="{1CF02B5D-C283-4BFF-BB3A-D6A1FFF23E26}" srcOrd="0" destOrd="0" presId="urn:microsoft.com/office/officeart/2005/8/layout/vList2"/>
    <dgm:cxn modelId="{5F76E272-DCF7-48BA-860D-A57B588534E6}" srcId="{1D7D9F86-20CF-4D81-8AE4-7FDB0E2D96D9}" destId="{F53B413D-E4EC-4560-B771-174666F6942D}" srcOrd="5" destOrd="0" parTransId="{D0F4E702-54B6-4D84-BA83-6D60333539DF}" sibTransId="{CAB160A6-D8C8-4FCB-BC86-A1D8A22F8D14}"/>
    <dgm:cxn modelId="{6DB3F881-D0F3-46C7-B5BE-EBD7AABC8E66}" type="presOf" srcId="{1D7D9F86-20CF-4D81-8AE4-7FDB0E2D96D9}" destId="{17ADA165-0F1A-4EB8-B92D-32AAB22B03BB}" srcOrd="0" destOrd="0" presId="urn:microsoft.com/office/officeart/2005/8/layout/vList2"/>
    <dgm:cxn modelId="{F8C3DA97-CEEC-4D20-B292-56C608D5FB41}" srcId="{1D7D9F86-20CF-4D81-8AE4-7FDB0E2D96D9}" destId="{50F3E3FA-0DC9-4E77-8C83-2EFC83DF215A}" srcOrd="2" destOrd="0" parTransId="{6F65FD58-96F2-44CE-A975-41B0438BDD98}" sibTransId="{F10AD571-9E36-470C-AB14-95BB07F3B04A}"/>
    <dgm:cxn modelId="{90EA82AF-7C63-4B0D-A172-B1FAA9262F61}" type="presOf" srcId="{36EA8073-E90E-464F-8F5F-7372FC54CB2F}" destId="{124667D0-85EF-4A6D-9A77-4ED842B8FA88}" srcOrd="0" destOrd="0" presId="urn:microsoft.com/office/officeart/2005/8/layout/vList2"/>
    <dgm:cxn modelId="{565AE1CB-098D-41EB-9069-CFCD4875AB78}" srcId="{1D7D9F86-20CF-4D81-8AE4-7FDB0E2D96D9}" destId="{9B6BF887-6DC6-4027-971F-EF2175EAD46A}" srcOrd="3" destOrd="0" parTransId="{70E98467-873F-482D-86EF-395A7F7DBCE2}" sibTransId="{A5B56088-3813-4B29-95C1-745676AD7EB9}"/>
    <dgm:cxn modelId="{502F50E0-EA0A-4DB1-86AC-E749B81F2AF9}" srcId="{1D7D9F86-20CF-4D81-8AE4-7FDB0E2D96D9}" destId="{29F0E08D-05F0-4FA3-AB3C-545EB5B40DA2}" srcOrd="1" destOrd="0" parTransId="{A00636FF-FFFB-4FB4-8E38-89519F5DB654}" sibTransId="{FC765738-13FA-453E-A5C7-1A05FDDEFAA1}"/>
    <dgm:cxn modelId="{F9C4A9E0-240B-45C3-8376-A79D90A363B8}" srcId="{1D7D9F86-20CF-4D81-8AE4-7FDB0E2D96D9}" destId="{1963FEB0-9ECB-41BE-8DFF-1B904282E10E}" srcOrd="0" destOrd="0" parTransId="{590945F2-4915-4501-BB85-31DAD2EF352E}" sibTransId="{9534FAE7-44A6-46FF-980C-93D9615FAE91}"/>
    <dgm:cxn modelId="{0DDEE8F1-5D4D-4BEF-8264-4B17E26D5F10}" type="presOf" srcId="{1963FEB0-9ECB-41BE-8DFF-1B904282E10E}" destId="{538C299D-7805-48B1-BB82-99DE4ADA0A16}" srcOrd="0" destOrd="0" presId="urn:microsoft.com/office/officeart/2005/8/layout/vList2"/>
    <dgm:cxn modelId="{2B0671E3-A3DE-46AB-9435-AD6621D5B00C}" type="presParOf" srcId="{17ADA165-0F1A-4EB8-B92D-32AAB22B03BB}" destId="{538C299D-7805-48B1-BB82-99DE4ADA0A16}" srcOrd="0" destOrd="0" presId="urn:microsoft.com/office/officeart/2005/8/layout/vList2"/>
    <dgm:cxn modelId="{F9625602-6269-4832-9DDC-EE65D57AE5AB}" type="presParOf" srcId="{17ADA165-0F1A-4EB8-B92D-32AAB22B03BB}" destId="{42033C73-FE51-4308-BF98-7229431ADBB3}" srcOrd="1" destOrd="0" presId="urn:microsoft.com/office/officeart/2005/8/layout/vList2"/>
    <dgm:cxn modelId="{B87F9520-8DAF-4052-A4A6-9BFD58DFD1A2}" type="presParOf" srcId="{17ADA165-0F1A-4EB8-B92D-32AAB22B03BB}" destId="{1CF02B5D-C283-4BFF-BB3A-D6A1FFF23E26}" srcOrd="2" destOrd="0" presId="urn:microsoft.com/office/officeart/2005/8/layout/vList2"/>
    <dgm:cxn modelId="{8EE3F15B-3F14-4B8F-BE14-133BDF98973A}" type="presParOf" srcId="{17ADA165-0F1A-4EB8-B92D-32AAB22B03BB}" destId="{D3E09092-DBC1-43D6-9F1C-CBBE70751C93}" srcOrd="3" destOrd="0" presId="urn:microsoft.com/office/officeart/2005/8/layout/vList2"/>
    <dgm:cxn modelId="{560CC189-0BF5-402C-9279-462306DDB4A9}" type="presParOf" srcId="{17ADA165-0F1A-4EB8-B92D-32AAB22B03BB}" destId="{DD394F25-F64E-47A9-9B9F-DA36C0C60BBA}" srcOrd="4" destOrd="0" presId="urn:microsoft.com/office/officeart/2005/8/layout/vList2"/>
    <dgm:cxn modelId="{FEC9F4C2-12C2-4681-B139-360C29473E97}" type="presParOf" srcId="{17ADA165-0F1A-4EB8-B92D-32AAB22B03BB}" destId="{E50AFBD5-ABE9-44EB-8557-FD57C3464723}" srcOrd="5" destOrd="0" presId="urn:microsoft.com/office/officeart/2005/8/layout/vList2"/>
    <dgm:cxn modelId="{06B818FB-A3D6-4F2B-976F-802B29090D2C}" type="presParOf" srcId="{17ADA165-0F1A-4EB8-B92D-32AAB22B03BB}" destId="{999AA827-EEEB-43DB-8E9B-379C8C42EFB1}" srcOrd="6" destOrd="0" presId="urn:microsoft.com/office/officeart/2005/8/layout/vList2"/>
    <dgm:cxn modelId="{051E9D79-108E-43A7-B4C5-8B0CF2287008}" type="presParOf" srcId="{17ADA165-0F1A-4EB8-B92D-32AAB22B03BB}" destId="{C3803803-5C12-4993-A6B1-D95E55E6D838}" srcOrd="7" destOrd="0" presId="urn:microsoft.com/office/officeart/2005/8/layout/vList2"/>
    <dgm:cxn modelId="{2114DE0D-6495-4E72-896E-3BF74F9A3879}" type="presParOf" srcId="{17ADA165-0F1A-4EB8-B92D-32AAB22B03BB}" destId="{124667D0-85EF-4A6D-9A77-4ED842B8FA88}" srcOrd="8" destOrd="0" presId="urn:microsoft.com/office/officeart/2005/8/layout/vList2"/>
    <dgm:cxn modelId="{863511EB-8DCC-45FE-BEF0-BBE762533C3E}" type="presParOf" srcId="{17ADA165-0F1A-4EB8-B92D-32AAB22B03BB}" destId="{FE9B532F-E49E-42D0-B0A6-00B94260E178}" srcOrd="9" destOrd="0" presId="urn:microsoft.com/office/officeart/2005/8/layout/vList2"/>
    <dgm:cxn modelId="{C021CA1B-1E46-4143-8B04-9432D9369BB0}" type="presParOf" srcId="{17ADA165-0F1A-4EB8-B92D-32AAB22B03BB}" destId="{18FB84DF-0B65-4539-9C90-61580CF4588A}" srcOrd="10" destOrd="0" presId="urn:microsoft.com/office/officeart/2005/8/layout/vList2"/>
    <dgm:cxn modelId="{E008A070-DB51-484A-A82D-04F3E404A10F}" type="presParOf" srcId="{17ADA165-0F1A-4EB8-B92D-32AAB22B03BB}" destId="{6227D6AB-45C8-4FA9-A19C-9347B5C8263B}" srcOrd="11" destOrd="0" presId="urn:microsoft.com/office/officeart/2005/8/layout/vList2"/>
    <dgm:cxn modelId="{CB6CD145-D9C4-4C23-9ACD-735D38EE0D04}" type="presParOf" srcId="{17ADA165-0F1A-4EB8-B92D-32AAB22B03BB}" destId="{BCF84A90-91B7-4817-ADAE-4B939F342B1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2C314-D03F-4491-B0E4-915572A97153}">
      <dsp:nvSpPr>
        <dsp:cNvPr id="0" name=""/>
        <dsp:cNvSpPr/>
      </dsp:nvSpPr>
      <dsp:spPr>
        <a:xfrm>
          <a:off x="0" y="112350"/>
          <a:ext cx="3202781" cy="7192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Soft Launch </a:t>
          </a:r>
          <a:br>
            <a:rPr lang="en-GB" sz="2000" kern="1200" dirty="0"/>
          </a:br>
          <a:r>
            <a:rPr lang="en-GB" sz="2000" kern="1200" dirty="0"/>
            <a:t>&amp; Survey</a:t>
          </a:r>
          <a:endParaRPr lang="en-DE" sz="2000" kern="1200" dirty="0"/>
        </a:p>
      </dsp:txBody>
      <dsp:txXfrm>
        <a:off x="359608" y="112350"/>
        <a:ext cx="2483565" cy="719216"/>
      </dsp:txXfrm>
    </dsp:sp>
    <dsp:sp modelId="{E9BD07F6-9591-4B2E-8FAA-51A79824E31F}">
      <dsp:nvSpPr>
        <dsp:cNvPr id="0" name=""/>
        <dsp:cNvSpPr/>
      </dsp:nvSpPr>
      <dsp:spPr>
        <a:xfrm>
          <a:off x="2893218" y="115386"/>
          <a:ext cx="3202781" cy="7192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Content Enrolment</a:t>
          </a:r>
          <a:endParaRPr lang="en-DE" sz="2000" kern="1200" dirty="0"/>
        </a:p>
      </dsp:txBody>
      <dsp:txXfrm>
        <a:off x="3252826" y="115386"/>
        <a:ext cx="2483565" cy="719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8C299D-7805-48B1-BB82-99DE4ADA0A16}">
      <dsp:nvSpPr>
        <dsp:cNvPr id="0" name=""/>
        <dsp:cNvSpPr/>
      </dsp:nvSpPr>
      <dsp:spPr>
        <a:xfrm>
          <a:off x="0" y="1033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DE" altLang="en-DE" sz="1500" b="1" i="0" u="none" strike="noStrike" kern="1200" cap="none" normalizeH="0" baseline="0" dirty="0">
              <a:ln/>
              <a:effectLst/>
              <a:latin typeface="Arial" panose="020B0604020202020204" pitchFamily="34" charset="0"/>
            </a:rPr>
            <a:t>Overview of Industrial Connectivity</a:t>
          </a:r>
          <a:br>
            <a:rPr kumimoji="0" lang="en-DE" altLang="en-DE" sz="1500" b="0" i="0" u="none" strike="noStrike" kern="1200" cap="none" normalizeH="0" baseline="0" dirty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 dirty="0">
              <a:ln/>
              <a:effectLst/>
              <a:latin typeface="Arial" panose="020B0604020202020204" pitchFamily="34" charset="0"/>
            </a:rPr>
            <a:t>(MTC-CON-100 | 18 min)</a:t>
          </a:r>
          <a:endParaRPr lang="en-DE" sz="1500" kern="1200" dirty="0"/>
        </a:p>
      </dsp:txBody>
      <dsp:txXfrm>
        <a:off x="28272" y="131621"/>
        <a:ext cx="4670548" cy="522605"/>
      </dsp:txXfrm>
    </dsp:sp>
    <dsp:sp modelId="{1CF02B5D-C283-4BFF-BB3A-D6A1FFF23E26}">
      <dsp:nvSpPr>
        <dsp:cNvPr id="0" name=""/>
        <dsp:cNvSpPr/>
      </dsp:nvSpPr>
      <dsp:spPr>
        <a:xfrm>
          <a:off x="0" y="7256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Ethernet Based IO Basics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(MTC-CON-105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753971"/>
        <a:ext cx="4670548" cy="522605"/>
      </dsp:txXfrm>
    </dsp:sp>
    <dsp:sp modelId="{DD394F25-F64E-47A9-9B9F-DA36C0C60BBA}">
      <dsp:nvSpPr>
        <dsp:cNvPr id="0" name=""/>
        <dsp:cNvSpPr/>
      </dsp:nvSpPr>
      <dsp:spPr>
        <a:xfrm>
          <a:off x="0" y="13480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Serial Communication Fundamentals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(MTC-CON-110 | 20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1376321"/>
        <a:ext cx="4670548" cy="522605"/>
      </dsp:txXfrm>
    </dsp:sp>
    <dsp:sp modelId="{999AA827-EEEB-43DB-8E9B-379C8C42EFB1}">
      <dsp:nvSpPr>
        <dsp:cNvPr id="0" name=""/>
        <dsp:cNvSpPr/>
      </dsp:nvSpPr>
      <dsp:spPr>
        <a:xfrm>
          <a:off x="0" y="19703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Basics of Serial to Ethernet Technology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(MTC-CON-115 | 25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1998671"/>
        <a:ext cx="4670548" cy="522605"/>
      </dsp:txXfrm>
    </dsp:sp>
    <dsp:sp modelId="{124667D0-85EF-4A6D-9A77-4ED842B8FA88}">
      <dsp:nvSpPr>
        <dsp:cNvPr id="0" name=""/>
        <dsp:cNvSpPr/>
      </dsp:nvSpPr>
      <dsp:spPr>
        <a:xfrm>
          <a:off x="0" y="25927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Introduction to Industrial Automation Protocols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(MTC-CON-120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2621021"/>
        <a:ext cx="4670548" cy="522605"/>
      </dsp:txXfrm>
    </dsp:sp>
    <dsp:sp modelId="{18FB84DF-0B65-4539-9C90-61580CF4588A}">
      <dsp:nvSpPr>
        <dsp:cNvPr id="0" name=""/>
        <dsp:cNvSpPr/>
      </dsp:nvSpPr>
      <dsp:spPr>
        <a:xfrm>
          <a:off x="0" y="32150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Protocol Translation with Gateways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(MTC-CON-125 | 22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3243371"/>
        <a:ext cx="4670548" cy="522605"/>
      </dsp:txXfrm>
    </dsp:sp>
    <dsp:sp modelId="{BCF84A90-91B7-4817-ADAE-4B939F342B13}">
      <dsp:nvSpPr>
        <dsp:cNvPr id="0" name=""/>
        <dsp:cNvSpPr/>
      </dsp:nvSpPr>
      <dsp:spPr>
        <a:xfrm>
          <a:off x="0" y="3837449"/>
          <a:ext cx="4727092" cy="579149"/>
        </a:xfrm>
        <a:prstGeom prst="roundRect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Modbus Overview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(MTC-CON-130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3865721"/>
        <a:ext cx="4670548" cy="522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2026/2/1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822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ABF8F-D6B3-84E2-3AE8-81B67BA84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1CE013-C3AE-FAB1-D70D-3E4BF0972A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8E0949-606D-52C9-5542-25F38009D8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609627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E9850-EAF9-2C76-7E10-4CDC73079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id="{E765557A-95D9-6DE1-3A6B-7407A29602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B44CE9D-2A96-3239-01B6-3B1729B916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9259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26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92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10E29-1DAF-A626-7BC2-BDEA0DDED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9934C2-0B82-FF25-7E73-6E1771E9DD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DC53BC-7DFE-2555-87CC-4546DA130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D6C3A4-96A9-BC56-F8C8-F7521C31B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94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12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05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75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404425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140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2FE05-3353-BDB0-9698-D62733650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A89C6-E0BD-10C2-21C8-515E23EF1C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F6A77F-E68A-F4A7-EFA4-19BC119EF4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518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0BF34-5216-3791-6B3D-232DE391C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BC8F9F0B-47F8-1D5A-0CF0-3CDE224DE3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41463835-B9E5-5BF3-1AAA-BBE0DE70C6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838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F657D-92CC-84CF-DC53-51A404020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F0B61-F92A-57FF-C8BC-562C8806E1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870D37-617D-2D0A-944B-14D5354706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70329-2B3B-33F4-3254-AF1D84F9CE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432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7555E-FDF8-A68B-5B45-200CB2B69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64D55B95-D40D-C0A0-F956-6F939091CE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51C73B7-07AA-9578-2178-F5B84C6DA0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198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104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305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5986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084248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219A3-D2ED-C8FE-712A-3492AC40F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3164FC-2E7E-ED1F-035A-D5EEDDA54D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C06B5D-39B7-A094-8D75-DA5FF1DC4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7E1F1-E5D4-C933-5DD0-559A558589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02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F9619-F0BB-9DD1-296C-5A58490EB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EE0A87-949C-5771-FC08-911931C99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F09C9C-0F66-F376-18C4-A54E2EC92C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1450" indent="-171450">
              <a:buFontTx/>
              <a:buChar char="-"/>
            </a:pP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663B5-C8B0-4B07-D23B-ED61770832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304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919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53448-824A-5EDA-0D5A-380F71B93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BDF4C5-DBAC-4E95-EC83-98E105E07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4D5DB-09C7-F11D-C685-48169EA49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5AA1F-96F3-7DCE-C95A-5CC9E69BDB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66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9226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594695-34B3-CF53-9D7C-A6CD46DDC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4D2F1B17-8D65-E1DD-86BB-3DBA184751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15B6EF7F-5097-E318-90D2-45EF68BD3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64063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1BB86-4612-9712-2648-A3E28B433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E35DBE18-905A-F404-A0AA-DCF555C442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8036B323-C8D5-C0FC-8CDE-AE34288DCA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95926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CCB5-561B-FB55-894E-BA6CF6680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567C5C-F364-83D6-0133-83ED60BC6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DCD0BC-78D6-0D30-45C3-AA14D3AFC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87461-EC15-6434-A05E-054FE3AF9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135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73787-59E6-C074-27DC-59DA09520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417913-47CB-7F60-BC00-E5BBC16C20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30FF25-E201-30BF-7C26-749DE642B6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1450" indent="-171450">
              <a:buFontTx/>
              <a:buChar char="-"/>
            </a:pP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465587-57AC-AD2F-7FB4-D9CD1A279E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9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8CAED-8C3E-480B-AAA6-3CAFB701B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F86F4A4C-72F0-C99B-8714-72FB9E9077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4D19A4B7-3348-1830-D750-435E2DC6C5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522522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sz="1200" dirty="0">
              <a:solidFill>
                <a:schemeClr val="accent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16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101347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000513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48466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E79F8-FF56-B549-1B82-2052E8A52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FFA73C-2224-20FA-81DA-BFCC9B632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5A69F2-B835-6290-5351-5635F604F8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482C4-6A9A-262A-051D-91380F09B4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4681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133952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8371446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4253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85390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5CA90-CE68-806A-79CE-AF64548B2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05FE94-DCAA-B2B2-52A8-1997FD6287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912C81-DE3B-86B1-1555-604092E15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BF05B-E362-4AA1-D53E-3A47B47C8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2244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96FCB-9A09-05DC-8E05-07B47EA0C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EDBE5C-5CF9-0F64-D972-0E412029AE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1FC250-3A63-F766-8334-7B178F7916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747E1-ACD4-D694-C562-9C2BD1F6C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90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2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E0142-8AA2-BEAF-C41B-6B4C6B27E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04A5BE-537C-285B-E2D8-478B3F0B7B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A540AD-DC3B-C199-133C-59EF06371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b="0" dirty="0"/>
          </a:p>
        </p:txBody>
      </p:sp>
    </p:spTree>
    <p:extLst>
      <p:ext uri="{BB962C8B-B14F-4D97-AF65-F5344CB8AC3E}">
        <p14:creationId xmlns:p14="http://schemas.microsoft.com/office/powerpoint/2010/main" val="1269465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16C5D-5BE4-4D39-17DA-B8226F320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F67DC0-EC4B-FE35-1DB7-CDF250811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B25B5D-982A-BA28-CDC7-BB3B84DF88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8230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3307E0-6F1C-5977-0F8F-015EBE1DD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E2DEFD7-5271-129F-0B75-C71A73B03861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96509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19726"/>
            <a:ext cx="11161729" cy="4869426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4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 sz="2000">
                <a:solidFill>
                  <a:schemeClr val="accent6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accent5"/>
                </a:solidFill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C32085-E12E-504B-A962-344353AF8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76BF1D0-3E38-C3BD-DE1F-144AD3314632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8" y="1206019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8" y="1949071"/>
            <a:ext cx="11154338" cy="438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 sz="2400">
                <a:latin typeface="+mn-lt"/>
              </a:defRPr>
            </a:lvl1pPr>
            <a:lvl2pPr>
              <a:defRPr sz="2000">
                <a:solidFill>
                  <a:schemeClr val="accent6"/>
                </a:solidFill>
                <a:latin typeface="+mn-lt"/>
              </a:defRPr>
            </a:lvl2pPr>
            <a:lvl3pPr>
              <a:defRPr sz="1800">
                <a:solidFill>
                  <a:schemeClr val="accent5"/>
                </a:solidFill>
                <a:latin typeface="+mn-lt"/>
              </a:defRPr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121581-DC20-B69C-B5FF-1BED93559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01B1697-4B24-914E-E591-20D7EE097DFC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425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649A5E3-1F68-ABBC-F637-968F54CF87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9310" y="1792203"/>
            <a:ext cx="3994150" cy="3995738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AF3A6F2-4E93-953A-3ABF-3CB48102EB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2167" y="348413"/>
            <a:ext cx="4512092" cy="9144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edit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AA1FB2-3F04-D76D-B880-9F592AC52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31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91BAFD-1EA4-EBDF-938C-EB537E975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18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045368"/>
            <a:ext cx="7995673" cy="1937035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+mn-lt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add section title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8217" y="1595545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 dirty="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dirty="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8217" y="2591330"/>
            <a:ext cx="4817030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Slide 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3" y="5429155"/>
            <a:ext cx="5581650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519" y="2130427"/>
            <a:ext cx="1036455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250D-6620-4877-A352-079FE8C074F6}" type="datetimeFigureOut">
              <a:rPr lang="zh-TW" altLang="en-US" smtClean="0"/>
              <a:t>2026/2/1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A536F-2635-4213-AFAA-8913573D69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2090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subtitle styles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F146D9D-FEBF-D121-37A2-84E0E94D98B5}"/>
              </a:ext>
            </a:extLst>
          </p:cNvPr>
          <p:cNvSpPr txBox="1"/>
          <p:nvPr userDrawn="1"/>
        </p:nvSpPr>
        <p:spPr>
          <a:xfrm>
            <a:off x="113845" y="6427696"/>
            <a:ext cx="383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fld id="{A8BE7417-C4FA-1748-94F8-6CC2D9905EE1}" type="slidenum">
              <a:rPr kumimoji="1" lang="zh-TW" altLang="en-US" sz="1200" b="1" i="0" u="none" strike="noStrike" kern="1200" cap="none" smtClean="0">
                <a:solidFill>
                  <a:srgbClr val="767171"/>
                </a:solidFill>
                <a:latin typeface="Arial"/>
                <a:cs typeface="Arial"/>
                <a:sym typeface="Arial"/>
              </a:rPr>
              <a:pPr marL="0" lvl="0" indent="0" algn="l" defTabSz="914309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None/>
              </a:pPr>
              <a:t>‹#›</a:t>
            </a:fld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5C422C-A6A9-8CCC-DE2F-D6BAA1734F56}"/>
              </a:ext>
            </a:extLst>
          </p:cNvPr>
          <p:cNvSpPr txBox="1"/>
          <p:nvPr userDrawn="1"/>
        </p:nvSpPr>
        <p:spPr>
          <a:xfrm>
            <a:off x="523312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6927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966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420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15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989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15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47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33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5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690928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774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680421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5851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214317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8921" y="6444000"/>
            <a:ext cx="38405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4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3" y="6448253"/>
            <a:ext cx="672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1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9" y="274642"/>
            <a:ext cx="11152481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429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9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428" y="6405333"/>
            <a:ext cx="672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4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795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795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079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1571105"/>
            <a:ext cx="11154338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/>
        </p:nvSpPr>
        <p:spPr>
          <a:xfrm>
            <a:off x="523312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102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6938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855" y="3911546"/>
            <a:ext cx="4937054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79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Training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661" y="881946"/>
            <a:ext cx="6015795" cy="212956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4400" dirty="0"/>
              <a:t>Click to edit course name/title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48326" y="3459191"/>
            <a:ext cx="3787292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8326" y="3889508"/>
            <a:ext cx="366963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643" y="6320312"/>
            <a:ext cx="378535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73B3874-4B9C-6A80-4851-58B8E6E7A7A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2" y="3140228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11F44-301D-3151-E991-076412979D80}"/>
              </a:ext>
            </a:extLst>
          </p:cNvPr>
          <p:cNvSpPr txBox="1"/>
          <p:nvPr userDrawn="1"/>
        </p:nvSpPr>
        <p:spPr>
          <a:xfrm>
            <a:off x="1447149" y="3054801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accent5"/>
                </a:solidFill>
              </a:rPr>
              <a:t>Instructor</a:t>
            </a:r>
          </a:p>
        </p:txBody>
      </p:sp>
      <p:sp>
        <p:nvSpPr>
          <p:cNvPr id="24" name="文字版面配置區 4">
            <a:extLst>
              <a:ext uri="{FF2B5EF4-FFF2-40B4-BE49-F238E27FC236}">
                <a16:creationId xmlns:a16="http://schemas.microsoft.com/office/drawing/2014/main" id="{0AE0F422-BD8A-B7C0-830C-388E78464C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48325" y="4974174"/>
            <a:ext cx="3104149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Name</a:t>
            </a:r>
            <a:endParaRPr kumimoji="1" lang="zh-TW" altLang="en-US" dirty="0"/>
          </a:p>
        </p:txBody>
      </p:sp>
      <p:sp>
        <p:nvSpPr>
          <p:cNvPr id="25" name="文字版面配置區 4">
            <a:extLst>
              <a:ext uri="{FF2B5EF4-FFF2-40B4-BE49-F238E27FC236}">
                <a16:creationId xmlns:a16="http://schemas.microsoft.com/office/drawing/2014/main" id="{F07FDEB0-1B3C-8E6E-3A14-2CA575DE7F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8325" y="5404491"/>
            <a:ext cx="3007896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Title</a:t>
            </a:r>
            <a:endParaRPr kumimoji="1" lang="zh-TW" alt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9BC73E-4361-7DD4-6676-1AECB2BB029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1" y="4655211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2AC46C-A84C-67A4-030E-1D00FB06D352}"/>
              </a:ext>
            </a:extLst>
          </p:cNvPr>
          <p:cNvSpPr txBox="1"/>
          <p:nvPr userDrawn="1"/>
        </p:nvSpPr>
        <p:spPr>
          <a:xfrm>
            <a:off x="1447148" y="4569784"/>
            <a:ext cx="14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Moderator</a:t>
            </a:r>
          </a:p>
        </p:txBody>
      </p:sp>
    </p:spTree>
    <p:extLst>
      <p:ext uri="{BB962C8B-B14F-4D97-AF65-F5344CB8AC3E}">
        <p14:creationId xmlns:p14="http://schemas.microsoft.com/office/powerpoint/2010/main" val="254648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8"/>
            <a:ext cx="5581650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1236"/>
            <a:ext cx="4586674" cy="51779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1409699"/>
            <a:ext cx="3916947" cy="23465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950495"/>
            <a:ext cx="3840480" cy="32004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748B66-2CEA-2C20-75D8-A85082F4B0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32493" y="1080129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#1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B340D503-085F-0D88-3638-9A9DF533D7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159" y="2136194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#2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31A7C506-C021-DB1C-80F4-2BAE317791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7834" y="3183291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#3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0B816D4-4C68-05D8-E5B9-150396795E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17042" y="4239356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#4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7D3F5FC-359B-62B0-58F9-A3512B26CB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1871" y="5292297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#5</a:t>
            </a:r>
          </a:p>
        </p:txBody>
      </p:sp>
    </p:spTree>
    <p:extLst>
      <p:ext uri="{BB962C8B-B14F-4D97-AF65-F5344CB8AC3E}">
        <p14:creationId xmlns:p14="http://schemas.microsoft.com/office/powerpoint/2010/main" val="2956674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30" r:id="rId2"/>
    <p:sldLayoutId id="2147483756" r:id="rId3"/>
    <p:sldLayoutId id="2147483757" r:id="rId4"/>
    <p:sldLayoutId id="2147483779" r:id="rId5"/>
    <p:sldLayoutId id="2147483761" r:id="rId6"/>
    <p:sldLayoutId id="2147483762" r:id="rId7"/>
    <p:sldLayoutId id="2147483752" r:id="rId8"/>
    <p:sldLayoutId id="2147483775" r:id="rId9"/>
    <p:sldLayoutId id="2147483776" r:id="rId10"/>
    <p:sldLayoutId id="2147483753" r:id="rId11"/>
    <p:sldLayoutId id="2147483766" r:id="rId12"/>
    <p:sldLayoutId id="2147483778" r:id="rId13"/>
    <p:sldLayoutId id="2147483777" r:id="rId14"/>
    <p:sldLayoutId id="2147483763" r:id="rId15"/>
    <p:sldLayoutId id="2147483773" r:id="rId16"/>
    <p:sldLayoutId id="2147483751" r:id="rId17"/>
    <p:sldLayoutId id="2147483750" r:id="rId18"/>
    <p:sldLayoutId id="2147483767" r:id="rId19"/>
    <p:sldLayoutId id="2147483782" r:id="rId20"/>
    <p:sldLayoutId id="2147483785" r:id="rId21"/>
    <p:sldLayoutId id="2147483789" r:id="rId22"/>
    <p:sldLayoutId id="2147483790" r:id="rId23"/>
    <p:sldLayoutId id="2147483791" r:id="rId24"/>
    <p:sldLayoutId id="2147483792" r:id="rId25"/>
    <p:sldLayoutId id="2147483793" r:id="rId26"/>
    <p:sldLayoutId id="2147483794" r:id="rId27"/>
    <p:sldLayoutId id="2147483795" r:id="rId28"/>
    <p:sldLayoutId id="2147483796" r:id="rId29"/>
    <p:sldLayoutId id="2147483797" r:id="rId30"/>
    <p:sldLayoutId id="2147483798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24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9.png"/><Relationship Id="rId5" Type="http://schemas.openxmlformats.org/officeDocument/2006/relationships/image" Target="../media/image50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49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7.pn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9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9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6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png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7.png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7.png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hyperlink" Target="https://192.168.127.254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80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2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7.png"/><Relationship Id="rId11" Type="http://schemas.openxmlformats.org/officeDocument/2006/relationships/image" Target="../media/image78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jpeg"/><Relationship Id="rId1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chart" Target="../charts/chart1.xml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9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4.png"/><Relationship Id="rId5" Type="http://schemas.openxmlformats.org/officeDocument/2006/relationships/hyperlink" Target="https://www.moxa.com/en/products/industrial-edge-connectivity/protocol-gateways/modbus-tcp-gateways/mgate-mb3170-g2-mb3270-g2-mb3470-g2-series#resources" TargetMode="External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hyperlink" Target="https://moxa.litmos.com.au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4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7592169-85A4-0371-FC9E-73FA0917F4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5</a:t>
            </a:r>
            <a:r>
              <a:rPr lang="en-US" altLang="zh-TW" baseline="30000" dirty="0"/>
              <a:t>th</a:t>
            </a:r>
            <a:r>
              <a:rPr lang="en-US" altLang="zh-TW" dirty="0"/>
              <a:t> February 2026</a:t>
            </a:r>
            <a:endParaRPr lang="zh-TW" altLang="en-US" dirty="0"/>
          </a:p>
        </p:txBody>
      </p:sp>
      <p:sp>
        <p:nvSpPr>
          <p:cNvPr id="6" name="文字版面配置區 2">
            <a:extLst>
              <a:ext uri="{FF2B5EF4-FFF2-40B4-BE49-F238E27FC236}">
                <a16:creationId xmlns:a16="http://schemas.microsoft.com/office/drawing/2014/main" id="{AA702DBB-2A2A-DD77-E5E3-C6EE8013C3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689" y="1312375"/>
            <a:ext cx="9956327" cy="3157089"/>
          </a:xfrm>
        </p:spPr>
        <p:txBody>
          <a:bodyPr>
            <a:normAutofit/>
          </a:bodyPr>
          <a:lstStyle/>
          <a:p>
            <a:br>
              <a:rPr lang="en-US" altLang="zh-TW" sz="4400" dirty="0"/>
            </a:br>
            <a:r>
              <a:rPr lang="en-US" altLang="zh-TW" sz="4400" dirty="0"/>
              <a:t>MGate MB3x70-G2 Introduction</a:t>
            </a:r>
            <a:br>
              <a:rPr lang="en-US" altLang="zh-TW" sz="4400" dirty="0"/>
            </a:br>
            <a:r>
              <a:rPr lang="en-US" altLang="zh-TW" sz="3200" dirty="0">
                <a:solidFill>
                  <a:srgbClr val="FFC000"/>
                </a:solidFill>
              </a:rPr>
              <a:t>The Next Generation Modbus Protocol Gateway</a:t>
            </a:r>
          </a:p>
          <a:p>
            <a:endParaRPr lang="en-US" altLang="zh-TW" sz="4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40FB81-231E-5D9A-5A44-E85479DAEA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Lubos Kucharek</a:t>
            </a:r>
            <a:endParaRPr lang="en-TW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99975D-6C5B-A734-2DD5-44022F865A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Senior Technical Support Engineer</a:t>
            </a: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3987713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9F1AF-D392-6598-02E2-E4C58B985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rrow: Right 27">
            <a:extLst>
              <a:ext uri="{FF2B5EF4-FFF2-40B4-BE49-F238E27FC236}">
                <a16:creationId xmlns:a16="http://schemas.microsoft.com/office/drawing/2014/main" id="{7E0638A0-0801-8ED1-0D04-74D5D293A79C}"/>
              </a:ext>
            </a:extLst>
          </p:cNvPr>
          <p:cNvSpPr/>
          <p:nvPr/>
        </p:nvSpPr>
        <p:spPr>
          <a:xfrm>
            <a:off x="3546389" y="3915209"/>
            <a:ext cx="4905330" cy="2122083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99000"/>
                  <a:satMod val="120000"/>
                  <a:shade val="78000"/>
                </a:schemeClr>
              </a:gs>
            </a:gsLst>
            <a:lin ang="0" scaled="1"/>
            <a:tileRect/>
          </a:gradFill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endParaRPr lang="en-US" sz="2000" b="1" dirty="0">
              <a:cs typeface="Arial"/>
            </a:endParaRP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8C68F7C4-0BA1-BD35-9233-B5D46F64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Selecting the Proper Product Line</a:t>
            </a:r>
            <a:endParaRPr lang="zh-TW" altLang="en-US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5F359E36-4552-1D5B-C16E-9756F579A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535" y="1608564"/>
            <a:ext cx="2059082" cy="269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921FE0B5-9430-4C51-4823-BAE6F1BF9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260" y="2890376"/>
            <a:ext cx="949445" cy="92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B7CE77FE-419D-0F38-8E2E-9E565DF5F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182" y="2954675"/>
            <a:ext cx="1130284" cy="92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>
            <a:extLst>
              <a:ext uri="{FF2B5EF4-FFF2-40B4-BE49-F238E27FC236}">
                <a16:creationId xmlns:a16="http://schemas.microsoft.com/office/drawing/2014/main" id="{923AB665-A09B-FC82-B616-829C2A816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51" y="4520755"/>
            <a:ext cx="1730716" cy="1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A6E774-3C9C-C375-1743-FC5A519D30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24345"/>
            <a:ext cx="3741871" cy="2494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17D3956-1761-08B0-4B8B-B12E0A5DAC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1330" y="3468008"/>
            <a:ext cx="3702257" cy="2468171"/>
          </a:xfrm>
          <a:prstGeom prst="rect">
            <a:avLst/>
          </a:prstGeom>
        </p:spPr>
      </p:pic>
      <p:sp>
        <p:nvSpPr>
          <p:cNvPr id="21" name="文字方塊 10">
            <a:extLst>
              <a:ext uri="{FF2B5EF4-FFF2-40B4-BE49-F238E27FC236}">
                <a16:creationId xmlns:a16="http://schemas.microsoft.com/office/drawing/2014/main" id="{B57A8D13-5E9F-3D35-B4EB-0BB583FC6311}"/>
              </a:ext>
            </a:extLst>
          </p:cNvPr>
          <p:cNvSpPr txBox="1"/>
          <p:nvPr/>
        </p:nvSpPr>
        <p:spPr>
          <a:xfrm>
            <a:off x="1213543" y="2575019"/>
            <a:ext cx="13147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Beginning </a:t>
            </a:r>
            <a:endParaRPr lang="zh-TW" altLang="en-US" dirty="0"/>
          </a:p>
        </p:txBody>
      </p:sp>
      <p:sp>
        <p:nvSpPr>
          <p:cNvPr id="22" name="文字方塊 10">
            <a:extLst>
              <a:ext uri="{FF2B5EF4-FFF2-40B4-BE49-F238E27FC236}">
                <a16:creationId xmlns:a16="http://schemas.microsoft.com/office/drawing/2014/main" id="{D56DADE2-5756-5E45-CBF8-1171BA431599}"/>
              </a:ext>
            </a:extLst>
          </p:cNvPr>
          <p:cNvSpPr txBox="1"/>
          <p:nvPr/>
        </p:nvSpPr>
        <p:spPr>
          <a:xfrm>
            <a:off x="9505530" y="2974882"/>
            <a:ext cx="16738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After Upgrade</a:t>
            </a:r>
            <a:endParaRPr lang="zh-TW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B91A38-C3FE-0693-E9FE-A91E17EA1992}"/>
              </a:ext>
            </a:extLst>
          </p:cNvPr>
          <p:cNvSpPr txBox="1"/>
          <p:nvPr/>
        </p:nvSpPr>
        <p:spPr>
          <a:xfrm>
            <a:off x="5278761" y="1156399"/>
            <a:ext cx="167385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Problem? </a:t>
            </a:r>
            <a:endParaRPr lang="zh-TW" altLang="en-US" dirty="0"/>
          </a:p>
        </p:txBody>
      </p:sp>
      <p:pic>
        <p:nvPicPr>
          <p:cNvPr id="25" name="Graphic 24" descr="Badge with solid fill">
            <a:extLst>
              <a:ext uri="{FF2B5EF4-FFF2-40B4-BE49-F238E27FC236}">
                <a16:creationId xmlns:a16="http://schemas.microsoft.com/office/drawing/2014/main" id="{4222D978-4908-68DB-420B-5077E006B2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37052" y="5341886"/>
            <a:ext cx="654973" cy="654973"/>
          </a:xfrm>
          <a:prstGeom prst="rect">
            <a:avLst/>
          </a:prstGeom>
        </p:spPr>
      </p:pic>
      <p:pic>
        <p:nvPicPr>
          <p:cNvPr id="27" name="Graphic 26" descr="Badge 1 with solid fill">
            <a:extLst>
              <a:ext uri="{FF2B5EF4-FFF2-40B4-BE49-F238E27FC236}">
                <a16:creationId xmlns:a16="http://schemas.microsoft.com/office/drawing/2014/main" id="{AE7D7A99-9FB1-5AB2-51EB-4DA71CAD93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56955" y="1757081"/>
            <a:ext cx="624461" cy="624461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3119509-9446-B073-EA54-DE5EB7BC57B8}"/>
              </a:ext>
            </a:extLst>
          </p:cNvPr>
          <p:cNvGrpSpPr/>
          <p:nvPr/>
        </p:nvGrpSpPr>
        <p:grpSpPr>
          <a:xfrm>
            <a:off x="4958108" y="1868291"/>
            <a:ext cx="1976903" cy="1976903"/>
            <a:chOff x="8302036" y="482063"/>
            <a:chExt cx="1976903" cy="1976903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3282BC0-E606-318A-D7A3-D3774C91546D}"/>
                </a:ext>
              </a:extLst>
            </p:cNvPr>
            <p:cNvCxnSpPr>
              <a:cxnSpLocks/>
            </p:cNvCxnSpPr>
            <p:nvPr/>
          </p:nvCxnSpPr>
          <p:spPr>
            <a:xfrm>
              <a:off x="8302036" y="548856"/>
              <a:ext cx="1976903" cy="1743188"/>
            </a:xfrm>
            <a:prstGeom prst="line">
              <a:avLst/>
            </a:prstGeom>
            <a:ln w="1270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421D94F-15AE-519E-F88E-F715A02F993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298839" y="598921"/>
              <a:ext cx="1976903" cy="1743188"/>
            </a:xfrm>
            <a:prstGeom prst="line">
              <a:avLst/>
            </a:prstGeom>
            <a:ln w="1270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7589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D01A1-66C6-B019-8973-3317E18CE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0C7BE4-2CBF-1806-758E-F1123EC80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50442"/>
            <a:ext cx="10662491" cy="1357116"/>
          </a:xfrm>
        </p:spPr>
        <p:txBody>
          <a:bodyPr>
            <a:noAutofit/>
          </a:bodyPr>
          <a:lstStyle/>
          <a:p>
            <a:r>
              <a:rPr lang="en-US" altLang="zh-TW" sz="4800" dirty="0"/>
              <a:t>Introduction to </a:t>
            </a:r>
            <a:br>
              <a:rPr lang="en-US" altLang="zh-TW" sz="4800" dirty="0"/>
            </a:br>
            <a:r>
              <a:rPr lang="en-US" altLang="zh-TW" sz="4800" dirty="0"/>
              <a:t>MGate MB3x70-G2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410317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3DD4C14B-86EF-F839-72F0-2D06EE4F6A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67" y="1899994"/>
            <a:ext cx="4753406" cy="3168937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29D56BAD-8D03-B02C-9F8E-7C55CEAEA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Product Highlights – MGate MB3170/3270/3470-G2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C6CA8F-D14E-0FCB-B93C-2A45B7C0A382}"/>
              </a:ext>
            </a:extLst>
          </p:cNvPr>
          <p:cNvSpPr/>
          <p:nvPr/>
        </p:nvSpPr>
        <p:spPr>
          <a:xfrm>
            <a:off x="724623" y="5271772"/>
            <a:ext cx="37224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MGate MB3170/3270/3470-G2 Family</a:t>
            </a:r>
          </a:p>
          <a:p>
            <a:pPr algn="ctr"/>
            <a:r>
              <a:rPr lang="en-US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1, 2, 4-port Advanced Modbus Gateway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6244A1-E2DD-A017-1286-1FF069A1C786}"/>
              </a:ext>
            </a:extLst>
          </p:cNvPr>
          <p:cNvSpPr/>
          <p:nvPr/>
        </p:nvSpPr>
        <p:spPr>
          <a:xfrm>
            <a:off x="4487094" y="5089304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Certifications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18EBDE7-4BC0-6880-73CB-095071D1D218}"/>
              </a:ext>
            </a:extLst>
          </p:cNvPr>
          <p:cNvSpPr/>
          <p:nvPr/>
        </p:nvSpPr>
        <p:spPr>
          <a:xfrm>
            <a:off x="5112571" y="5001997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84E1559-AC75-8FAA-69CE-49E4F35E6C91}"/>
              </a:ext>
            </a:extLst>
          </p:cNvPr>
          <p:cNvSpPr/>
          <p:nvPr/>
        </p:nvSpPr>
        <p:spPr>
          <a:xfrm>
            <a:off x="4962573" y="1340605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Features and Benefits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F5B217-68F8-10BA-0C44-B6252876D8E2}"/>
              </a:ext>
            </a:extLst>
          </p:cNvPr>
          <p:cNvSpPr/>
          <p:nvPr/>
        </p:nvSpPr>
        <p:spPr>
          <a:xfrm>
            <a:off x="5037729" y="1303829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97183A0-6E2B-C191-7ABF-09D6D5FB76C7}"/>
              </a:ext>
            </a:extLst>
          </p:cNvPr>
          <p:cNvSpPr txBox="1"/>
          <p:nvPr/>
        </p:nvSpPr>
        <p:spPr>
          <a:xfrm>
            <a:off x="5447512" y="1798748"/>
            <a:ext cx="6409127" cy="31162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high-performing and low-latency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Agent </a:t>
            </a:r>
            <a:r>
              <a:rPr lang="en-US" altLang="zh-TW" sz="1400" b="1" dirty="0">
                <a:solidFill>
                  <a:srgbClr val="3A7D7D"/>
                </a:solidFill>
              </a:rPr>
              <a:t>M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ode</a:t>
            </a:r>
            <a:r>
              <a:rPr lang="en-US" altLang="zh-TW" sz="1400" dirty="0">
                <a:solidFill>
                  <a:srgbClr val="3A7D7D"/>
                </a:solidFill>
                <a:cs typeface="Arial"/>
              </a:rPr>
              <a:t>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to actively poll Modbus devices and cache data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chemeClr val="tx1"/>
                </a:solidFill>
                <a:cs typeface="Arial"/>
              </a:rPr>
              <a:t>Supports Modbus serial extensions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or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proprietary serial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for various devices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route by TCP port or IP address for different system architectures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Modbus serial client to Modbus serial server communications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Ethernet cascading or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dual subnet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for flexible network system design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Web based traffic monitoring/diagnostic information for easy troubleshooting 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chemeClr val="tx1"/>
                </a:solidFill>
                <a:cs typeface="Arial"/>
              </a:rPr>
              <a:t>Various models for different scenarios: serial port with 2 kV isolation (-I models), wide temperature range of -40 to 75°C (-T models), and fiber Ethernet models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400" b="1" dirty="0">
                <a:solidFill>
                  <a:schemeClr val="accent1"/>
                </a:solidFill>
                <a:cs typeface="Arial"/>
              </a:rPr>
              <a:t>Developed according to IEC 62443-4-2 with Secure Boot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6FF52B1D-E237-B8B8-BEC5-92B2D759A824}"/>
              </a:ext>
            </a:extLst>
          </p:cNvPr>
          <p:cNvSpPr txBox="1"/>
          <p:nvPr/>
        </p:nvSpPr>
        <p:spPr>
          <a:xfrm>
            <a:off x="5447512" y="5681666"/>
            <a:ext cx="6409127" cy="3120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>
                <a:solidFill>
                  <a:srgbClr val="000000"/>
                </a:solidFill>
                <a:cs typeface="Arial"/>
              </a:rPr>
              <a:t>UL, CE, FCC, DNV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ATEX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C1D2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IECEx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endParaRPr lang="en-US" altLang="zh-TW" sz="1400" b="1">
              <a:solidFill>
                <a:schemeClr val="accent1"/>
              </a:solidFill>
              <a:cs typeface="Arial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7E2F03D9-AD10-96B5-AD7E-016B92E49F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757" y="5545944"/>
            <a:ext cx="2751476" cy="455011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554EF259-E9DA-0DE4-3D47-0F381361236F}"/>
              </a:ext>
            </a:extLst>
          </p:cNvPr>
          <p:cNvSpPr txBox="1"/>
          <p:nvPr/>
        </p:nvSpPr>
        <p:spPr>
          <a:xfrm>
            <a:off x="5823320" y="6145294"/>
            <a:ext cx="6409127" cy="3120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TW" altLang="en-US" sz="1200">
                <a:solidFill>
                  <a:schemeClr val="tx1"/>
                </a:solidFill>
                <a:cs typeface="Arial"/>
              </a:rPr>
              <a:t>*</a:t>
            </a:r>
            <a:r>
              <a:rPr lang="en-US" altLang="zh-TW" sz="1200">
                <a:solidFill>
                  <a:schemeClr val="tx1"/>
                </a:solidFill>
              </a:rPr>
              <a:t>Currently undergoing certification, with completion planned by the end of June 2026</a:t>
            </a:r>
            <a:endParaRPr lang="en-US" altLang="zh-TW" sz="1400" b="1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3160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AA155D06-EBC5-7B28-6E12-7E59E97CEF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677" y="2368566"/>
            <a:ext cx="5486400" cy="3657600"/>
          </a:xfrm>
          <a:prstGeom prst="rect">
            <a:avLst/>
          </a:prstGeom>
        </p:spPr>
      </p:pic>
      <p:sp>
        <p:nvSpPr>
          <p:cNvPr id="12" name="圓角矩形 57">
            <a:extLst>
              <a:ext uri="{FF2B5EF4-FFF2-40B4-BE49-F238E27FC236}">
                <a16:creationId xmlns:a16="http://schemas.microsoft.com/office/drawing/2014/main" id="{43236CE8-BB43-42C2-B4BB-8D6731F95E78}"/>
              </a:ext>
            </a:extLst>
          </p:cNvPr>
          <p:cNvSpPr/>
          <p:nvPr/>
        </p:nvSpPr>
        <p:spPr>
          <a:xfrm>
            <a:off x="7129768" y="1743285"/>
            <a:ext cx="3264363" cy="972556"/>
          </a:xfrm>
          <a:prstGeom prst="roundRect">
            <a:avLst>
              <a:gd name="adj" fmla="val 4271"/>
            </a:avLst>
          </a:prstGeom>
          <a:solidFill>
            <a:srgbClr val="C6E7E8">
              <a:alpha val="70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spAutoFit/>
          </a:bodyPr>
          <a:lstStyle/>
          <a:p>
            <a:pPr defTabSz="609570" hangingPunct="0"/>
            <a:endParaRPr lang="zh-TW" altLang="en-US" sz="1800">
              <a:latin typeface="+mj-lt"/>
              <a:ea typeface="+mj-ea"/>
              <a:cs typeface="+mj-cs"/>
              <a:sym typeface="Calibri"/>
            </a:endParaRPr>
          </a:p>
          <a:p>
            <a:pPr defTabSz="609570"/>
            <a:endParaRPr lang="zh-TW" altLang="en-US" sz="1800" dirty="0">
              <a:latin typeface="+mj-lt"/>
              <a:ea typeface="+mj-ea"/>
            </a:endParaRPr>
          </a:p>
          <a:p>
            <a:pPr defTabSz="609570"/>
            <a:endParaRPr lang="zh-TW" altLang="en-US" sz="1800" dirty="0">
              <a:latin typeface="+mj-lt"/>
              <a:ea typeface="+mj-ea"/>
            </a:endParaRP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66D6B8-EF09-99DC-E452-83D834BEE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MGate MB3170/3270/3470-G2 Appearance</a:t>
            </a:r>
            <a:endParaRPr lang="zh-TW" altLang="en-US" dirty="0"/>
          </a:p>
        </p:txBody>
      </p:sp>
      <p:sp>
        <p:nvSpPr>
          <p:cNvPr id="11" name="TextBox 33">
            <a:extLst>
              <a:ext uri="{FF2B5EF4-FFF2-40B4-BE49-F238E27FC236}">
                <a16:creationId xmlns:a16="http://schemas.microsoft.com/office/drawing/2014/main" id="{28969EC0-6F9D-7939-6F59-81C8158CE48C}"/>
              </a:ext>
            </a:extLst>
          </p:cNvPr>
          <p:cNvSpPr txBox="1"/>
          <p:nvPr/>
        </p:nvSpPr>
        <p:spPr>
          <a:xfrm>
            <a:off x="7091646" y="1705372"/>
            <a:ext cx="3319563" cy="95410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marL="285737" indent="-285737" defTabSz="914354">
              <a:buFont typeface="Arial" pitchFamily="34" charset="0"/>
              <a:buChar char="•"/>
            </a:pPr>
            <a:r>
              <a:rPr lang="en-US" sz="1400" b="1" dirty="0">
                <a:solidFill>
                  <a:srgbClr val="535353"/>
                </a:solidFill>
                <a:cs typeface="Arial" panose="020B0604020202020204" pitchFamily="34" charset="0"/>
              </a:rPr>
              <a:t>2 Power Inputs (12~48VDC)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400" b="1" dirty="0">
                <a:solidFill>
                  <a:srgbClr val="535353"/>
                </a:solidFill>
                <a:cs typeface="Arial" panose="020B0604020202020204" pitchFamily="34" charset="0"/>
              </a:rPr>
              <a:t>1 Relay Output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400" b="1" dirty="0">
                <a:solidFill>
                  <a:srgbClr val="535353"/>
                </a:solidFill>
                <a:cs typeface="Arial" panose="020B0604020202020204" pitchFamily="34" charset="0"/>
              </a:rPr>
              <a:t>1 microSD Card  (Config. Backup)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400" b="1" dirty="0">
                <a:solidFill>
                  <a:srgbClr val="535353"/>
                </a:solidFill>
                <a:cs typeface="Arial" panose="020B0604020202020204" pitchFamily="34" charset="0"/>
              </a:rPr>
              <a:t>Reset Button</a:t>
            </a:r>
          </a:p>
        </p:txBody>
      </p:sp>
      <p:sp>
        <p:nvSpPr>
          <p:cNvPr id="17" name="圓角矩形 57">
            <a:extLst>
              <a:ext uri="{FF2B5EF4-FFF2-40B4-BE49-F238E27FC236}">
                <a16:creationId xmlns:a16="http://schemas.microsoft.com/office/drawing/2014/main" id="{CAC7C876-31FB-B80A-E70B-E0D038EB8AC8}"/>
              </a:ext>
            </a:extLst>
          </p:cNvPr>
          <p:cNvSpPr/>
          <p:nvPr/>
        </p:nvSpPr>
        <p:spPr>
          <a:xfrm>
            <a:off x="7146846" y="3066041"/>
            <a:ext cx="3264363" cy="972556"/>
          </a:xfrm>
          <a:prstGeom prst="roundRect">
            <a:avLst>
              <a:gd name="adj" fmla="val 4271"/>
            </a:avLst>
          </a:prstGeom>
          <a:solidFill>
            <a:srgbClr val="C6E7E8">
              <a:alpha val="70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spAutoFit/>
          </a:bodyPr>
          <a:lstStyle/>
          <a:p>
            <a:pPr defTabSz="609570" hangingPunct="0"/>
            <a:endParaRPr lang="zh-TW" altLang="en-US" sz="1800">
              <a:latin typeface="+mj-lt"/>
              <a:ea typeface="+mj-ea"/>
              <a:cs typeface="+mj-cs"/>
              <a:sym typeface="Calibri"/>
            </a:endParaRPr>
          </a:p>
          <a:p>
            <a:pPr defTabSz="609570"/>
            <a:endParaRPr lang="zh-TW" altLang="en-US" sz="1800" dirty="0">
              <a:latin typeface="+mj-lt"/>
              <a:ea typeface="+mj-ea"/>
            </a:endParaRPr>
          </a:p>
          <a:p>
            <a:pPr defTabSz="609570"/>
            <a:endParaRPr lang="zh-TW" altLang="en-US" sz="1800" dirty="0">
              <a:latin typeface="+mj-lt"/>
              <a:ea typeface="+mj-ea"/>
            </a:endParaRPr>
          </a:p>
        </p:txBody>
      </p:sp>
      <p:cxnSp>
        <p:nvCxnSpPr>
          <p:cNvPr id="18" name="肘形接點 54">
            <a:extLst>
              <a:ext uri="{FF2B5EF4-FFF2-40B4-BE49-F238E27FC236}">
                <a16:creationId xmlns:a16="http://schemas.microsoft.com/office/drawing/2014/main" id="{636F8174-5DAD-09AB-DB3D-181612D7FCF9}"/>
              </a:ext>
            </a:extLst>
          </p:cNvPr>
          <p:cNvCxnSpPr>
            <a:cxnSpLocks/>
            <a:stCxn id="20" idx="1"/>
          </p:cNvCxnSpPr>
          <p:nvPr/>
        </p:nvCxnSpPr>
        <p:spPr>
          <a:xfrm rot="10800000">
            <a:off x="5822776" y="3777844"/>
            <a:ext cx="1264781" cy="75243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>
            <a:extLst>
              <a:ext uri="{FF2B5EF4-FFF2-40B4-BE49-F238E27FC236}">
                <a16:creationId xmlns:a16="http://schemas.microsoft.com/office/drawing/2014/main" id="{0AA228EF-9A52-4B24-C7BD-9BD5E68F5489}"/>
              </a:ext>
            </a:extLst>
          </p:cNvPr>
          <p:cNvSpPr txBox="1"/>
          <p:nvPr/>
        </p:nvSpPr>
        <p:spPr>
          <a:xfrm>
            <a:off x="7087558" y="3081043"/>
            <a:ext cx="3023229" cy="933461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defTabSz="914354"/>
            <a:r>
              <a:rPr lang="en-US" sz="1467" b="1" dirty="0">
                <a:solidFill>
                  <a:srgbClr val="535353"/>
                </a:solidFill>
                <a:cs typeface="Arial" panose="020B0604020202020204" pitchFamily="34" charset="0"/>
              </a:rPr>
              <a:t>LED Indicators 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333" b="1" dirty="0">
                <a:solidFill>
                  <a:srgbClr val="535353"/>
                </a:solidFill>
                <a:cs typeface="Arial" panose="020B0604020202020204" pitchFamily="34" charset="0"/>
              </a:rPr>
              <a:t>Power status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333" b="1" dirty="0">
                <a:solidFill>
                  <a:srgbClr val="535353"/>
                </a:solidFill>
                <a:cs typeface="Arial" panose="020B0604020202020204" pitchFamily="34" charset="0"/>
              </a:rPr>
              <a:t>Protocol status</a:t>
            </a:r>
          </a:p>
          <a:p>
            <a:pPr marL="285737" indent="-285737" defTabSz="914354">
              <a:buFont typeface="Arial" pitchFamily="34" charset="0"/>
              <a:buChar char="•"/>
            </a:pPr>
            <a:r>
              <a:rPr lang="en-US" sz="1333" b="1" dirty="0">
                <a:solidFill>
                  <a:srgbClr val="535353"/>
                </a:solidFill>
                <a:cs typeface="Arial" panose="020B0604020202020204" pitchFamily="34" charset="0"/>
              </a:rPr>
              <a:t>TX/RX serial receive/transmit</a:t>
            </a:r>
          </a:p>
        </p:txBody>
      </p:sp>
      <p:cxnSp>
        <p:nvCxnSpPr>
          <p:cNvPr id="30" name="肘形接點 54">
            <a:extLst>
              <a:ext uri="{FF2B5EF4-FFF2-40B4-BE49-F238E27FC236}">
                <a16:creationId xmlns:a16="http://schemas.microsoft.com/office/drawing/2014/main" id="{F758535F-B3B8-F8E5-6F30-920CCBFE9DFA}"/>
              </a:ext>
            </a:extLst>
          </p:cNvPr>
          <p:cNvCxnSpPr>
            <a:cxnSpLocks/>
            <a:stCxn id="41" idx="1"/>
          </p:cNvCxnSpPr>
          <p:nvPr/>
        </p:nvCxnSpPr>
        <p:spPr>
          <a:xfrm rot="10800000">
            <a:off x="5828858" y="5029161"/>
            <a:ext cx="1246532" cy="421280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圓角矩形 57">
            <a:extLst>
              <a:ext uri="{FF2B5EF4-FFF2-40B4-BE49-F238E27FC236}">
                <a16:creationId xmlns:a16="http://schemas.microsoft.com/office/drawing/2014/main" id="{937911EB-508F-E8C1-9158-8BA44BDA458C}"/>
              </a:ext>
            </a:extLst>
          </p:cNvPr>
          <p:cNvSpPr/>
          <p:nvPr/>
        </p:nvSpPr>
        <p:spPr>
          <a:xfrm>
            <a:off x="7134680" y="5094977"/>
            <a:ext cx="3276529" cy="690199"/>
          </a:xfrm>
          <a:prstGeom prst="roundRect">
            <a:avLst>
              <a:gd name="adj" fmla="val 4271"/>
            </a:avLst>
          </a:prstGeom>
          <a:solidFill>
            <a:srgbClr val="C6E7E8">
              <a:alpha val="70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spAutoFit/>
          </a:bodyPr>
          <a:lstStyle/>
          <a:p>
            <a:pPr defTabSz="609570" hangingPunct="0"/>
            <a:endParaRPr lang="en-GB" altLang="zh-TW" sz="1800" dirty="0">
              <a:latin typeface="+mj-lt"/>
              <a:ea typeface="+mj-ea"/>
              <a:cs typeface="+mj-cs"/>
              <a:sym typeface="Calibri"/>
            </a:endParaRPr>
          </a:p>
          <a:p>
            <a:pPr defTabSz="609570" hangingPunct="0"/>
            <a:endParaRPr lang="zh-TW" altLang="en-US" sz="1800" dirty="0"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1" name="TextBox 33">
            <a:extLst>
              <a:ext uri="{FF2B5EF4-FFF2-40B4-BE49-F238E27FC236}">
                <a16:creationId xmlns:a16="http://schemas.microsoft.com/office/drawing/2014/main" id="{1C42B891-1CE7-2FDC-1C83-22BB645694C0}"/>
              </a:ext>
            </a:extLst>
          </p:cNvPr>
          <p:cNvSpPr txBox="1"/>
          <p:nvPr/>
        </p:nvSpPr>
        <p:spPr>
          <a:xfrm>
            <a:off x="7075390" y="5086495"/>
            <a:ext cx="3091746" cy="72789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defTabSz="914354"/>
            <a:r>
              <a:rPr lang="fr-FR" sz="1467" b="1" dirty="0">
                <a:solidFill>
                  <a:srgbClr val="535353"/>
                </a:solidFill>
                <a:cs typeface="Arial" panose="020B0604020202020204" pitchFamily="34" charset="0"/>
              </a:rPr>
              <a:t>1-2-4 Serial Interfaces</a:t>
            </a:r>
          </a:p>
          <a:p>
            <a:pPr marL="228589" indent="-228589" defTabSz="914354">
              <a:buFont typeface="Arial" panose="020B0604020202020204" pitchFamily="34" charset="0"/>
              <a:buChar char="•"/>
            </a:pPr>
            <a:r>
              <a:rPr lang="fr-FR" sz="1333" b="1" dirty="0">
                <a:solidFill>
                  <a:srgbClr val="535353"/>
                </a:solidFill>
                <a:cs typeface="Arial" panose="020B0604020202020204" pitchFamily="34" charset="0"/>
              </a:rPr>
              <a:t>Modbus RTU/ASCII</a:t>
            </a:r>
          </a:p>
          <a:p>
            <a:pPr marL="228589" indent="-228589" defTabSz="914354">
              <a:buFont typeface="Arial" panose="020B0604020202020204" pitchFamily="34" charset="0"/>
              <a:buChar char="•"/>
            </a:pPr>
            <a:r>
              <a:rPr lang="en-US" altLang="zh-TW" sz="1330" b="1" dirty="0">
                <a:solidFill>
                  <a:srgbClr val="535353"/>
                </a:solidFill>
              </a:rPr>
              <a:t>Terminal block/ DB9 serial port</a:t>
            </a:r>
            <a:endParaRPr lang="zh-TW" altLang="en-US" sz="1330" b="1" dirty="0">
              <a:solidFill>
                <a:srgbClr val="535353"/>
              </a:solidFill>
            </a:endParaRPr>
          </a:p>
        </p:txBody>
      </p:sp>
      <p:cxnSp>
        <p:nvCxnSpPr>
          <p:cNvPr id="42" name="肘形接點 54">
            <a:extLst>
              <a:ext uri="{FF2B5EF4-FFF2-40B4-BE49-F238E27FC236}">
                <a16:creationId xmlns:a16="http://schemas.microsoft.com/office/drawing/2014/main" id="{32745FF9-0D32-C8C6-D6BD-6F957F2A63B4}"/>
              </a:ext>
            </a:extLst>
          </p:cNvPr>
          <p:cNvCxnSpPr>
            <a:cxnSpLocks/>
            <a:stCxn id="11" idx="1"/>
          </p:cNvCxnSpPr>
          <p:nvPr/>
        </p:nvCxnSpPr>
        <p:spPr>
          <a:xfrm rot="10800000" flipV="1">
            <a:off x="5828858" y="2182425"/>
            <a:ext cx="1262789" cy="637009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圓角矩形 57">
            <a:extLst>
              <a:ext uri="{FF2B5EF4-FFF2-40B4-BE49-F238E27FC236}">
                <a16:creationId xmlns:a16="http://schemas.microsoft.com/office/drawing/2014/main" id="{BAFEE0B5-D656-E2B7-8559-8FCC2A181D3D}"/>
              </a:ext>
            </a:extLst>
          </p:cNvPr>
          <p:cNvSpPr/>
          <p:nvPr/>
        </p:nvSpPr>
        <p:spPr>
          <a:xfrm>
            <a:off x="7146846" y="4331316"/>
            <a:ext cx="3264363" cy="407842"/>
          </a:xfrm>
          <a:prstGeom prst="roundRect">
            <a:avLst>
              <a:gd name="adj" fmla="val 4271"/>
            </a:avLst>
          </a:prstGeom>
          <a:solidFill>
            <a:srgbClr val="C6E7E8">
              <a:alpha val="70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spAutoFit/>
          </a:bodyPr>
          <a:lstStyle/>
          <a:p>
            <a:pPr defTabSz="609570" hangingPunct="0"/>
            <a:endParaRPr lang="en-GB" altLang="zh-TW" sz="1800" dirty="0"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TextBox 33">
            <a:extLst>
              <a:ext uri="{FF2B5EF4-FFF2-40B4-BE49-F238E27FC236}">
                <a16:creationId xmlns:a16="http://schemas.microsoft.com/office/drawing/2014/main" id="{ECA8901C-0896-0F5C-AFF2-1522339B1F17}"/>
              </a:ext>
            </a:extLst>
          </p:cNvPr>
          <p:cNvSpPr txBox="1"/>
          <p:nvPr/>
        </p:nvSpPr>
        <p:spPr>
          <a:xfrm>
            <a:off x="7087556" y="4268666"/>
            <a:ext cx="2532309" cy="52322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91440" tIns="45720" rIns="91440" bIns="45720" rtlCol="0" anchor="t">
            <a:spAutoFit/>
          </a:bodyPr>
          <a:lstStyle/>
          <a:p>
            <a:pPr defTabSz="914354"/>
            <a:r>
              <a:rPr lang="en-US" sz="1467" b="1" dirty="0">
                <a:solidFill>
                  <a:srgbClr val="535353"/>
                </a:solidFill>
                <a:cs typeface="Arial" panose="020B0604020202020204" pitchFamily="34" charset="0"/>
              </a:rPr>
              <a:t>2 Ethernet Interfaces</a:t>
            </a:r>
          </a:p>
          <a:p>
            <a:pPr marL="285108" indent="-285108" defTabSz="914354">
              <a:buFont typeface="Arial" pitchFamily="34" charset="0"/>
              <a:buChar char="•"/>
            </a:pPr>
            <a:r>
              <a:rPr lang="en-US" sz="1333" b="1" dirty="0">
                <a:solidFill>
                  <a:srgbClr val="535353"/>
                </a:solidFill>
                <a:cs typeface="Arial" panose="020B0604020202020204" pitchFamily="34" charset="0"/>
              </a:rPr>
              <a:t>Modbus TCP</a:t>
            </a:r>
          </a:p>
        </p:txBody>
      </p:sp>
      <p:cxnSp>
        <p:nvCxnSpPr>
          <p:cNvPr id="51" name="肘形接點 54">
            <a:extLst>
              <a:ext uri="{FF2B5EF4-FFF2-40B4-BE49-F238E27FC236}">
                <a16:creationId xmlns:a16="http://schemas.microsoft.com/office/drawing/2014/main" id="{22A7BA2E-CADD-D508-81C0-DF935673CBC0}"/>
              </a:ext>
            </a:extLst>
          </p:cNvPr>
          <p:cNvCxnSpPr>
            <a:cxnSpLocks/>
            <a:stCxn id="19" idx="1"/>
          </p:cNvCxnSpPr>
          <p:nvPr/>
        </p:nvCxnSpPr>
        <p:spPr>
          <a:xfrm rot="10800000">
            <a:off x="5828858" y="3296488"/>
            <a:ext cx="1258701" cy="251287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7">
            <a:extLst>
              <a:ext uri="{FF2B5EF4-FFF2-40B4-BE49-F238E27FC236}">
                <a16:creationId xmlns:a16="http://schemas.microsoft.com/office/drawing/2014/main" id="{1712845A-2EC1-6023-B732-F8D2B65F432C}"/>
              </a:ext>
            </a:extLst>
          </p:cNvPr>
          <p:cNvSpPr/>
          <p:nvPr/>
        </p:nvSpPr>
        <p:spPr>
          <a:xfrm>
            <a:off x="1847630" y="1711581"/>
            <a:ext cx="37224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MGate MB3170/3270/3470-G2 Family</a:t>
            </a:r>
          </a:p>
          <a:p>
            <a:pPr algn="ctr"/>
            <a:r>
              <a:rPr lang="en-US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1, 2, 4-port Advanced Modbus Gateway</a:t>
            </a:r>
          </a:p>
        </p:txBody>
      </p:sp>
      <p:cxnSp>
        <p:nvCxnSpPr>
          <p:cNvPr id="2" name="肘形接點 54">
            <a:extLst>
              <a:ext uri="{FF2B5EF4-FFF2-40B4-BE49-F238E27FC236}">
                <a16:creationId xmlns:a16="http://schemas.microsoft.com/office/drawing/2014/main" id="{AB884CD6-FC3D-9DFA-83C4-CEB95E12D19D}"/>
              </a:ext>
            </a:extLst>
          </p:cNvPr>
          <p:cNvCxnSpPr>
            <a:cxnSpLocks/>
          </p:cNvCxnSpPr>
          <p:nvPr/>
        </p:nvCxnSpPr>
        <p:spPr>
          <a:xfrm rot="10800000">
            <a:off x="4782513" y="5846549"/>
            <a:ext cx="1777157" cy="283793"/>
          </a:xfrm>
          <a:prstGeom prst="bentConnector3">
            <a:avLst>
              <a:gd name="adj1" fmla="val 99615"/>
            </a:avLst>
          </a:prstGeom>
          <a:ln w="19050">
            <a:gradFill>
              <a:gsLst>
                <a:gs pos="0">
                  <a:schemeClr val="bg1"/>
                </a:gs>
                <a:gs pos="60000">
                  <a:schemeClr val="tx1">
                    <a:lumMod val="65000"/>
                    <a:lumOff val="35000"/>
                  </a:schemeClr>
                </a:gs>
              </a:gsLst>
              <a:lin ang="0" scaled="0"/>
            </a:gra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6">
            <a:extLst>
              <a:ext uri="{FF2B5EF4-FFF2-40B4-BE49-F238E27FC236}">
                <a16:creationId xmlns:a16="http://schemas.microsoft.com/office/drawing/2014/main" id="{9DFF682B-1F2C-81F7-4E77-CDC4CD9DC3A3}"/>
              </a:ext>
            </a:extLst>
          </p:cNvPr>
          <p:cNvSpPr txBox="1"/>
          <p:nvPr/>
        </p:nvSpPr>
        <p:spPr>
          <a:xfrm>
            <a:off x="5129898" y="5865949"/>
            <a:ext cx="1669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DB9 </a:t>
            </a:r>
            <a:br>
              <a:rPr lang="en-US" altLang="zh-TW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zh-TW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serial port</a:t>
            </a:r>
            <a:endParaRPr lang="zh-TW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肘形接點 54">
            <a:extLst>
              <a:ext uri="{FF2B5EF4-FFF2-40B4-BE49-F238E27FC236}">
                <a16:creationId xmlns:a16="http://schemas.microsoft.com/office/drawing/2014/main" id="{E24CF08C-835D-173E-D147-48F22896C2B1}"/>
              </a:ext>
            </a:extLst>
          </p:cNvPr>
          <p:cNvCxnSpPr>
            <a:cxnSpLocks/>
          </p:cNvCxnSpPr>
          <p:nvPr/>
        </p:nvCxnSpPr>
        <p:spPr>
          <a:xfrm flipV="1">
            <a:off x="2077038" y="5907461"/>
            <a:ext cx="1157264" cy="267414"/>
          </a:xfrm>
          <a:prstGeom prst="bentConnector3">
            <a:avLst>
              <a:gd name="adj1" fmla="val 100089"/>
            </a:avLst>
          </a:prstGeom>
          <a:ln w="19050">
            <a:gradFill>
              <a:gsLst>
                <a:gs pos="0">
                  <a:schemeClr val="bg1"/>
                </a:gs>
                <a:gs pos="60000">
                  <a:schemeClr val="tx1">
                    <a:lumMod val="65000"/>
                    <a:lumOff val="35000"/>
                  </a:schemeClr>
                </a:gs>
              </a:gsLst>
              <a:lin ang="0" scaled="0"/>
            </a:gra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15">
            <a:extLst>
              <a:ext uri="{FF2B5EF4-FFF2-40B4-BE49-F238E27FC236}">
                <a16:creationId xmlns:a16="http://schemas.microsoft.com/office/drawing/2014/main" id="{699F9905-A0D8-87EB-67F9-2FC885874466}"/>
              </a:ext>
            </a:extLst>
          </p:cNvPr>
          <p:cNvSpPr txBox="1"/>
          <p:nvPr/>
        </p:nvSpPr>
        <p:spPr>
          <a:xfrm>
            <a:off x="1742589" y="5898321"/>
            <a:ext cx="1669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Terminal block serial port</a:t>
            </a:r>
            <a:endParaRPr lang="zh-TW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2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9E9CB-E950-E765-987A-B793F25B2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C3D19FC4-B7AA-D570-1F62-37392B1DB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267" dirty="0">
                <a:latin typeface="Arial"/>
                <a:ea typeface="微軟正黑體"/>
              </a:rPr>
              <a:t>Material Upgrade &amp; Ports Layout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F3942-28AF-C75A-FA80-C93992714294}"/>
              </a:ext>
            </a:extLst>
          </p:cNvPr>
          <p:cNvSpPr/>
          <p:nvPr/>
        </p:nvSpPr>
        <p:spPr>
          <a:xfrm>
            <a:off x="679667" y="1579171"/>
            <a:ext cx="5280587" cy="4800533"/>
          </a:xfrm>
          <a:prstGeom prst="rect">
            <a:avLst/>
          </a:prstGeom>
          <a:solidFill>
            <a:srgbClr val="E7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187DB33-9E21-729C-F39D-630610DEC17A}"/>
              </a:ext>
            </a:extLst>
          </p:cNvPr>
          <p:cNvSpPr/>
          <p:nvPr/>
        </p:nvSpPr>
        <p:spPr>
          <a:xfrm>
            <a:off x="6111746" y="1545499"/>
            <a:ext cx="5280587" cy="4800533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6B3915B-B11E-1B2C-845F-011143ADD0B8}"/>
              </a:ext>
            </a:extLst>
          </p:cNvPr>
          <p:cNvSpPr txBox="1"/>
          <p:nvPr/>
        </p:nvSpPr>
        <p:spPr>
          <a:xfrm>
            <a:off x="4368602" y="1579172"/>
            <a:ext cx="17281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1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E31FCAC-5AED-5D7F-296B-A0BDF9A29C29}"/>
              </a:ext>
            </a:extLst>
          </p:cNvPr>
          <p:cNvSpPr txBox="1"/>
          <p:nvPr/>
        </p:nvSpPr>
        <p:spPr>
          <a:xfrm>
            <a:off x="9841211" y="1583324"/>
            <a:ext cx="161742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2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grpSp>
        <p:nvGrpSpPr>
          <p:cNvPr id="6" name="群組 23">
            <a:extLst>
              <a:ext uri="{FF2B5EF4-FFF2-40B4-BE49-F238E27FC236}">
                <a16:creationId xmlns:a16="http://schemas.microsoft.com/office/drawing/2014/main" id="{E3A3D43B-2B35-BBC8-E5E1-8456F458D6ED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7" name="群組 19">
              <a:extLst>
                <a:ext uri="{FF2B5EF4-FFF2-40B4-BE49-F238E27FC236}">
                  <a16:creationId xmlns:a16="http://schemas.microsoft.com/office/drawing/2014/main" id="{5B0E3CB0-C932-F959-68B2-5E96630A53E4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5" name="橢圓 20">
                <a:extLst>
                  <a:ext uri="{FF2B5EF4-FFF2-40B4-BE49-F238E27FC236}">
                    <a16:creationId xmlns:a16="http://schemas.microsoft.com/office/drawing/2014/main" id="{A10AC3D6-86BD-A1A8-9CD3-08739DC7D81B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橢圓 21">
                <a:extLst>
                  <a:ext uri="{FF2B5EF4-FFF2-40B4-BE49-F238E27FC236}">
                    <a16:creationId xmlns:a16="http://schemas.microsoft.com/office/drawing/2014/main" id="{BDEAE706-7A0E-8AA9-0CCF-6E66C7D22D29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1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7F9C0C72-ED25-33F0-5B9D-B9B9D40E9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pic>
        <p:nvPicPr>
          <p:cNvPr id="11266" name="Picture 2">
            <a:extLst>
              <a:ext uri="{FF2B5EF4-FFF2-40B4-BE49-F238E27FC236}">
                <a16:creationId xmlns:a16="http://schemas.microsoft.com/office/drawing/2014/main" id="{63B3DFC1-EEF3-E70A-50D8-BEEF846CB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375" y="2641076"/>
            <a:ext cx="2139465" cy="305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CFE13CB4-5F43-313E-03A7-9B7FD65C6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096" y="2747877"/>
            <a:ext cx="2218145" cy="281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4BD1CDA4-7F22-B165-37FB-9A6799BE0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347" y="3857876"/>
            <a:ext cx="802564" cy="37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>
            <a:extLst>
              <a:ext uri="{FF2B5EF4-FFF2-40B4-BE49-F238E27FC236}">
                <a16:creationId xmlns:a16="http://schemas.microsoft.com/office/drawing/2014/main" id="{FDB46A07-C9D7-59C2-B59F-A60F0E122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21710" y="3964676"/>
            <a:ext cx="269999" cy="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>
            <a:extLst>
              <a:ext uri="{FF2B5EF4-FFF2-40B4-BE49-F238E27FC236}">
                <a16:creationId xmlns:a16="http://schemas.microsoft.com/office/drawing/2014/main" id="{BAB504B5-DE31-D4C2-F445-798FB688D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121" y="3817035"/>
            <a:ext cx="569483" cy="37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998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68C116E-6E8B-B42C-4245-B95C27304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267" dirty="0">
                <a:latin typeface="Arial"/>
                <a:ea typeface="微軟正黑體"/>
              </a:rPr>
              <a:t>Wide-temperature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51B5FB-8163-D894-AF0A-D6EC86DA8F52}"/>
              </a:ext>
            </a:extLst>
          </p:cNvPr>
          <p:cNvSpPr/>
          <p:nvPr/>
        </p:nvSpPr>
        <p:spPr>
          <a:xfrm>
            <a:off x="679667" y="1579171"/>
            <a:ext cx="5280587" cy="4800533"/>
          </a:xfrm>
          <a:prstGeom prst="rect">
            <a:avLst/>
          </a:prstGeom>
          <a:solidFill>
            <a:srgbClr val="E7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D3CD65-B22C-12EC-6155-9F48112BA695}"/>
              </a:ext>
            </a:extLst>
          </p:cNvPr>
          <p:cNvSpPr/>
          <p:nvPr/>
        </p:nvSpPr>
        <p:spPr>
          <a:xfrm>
            <a:off x="6111746" y="1545499"/>
            <a:ext cx="5280587" cy="4800533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E5B452AB-63B6-9914-1328-7D6473860781}"/>
              </a:ext>
            </a:extLst>
          </p:cNvPr>
          <p:cNvSpPr txBox="1"/>
          <p:nvPr/>
        </p:nvSpPr>
        <p:spPr>
          <a:xfrm>
            <a:off x="4368602" y="1579172"/>
            <a:ext cx="17281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1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26EA45E5-5F04-48A4-7C5B-36BF6F48204B}"/>
              </a:ext>
            </a:extLst>
          </p:cNvPr>
          <p:cNvSpPr txBox="1"/>
          <p:nvPr/>
        </p:nvSpPr>
        <p:spPr>
          <a:xfrm>
            <a:off x="9841211" y="1583324"/>
            <a:ext cx="161742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2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pic>
        <p:nvPicPr>
          <p:cNvPr id="12" name="圖片 11" descr="一張含有 文字 的圖片&#10;&#10;自動產生的描述">
            <a:extLst>
              <a:ext uri="{FF2B5EF4-FFF2-40B4-BE49-F238E27FC236}">
                <a16:creationId xmlns:a16="http://schemas.microsoft.com/office/drawing/2014/main" id="{45C28A10-D3E0-76F6-CD44-A31182CBCE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2383" y="2560979"/>
            <a:ext cx="2970779" cy="2775805"/>
          </a:xfrm>
          <a:prstGeom prst="rect">
            <a:avLst/>
          </a:prstGeom>
        </p:spPr>
      </p:pic>
      <p:sp>
        <p:nvSpPr>
          <p:cNvPr id="13" name="文字方塊 7">
            <a:extLst>
              <a:ext uri="{FF2B5EF4-FFF2-40B4-BE49-F238E27FC236}">
                <a16:creationId xmlns:a16="http://schemas.microsoft.com/office/drawing/2014/main" id="{60748989-895C-F848-D335-B1C26CC9BB01}"/>
              </a:ext>
            </a:extLst>
          </p:cNvPr>
          <p:cNvSpPr txBox="1"/>
          <p:nvPr/>
        </p:nvSpPr>
        <p:spPr>
          <a:xfrm>
            <a:off x="1748057" y="4775422"/>
            <a:ext cx="2900153" cy="11592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354"/>
            <a:r>
              <a:rPr lang="en-US" altLang="zh-TW" sz="2667" b="1" dirty="0">
                <a:solidFill>
                  <a:srgbClr val="0070C0"/>
                </a:solidFill>
                <a:ea typeface="微軟正黑體"/>
              </a:rPr>
              <a:t>Operating Temp.</a:t>
            </a:r>
          </a:p>
          <a:p>
            <a:pPr defTabSz="914354"/>
            <a:r>
              <a:rPr lang="en-US" altLang="zh-TW" sz="2133" b="1" dirty="0">
                <a:solidFill>
                  <a:srgbClr val="0070C0"/>
                </a:solidFill>
                <a:ea typeface="微軟正黑體"/>
              </a:rPr>
              <a:t>   0</a:t>
            </a:r>
            <a:r>
              <a:rPr lang="en-US" altLang="zh-TW" sz="2133" b="1" dirty="0">
                <a:solidFill>
                  <a:srgbClr val="FF0000"/>
                </a:solidFill>
                <a:ea typeface="微軟正黑體"/>
              </a:rPr>
              <a:t> </a:t>
            </a:r>
            <a:r>
              <a:rPr lang="en-US" altLang="zh-TW" sz="2133" b="1" dirty="0">
                <a:solidFill>
                  <a:srgbClr val="0070C0"/>
                </a:solidFill>
                <a:ea typeface="微軟正黑體"/>
              </a:rPr>
              <a:t>~ 60 °C</a:t>
            </a:r>
            <a:endParaRPr lang="zh-TW" altLang="en-US" sz="2133" b="1" dirty="0">
              <a:solidFill>
                <a:srgbClr val="0070C0"/>
              </a:solidFill>
              <a:ea typeface="微軟正黑體"/>
            </a:endParaRPr>
          </a:p>
          <a:p>
            <a:pPr defTabSz="914354"/>
            <a:r>
              <a:rPr lang="en-US" altLang="zh-TW" sz="2133" b="1" dirty="0">
                <a:solidFill>
                  <a:srgbClr val="0070C0"/>
                </a:solidFill>
                <a:ea typeface="微軟正黑體"/>
              </a:rPr>
              <a:t>-40 ~ 75 °C (-T)</a:t>
            </a:r>
            <a:endParaRPr lang="zh-TW" altLang="en-US" sz="2133" b="1" dirty="0">
              <a:solidFill>
                <a:srgbClr val="0070C0"/>
              </a:solidFill>
              <a:ea typeface="微軟正黑體"/>
            </a:endParaRPr>
          </a:p>
        </p:txBody>
      </p:sp>
      <p:sp>
        <p:nvSpPr>
          <p:cNvPr id="14" name="文字方塊 7">
            <a:extLst>
              <a:ext uri="{FF2B5EF4-FFF2-40B4-BE49-F238E27FC236}">
                <a16:creationId xmlns:a16="http://schemas.microsoft.com/office/drawing/2014/main" id="{A63F96F9-F8FC-B6DE-3EC8-3F376DCACBA1}"/>
              </a:ext>
            </a:extLst>
          </p:cNvPr>
          <p:cNvSpPr txBox="1"/>
          <p:nvPr/>
        </p:nvSpPr>
        <p:spPr>
          <a:xfrm>
            <a:off x="7838361" y="4796358"/>
            <a:ext cx="2900153" cy="115922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354"/>
            <a:r>
              <a:rPr lang="en-US" altLang="zh-TW" sz="2667" b="1" dirty="0">
                <a:solidFill>
                  <a:srgbClr val="0070C0"/>
                </a:solidFill>
                <a:ea typeface="微軟正黑體"/>
              </a:rPr>
              <a:t>Operating Temp.</a:t>
            </a:r>
          </a:p>
          <a:p>
            <a:pPr defTabSz="914354"/>
            <a:r>
              <a:rPr lang="en-US" altLang="zh-TW" sz="2133" b="1" dirty="0">
                <a:solidFill>
                  <a:schemeClr val="accent4">
                    <a:lumMod val="75000"/>
                  </a:schemeClr>
                </a:solidFill>
                <a:ea typeface="微軟正黑體"/>
              </a:rPr>
              <a:t>-10 </a:t>
            </a:r>
            <a:r>
              <a:rPr lang="en-US" altLang="zh-TW" sz="2133" b="1" dirty="0">
                <a:solidFill>
                  <a:srgbClr val="0070C0"/>
                </a:solidFill>
                <a:ea typeface="微軟正黑體"/>
              </a:rPr>
              <a:t>~ 60 °C</a:t>
            </a:r>
            <a:endParaRPr lang="zh-TW" altLang="en-US" sz="2133" b="1" dirty="0">
              <a:solidFill>
                <a:srgbClr val="0070C0"/>
              </a:solidFill>
              <a:ea typeface="微軟正黑體"/>
            </a:endParaRPr>
          </a:p>
          <a:p>
            <a:pPr defTabSz="914354"/>
            <a:r>
              <a:rPr lang="en-US" altLang="zh-TW" sz="2133" b="1" dirty="0">
                <a:solidFill>
                  <a:srgbClr val="0070C0"/>
                </a:solidFill>
                <a:ea typeface="微軟正黑體"/>
              </a:rPr>
              <a:t>-40 ~ 75 °C (-T)</a:t>
            </a:r>
            <a:endParaRPr lang="zh-TW" altLang="en-US" sz="2133" b="1" dirty="0">
              <a:solidFill>
                <a:srgbClr val="0070C0"/>
              </a:solidFill>
              <a:ea typeface="微軟正黑體"/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67F0B67D-50E7-3654-EDCF-E12611419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877" y="2566274"/>
            <a:ext cx="1035544" cy="22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BA6F9D54-C060-9159-8FFA-E609D9DAB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124" y="2560979"/>
            <a:ext cx="846029" cy="223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群組 23">
            <a:extLst>
              <a:ext uri="{FF2B5EF4-FFF2-40B4-BE49-F238E27FC236}">
                <a16:creationId xmlns:a16="http://schemas.microsoft.com/office/drawing/2014/main" id="{3D947720-79C9-7A83-69D8-5149212979DD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7" name="群組 19">
              <a:extLst>
                <a:ext uri="{FF2B5EF4-FFF2-40B4-BE49-F238E27FC236}">
                  <a16:creationId xmlns:a16="http://schemas.microsoft.com/office/drawing/2014/main" id="{C342F656-C78F-63DC-E7B5-0DB176390A6F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5" name="橢圓 20">
                <a:extLst>
                  <a:ext uri="{FF2B5EF4-FFF2-40B4-BE49-F238E27FC236}">
                    <a16:creationId xmlns:a16="http://schemas.microsoft.com/office/drawing/2014/main" id="{9D074C32-F059-C399-3C28-09AAD08CAC1A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橢圓 21">
                <a:extLst>
                  <a:ext uri="{FF2B5EF4-FFF2-40B4-BE49-F238E27FC236}">
                    <a16:creationId xmlns:a16="http://schemas.microsoft.com/office/drawing/2014/main" id="{0657C32B-C731-B6E9-8A4F-1077F27BF92B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1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A0115787-E12B-1CB7-BE7B-BA6384A84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9814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3">
            <a:extLst>
              <a:ext uri="{FF2B5EF4-FFF2-40B4-BE49-F238E27FC236}">
                <a16:creationId xmlns:a16="http://schemas.microsoft.com/office/drawing/2014/main" id="{81433B17-A4D6-53AB-D106-0F9439A9308E}"/>
              </a:ext>
            </a:extLst>
          </p:cNvPr>
          <p:cNvSpPr txBox="1">
            <a:spLocks/>
          </p:cNvSpPr>
          <p:nvPr/>
        </p:nvSpPr>
        <p:spPr>
          <a:xfrm>
            <a:off x="6511892" y="1780594"/>
            <a:ext cx="3367665" cy="8036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i="1" dirty="0">
                <a:latin typeface="Arial Unicode MS"/>
              </a:rPr>
              <a:t>    </a:t>
            </a:r>
            <a:endParaRPr lang="zh-TW" altLang="en-US" sz="3467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3F899F-A1CC-CFAF-2ACE-8AC988334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081" y="2182431"/>
            <a:ext cx="3367664" cy="30008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CFCC3C2-D9D7-E213-CEBF-D9084B59A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115" y="2108200"/>
            <a:ext cx="2082800" cy="2641600"/>
          </a:xfrm>
          <a:prstGeom prst="rect">
            <a:avLst/>
          </a:prstGeom>
        </p:spPr>
      </p:pic>
      <p:sp>
        <p:nvSpPr>
          <p:cNvPr id="2" name="標題 2">
            <a:extLst>
              <a:ext uri="{FF2B5EF4-FFF2-40B4-BE49-F238E27FC236}">
                <a16:creationId xmlns:a16="http://schemas.microsoft.com/office/drawing/2014/main" id="{285842E4-27A1-E539-880C-7BAAFBB52D51}"/>
              </a:ext>
            </a:extLst>
          </p:cNvPr>
          <p:cNvSpPr txBox="1">
            <a:spLocks/>
          </p:cNvSpPr>
          <p:nvPr/>
        </p:nvSpPr>
        <p:spPr>
          <a:xfrm>
            <a:off x="432166" y="269777"/>
            <a:ext cx="11425269" cy="95097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67" dirty="0"/>
              <a:t>Pull High/Low &amp; Terminator Resistors </a:t>
            </a:r>
            <a:endParaRPr lang="zh-TW" altLang="en-US" sz="4533" dirty="0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875639C6-2F9F-4401-66EA-8356BB1A08B9}"/>
              </a:ext>
            </a:extLst>
          </p:cNvPr>
          <p:cNvSpPr/>
          <p:nvPr/>
        </p:nvSpPr>
        <p:spPr>
          <a:xfrm>
            <a:off x="2767953" y="2457611"/>
            <a:ext cx="4735576" cy="1547455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altLang="zh-TW" sz="2000" b="1" i="1" dirty="0">
                <a:latin typeface="Arial Unicode MS"/>
              </a:rPr>
              <a:t>Software configurable</a:t>
            </a:r>
            <a:endParaRPr lang="en-US" sz="2000" b="1">
              <a:cs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3CD3A6-6CD9-2E54-B343-31A502C684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4522" y="2723791"/>
            <a:ext cx="2278433" cy="2364540"/>
          </a:xfrm>
          <a:prstGeom prst="rect">
            <a:avLst/>
          </a:prstGeom>
        </p:spPr>
      </p:pic>
      <p:grpSp>
        <p:nvGrpSpPr>
          <p:cNvPr id="10" name="群組 23">
            <a:extLst>
              <a:ext uri="{FF2B5EF4-FFF2-40B4-BE49-F238E27FC236}">
                <a16:creationId xmlns:a16="http://schemas.microsoft.com/office/drawing/2014/main" id="{805487A7-235C-6764-DD3F-3475146C628E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11" name="群組 19">
              <a:extLst>
                <a:ext uri="{FF2B5EF4-FFF2-40B4-BE49-F238E27FC236}">
                  <a16:creationId xmlns:a16="http://schemas.microsoft.com/office/drawing/2014/main" id="{D7950D10-4989-9596-31B1-E881A3E242CC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5" name="橢圓 20">
                <a:extLst>
                  <a:ext uri="{FF2B5EF4-FFF2-40B4-BE49-F238E27FC236}">
                    <a16:creationId xmlns:a16="http://schemas.microsoft.com/office/drawing/2014/main" id="{33FCE573-A82C-B8F7-6B2D-6E0AB4BAAEC5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橢圓 21">
                <a:extLst>
                  <a:ext uri="{FF2B5EF4-FFF2-40B4-BE49-F238E27FC236}">
                    <a16:creationId xmlns:a16="http://schemas.microsoft.com/office/drawing/2014/main" id="{13E212B5-DC82-4618-F86B-1BD3CF4C5DDB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2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75FB9DD9-2648-9F8D-DE7F-307484FE4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0639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C8648-F02C-FB90-D732-C37FDA2BD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E2DCE21-CF31-A49B-2EC5-1D6C3858C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489" y="3037998"/>
            <a:ext cx="7995673" cy="782003"/>
          </a:xfrm>
        </p:spPr>
        <p:txBody>
          <a:bodyPr/>
          <a:lstStyle/>
          <a:p>
            <a:r>
              <a:rPr lang="en-US" altLang="zh-TW" dirty="0"/>
              <a:t>New Features in G2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9731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29645-C1A5-003B-CC4A-6551036C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id="{8DA197F9-BB6E-967E-D350-BA77220FCE08}"/>
              </a:ext>
            </a:extLst>
          </p:cNvPr>
          <p:cNvSpPr/>
          <p:nvPr/>
        </p:nvSpPr>
        <p:spPr>
          <a:xfrm>
            <a:off x="702010" y="1413371"/>
            <a:ext cx="4356236" cy="48069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B0F1ECE-31C0-B214-4906-5D29AD527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2"/>
                </a:solidFill>
              </a:rPr>
              <a:t>Transparent mode</a:t>
            </a:r>
            <a:endParaRPr lang="zh-TW" altLang="en-US" dirty="0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05B4337A-3C15-62E8-76E0-3B7FB0A32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867475" y="4866647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0AE4358F-BB9E-956E-7992-1FE5EA80DFC5}"/>
              </a:ext>
            </a:extLst>
          </p:cNvPr>
          <p:cNvCxnSpPr/>
          <p:nvPr/>
        </p:nvCxnSpPr>
        <p:spPr>
          <a:xfrm>
            <a:off x="1571251" y="3578441"/>
            <a:ext cx="1579857" cy="1830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08F577C0-A2A8-D925-CDAF-D5EDF5414E1E}"/>
              </a:ext>
            </a:extLst>
          </p:cNvPr>
          <p:cNvCxnSpPr/>
          <p:nvPr/>
        </p:nvCxnSpPr>
        <p:spPr>
          <a:xfrm>
            <a:off x="1867473" y="3232845"/>
            <a:ext cx="0" cy="34559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DED1C62-01DF-61A0-77B8-41AB8D0C7D59}"/>
              </a:ext>
            </a:extLst>
          </p:cNvPr>
          <p:cNvCxnSpPr/>
          <p:nvPr/>
        </p:nvCxnSpPr>
        <p:spPr>
          <a:xfrm>
            <a:off x="2459922" y="3578441"/>
            <a:ext cx="1" cy="46263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062E6CD6-886D-3126-AE89-5C27388B35E2}"/>
              </a:ext>
            </a:extLst>
          </p:cNvPr>
          <p:cNvCxnSpPr/>
          <p:nvPr/>
        </p:nvCxnSpPr>
        <p:spPr>
          <a:xfrm>
            <a:off x="2459919" y="4496853"/>
            <a:ext cx="0" cy="5247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手繪多邊形 10">
            <a:extLst>
              <a:ext uri="{FF2B5EF4-FFF2-40B4-BE49-F238E27FC236}">
                <a16:creationId xmlns:a16="http://schemas.microsoft.com/office/drawing/2014/main" id="{F04E66D1-4EF5-25E7-4490-A73D47313A08}"/>
              </a:ext>
            </a:extLst>
          </p:cNvPr>
          <p:cNvSpPr/>
          <p:nvPr/>
        </p:nvSpPr>
        <p:spPr>
          <a:xfrm>
            <a:off x="1719363" y="3274446"/>
            <a:ext cx="592446" cy="490917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rgbClr val="DD6F41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A8C3AFAF-A493-EE5C-84D1-84CB74105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1225659" y="2344179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43B36F6-4480-A5C2-06A4-5C086AE24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01419" y="3574145"/>
            <a:ext cx="729824" cy="1094736"/>
          </a:xfrm>
          <a:prstGeom prst="rect">
            <a:avLst/>
          </a:prstGeom>
          <a:noFill/>
        </p:spPr>
      </p:pic>
      <p:sp>
        <p:nvSpPr>
          <p:cNvPr id="18" name="橢圓 17">
            <a:extLst>
              <a:ext uri="{FF2B5EF4-FFF2-40B4-BE49-F238E27FC236}">
                <a16:creationId xmlns:a16="http://schemas.microsoft.com/office/drawing/2014/main" id="{0042E4CC-56CE-108A-D4C1-7AB7A21BBDC2}"/>
              </a:ext>
            </a:extLst>
          </p:cNvPr>
          <p:cNvSpPr/>
          <p:nvPr/>
        </p:nvSpPr>
        <p:spPr>
          <a:xfrm>
            <a:off x="1509399" y="3361113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1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98AF91DD-44DE-DB14-1DC4-400BBD0B15D8}"/>
              </a:ext>
            </a:extLst>
          </p:cNvPr>
          <p:cNvCxnSpPr>
            <a:cxnSpLocks/>
          </p:cNvCxnSpPr>
          <p:nvPr/>
        </p:nvCxnSpPr>
        <p:spPr>
          <a:xfrm>
            <a:off x="2371542" y="4556040"/>
            <a:ext cx="1" cy="431686"/>
          </a:xfrm>
          <a:prstGeom prst="straightConnector1">
            <a:avLst/>
          </a:prstGeom>
          <a:ln w="38100">
            <a:solidFill>
              <a:srgbClr val="DD6F41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橢圓 19">
            <a:extLst>
              <a:ext uri="{FF2B5EF4-FFF2-40B4-BE49-F238E27FC236}">
                <a16:creationId xmlns:a16="http://schemas.microsoft.com/office/drawing/2014/main" id="{E2D16C9B-1EBD-334B-E1F8-EFF1EC410F1A}"/>
              </a:ext>
            </a:extLst>
          </p:cNvPr>
          <p:cNvSpPr/>
          <p:nvPr/>
        </p:nvSpPr>
        <p:spPr>
          <a:xfrm>
            <a:off x="2084320" y="4572666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2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6A6B3D31-89B6-B6A0-8247-4485DE1FBCA7}"/>
              </a:ext>
            </a:extLst>
          </p:cNvPr>
          <p:cNvCxnSpPr>
            <a:cxnSpLocks/>
          </p:cNvCxnSpPr>
          <p:nvPr/>
        </p:nvCxnSpPr>
        <p:spPr>
          <a:xfrm>
            <a:off x="2546969" y="4563832"/>
            <a:ext cx="0" cy="431687"/>
          </a:xfrm>
          <a:prstGeom prst="straightConnector1">
            <a:avLst/>
          </a:prstGeom>
          <a:ln>
            <a:solidFill>
              <a:srgbClr val="ABBA35"/>
            </a:solidFill>
            <a:headEnd type="triangle" w="med" len="med"/>
            <a:tailEnd type="none" w="med" len="med"/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手繪多邊形 19">
            <a:extLst>
              <a:ext uri="{FF2B5EF4-FFF2-40B4-BE49-F238E27FC236}">
                <a16:creationId xmlns:a16="http://schemas.microsoft.com/office/drawing/2014/main" id="{0257AD96-03AF-7E25-1F65-8E0A9926403B}"/>
              </a:ext>
            </a:extLst>
          </p:cNvPr>
          <p:cNvSpPr/>
          <p:nvPr/>
        </p:nvSpPr>
        <p:spPr>
          <a:xfrm>
            <a:off x="2041730" y="3300518"/>
            <a:ext cx="516473" cy="417414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>
            <a:solidFill>
              <a:srgbClr val="ABBA35"/>
            </a:solidFill>
            <a:headEnd type="triangle" w="med" len="med"/>
            <a:tailEnd type="none" w="med" len="med"/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sp>
        <p:nvSpPr>
          <p:cNvPr id="23" name="橢圓 22">
            <a:extLst>
              <a:ext uri="{FF2B5EF4-FFF2-40B4-BE49-F238E27FC236}">
                <a16:creationId xmlns:a16="http://schemas.microsoft.com/office/drawing/2014/main" id="{6F4B964F-EFC8-387F-19ED-76FABC6B2F66}"/>
              </a:ext>
            </a:extLst>
          </p:cNvPr>
          <p:cNvSpPr/>
          <p:nvPr/>
        </p:nvSpPr>
        <p:spPr>
          <a:xfrm>
            <a:off x="2621514" y="4572739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3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CCA8CE14-A15E-9B0B-0E47-33BB3DBF841E}"/>
              </a:ext>
            </a:extLst>
          </p:cNvPr>
          <p:cNvSpPr/>
          <p:nvPr/>
        </p:nvSpPr>
        <p:spPr>
          <a:xfrm>
            <a:off x="2418058" y="3313286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4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25" name="文字方塊 33">
            <a:extLst>
              <a:ext uri="{FF2B5EF4-FFF2-40B4-BE49-F238E27FC236}">
                <a16:creationId xmlns:a16="http://schemas.microsoft.com/office/drawing/2014/main" id="{5C47C292-7E0B-20A5-E521-0F46A4AA1437}"/>
              </a:ext>
            </a:extLst>
          </p:cNvPr>
          <p:cNvSpPr txBox="1"/>
          <p:nvPr/>
        </p:nvSpPr>
        <p:spPr>
          <a:xfrm>
            <a:off x="1554404" y="2621886"/>
            <a:ext cx="77957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SCADA</a:t>
            </a:r>
            <a:endParaRPr lang="zh-TW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字方塊 34">
            <a:extLst>
              <a:ext uri="{FF2B5EF4-FFF2-40B4-BE49-F238E27FC236}">
                <a16:creationId xmlns:a16="http://schemas.microsoft.com/office/drawing/2014/main" id="{E59440BC-4361-9DC6-6EFA-C56B8C04C969}"/>
              </a:ext>
            </a:extLst>
          </p:cNvPr>
          <p:cNvSpPr txBox="1"/>
          <p:nvPr/>
        </p:nvSpPr>
        <p:spPr>
          <a:xfrm>
            <a:off x="3205842" y="3437521"/>
            <a:ext cx="98741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>
                <a:solidFill>
                  <a:schemeClr val="tx1">
                    <a:lumMod val="75000"/>
                    <a:lumOff val="25000"/>
                  </a:schemeClr>
                </a:solidFill>
              </a:rPr>
              <a:t>Modbus TCP</a:t>
            </a:r>
            <a:endParaRPr lang="zh-TW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字方塊 35">
            <a:extLst>
              <a:ext uri="{FF2B5EF4-FFF2-40B4-BE49-F238E27FC236}">
                <a16:creationId xmlns:a16="http://schemas.microsoft.com/office/drawing/2014/main" id="{3556C46D-70A1-EEEF-0112-35C4301A5E9B}"/>
              </a:ext>
            </a:extLst>
          </p:cNvPr>
          <p:cNvSpPr txBox="1"/>
          <p:nvPr/>
        </p:nvSpPr>
        <p:spPr>
          <a:xfrm>
            <a:off x="3521827" y="5241741"/>
            <a:ext cx="135958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Modbus RTU</a:t>
            </a:r>
            <a:endParaRPr lang="zh-TW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: 圓角 56">
            <a:extLst>
              <a:ext uri="{FF2B5EF4-FFF2-40B4-BE49-F238E27FC236}">
                <a16:creationId xmlns:a16="http://schemas.microsoft.com/office/drawing/2014/main" id="{A383C72A-A03D-29BB-DA69-050BBAF35D45}"/>
              </a:ext>
            </a:extLst>
          </p:cNvPr>
          <p:cNvSpPr/>
          <p:nvPr/>
        </p:nvSpPr>
        <p:spPr>
          <a:xfrm>
            <a:off x="702009" y="1376176"/>
            <a:ext cx="4356236" cy="944147"/>
          </a:xfrm>
          <a:prstGeom prst="roundRect">
            <a:avLst>
              <a:gd name="adj" fmla="val 1113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b="1" u="sng" dirty="0"/>
              <a:t>Transparent</a:t>
            </a:r>
            <a:r>
              <a:rPr lang="en-US" altLang="zh-TW" b="1" dirty="0"/>
              <a:t> Conversion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1E9567-8F58-F2F6-B96B-03F290FD8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593932" y="4866647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8" name="Picture 5">
            <a:extLst>
              <a:ext uri="{FF2B5EF4-FFF2-40B4-BE49-F238E27FC236}">
                <a16:creationId xmlns:a16="http://schemas.microsoft.com/office/drawing/2014/main" id="{BDC7C96A-016D-D5FE-7E5A-51120CB4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156313" y="4861981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群組 44">
            <a:extLst>
              <a:ext uri="{FF2B5EF4-FFF2-40B4-BE49-F238E27FC236}">
                <a16:creationId xmlns:a16="http://schemas.microsoft.com/office/drawing/2014/main" id="{A7637C34-474B-FE0B-55AB-25711DD3C505}"/>
              </a:ext>
            </a:extLst>
          </p:cNvPr>
          <p:cNvGrpSpPr/>
          <p:nvPr/>
        </p:nvGrpSpPr>
        <p:grpSpPr>
          <a:xfrm>
            <a:off x="3871269" y="5706861"/>
            <a:ext cx="1475972" cy="445035"/>
            <a:chOff x="5093601" y="4566750"/>
            <a:chExt cx="1476164" cy="445093"/>
          </a:xfrm>
        </p:grpSpPr>
        <p:cxnSp>
          <p:nvCxnSpPr>
            <p:cNvPr id="8" name="直線接點 45">
              <a:extLst>
                <a:ext uri="{FF2B5EF4-FFF2-40B4-BE49-F238E27FC236}">
                  <a16:creationId xmlns:a16="http://schemas.microsoft.com/office/drawing/2014/main" id="{40C0139F-623D-A354-84AC-81EBB964DA62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668955"/>
              <a:ext cx="396044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字方塊 46">
              <a:extLst>
                <a:ext uri="{FF2B5EF4-FFF2-40B4-BE49-F238E27FC236}">
                  <a16:creationId xmlns:a16="http://schemas.microsoft.com/office/drawing/2014/main" id="{8F8CA040-B37A-B346-EC47-0211DE9AD17E}"/>
                </a:ext>
              </a:extLst>
            </p:cNvPr>
            <p:cNvSpPr txBox="1"/>
            <p:nvPr/>
          </p:nvSpPr>
          <p:spPr>
            <a:xfrm>
              <a:off x="5489645" y="456675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Ethernet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  <p:cxnSp>
          <p:nvCxnSpPr>
            <p:cNvPr id="28" name="直線接點 47">
              <a:extLst>
                <a:ext uri="{FF2B5EF4-FFF2-40B4-BE49-F238E27FC236}">
                  <a16:creationId xmlns:a16="http://schemas.microsoft.com/office/drawing/2014/main" id="{7E73F03D-7186-06EA-AF5A-47B728FE6B3D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909638"/>
              <a:ext cx="39604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字方塊 48">
              <a:extLst>
                <a:ext uri="{FF2B5EF4-FFF2-40B4-BE49-F238E27FC236}">
                  <a16:creationId xmlns:a16="http://schemas.microsoft.com/office/drawing/2014/main" id="{E5F1F6C0-5DD5-2FD1-7FAA-AECC266835A1}"/>
                </a:ext>
              </a:extLst>
            </p:cNvPr>
            <p:cNvSpPr txBox="1"/>
            <p:nvPr/>
          </p:nvSpPr>
          <p:spPr>
            <a:xfrm>
              <a:off x="5489645" y="476562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Serial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3D4EA5B-1F68-3D6D-8CA0-99920AD4FBDC}"/>
              </a:ext>
            </a:extLst>
          </p:cNvPr>
          <p:cNvSpPr txBox="1"/>
          <p:nvPr/>
        </p:nvSpPr>
        <p:spPr>
          <a:xfrm>
            <a:off x="5454238" y="5544524"/>
            <a:ext cx="519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Available since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olidFill>
                  <a:schemeClr val="tx2"/>
                </a:solidFill>
              </a:rPr>
              <a:t>MGate MB3000 Series “1</a:t>
            </a:r>
            <a:r>
              <a:rPr lang="en-US" sz="1800" baseline="30000" dirty="0">
                <a:solidFill>
                  <a:schemeClr val="tx2"/>
                </a:solidFill>
              </a:rPr>
              <a:t>st</a:t>
            </a:r>
            <a:r>
              <a:rPr lang="en-US" sz="1800" dirty="0">
                <a:solidFill>
                  <a:schemeClr val="tx2"/>
                </a:solidFill>
              </a:rPr>
              <a:t> Generation”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293098-8E82-68B2-8E00-504E5CE0B74F}"/>
              </a:ext>
            </a:extLst>
          </p:cNvPr>
          <p:cNvSpPr txBox="1"/>
          <p:nvPr/>
        </p:nvSpPr>
        <p:spPr>
          <a:xfrm>
            <a:off x="5310118" y="1619733"/>
            <a:ext cx="6366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“On-the-fly” protocol translation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CBD9D80-FB4E-0FA5-C147-06130AEE10C4}"/>
              </a:ext>
            </a:extLst>
          </p:cNvPr>
          <p:cNvGrpSpPr/>
          <p:nvPr/>
        </p:nvGrpSpPr>
        <p:grpSpPr>
          <a:xfrm>
            <a:off x="5454238" y="2789546"/>
            <a:ext cx="5926317" cy="1581534"/>
            <a:chOff x="4940603" y="2752597"/>
            <a:chExt cx="6632426" cy="1891273"/>
          </a:xfrm>
        </p:grpSpPr>
        <p:pic>
          <p:nvPicPr>
            <p:cNvPr id="32" name="Picture 7">
              <a:extLst>
                <a:ext uri="{FF2B5EF4-FFF2-40B4-BE49-F238E27FC236}">
                  <a16:creationId xmlns:a16="http://schemas.microsoft.com/office/drawing/2014/main" id="{6D639977-7A5A-E108-8210-3A644A5D6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-40000"/>
            </a:blip>
            <a:srcRect/>
            <a:stretch>
              <a:fillRect/>
            </a:stretch>
          </p:blipFill>
          <p:spPr bwMode="auto">
            <a:xfrm>
              <a:off x="5297285" y="3055740"/>
              <a:ext cx="1260403" cy="100570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59C50F15-C642-0BDA-A50E-90568F6C86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-40000"/>
            </a:blip>
            <a:srcRect/>
            <a:stretch>
              <a:fillRect/>
            </a:stretch>
          </p:blipFill>
          <p:spPr bwMode="auto">
            <a:xfrm>
              <a:off x="10002623" y="3055740"/>
              <a:ext cx="1260403" cy="100570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E29345C-EEA8-ACAF-8CD7-214C6B3B6C76}"/>
                </a:ext>
              </a:extLst>
            </p:cNvPr>
            <p:cNvSpPr txBox="1"/>
            <p:nvPr/>
          </p:nvSpPr>
          <p:spPr>
            <a:xfrm>
              <a:off x="4940603" y="3951206"/>
              <a:ext cx="1880408" cy="690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Client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(Master)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D875B2F-467A-F727-9056-E5005D3CB5F6}"/>
                </a:ext>
              </a:extLst>
            </p:cNvPr>
            <p:cNvSpPr txBox="1"/>
            <p:nvPr/>
          </p:nvSpPr>
          <p:spPr>
            <a:xfrm>
              <a:off x="9692621" y="3952527"/>
              <a:ext cx="1880408" cy="690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Server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(Slave)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A6CB974-BB97-9BBB-A2A4-11BF23AA6B4D}"/>
                </a:ext>
              </a:extLst>
            </p:cNvPr>
            <p:cNvGrpSpPr/>
            <p:nvPr/>
          </p:nvGrpSpPr>
          <p:grpSpPr>
            <a:xfrm>
              <a:off x="6557689" y="2752597"/>
              <a:ext cx="3518088" cy="1891273"/>
              <a:chOff x="3584202" y="1442572"/>
              <a:chExt cx="3669304" cy="2047572"/>
            </a:xfrm>
          </p:grpSpPr>
          <p:sp>
            <p:nvSpPr>
              <p:cNvPr id="62" name="Rounded Rectangle 3">
                <a:extLst>
                  <a:ext uri="{FF2B5EF4-FFF2-40B4-BE49-F238E27FC236}">
                    <a16:creationId xmlns:a16="http://schemas.microsoft.com/office/drawing/2014/main" id="{736C8A6B-5C67-BEC2-A317-E80FD763E1DA}"/>
                  </a:ext>
                </a:extLst>
              </p:cNvPr>
              <p:cNvSpPr/>
              <p:nvPr/>
            </p:nvSpPr>
            <p:spPr bwMode="auto">
              <a:xfrm>
                <a:off x="3905888" y="1442572"/>
                <a:ext cx="2731369" cy="1957549"/>
              </a:xfrm>
              <a:prstGeom prst="round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6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G a t e w a y</a:t>
                </a:r>
              </a:p>
            </p:txBody>
          </p:sp>
          <p:sp>
            <p:nvSpPr>
              <p:cNvPr id="63" name="Right Arrow 4">
                <a:extLst>
                  <a:ext uri="{FF2B5EF4-FFF2-40B4-BE49-F238E27FC236}">
                    <a16:creationId xmlns:a16="http://schemas.microsoft.com/office/drawing/2014/main" id="{747BDD9B-B081-4A29-C316-B6D1AD3C32AC}"/>
                  </a:ext>
                </a:extLst>
              </p:cNvPr>
              <p:cNvSpPr/>
              <p:nvPr/>
            </p:nvSpPr>
            <p:spPr bwMode="auto">
              <a:xfrm>
                <a:off x="3602754" y="1854052"/>
                <a:ext cx="3236607" cy="721895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64" name="Right Arrow 6">
                <a:extLst>
                  <a:ext uri="{FF2B5EF4-FFF2-40B4-BE49-F238E27FC236}">
                    <a16:creationId xmlns:a16="http://schemas.microsoft.com/office/drawing/2014/main" id="{67E46DAC-B1C3-5112-0A65-C8865C4309C6}"/>
                  </a:ext>
                </a:extLst>
              </p:cNvPr>
              <p:cNvSpPr/>
              <p:nvPr/>
            </p:nvSpPr>
            <p:spPr bwMode="auto">
              <a:xfrm flipH="1">
                <a:off x="3602754" y="2539851"/>
                <a:ext cx="3236607" cy="731520"/>
              </a:xfrm>
              <a:prstGeom prst="rightArrow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Response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BCB1CC00-D61A-9E36-F6C7-A5A499920E44}"/>
                  </a:ext>
                </a:extLst>
              </p:cNvPr>
              <p:cNvSpPr txBox="1"/>
              <p:nvPr/>
            </p:nvSpPr>
            <p:spPr>
              <a:xfrm>
                <a:off x="3584202" y="3091673"/>
                <a:ext cx="1961148" cy="398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Ethernet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B2C6F20-FC45-1FCC-C712-45ED5A51FA38}"/>
                  </a:ext>
                </a:extLst>
              </p:cNvPr>
              <p:cNvSpPr txBox="1"/>
              <p:nvPr/>
            </p:nvSpPr>
            <p:spPr>
              <a:xfrm>
                <a:off x="5154204" y="3078888"/>
                <a:ext cx="1961148" cy="398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Serial</a:t>
                </a:r>
              </a:p>
            </p:txBody>
          </p:sp>
          <p:sp>
            <p:nvSpPr>
              <p:cNvPr id="67" name="Curved Left Arrow 15">
                <a:extLst>
                  <a:ext uri="{FF2B5EF4-FFF2-40B4-BE49-F238E27FC236}">
                    <a16:creationId xmlns:a16="http://schemas.microsoft.com/office/drawing/2014/main" id="{7BE5C83A-38CC-9905-86C5-E9B4200D63ED}"/>
                  </a:ext>
                </a:extLst>
              </p:cNvPr>
              <p:cNvSpPr/>
              <p:nvPr/>
            </p:nvSpPr>
            <p:spPr bwMode="auto">
              <a:xfrm>
                <a:off x="6930633" y="2114796"/>
                <a:ext cx="322873" cy="872275"/>
              </a:xfrm>
              <a:prstGeom prst="curvedLeftArrow">
                <a:avLst>
                  <a:gd name="adj1" fmla="val 38952"/>
                  <a:gd name="adj2" fmla="val 50000"/>
                  <a:gd name="adj3" fmla="val 25000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400">
                  <a:latin typeface="Arial" charset="0"/>
                  <a:ea typeface="新細明體" pitchFamily="18" charset="-120"/>
                </a:endParaRPr>
              </a:p>
            </p:txBody>
          </p:sp>
        </p:grpSp>
      </p:grpSp>
      <p:grpSp>
        <p:nvGrpSpPr>
          <p:cNvPr id="70" name="群組 43">
            <a:extLst>
              <a:ext uri="{FF2B5EF4-FFF2-40B4-BE49-F238E27FC236}">
                <a16:creationId xmlns:a16="http://schemas.microsoft.com/office/drawing/2014/main" id="{64E0F146-7C13-B802-357F-C8B090122926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71" name="群組 28">
              <a:extLst>
                <a:ext uri="{FF2B5EF4-FFF2-40B4-BE49-F238E27FC236}">
                  <a16:creationId xmlns:a16="http://schemas.microsoft.com/office/drawing/2014/main" id="{AF426B9E-C3E2-BB05-9848-205E549F97A5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73" name="橢圓 30">
                <a:extLst>
                  <a:ext uri="{FF2B5EF4-FFF2-40B4-BE49-F238E27FC236}">
                    <a16:creationId xmlns:a16="http://schemas.microsoft.com/office/drawing/2014/main" id="{BAD65398-164C-45B4-D4D9-E804FF0CCFD8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橢圓 31">
                <a:extLst>
                  <a:ext uri="{FF2B5EF4-FFF2-40B4-BE49-F238E27FC236}">
                    <a16:creationId xmlns:a16="http://schemas.microsoft.com/office/drawing/2014/main" id="{9D826A3D-F74D-2422-69EB-C19CC709D666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72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12FA9713-89D7-9283-8364-721A70401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827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3BD64-B459-B3E4-E04B-B4D98B49E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1A90DEC5-7771-5C45-40C5-218F6A42AB37}"/>
              </a:ext>
            </a:extLst>
          </p:cNvPr>
          <p:cNvSpPr/>
          <p:nvPr/>
        </p:nvSpPr>
        <p:spPr>
          <a:xfrm>
            <a:off x="219481" y="1425323"/>
            <a:ext cx="5717877" cy="48069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B94BE98-42A8-1657-A45D-5A1C77217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2"/>
                </a:solidFill>
              </a:rPr>
              <a:t>Agent Mode for Better Performance</a:t>
            </a:r>
            <a:endParaRPr lang="zh-TW" altLang="en-US" dirty="0"/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390B5751-34B8-71D1-2E31-9657C412B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792781" y="4809065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E2E358EF-9990-461D-7757-A2D0358687DF}"/>
              </a:ext>
            </a:extLst>
          </p:cNvPr>
          <p:cNvCxnSpPr/>
          <p:nvPr/>
        </p:nvCxnSpPr>
        <p:spPr>
          <a:xfrm>
            <a:off x="1496558" y="3483999"/>
            <a:ext cx="1579857" cy="1830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>
            <a:extLst>
              <a:ext uri="{FF2B5EF4-FFF2-40B4-BE49-F238E27FC236}">
                <a16:creationId xmlns:a16="http://schemas.microsoft.com/office/drawing/2014/main" id="{65562517-011B-5379-9B1A-9B2DA2169EF3}"/>
              </a:ext>
            </a:extLst>
          </p:cNvPr>
          <p:cNvCxnSpPr/>
          <p:nvPr/>
        </p:nvCxnSpPr>
        <p:spPr>
          <a:xfrm>
            <a:off x="1792780" y="3138404"/>
            <a:ext cx="0" cy="34559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>
            <a:extLst>
              <a:ext uri="{FF2B5EF4-FFF2-40B4-BE49-F238E27FC236}">
                <a16:creationId xmlns:a16="http://schemas.microsoft.com/office/drawing/2014/main" id="{8D9EC1F6-79FD-8CB4-2BAD-B29DAC751CC2}"/>
              </a:ext>
            </a:extLst>
          </p:cNvPr>
          <p:cNvCxnSpPr/>
          <p:nvPr/>
        </p:nvCxnSpPr>
        <p:spPr>
          <a:xfrm>
            <a:off x="2385229" y="3483999"/>
            <a:ext cx="1" cy="46263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EA033E8-BB60-0C20-1E41-945ED72DD448}"/>
              </a:ext>
            </a:extLst>
          </p:cNvPr>
          <p:cNvCxnSpPr/>
          <p:nvPr/>
        </p:nvCxnSpPr>
        <p:spPr>
          <a:xfrm>
            <a:off x="2385224" y="4450698"/>
            <a:ext cx="0" cy="5247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7">
            <a:extLst>
              <a:ext uri="{FF2B5EF4-FFF2-40B4-BE49-F238E27FC236}">
                <a16:creationId xmlns:a16="http://schemas.microsoft.com/office/drawing/2014/main" id="{4366F273-4180-57B0-8A78-ADADFC29C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1150965" y="2249736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橢圓 39">
            <a:extLst>
              <a:ext uri="{FF2B5EF4-FFF2-40B4-BE49-F238E27FC236}">
                <a16:creationId xmlns:a16="http://schemas.microsoft.com/office/drawing/2014/main" id="{83C88AAE-8172-BE06-C822-8DEB35216688}"/>
              </a:ext>
            </a:extLst>
          </p:cNvPr>
          <p:cNvSpPr/>
          <p:nvPr/>
        </p:nvSpPr>
        <p:spPr>
          <a:xfrm>
            <a:off x="1508734" y="3271249"/>
            <a:ext cx="197482" cy="1974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1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1" name="橢圓 40">
            <a:extLst>
              <a:ext uri="{FF2B5EF4-FFF2-40B4-BE49-F238E27FC236}">
                <a16:creationId xmlns:a16="http://schemas.microsoft.com/office/drawing/2014/main" id="{2B6B74A0-40CD-A3CD-D48A-543BA8865DD8}"/>
              </a:ext>
            </a:extLst>
          </p:cNvPr>
          <p:cNvSpPr/>
          <p:nvPr/>
        </p:nvSpPr>
        <p:spPr>
          <a:xfrm>
            <a:off x="2252994" y="3219061"/>
            <a:ext cx="197482" cy="1974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2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42" name="文字方塊 53">
            <a:extLst>
              <a:ext uri="{FF2B5EF4-FFF2-40B4-BE49-F238E27FC236}">
                <a16:creationId xmlns:a16="http://schemas.microsoft.com/office/drawing/2014/main" id="{8EC4A0ED-8C52-EF61-DE95-EF381D9A6C9C}"/>
              </a:ext>
            </a:extLst>
          </p:cNvPr>
          <p:cNvSpPr txBox="1"/>
          <p:nvPr/>
        </p:nvSpPr>
        <p:spPr>
          <a:xfrm>
            <a:off x="1479710" y="2527443"/>
            <a:ext cx="77957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SCADA</a:t>
            </a:r>
            <a:endParaRPr lang="zh-TW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文字方塊 54">
            <a:extLst>
              <a:ext uri="{FF2B5EF4-FFF2-40B4-BE49-F238E27FC236}">
                <a16:creationId xmlns:a16="http://schemas.microsoft.com/office/drawing/2014/main" id="{42E1248D-EF9D-EC94-66C4-F456E2008051}"/>
              </a:ext>
            </a:extLst>
          </p:cNvPr>
          <p:cNvSpPr txBox="1"/>
          <p:nvPr/>
        </p:nvSpPr>
        <p:spPr>
          <a:xfrm>
            <a:off x="3131148" y="3343078"/>
            <a:ext cx="98741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>
                <a:solidFill>
                  <a:schemeClr val="tx1">
                    <a:lumMod val="75000"/>
                    <a:lumOff val="25000"/>
                  </a:schemeClr>
                </a:solidFill>
              </a:rPr>
              <a:t>Modbus TCP</a:t>
            </a:r>
            <a:endParaRPr lang="zh-TW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字方塊 55">
            <a:extLst>
              <a:ext uri="{FF2B5EF4-FFF2-40B4-BE49-F238E27FC236}">
                <a16:creationId xmlns:a16="http://schemas.microsoft.com/office/drawing/2014/main" id="{CBAA2000-9E9C-7A0A-2ABC-931D8E541844}"/>
              </a:ext>
            </a:extLst>
          </p:cNvPr>
          <p:cNvSpPr txBox="1"/>
          <p:nvPr/>
        </p:nvSpPr>
        <p:spPr>
          <a:xfrm>
            <a:off x="3485611" y="5208352"/>
            <a:ext cx="135958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Modbus RTU</a:t>
            </a:r>
            <a:endParaRPr lang="zh-TW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8526C15E-C34B-5295-99C9-26622DDF9E33}"/>
              </a:ext>
            </a:extLst>
          </p:cNvPr>
          <p:cNvGrpSpPr/>
          <p:nvPr/>
        </p:nvGrpSpPr>
        <p:grpSpPr>
          <a:xfrm>
            <a:off x="4935534" y="5719779"/>
            <a:ext cx="1475972" cy="445035"/>
            <a:chOff x="5093601" y="4566750"/>
            <a:chExt cx="1476164" cy="445093"/>
          </a:xfrm>
        </p:grpSpPr>
        <p:cxnSp>
          <p:nvCxnSpPr>
            <p:cNvPr id="46" name="直線接點 45">
              <a:extLst>
                <a:ext uri="{FF2B5EF4-FFF2-40B4-BE49-F238E27FC236}">
                  <a16:creationId xmlns:a16="http://schemas.microsoft.com/office/drawing/2014/main" id="{8A6EB3D3-8CD0-BFA0-5212-93B55F43B0AF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668955"/>
              <a:ext cx="396044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CE33F02B-18D1-F270-F23C-F4BA42327701}"/>
                </a:ext>
              </a:extLst>
            </p:cNvPr>
            <p:cNvSpPr txBox="1"/>
            <p:nvPr/>
          </p:nvSpPr>
          <p:spPr>
            <a:xfrm>
              <a:off x="5489645" y="456675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Ethernet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  <p:cxnSp>
          <p:nvCxnSpPr>
            <p:cNvPr id="48" name="直線接點 47">
              <a:extLst>
                <a:ext uri="{FF2B5EF4-FFF2-40B4-BE49-F238E27FC236}">
                  <a16:creationId xmlns:a16="http://schemas.microsoft.com/office/drawing/2014/main" id="{A28EEE5D-7347-ACF5-21C6-32722607B55E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909638"/>
              <a:ext cx="39604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字方塊 48">
              <a:extLst>
                <a:ext uri="{FF2B5EF4-FFF2-40B4-BE49-F238E27FC236}">
                  <a16:creationId xmlns:a16="http://schemas.microsoft.com/office/drawing/2014/main" id="{F5263B43-6627-4399-BCDE-01868CBA7FAA}"/>
                </a:ext>
              </a:extLst>
            </p:cNvPr>
            <p:cNvSpPr txBox="1"/>
            <p:nvPr/>
          </p:nvSpPr>
          <p:spPr>
            <a:xfrm>
              <a:off x="5489645" y="476562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Serial</a:t>
              </a:r>
              <a:endParaRPr lang="zh-TW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50" name="手繪多邊形 10">
            <a:extLst>
              <a:ext uri="{FF2B5EF4-FFF2-40B4-BE49-F238E27FC236}">
                <a16:creationId xmlns:a16="http://schemas.microsoft.com/office/drawing/2014/main" id="{1E8F7D22-366D-F564-9EC6-E265B31FEA0D}"/>
              </a:ext>
            </a:extLst>
          </p:cNvPr>
          <p:cNvSpPr/>
          <p:nvPr/>
        </p:nvSpPr>
        <p:spPr>
          <a:xfrm>
            <a:off x="1749552" y="3155735"/>
            <a:ext cx="516473" cy="578056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chemeClr val="accent5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cxnSp>
        <p:nvCxnSpPr>
          <p:cNvPr id="51" name="直線單箭頭接點 50">
            <a:extLst>
              <a:ext uri="{FF2B5EF4-FFF2-40B4-BE49-F238E27FC236}">
                <a16:creationId xmlns:a16="http://schemas.microsoft.com/office/drawing/2014/main" id="{9BDEEDCF-671F-CC10-E6E7-D7D78913CBE5}"/>
              </a:ext>
            </a:extLst>
          </p:cNvPr>
          <p:cNvCxnSpPr>
            <a:cxnSpLocks/>
          </p:cNvCxnSpPr>
          <p:nvPr/>
        </p:nvCxnSpPr>
        <p:spPr>
          <a:xfrm>
            <a:off x="2304991" y="4507128"/>
            <a:ext cx="0" cy="474851"/>
          </a:xfrm>
          <a:prstGeom prst="straightConnector1">
            <a:avLst/>
          </a:prstGeom>
          <a:ln w="38100">
            <a:solidFill>
              <a:schemeClr val="accent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橢圓 51">
            <a:extLst>
              <a:ext uri="{FF2B5EF4-FFF2-40B4-BE49-F238E27FC236}">
                <a16:creationId xmlns:a16="http://schemas.microsoft.com/office/drawing/2014/main" id="{388BBE95-FD89-3FED-CBD7-0599FC216559}"/>
              </a:ext>
            </a:extLst>
          </p:cNvPr>
          <p:cNvSpPr/>
          <p:nvPr/>
        </p:nvSpPr>
        <p:spPr>
          <a:xfrm>
            <a:off x="1959117" y="4616211"/>
            <a:ext cx="197443" cy="1974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333" b="1" dirty="0">
                <a:solidFill>
                  <a:schemeClr val="bg1"/>
                </a:solidFill>
              </a:rPr>
              <a:t>A</a:t>
            </a:r>
            <a:endParaRPr lang="zh-TW" altLang="en-US" sz="1333" b="1" dirty="0">
              <a:solidFill>
                <a:schemeClr val="bg1"/>
              </a:solidFill>
            </a:endParaRPr>
          </a:p>
        </p:txBody>
      </p:sp>
      <p:cxnSp>
        <p:nvCxnSpPr>
          <p:cNvPr id="53" name="直線單箭頭接點 52">
            <a:extLst>
              <a:ext uri="{FF2B5EF4-FFF2-40B4-BE49-F238E27FC236}">
                <a16:creationId xmlns:a16="http://schemas.microsoft.com/office/drawing/2014/main" id="{700B368D-CE0B-3E49-C356-C6812ED93F65}"/>
              </a:ext>
            </a:extLst>
          </p:cNvPr>
          <p:cNvCxnSpPr>
            <a:cxnSpLocks/>
          </p:cNvCxnSpPr>
          <p:nvPr/>
        </p:nvCxnSpPr>
        <p:spPr>
          <a:xfrm>
            <a:off x="2465328" y="4515909"/>
            <a:ext cx="0" cy="399836"/>
          </a:xfrm>
          <a:prstGeom prst="straightConnector1">
            <a:avLst/>
          </a:prstGeom>
          <a:ln w="38100">
            <a:solidFill>
              <a:schemeClr val="accent2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手繪多邊形 19">
            <a:extLst>
              <a:ext uri="{FF2B5EF4-FFF2-40B4-BE49-F238E27FC236}">
                <a16:creationId xmlns:a16="http://schemas.microsoft.com/office/drawing/2014/main" id="{6E4D0181-67B2-8895-2EF3-3155E363229F}"/>
              </a:ext>
            </a:extLst>
          </p:cNvPr>
          <p:cNvSpPr/>
          <p:nvPr/>
        </p:nvSpPr>
        <p:spPr>
          <a:xfrm>
            <a:off x="1932590" y="3153745"/>
            <a:ext cx="516472" cy="510121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chemeClr val="accent5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sp>
        <p:nvSpPr>
          <p:cNvPr id="55" name="橢圓 54">
            <a:extLst>
              <a:ext uri="{FF2B5EF4-FFF2-40B4-BE49-F238E27FC236}">
                <a16:creationId xmlns:a16="http://schemas.microsoft.com/office/drawing/2014/main" id="{403A07AA-363C-8AF1-3444-D8E3C699B5B2}"/>
              </a:ext>
            </a:extLst>
          </p:cNvPr>
          <p:cNvSpPr/>
          <p:nvPr/>
        </p:nvSpPr>
        <p:spPr>
          <a:xfrm>
            <a:off x="2610086" y="4616211"/>
            <a:ext cx="197443" cy="1974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333" b="1" dirty="0">
                <a:solidFill>
                  <a:schemeClr val="bg1"/>
                </a:solidFill>
              </a:rPr>
              <a:t>B</a:t>
            </a:r>
            <a:endParaRPr lang="zh-TW" altLang="en-US" sz="1333" b="1" dirty="0">
              <a:solidFill>
                <a:schemeClr val="bg1"/>
              </a:solidFill>
            </a:endParaRPr>
          </a:p>
        </p:txBody>
      </p:sp>
      <p:sp>
        <p:nvSpPr>
          <p:cNvPr id="58" name="矩形: 圓角 57">
            <a:extLst>
              <a:ext uri="{FF2B5EF4-FFF2-40B4-BE49-F238E27FC236}">
                <a16:creationId xmlns:a16="http://schemas.microsoft.com/office/drawing/2014/main" id="{26E5924E-D86A-7E1F-BA23-915B3E0E3A72}"/>
              </a:ext>
            </a:extLst>
          </p:cNvPr>
          <p:cNvSpPr/>
          <p:nvPr/>
        </p:nvSpPr>
        <p:spPr>
          <a:xfrm>
            <a:off x="230681" y="1371871"/>
            <a:ext cx="5706677" cy="95852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b="1" u="sng" dirty="0"/>
              <a:t>Agent</a:t>
            </a:r>
            <a:r>
              <a:rPr lang="en-US" altLang="zh-TW" b="1" dirty="0"/>
              <a:t> Mode</a:t>
            </a:r>
            <a:endParaRPr lang="en-US" dirty="0"/>
          </a:p>
        </p:txBody>
      </p:sp>
      <p:sp>
        <p:nvSpPr>
          <p:cNvPr id="60" name="矩形: 圓角 59">
            <a:extLst>
              <a:ext uri="{FF2B5EF4-FFF2-40B4-BE49-F238E27FC236}">
                <a16:creationId xmlns:a16="http://schemas.microsoft.com/office/drawing/2014/main" id="{DD0CF6B4-E87D-DA99-317B-457FAF0ACB21}"/>
              </a:ext>
            </a:extLst>
          </p:cNvPr>
          <p:cNvSpPr/>
          <p:nvPr/>
        </p:nvSpPr>
        <p:spPr>
          <a:xfrm>
            <a:off x="285708" y="5823267"/>
            <a:ext cx="4323175" cy="350710"/>
          </a:xfrm>
          <a:prstGeom prst="roundRect">
            <a:avLst/>
          </a:prstGeom>
          <a:solidFill>
            <a:srgbClr val="60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MGate will be an agent to collect data for you</a:t>
            </a:r>
          </a:p>
        </p:txBody>
      </p:sp>
      <p:sp>
        <p:nvSpPr>
          <p:cNvPr id="76" name="文字方塊 17">
            <a:extLst>
              <a:ext uri="{FF2B5EF4-FFF2-40B4-BE49-F238E27FC236}">
                <a16:creationId xmlns:a16="http://schemas.microsoft.com/office/drawing/2014/main" id="{1F368002-8876-F476-05F8-E5AA1A1DF97E}"/>
              </a:ext>
            </a:extLst>
          </p:cNvPr>
          <p:cNvSpPr txBox="1"/>
          <p:nvPr/>
        </p:nvSpPr>
        <p:spPr>
          <a:xfrm>
            <a:off x="2896762" y="4426376"/>
            <a:ext cx="2608368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200" dirty="0" err="1">
                <a:solidFill>
                  <a:schemeClr val="accent2"/>
                </a:solidFill>
              </a:rPr>
              <a:t>MGate</a:t>
            </a:r>
            <a:r>
              <a:rPr lang="en-US" altLang="zh-TW" sz="1200" dirty="0">
                <a:solidFill>
                  <a:schemeClr val="accent2"/>
                </a:solidFill>
              </a:rPr>
              <a:t> actively polls the device and caches the data</a:t>
            </a:r>
            <a:endParaRPr lang="zh-TW" altLang="en-US" sz="1200" dirty="0">
              <a:solidFill>
                <a:schemeClr val="accent2"/>
              </a:solidFill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C5282BD9-4E40-D0D3-8168-325C56E3A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8127" y="3517146"/>
            <a:ext cx="724543" cy="108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86B00AC0-DA79-C62D-F99C-05AC3A4F3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496842" y="4807205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Picture 5">
            <a:extLst>
              <a:ext uri="{FF2B5EF4-FFF2-40B4-BE49-F238E27FC236}">
                <a16:creationId xmlns:a16="http://schemas.microsoft.com/office/drawing/2014/main" id="{9DF235DC-FA46-D799-66C4-53623B0ED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084723" y="4812120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文字方塊 17">
            <a:extLst>
              <a:ext uri="{FF2B5EF4-FFF2-40B4-BE49-F238E27FC236}">
                <a16:creationId xmlns:a16="http://schemas.microsoft.com/office/drawing/2014/main" id="{A686D2AE-B6B8-9E28-FF18-8F889B480E70}"/>
              </a:ext>
            </a:extLst>
          </p:cNvPr>
          <p:cNvSpPr txBox="1"/>
          <p:nvPr/>
        </p:nvSpPr>
        <p:spPr>
          <a:xfrm>
            <a:off x="2369949" y="2742612"/>
            <a:ext cx="2608368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200" dirty="0">
                <a:solidFill>
                  <a:schemeClr val="accent5">
                    <a:lumMod val="50000"/>
                  </a:schemeClr>
                </a:solidFill>
              </a:rPr>
              <a:t>The SCADA gets data from </a:t>
            </a:r>
            <a:r>
              <a:rPr lang="en-US" altLang="zh-TW" sz="1200" dirty="0" err="1">
                <a:solidFill>
                  <a:schemeClr val="accent5">
                    <a:lumMod val="50000"/>
                  </a:schemeClr>
                </a:solidFill>
              </a:rPr>
              <a:t>MGate</a:t>
            </a:r>
            <a:r>
              <a:rPr lang="en-US" altLang="zh-TW" sz="1200" dirty="0">
                <a:solidFill>
                  <a:schemeClr val="accent5">
                    <a:lumMod val="50000"/>
                  </a:schemeClr>
                </a:solidFill>
              </a:rPr>
              <a:t> immediately</a:t>
            </a:r>
            <a:endParaRPr lang="zh-TW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Slide Number Placeholder 25">
            <a:extLst>
              <a:ext uri="{FF2B5EF4-FFF2-40B4-BE49-F238E27FC236}">
                <a16:creationId xmlns:a16="http://schemas.microsoft.com/office/drawing/2014/main" id="{8BC1D667-6146-CB61-58D2-016E48456F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4029" y="6359496"/>
            <a:ext cx="430972" cy="240930"/>
          </a:xfrm>
          <a:prstGeom prst="rect">
            <a:avLst/>
          </a:prstGeom>
        </p:spPr>
        <p:txBody>
          <a:bodyPr/>
          <a:lstStyle/>
          <a:p>
            <a:fld id="{E46C03EF-0544-4821-9D6C-E4F621481178}" type="slidenum">
              <a:rPr lang="en-US" smtClean="0"/>
              <a:t>19</a:t>
            </a:fld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A5584B3-2DFD-EDBF-8FCA-31D109E5A1F5}"/>
              </a:ext>
            </a:extLst>
          </p:cNvPr>
          <p:cNvSpPr txBox="1"/>
          <p:nvPr/>
        </p:nvSpPr>
        <p:spPr>
          <a:xfrm>
            <a:off x="6457776" y="5316511"/>
            <a:ext cx="5198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Available since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olidFill>
                  <a:schemeClr val="tx2"/>
                </a:solidFill>
              </a:rPr>
              <a:t>MGate 5000 Series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olidFill>
                  <a:schemeClr val="tx2"/>
                </a:solidFill>
              </a:rPr>
              <a:t>MGate MB3x70 Series – 2</a:t>
            </a:r>
            <a:r>
              <a:rPr lang="en-US" sz="1800" baseline="30000" dirty="0">
                <a:solidFill>
                  <a:schemeClr val="tx2"/>
                </a:solidFill>
              </a:rPr>
              <a:t>nd</a:t>
            </a:r>
            <a:r>
              <a:rPr lang="en-US" sz="1800" dirty="0">
                <a:solidFill>
                  <a:schemeClr val="tx2"/>
                </a:solidFill>
              </a:rPr>
              <a:t> Generation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4AA2A21-FBB0-53C0-F45E-81D00B992258}"/>
              </a:ext>
            </a:extLst>
          </p:cNvPr>
          <p:cNvSpPr txBox="1"/>
          <p:nvPr/>
        </p:nvSpPr>
        <p:spPr>
          <a:xfrm>
            <a:off x="6256233" y="1616803"/>
            <a:ext cx="554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Active “polling” to refresh a Data Table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EF70953-F43D-3318-6CC2-052B78B5B0DF}"/>
              </a:ext>
            </a:extLst>
          </p:cNvPr>
          <p:cNvGrpSpPr/>
          <p:nvPr/>
        </p:nvGrpSpPr>
        <p:grpSpPr>
          <a:xfrm>
            <a:off x="5871516" y="2977584"/>
            <a:ext cx="6574205" cy="1581534"/>
            <a:chOff x="5838119" y="2654589"/>
            <a:chExt cx="6574205" cy="1581534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A744A4C-71C7-94B8-63E7-BB80D0777707}"/>
                </a:ext>
              </a:extLst>
            </p:cNvPr>
            <p:cNvSpPr txBox="1"/>
            <p:nvPr/>
          </p:nvSpPr>
          <p:spPr>
            <a:xfrm>
              <a:off x="5838119" y="3586928"/>
              <a:ext cx="1680214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Client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(Master)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279A2D7-336C-FD47-7132-953256559917}"/>
                </a:ext>
              </a:extLst>
            </p:cNvPr>
            <p:cNvGrpSpPr/>
            <p:nvPr/>
          </p:nvGrpSpPr>
          <p:grpSpPr>
            <a:xfrm>
              <a:off x="6156828" y="2654589"/>
              <a:ext cx="6255496" cy="1581534"/>
              <a:chOff x="6156828" y="2654589"/>
              <a:chExt cx="6255496" cy="1581534"/>
            </a:xfrm>
          </p:grpSpPr>
          <p:pic>
            <p:nvPicPr>
              <p:cNvPr id="73" name="Picture 7">
                <a:extLst>
                  <a:ext uri="{FF2B5EF4-FFF2-40B4-BE49-F238E27FC236}">
                    <a16:creationId xmlns:a16="http://schemas.microsoft.com/office/drawing/2014/main" id="{162E92C9-7318-9956-CB43-065D12B487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40000"/>
              </a:blip>
              <a:srcRect/>
              <a:stretch>
                <a:fillRect/>
              </a:stretch>
            </p:blipFill>
            <p:spPr bwMode="auto">
              <a:xfrm>
                <a:off x="6156828" y="2838115"/>
                <a:ext cx="1126217" cy="841001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0EA5A88A-792E-ED28-22BD-D7B3F74574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40000"/>
              </a:blip>
              <a:srcRect/>
              <a:stretch>
                <a:fillRect/>
              </a:stretch>
            </p:blipFill>
            <p:spPr bwMode="auto">
              <a:xfrm>
                <a:off x="11009108" y="2887005"/>
                <a:ext cx="1126217" cy="841001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7FED6A0-4E1F-8E45-8D02-6222FECC7225}"/>
                  </a:ext>
                </a:extLst>
              </p:cNvPr>
              <p:cNvSpPr txBox="1"/>
              <p:nvPr/>
            </p:nvSpPr>
            <p:spPr>
              <a:xfrm>
                <a:off x="10732110" y="3636923"/>
                <a:ext cx="1680214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50" b="1" dirty="0">
                    <a:solidFill>
                      <a:schemeClr val="tx1"/>
                    </a:solidFill>
                  </a:rPr>
                  <a:t>Modbus </a:t>
                </a:r>
                <a:br>
                  <a:rPr lang="en-US" sz="1050" b="1" dirty="0">
                    <a:solidFill>
                      <a:schemeClr val="tx1"/>
                    </a:solidFill>
                  </a:rPr>
                </a:br>
                <a:r>
                  <a:rPr lang="en-US" sz="1050" b="1" dirty="0">
                    <a:solidFill>
                      <a:schemeClr val="tx1"/>
                    </a:solidFill>
                  </a:rPr>
                  <a:t>Server </a:t>
                </a:r>
                <a:br>
                  <a:rPr lang="en-US" sz="1050" b="1" dirty="0">
                    <a:solidFill>
                      <a:schemeClr val="tx1"/>
                    </a:solidFill>
                  </a:rPr>
                </a:br>
                <a:r>
                  <a:rPr lang="en-US" sz="1050" b="1" dirty="0">
                    <a:solidFill>
                      <a:schemeClr val="tx1"/>
                    </a:solidFill>
                  </a:rPr>
                  <a:t>(Slave)</a:t>
                </a:r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B575D541-D755-CC1F-A515-AD54098D0565}"/>
                  </a:ext>
                </a:extLst>
              </p:cNvPr>
              <p:cNvGrpSpPr/>
              <p:nvPr/>
            </p:nvGrpSpPr>
            <p:grpSpPr>
              <a:xfrm>
                <a:off x="7215655" y="2654589"/>
                <a:ext cx="3973562" cy="1581534"/>
                <a:chOff x="3004618" y="1442572"/>
                <a:chExt cx="4638149" cy="2047572"/>
              </a:xfrm>
            </p:grpSpPr>
            <p:sp>
              <p:nvSpPr>
                <p:cNvPr id="83" name="Rounded Rectangle 3">
                  <a:extLst>
                    <a:ext uri="{FF2B5EF4-FFF2-40B4-BE49-F238E27FC236}">
                      <a16:creationId xmlns:a16="http://schemas.microsoft.com/office/drawing/2014/main" id="{764BB4CF-93EA-5DA2-89E0-B00B0F4F16A9}"/>
                    </a:ext>
                  </a:extLst>
                </p:cNvPr>
                <p:cNvSpPr/>
                <p:nvPr/>
              </p:nvSpPr>
              <p:spPr bwMode="auto">
                <a:xfrm>
                  <a:off x="3905888" y="1442572"/>
                  <a:ext cx="2731369" cy="1957549"/>
                </a:xfrm>
                <a:prstGeom prst="round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1600" b="1" dirty="0">
                      <a:solidFill>
                        <a:schemeClr val="bg1"/>
                      </a:solidFill>
                      <a:latin typeface="Arial" charset="0"/>
                      <a:ea typeface="新細明體" pitchFamily="18" charset="-120"/>
                    </a:rPr>
                    <a:t>G a t e w a y</a:t>
                  </a:r>
                </a:p>
              </p:txBody>
            </p:sp>
            <p:sp>
              <p:nvSpPr>
                <p:cNvPr id="85" name="Right Arrow 6">
                  <a:extLst>
                    <a:ext uri="{FF2B5EF4-FFF2-40B4-BE49-F238E27FC236}">
                      <a16:creationId xmlns:a16="http://schemas.microsoft.com/office/drawing/2014/main" id="{A52229D0-B640-12F7-4B43-CF1766C5DED8}"/>
                    </a:ext>
                  </a:extLst>
                </p:cNvPr>
                <p:cNvSpPr/>
                <p:nvPr/>
              </p:nvSpPr>
              <p:spPr bwMode="auto">
                <a:xfrm flipH="1">
                  <a:off x="3004618" y="2550933"/>
                  <a:ext cx="1700625" cy="731520"/>
                </a:xfrm>
                <a:prstGeom prst="rightArrow">
                  <a:avLst/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1400" b="1" dirty="0">
                      <a:solidFill>
                        <a:schemeClr val="bg1"/>
                      </a:solidFill>
                      <a:latin typeface="Arial" charset="0"/>
                      <a:ea typeface="新細明體" pitchFamily="18" charset="-120"/>
                    </a:rPr>
                    <a:t>Response</a:t>
                  </a:r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68149491-5387-E8E3-8DEB-2414C8476CA0}"/>
                    </a:ext>
                  </a:extLst>
                </p:cNvPr>
                <p:cNvSpPr txBox="1"/>
                <p:nvPr/>
              </p:nvSpPr>
              <p:spPr>
                <a:xfrm>
                  <a:off x="3584202" y="3091673"/>
                  <a:ext cx="1961148" cy="3984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Ethernet</a:t>
                  </a:r>
                </a:p>
              </p:txBody>
            </p: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B34D24B8-4D87-A11A-B4AE-0C1493801815}"/>
                    </a:ext>
                  </a:extLst>
                </p:cNvPr>
                <p:cNvSpPr txBox="1"/>
                <p:nvPr/>
              </p:nvSpPr>
              <p:spPr>
                <a:xfrm>
                  <a:off x="5154204" y="3078888"/>
                  <a:ext cx="1961148" cy="3984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Serial</a:t>
                  </a:r>
                </a:p>
              </p:txBody>
            </p:sp>
            <p:sp>
              <p:nvSpPr>
                <p:cNvPr id="89" name="Curved Left Arrow 15">
                  <a:extLst>
                    <a:ext uri="{FF2B5EF4-FFF2-40B4-BE49-F238E27FC236}">
                      <a16:creationId xmlns:a16="http://schemas.microsoft.com/office/drawing/2014/main" id="{5F65EC85-8AB9-4A21-7BB5-AEDB798C85F4}"/>
                    </a:ext>
                  </a:extLst>
                </p:cNvPr>
                <p:cNvSpPr/>
                <p:nvPr/>
              </p:nvSpPr>
              <p:spPr bwMode="auto">
                <a:xfrm>
                  <a:off x="7319893" y="2140346"/>
                  <a:ext cx="322874" cy="872275"/>
                </a:xfrm>
                <a:prstGeom prst="curvedLeftArrow">
                  <a:avLst>
                    <a:gd name="adj1" fmla="val 38952"/>
                    <a:gd name="adj2" fmla="val 50000"/>
                    <a:gd name="adj3" fmla="val 2500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400">
                    <a:latin typeface="Arial" charset="0"/>
                    <a:ea typeface="新細明體" pitchFamily="18" charset="-120"/>
                  </a:endParaRPr>
                </a:p>
              </p:txBody>
            </p:sp>
          </p:grpSp>
          <p:sp>
            <p:nvSpPr>
              <p:cNvPr id="92" name="Right Arrow 4">
                <a:extLst>
                  <a:ext uri="{FF2B5EF4-FFF2-40B4-BE49-F238E27FC236}">
                    <a16:creationId xmlns:a16="http://schemas.microsoft.com/office/drawing/2014/main" id="{84287197-D60C-5418-B2C2-05FC7E92F4A9}"/>
                  </a:ext>
                </a:extLst>
              </p:cNvPr>
              <p:cNvSpPr/>
              <p:nvPr/>
            </p:nvSpPr>
            <p:spPr bwMode="auto">
              <a:xfrm>
                <a:off x="7205206" y="2959558"/>
                <a:ext cx="1229922" cy="557588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93" name="Right Arrow 4">
                <a:extLst>
                  <a:ext uri="{FF2B5EF4-FFF2-40B4-BE49-F238E27FC236}">
                    <a16:creationId xmlns:a16="http://schemas.microsoft.com/office/drawing/2014/main" id="{8B82CBE8-A746-B0A8-CAF7-6F81EF1A2667}"/>
                  </a:ext>
                </a:extLst>
              </p:cNvPr>
              <p:cNvSpPr/>
              <p:nvPr/>
            </p:nvSpPr>
            <p:spPr bwMode="auto">
              <a:xfrm>
                <a:off x="9646037" y="2972829"/>
                <a:ext cx="1229922" cy="557588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96" name="Rounded Rectangle 14">
                <a:extLst>
                  <a:ext uri="{FF2B5EF4-FFF2-40B4-BE49-F238E27FC236}">
                    <a16:creationId xmlns:a16="http://schemas.microsoft.com/office/drawing/2014/main" id="{4E7A04DF-4BCB-D905-CDB1-6D9AAC9136DA}"/>
                  </a:ext>
                </a:extLst>
              </p:cNvPr>
              <p:cNvSpPr/>
              <p:nvPr/>
            </p:nvSpPr>
            <p:spPr bwMode="auto">
              <a:xfrm>
                <a:off x="8543687" y="3065731"/>
                <a:ext cx="1185152" cy="875886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9144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INTERNAL MEMORY</a:t>
                </a:r>
              </a:p>
            </p:txBody>
          </p:sp>
          <p:sp>
            <p:nvSpPr>
              <p:cNvPr id="95" name="Curved Left Arrow 15">
                <a:extLst>
                  <a:ext uri="{FF2B5EF4-FFF2-40B4-BE49-F238E27FC236}">
                    <a16:creationId xmlns:a16="http://schemas.microsoft.com/office/drawing/2014/main" id="{02D6CEA4-9EAF-ECEF-B754-4501ABAF7349}"/>
                  </a:ext>
                </a:extLst>
              </p:cNvPr>
              <p:cNvSpPr/>
              <p:nvPr/>
            </p:nvSpPr>
            <p:spPr bwMode="auto">
              <a:xfrm>
                <a:off x="8370605" y="3173811"/>
                <a:ext cx="276610" cy="673741"/>
              </a:xfrm>
              <a:prstGeom prst="curvedLeftArrow">
                <a:avLst>
                  <a:gd name="adj1" fmla="val 38952"/>
                  <a:gd name="adj2" fmla="val 50000"/>
                  <a:gd name="adj3" fmla="val 25000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400">
                  <a:latin typeface="Arial" charset="0"/>
                  <a:ea typeface="新細明體" pitchFamily="18" charset="-120"/>
                </a:endParaRPr>
              </a:p>
            </p:txBody>
          </p:sp>
          <p:sp>
            <p:nvSpPr>
              <p:cNvPr id="94" name="Right Arrow 6">
                <a:extLst>
                  <a:ext uri="{FF2B5EF4-FFF2-40B4-BE49-F238E27FC236}">
                    <a16:creationId xmlns:a16="http://schemas.microsoft.com/office/drawing/2014/main" id="{E9E9A70C-D568-175F-383E-98819667B901}"/>
                  </a:ext>
                </a:extLst>
              </p:cNvPr>
              <p:cNvSpPr/>
              <p:nvPr/>
            </p:nvSpPr>
            <p:spPr bwMode="auto">
              <a:xfrm flipH="1">
                <a:off x="9609389" y="3493149"/>
                <a:ext cx="1256746" cy="565022"/>
              </a:xfrm>
              <a:prstGeom prst="rightArrow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Response</a:t>
                </a:r>
              </a:p>
            </p:txBody>
          </p:sp>
        </p:grpSp>
      </p:grpSp>
      <p:grpSp>
        <p:nvGrpSpPr>
          <p:cNvPr id="99" name="群組 43">
            <a:extLst>
              <a:ext uri="{FF2B5EF4-FFF2-40B4-BE49-F238E27FC236}">
                <a16:creationId xmlns:a16="http://schemas.microsoft.com/office/drawing/2014/main" id="{15EE84A2-A859-4E01-FEE4-04A894A1BDC7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00" name="群組 28">
              <a:extLst>
                <a:ext uri="{FF2B5EF4-FFF2-40B4-BE49-F238E27FC236}">
                  <a16:creationId xmlns:a16="http://schemas.microsoft.com/office/drawing/2014/main" id="{753E33C9-43C1-D58C-0043-6597346F9C94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02" name="橢圓 30">
                <a:extLst>
                  <a:ext uri="{FF2B5EF4-FFF2-40B4-BE49-F238E27FC236}">
                    <a16:creationId xmlns:a16="http://schemas.microsoft.com/office/drawing/2014/main" id="{3B4088A5-DD4C-E048-DE37-C76621569AA7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3" name="橢圓 31">
                <a:extLst>
                  <a:ext uri="{FF2B5EF4-FFF2-40B4-BE49-F238E27FC236}">
                    <a16:creationId xmlns:a16="http://schemas.microsoft.com/office/drawing/2014/main" id="{291C33AD-8F51-FC42-4D41-1140831E69A1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0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02F62F69-503C-5920-1638-3917E1F8A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97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50" grpId="0" animBg="1"/>
      <p:bldP spid="52" grpId="0" animBg="1"/>
      <p:bldP spid="54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02709-5108-E534-B290-03D377E03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720C3DD-A55D-5F30-0CCD-4ACC8A53D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86E63-7586-546B-7A65-B9D59B4E08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91989" y="635284"/>
            <a:ext cx="6858000" cy="914400"/>
          </a:xfrm>
        </p:spPr>
        <p:txBody>
          <a:bodyPr>
            <a:normAutofit/>
          </a:bodyPr>
          <a:lstStyle/>
          <a:p>
            <a:r>
              <a:rPr lang="en-US" sz="2400" dirty="0"/>
              <a:t>Modbus Overview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B1E36B-A35F-0484-2F6B-DAC892AF5C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53655" y="1691349"/>
            <a:ext cx="6858000" cy="914400"/>
          </a:xfrm>
        </p:spPr>
        <p:txBody>
          <a:bodyPr>
            <a:normAutofit/>
          </a:bodyPr>
          <a:lstStyle/>
          <a:p>
            <a:r>
              <a:rPr lang="sk-SK" sz="2400" dirty="0"/>
              <a:t>MGate </a:t>
            </a:r>
            <a:r>
              <a:rPr lang="en-GB" sz="2400" dirty="0"/>
              <a:t>&amp; </a:t>
            </a:r>
            <a:r>
              <a:rPr lang="sk-SK" sz="2400" dirty="0"/>
              <a:t>NPort in Modbus Applications</a:t>
            </a:r>
            <a:endParaRPr lang="en-GB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7D746F-F184-321D-3610-F5AA758E36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17330" y="2738446"/>
            <a:ext cx="6858000" cy="914400"/>
          </a:xfrm>
        </p:spPr>
        <p:txBody>
          <a:bodyPr>
            <a:normAutofit/>
          </a:bodyPr>
          <a:lstStyle/>
          <a:p>
            <a:r>
              <a:rPr lang="en-US" sz="2400" dirty="0"/>
              <a:t>MGate MB3x70-G2 Series Introduction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BA8BD4F-E90B-0A34-8697-442C24AB36A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176538" y="3794511"/>
            <a:ext cx="6858000" cy="914400"/>
          </a:xfrm>
        </p:spPr>
        <p:txBody>
          <a:bodyPr>
            <a:normAutofit/>
          </a:bodyPr>
          <a:lstStyle/>
          <a:p>
            <a:r>
              <a:rPr lang="en-US" sz="2400" dirty="0"/>
              <a:t>Applications</a:t>
            </a:r>
            <a:endParaRPr lang="en-DE" sz="2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BC595C-2CED-7710-CD51-7DD5A98D6A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31367" y="4847452"/>
            <a:ext cx="6858000" cy="914400"/>
          </a:xfrm>
        </p:spPr>
        <p:txBody>
          <a:bodyPr>
            <a:normAutofit/>
          </a:bodyPr>
          <a:lstStyle/>
          <a:p>
            <a:r>
              <a:rPr lang="en-US" sz="2400" dirty="0"/>
              <a:t>Demo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06775700-F390-7580-3229-521928E9E522}"/>
              </a:ext>
            </a:extLst>
          </p:cNvPr>
          <p:cNvSpPr txBox="1">
            <a:spLocks/>
          </p:cNvSpPr>
          <p:nvPr/>
        </p:nvSpPr>
        <p:spPr>
          <a:xfrm>
            <a:off x="3295099" y="5218496"/>
            <a:ext cx="6857107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marR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68EC6DA-295E-5745-AAA3-F7F33940AF6E}"/>
              </a:ext>
            </a:extLst>
          </p:cNvPr>
          <p:cNvSpPr txBox="1">
            <a:spLocks/>
          </p:cNvSpPr>
          <p:nvPr/>
        </p:nvSpPr>
        <p:spPr>
          <a:xfrm>
            <a:off x="3204145" y="5900393"/>
            <a:ext cx="68580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Key Takeaways</a:t>
            </a:r>
            <a:endParaRPr lang="en-DE" sz="2400" dirty="0"/>
          </a:p>
        </p:txBody>
      </p:sp>
    </p:spTree>
    <p:extLst>
      <p:ext uri="{BB962C8B-B14F-4D97-AF65-F5344CB8AC3E}">
        <p14:creationId xmlns:p14="http://schemas.microsoft.com/office/powerpoint/2010/main" val="2572048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BAF66-2FA7-BCCD-988C-72112C251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>
            <a:extLst>
              <a:ext uri="{FF2B5EF4-FFF2-40B4-BE49-F238E27FC236}">
                <a16:creationId xmlns:a16="http://schemas.microsoft.com/office/drawing/2014/main" id="{DCFD4DE3-3E70-CF42-6FE6-086EEB3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/>
          <a:lstStyle/>
          <a:p>
            <a:r>
              <a:rPr lang="en-US" altLang="zh-TW" dirty="0"/>
              <a:t>Specifications</a:t>
            </a:r>
            <a:endParaRPr lang="zh-TW" altLang="en-US" dirty="0"/>
          </a:p>
        </p:txBody>
      </p:sp>
      <p:sp>
        <p:nvSpPr>
          <p:cNvPr id="11" name="文字版面配置區 2">
            <a:extLst>
              <a:ext uri="{FF2B5EF4-FFF2-40B4-BE49-F238E27FC236}">
                <a16:creationId xmlns:a16="http://schemas.microsoft.com/office/drawing/2014/main" id="{90C4D753-3607-982A-2F9C-1AF730D8097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6708" y="1092387"/>
            <a:ext cx="11161729" cy="504000"/>
          </a:xfrm>
        </p:spPr>
        <p:txBody>
          <a:bodyPr/>
          <a:lstStyle/>
          <a:p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Product Highlights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237659E6-CD1B-D953-B7EB-C2DCA60F9FB2}"/>
              </a:ext>
            </a:extLst>
          </p:cNvPr>
          <p:cNvGrpSpPr/>
          <p:nvPr/>
        </p:nvGrpSpPr>
        <p:grpSpPr>
          <a:xfrm>
            <a:off x="3655001" y="1526391"/>
            <a:ext cx="8403328" cy="2629219"/>
            <a:chOff x="3655001" y="1526391"/>
            <a:chExt cx="8403328" cy="2629219"/>
          </a:xfrm>
        </p:grpSpPr>
        <p:grpSp>
          <p:nvGrpSpPr>
            <p:cNvPr id="42" name="群組 41">
              <a:extLst>
                <a:ext uri="{FF2B5EF4-FFF2-40B4-BE49-F238E27FC236}">
                  <a16:creationId xmlns:a16="http://schemas.microsoft.com/office/drawing/2014/main" id="{C52D824B-6C43-9786-3A2D-2DA03B41D1D4}"/>
                </a:ext>
              </a:extLst>
            </p:cNvPr>
            <p:cNvGrpSpPr/>
            <p:nvPr/>
          </p:nvGrpSpPr>
          <p:grpSpPr>
            <a:xfrm>
              <a:off x="3655001" y="1526391"/>
              <a:ext cx="8403328" cy="2629219"/>
              <a:chOff x="3611735" y="1731123"/>
              <a:chExt cx="8403328" cy="2629219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4B284C1-37B7-AEFC-A455-3C9DA600991A}"/>
                  </a:ext>
                </a:extLst>
              </p:cNvPr>
              <p:cNvSpPr/>
              <p:nvPr/>
            </p:nvSpPr>
            <p:spPr>
              <a:xfrm>
                <a:off x="3611735" y="1731123"/>
                <a:ext cx="8403328" cy="262921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noFill/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" name="內容版面配置區 3">
                <a:extLst>
                  <a:ext uri="{FF2B5EF4-FFF2-40B4-BE49-F238E27FC236}">
                    <a16:creationId xmlns:a16="http://schemas.microsoft.com/office/drawing/2014/main" id="{C83E8A44-5F85-CB28-F2F0-3B8BCD25066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83069" y="1858812"/>
                <a:ext cx="6099776" cy="250152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marR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bg2">
                      <a:lumMod val="25000"/>
                    </a:schemeClr>
                  </a:buClr>
                  <a:buSzTx/>
                  <a:buFont typeface="Arial" panose="020B0604020202020204" pitchFamily="34" charset="0"/>
                  <a:buChar char="●"/>
                  <a:tabLst/>
                  <a:defRPr sz="2200" b="1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○"/>
                  <a:defRPr sz="1800" b="1" kern="1200">
                    <a:solidFill>
                      <a:schemeClr val="accen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bg2">
                      <a:lumMod val="25000"/>
                    </a:schemeClr>
                  </a:buClr>
                  <a:buFont typeface="Arial" panose="020B0604020202020204" pitchFamily="34" charset="0"/>
                  <a:buChar char="−"/>
                  <a:defRPr sz="16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57350" marR="0" indent="-28575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chemeClr val="tx1"/>
                  </a:buClr>
                  <a:buSzTx/>
                  <a:buFont typeface="Arial" panose="020B0604020202020204" pitchFamily="34" charset="0"/>
                  <a:buChar char="»"/>
                  <a:tabLst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14550" indent="-28575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»"/>
                  <a:defRPr sz="1200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TW" sz="1800" dirty="0"/>
                  <a:t>Roles: Client/Server</a:t>
                </a:r>
              </a:p>
              <a:p>
                <a:r>
                  <a:rPr lang="en-US" altLang="zh-TW" sz="1800" dirty="0"/>
                  <a:t>Function supported: 1, 2, 3, 4, 5, 6, 15, 16, 23</a:t>
                </a:r>
              </a:p>
              <a:p>
                <a:r>
                  <a:rPr lang="en-US" altLang="zh-TW" sz="1800" dirty="0"/>
                  <a:t>Max No. of </a:t>
                </a:r>
                <a:r>
                  <a:rPr lang="en-US" altLang="zh-TW" sz="1800" dirty="0" err="1"/>
                  <a:t>cmd</a:t>
                </a:r>
                <a:r>
                  <a:rPr lang="en-US" altLang="zh-TW" sz="1800" dirty="0"/>
                  <a:t>: 128 (per connection or serial port)</a:t>
                </a:r>
              </a:p>
              <a:p>
                <a:r>
                  <a:rPr lang="en-US" altLang="zh-TW" sz="1800" dirty="0"/>
                  <a:t>Tags/Total tag size: 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MB3170: 150 / 2048 bytes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MB3270: 300 / 3072 bytes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MB3470: 600 / 4096 bytes</a:t>
                </a:r>
              </a:p>
            </p:txBody>
          </p:sp>
        </p:grpSp>
        <p:sp>
          <p:nvSpPr>
            <p:cNvPr id="4" name="箭號: 五邊形 3">
              <a:extLst>
                <a:ext uri="{FF2B5EF4-FFF2-40B4-BE49-F238E27FC236}">
                  <a16:creationId xmlns:a16="http://schemas.microsoft.com/office/drawing/2014/main" id="{CFB9BE7E-87D5-F240-6A7B-280FFE687CCB}"/>
                </a:ext>
              </a:extLst>
            </p:cNvPr>
            <p:cNvSpPr/>
            <p:nvPr/>
          </p:nvSpPr>
          <p:spPr>
            <a:xfrm>
              <a:off x="3731841" y="1526392"/>
              <a:ext cx="2030414" cy="481780"/>
            </a:xfrm>
            <a:prstGeom prst="homePlate">
              <a:avLst/>
            </a:prstGeom>
            <a:gradFill rotWithShape="1">
              <a:gsLst>
                <a:gs pos="0">
                  <a:srgbClr val="009DDB">
                    <a:shade val="51000"/>
                    <a:satMod val="130000"/>
                  </a:srgbClr>
                </a:gs>
                <a:gs pos="80000">
                  <a:srgbClr val="009DDB">
                    <a:shade val="93000"/>
                    <a:satMod val="130000"/>
                  </a:srgbClr>
                </a:gs>
                <a:gs pos="100000">
                  <a:srgbClr val="009DDB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009DDB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  <a:t>Modbus TCP/</a:t>
              </a:r>
              <a:b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</a:br>
              <a: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  <a:t>RTU/ASCII (Agent)</a:t>
              </a:r>
              <a:endParaRPr kumimoji="0" lang="zh-TW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軟正黑體"/>
                <a:cs typeface="+mn-cs"/>
              </a:endParaRP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0CF09023-48E1-870F-29A2-BA779708D87A}"/>
              </a:ext>
            </a:extLst>
          </p:cNvPr>
          <p:cNvGrpSpPr/>
          <p:nvPr/>
        </p:nvGrpSpPr>
        <p:grpSpPr>
          <a:xfrm>
            <a:off x="3655001" y="4213303"/>
            <a:ext cx="8403328" cy="2144968"/>
            <a:chOff x="3655001" y="1526391"/>
            <a:chExt cx="8403328" cy="2629219"/>
          </a:xfrm>
        </p:grpSpPr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8C29453E-3882-4186-BA54-8852D41E2416}"/>
                </a:ext>
              </a:extLst>
            </p:cNvPr>
            <p:cNvGrpSpPr/>
            <p:nvPr/>
          </p:nvGrpSpPr>
          <p:grpSpPr>
            <a:xfrm>
              <a:off x="3655001" y="1526391"/>
              <a:ext cx="8403328" cy="2629219"/>
              <a:chOff x="3611735" y="1731123"/>
              <a:chExt cx="8403328" cy="2629219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8A3CD806-C7F8-ABCC-3CA2-DE6544B338C7}"/>
                  </a:ext>
                </a:extLst>
              </p:cNvPr>
              <p:cNvSpPr/>
              <p:nvPr/>
            </p:nvSpPr>
            <p:spPr>
              <a:xfrm>
                <a:off x="3611735" y="1731123"/>
                <a:ext cx="8403328" cy="262921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noFill/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" name="內容版面配置區 3">
                <a:extLst>
                  <a:ext uri="{FF2B5EF4-FFF2-40B4-BE49-F238E27FC236}">
                    <a16:creationId xmlns:a16="http://schemas.microsoft.com/office/drawing/2014/main" id="{05A0C260-DC38-C5EA-110B-5ED1CD46F2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83069" y="1858813"/>
                <a:ext cx="6099776" cy="250152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marR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bg2">
                      <a:lumMod val="25000"/>
                    </a:schemeClr>
                  </a:buClr>
                  <a:buSzTx/>
                  <a:buFont typeface="Arial" panose="020B0604020202020204" pitchFamily="34" charset="0"/>
                  <a:buChar char="●"/>
                  <a:tabLst/>
                  <a:defRPr sz="2200" b="1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Font typeface="Arial" panose="020B0604020202020204" pitchFamily="34" charset="0"/>
                  <a:buChar char="○"/>
                  <a:defRPr sz="1800" b="1" kern="1200">
                    <a:solidFill>
                      <a:schemeClr val="accen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bg2">
                      <a:lumMod val="25000"/>
                    </a:schemeClr>
                  </a:buClr>
                  <a:buFont typeface="Arial" panose="020B0604020202020204" pitchFamily="34" charset="0"/>
                  <a:buChar char="−"/>
                  <a:defRPr sz="16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57350" marR="0" indent="-28575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chemeClr val="tx1"/>
                  </a:buClr>
                  <a:buSzTx/>
                  <a:buFont typeface="Arial" panose="020B0604020202020204" pitchFamily="34" charset="0"/>
                  <a:buChar char="»"/>
                  <a:tabLst/>
                  <a:defRPr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14550" indent="-28575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»"/>
                  <a:defRPr sz="1200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TW" sz="1800" dirty="0"/>
                  <a:t>Mode: Request/Response, Produce/Consume</a:t>
                </a:r>
              </a:p>
              <a:p>
                <a:r>
                  <a:rPr lang="en-US" altLang="zh-TW" sz="1800" dirty="0"/>
                  <a:t>Max No. of </a:t>
                </a:r>
                <a:r>
                  <a:rPr lang="en-US" altLang="zh-TW" sz="1800" dirty="0" err="1"/>
                  <a:t>cmd</a:t>
                </a:r>
                <a:r>
                  <a:rPr lang="en-US" altLang="zh-TW" sz="1800" dirty="0"/>
                  <a:t>:  128</a:t>
                </a:r>
                <a:r>
                  <a:rPr lang="zh-TW" altLang="en-US" sz="1800" dirty="0"/>
                  <a:t> </a:t>
                </a:r>
                <a:r>
                  <a:rPr lang="en-US" altLang="zh-TW" sz="1800" dirty="0"/>
                  <a:t>(per serial port)</a:t>
                </a:r>
              </a:p>
              <a:p>
                <a:r>
                  <a:rPr lang="en-US" altLang="zh-TW" sz="1800" dirty="0"/>
                  <a:t>Tags/Total tag size: 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MB3170: 150 / 2048 bytes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MB3270: 300 / 3072 bytes</a:t>
                </a:r>
              </a:p>
              <a:p>
                <a:pPr lvl="1">
                  <a:buFont typeface="Arial" panose="020B0604020202020204" pitchFamily="34" charset="0"/>
                  <a:buChar char="−"/>
                </a:pPr>
                <a:r>
                  <a:rPr lang="en-US" altLang="zh-TW" sz="1400" dirty="0"/>
                  <a:t>MB3470: 600 / 4096 bytes</a:t>
                </a:r>
              </a:p>
            </p:txBody>
          </p:sp>
        </p:grpSp>
        <p:sp>
          <p:nvSpPr>
            <p:cNvPr id="21" name="箭號: 五邊形 20">
              <a:extLst>
                <a:ext uri="{FF2B5EF4-FFF2-40B4-BE49-F238E27FC236}">
                  <a16:creationId xmlns:a16="http://schemas.microsoft.com/office/drawing/2014/main" id="{68FC3FF3-3222-80D2-F9AE-5223EF4F72BA}"/>
                </a:ext>
              </a:extLst>
            </p:cNvPr>
            <p:cNvSpPr/>
            <p:nvPr/>
          </p:nvSpPr>
          <p:spPr>
            <a:xfrm>
              <a:off x="3731841" y="1526392"/>
              <a:ext cx="2030414" cy="635695"/>
            </a:xfrm>
            <a:prstGeom prst="homePlate">
              <a:avLst/>
            </a:prstGeom>
            <a:gradFill rotWithShape="1">
              <a:gsLst>
                <a:gs pos="0">
                  <a:srgbClr val="009DDB">
                    <a:shade val="51000"/>
                    <a:satMod val="130000"/>
                  </a:srgbClr>
                </a:gs>
                <a:gs pos="80000">
                  <a:srgbClr val="009DDB">
                    <a:shade val="93000"/>
                    <a:satMod val="130000"/>
                  </a:srgbClr>
                </a:gs>
                <a:gs pos="100000">
                  <a:srgbClr val="009DDB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009DDB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  <a:t>Proprietary Serial (Agent)</a:t>
              </a:r>
              <a:endParaRPr kumimoji="0" lang="zh-TW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軟正黑體"/>
                <a:cs typeface="+mn-cs"/>
              </a:endParaRPr>
            </a:p>
          </p:txBody>
        </p:sp>
      </p:grpSp>
      <p:grpSp>
        <p:nvGrpSpPr>
          <p:cNvPr id="15" name="群組 43">
            <a:extLst>
              <a:ext uri="{FF2B5EF4-FFF2-40B4-BE49-F238E27FC236}">
                <a16:creationId xmlns:a16="http://schemas.microsoft.com/office/drawing/2014/main" id="{B0997BBC-609F-8513-5591-D7A145E51665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6" name="群組 28">
              <a:extLst>
                <a:ext uri="{FF2B5EF4-FFF2-40B4-BE49-F238E27FC236}">
                  <a16:creationId xmlns:a16="http://schemas.microsoft.com/office/drawing/2014/main" id="{E0D062AD-375F-129C-B3E9-7CB00FBC9088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24" name="橢圓 30">
                <a:extLst>
                  <a:ext uri="{FF2B5EF4-FFF2-40B4-BE49-F238E27FC236}">
                    <a16:creationId xmlns:a16="http://schemas.microsoft.com/office/drawing/2014/main" id="{9D284E33-EB76-31F5-450A-BBB88CE06A54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橢圓 31">
                <a:extLst>
                  <a:ext uri="{FF2B5EF4-FFF2-40B4-BE49-F238E27FC236}">
                    <a16:creationId xmlns:a16="http://schemas.microsoft.com/office/drawing/2014/main" id="{422CCB91-79B6-7E62-C6D5-947494374571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7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898E451F-AAA6-44CF-E027-1CD7F3D69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pic>
        <p:nvPicPr>
          <p:cNvPr id="26" name="圖片 3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2C2A3551-3D7E-0F27-6B9B-008841015B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59" y="1763071"/>
            <a:ext cx="3943830" cy="2629220"/>
          </a:xfrm>
          <a:prstGeom prst="rect">
            <a:avLst/>
          </a:prstGeom>
        </p:spPr>
      </p:pic>
      <p:sp>
        <p:nvSpPr>
          <p:cNvPr id="27" name="矩形 7">
            <a:extLst>
              <a:ext uri="{FF2B5EF4-FFF2-40B4-BE49-F238E27FC236}">
                <a16:creationId xmlns:a16="http://schemas.microsoft.com/office/drawing/2014/main" id="{E37901DB-6A33-28B4-4250-F5BB499C8AFA}"/>
              </a:ext>
            </a:extLst>
          </p:cNvPr>
          <p:cNvSpPr/>
          <p:nvPr/>
        </p:nvSpPr>
        <p:spPr>
          <a:xfrm>
            <a:off x="516708" y="5069998"/>
            <a:ext cx="37224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MGate MB3170/3270/3470-G2 Family</a:t>
            </a:r>
          </a:p>
          <a:p>
            <a:pPr algn="ctr"/>
            <a:r>
              <a:rPr lang="en-US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1, 2, 4-port Advanced Modbus Gateway</a:t>
            </a:r>
          </a:p>
        </p:txBody>
      </p:sp>
    </p:spTree>
    <p:extLst>
      <p:ext uri="{BB962C8B-B14F-4D97-AF65-F5344CB8AC3E}">
        <p14:creationId xmlns:p14="http://schemas.microsoft.com/office/powerpoint/2010/main" val="400124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99439-7D9E-EF76-2398-9C0A16C71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5A90FF29-BB21-6F1A-11EB-D43E99E6A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From Modbus Registers to Tags </a:t>
            </a:r>
            <a:br>
              <a:rPr lang="en-US" dirty="0"/>
            </a:br>
            <a:r>
              <a:rPr lang="en-US" sz="2200" dirty="0">
                <a:solidFill>
                  <a:srgbClr val="FFC000"/>
                </a:solidFill>
              </a:rPr>
              <a:t>How MGate Use The Memory</a:t>
            </a:r>
            <a:endParaRPr lang="zh-TW" altLang="en-US" dirty="0">
              <a:solidFill>
                <a:srgbClr val="FFC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23261A-0E7B-640A-09A7-5EE5C74F9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80" y="2539375"/>
            <a:ext cx="11255715" cy="3505504"/>
          </a:xfrm>
          <a:prstGeom prst="rect">
            <a:avLst/>
          </a:prstGeom>
        </p:spPr>
      </p:pic>
      <p:sp>
        <p:nvSpPr>
          <p:cNvPr id="5" name="內容版面配置區 3">
            <a:extLst>
              <a:ext uri="{FF2B5EF4-FFF2-40B4-BE49-F238E27FC236}">
                <a16:creationId xmlns:a16="http://schemas.microsoft.com/office/drawing/2014/main" id="{0C4EAEE6-1F2F-CE33-65C8-7DEF9381235F}"/>
              </a:ext>
            </a:extLst>
          </p:cNvPr>
          <p:cNvSpPr txBox="1">
            <a:spLocks/>
          </p:cNvSpPr>
          <p:nvPr/>
        </p:nvSpPr>
        <p:spPr>
          <a:xfrm>
            <a:off x="516777" y="2100171"/>
            <a:ext cx="2867358" cy="439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/>
              <a:t>Modbus Registers</a:t>
            </a:r>
          </a:p>
        </p:txBody>
      </p:sp>
      <p:sp>
        <p:nvSpPr>
          <p:cNvPr id="7" name="內容版面配置區 3">
            <a:extLst>
              <a:ext uri="{FF2B5EF4-FFF2-40B4-BE49-F238E27FC236}">
                <a16:creationId xmlns:a16="http://schemas.microsoft.com/office/drawing/2014/main" id="{B7477E13-1D3E-93D4-BDF4-B2F6C1039468}"/>
              </a:ext>
            </a:extLst>
          </p:cNvPr>
          <p:cNvSpPr txBox="1">
            <a:spLocks/>
          </p:cNvSpPr>
          <p:nvPr/>
        </p:nvSpPr>
        <p:spPr>
          <a:xfrm>
            <a:off x="4615258" y="2100171"/>
            <a:ext cx="2867358" cy="439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/>
              <a:t>Tags</a:t>
            </a:r>
          </a:p>
        </p:txBody>
      </p:sp>
      <p:sp>
        <p:nvSpPr>
          <p:cNvPr id="9" name="內容版面配置區 3">
            <a:extLst>
              <a:ext uri="{FF2B5EF4-FFF2-40B4-BE49-F238E27FC236}">
                <a16:creationId xmlns:a16="http://schemas.microsoft.com/office/drawing/2014/main" id="{496A1533-3C3F-307A-CF34-63E78DCC9808}"/>
              </a:ext>
            </a:extLst>
          </p:cNvPr>
          <p:cNvSpPr txBox="1">
            <a:spLocks/>
          </p:cNvSpPr>
          <p:nvPr/>
        </p:nvSpPr>
        <p:spPr>
          <a:xfrm>
            <a:off x="8713739" y="2100171"/>
            <a:ext cx="2867358" cy="439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/>
              <a:t>Internal Memory</a:t>
            </a:r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D47B5A20-A390-BB77-EAB3-6CE36FD7A3B6}"/>
              </a:ext>
            </a:extLst>
          </p:cNvPr>
          <p:cNvCxnSpPr>
            <a:cxnSpLocks/>
          </p:cNvCxnSpPr>
          <p:nvPr/>
        </p:nvCxnSpPr>
        <p:spPr>
          <a:xfrm>
            <a:off x="3469593" y="2820114"/>
            <a:ext cx="1042586" cy="196553"/>
          </a:xfrm>
          <a:prstGeom prst="curvedConnector3">
            <a:avLst>
              <a:gd name="adj1" fmla="val 5409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E44AB0D3-798C-61F8-F105-46A1EF914424}"/>
              </a:ext>
            </a:extLst>
          </p:cNvPr>
          <p:cNvCxnSpPr>
            <a:cxnSpLocks/>
          </p:cNvCxnSpPr>
          <p:nvPr/>
        </p:nvCxnSpPr>
        <p:spPr>
          <a:xfrm flipV="1">
            <a:off x="3462471" y="3016667"/>
            <a:ext cx="1049708" cy="206524"/>
          </a:xfrm>
          <a:prstGeom prst="curvedConnector3">
            <a:avLst>
              <a:gd name="adj1" fmla="val 34532"/>
            </a:avLst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092E9C60-995D-3B1C-5822-2A0C2E84C82F}"/>
              </a:ext>
            </a:extLst>
          </p:cNvPr>
          <p:cNvCxnSpPr>
            <a:cxnSpLocks/>
          </p:cNvCxnSpPr>
          <p:nvPr/>
        </p:nvCxnSpPr>
        <p:spPr>
          <a:xfrm>
            <a:off x="3469593" y="3518365"/>
            <a:ext cx="1049708" cy="158465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087236BF-C4DF-9885-3CD4-BC4FEC35949F}"/>
              </a:ext>
            </a:extLst>
          </p:cNvPr>
          <p:cNvCxnSpPr>
            <a:cxnSpLocks/>
          </p:cNvCxnSpPr>
          <p:nvPr/>
        </p:nvCxnSpPr>
        <p:spPr>
          <a:xfrm>
            <a:off x="3462471" y="3892771"/>
            <a:ext cx="1056830" cy="427326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9B80756B-2250-3105-755D-CFFC528B5BBD}"/>
              </a:ext>
            </a:extLst>
          </p:cNvPr>
          <p:cNvCxnSpPr>
            <a:cxnSpLocks/>
          </p:cNvCxnSpPr>
          <p:nvPr/>
        </p:nvCxnSpPr>
        <p:spPr>
          <a:xfrm>
            <a:off x="3455349" y="4228494"/>
            <a:ext cx="1063952" cy="740331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2B809506-FD08-2B75-38CA-48470C078BF4}"/>
              </a:ext>
            </a:extLst>
          </p:cNvPr>
          <p:cNvCxnSpPr>
            <a:cxnSpLocks/>
          </p:cNvCxnSpPr>
          <p:nvPr/>
        </p:nvCxnSpPr>
        <p:spPr>
          <a:xfrm>
            <a:off x="3469593" y="4598659"/>
            <a:ext cx="1042586" cy="370166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Curved 39">
            <a:extLst>
              <a:ext uri="{FF2B5EF4-FFF2-40B4-BE49-F238E27FC236}">
                <a16:creationId xmlns:a16="http://schemas.microsoft.com/office/drawing/2014/main" id="{9A820219-EC97-9E5A-9DD0-13CAFA92F524}"/>
              </a:ext>
            </a:extLst>
          </p:cNvPr>
          <p:cNvCxnSpPr>
            <a:cxnSpLocks/>
          </p:cNvCxnSpPr>
          <p:nvPr/>
        </p:nvCxnSpPr>
        <p:spPr>
          <a:xfrm>
            <a:off x="3455349" y="4968825"/>
            <a:ext cx="1071074" cy="722676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830DEEC0-AF85-1576-AB94-97D66909F284}"/>
              </a:ext>
            </a:extLst>
          </p:cNvPr>
          <p:cNvCxnSpPr>
            <a:cxnSpLocks/>
          </p:cNvCxnSpPr>
          <p:nvPr/>
        </p:nvCxnSpPr>
        <p:spPr>
          <a:xfrm flipV="1">
            <a:off x="7573194" y="2820114"/>
            <a:ext cx="1049513" cy="171628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Curved 44">
            <a:extLst>
              <a:ext uri="{FF2B5EF4-FFF2-40B4-BE49-F238E27FC236}">
                <a16:creationId xmlns:a16="http://schemas.microsoft.com/office/drawing/2014/main" id="{6E185C9E-92CE-FE77-F8E9-41B116419E74}"/>
              </a:ext>
            </a:extLst>
          </p:cNvPr>
          <p:cNvCxnSpPr>
            <a:cxnSpLocks/>
          </p:cNvCxnSpPr>
          <p:nvPr/>
        </p:nvCxnSpPr>
        <p:spPr>
          <a:xfrm flipV="1">
            <a:off x="7567814" y="3223191"/>
            <a:ext cx="1054893" cy="380988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6951820C-FC50-64F9-27A7-A4E2C1B594E7}"/>
              </a:ext>
            </a:extLst>
          </p:cNvPr>
          <p:cNvCxnSpPr>
            <a:cxnSpLocks/>
          </p:cNvCxnSpPr>
          <p:nvPr/>
        </p:nvCxnSpPr>
        <p:spPr>
          <a:xfrm flipV="1">
            <a:off x="7560692" y="3604179"/>
            <a:ext cx="1062015" cy="706949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Curved 48">
            <a:extLst>
              <a:ext uri="{FF2B5EF4-FFF2-40B4-BE49-F238E27FC236}">
                <a16:creationId xmlns:a16="http://schemas.microsoft.com/office/drawing/2014/main" id="{46E170F4-4FA2-EC99-9BC8-27E2E5F37597}"/>
              </a:ext>
            </a:extLst>
          </p:cNvPr>
          <p:cNvCxnSpPr>
            <a:cxnSpLocks/>
          </p:cNvCxnSpPr>
          <p:nvPr/>
        </p:nvCxnSpPr>
        <p:spPr>
          <a:xfrm flipV="1">
            <a:off x="7567814" y="4043383"/>
            <a:ext cx="1054893" cy="98366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Curved 50">
            <a:extLst>
              <a:ext uri="{FF2B5EF4-FFF2-40B4-BE49-F238E27FC236}">
                <a16:creationId xmlns:a16="http://schemas.microsoft.com/office/drawing/2014/main" id="{E2C5D505-B5B1-9353-CF13-8DC73281EA09}"/>
              </a:ext>
            </a:extLst>
          </p:cNvPr>
          <p:cNvCxnSpPr>
            <a:cxnSpLocks/>
          </p:cNvCxnSpPr>
          <p:nvPr/>
        </p:nvCxnSpPr>
        <p:spPr>
          <a:xfrm flipV="1">
            <a:off x="7567814" y="4515155"/>
            <a:ext cx="1060466" cy="1056706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群組 43">
            <a:extLst>
              <a:ext uri="{FF2B5EF4-FFF2-40B4-BE49-F238E27FC236}">
                <a16:creationId xmlns:a16="http://schemas.microsoft.com/office/drawing/2014/main" id="{3939CBC6-9FEA-BA81-DFA8-7E74B5B85C50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57" name="群組 28">
              <a:extLst>
                <a:ext uri="{FF2B5EF4-FFF2-40B4-BE49-F238E27FC236}">
                  <a16:creationId xmlns:a16="http://schemas.microsoft.com/office/drawing/2014/main" id="{516073A7-C749-7482-F30F-A83120B29F35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59" name="橢圓 30">
                <a:extLst>
                  <a:ext uri="{FF2B5EF4-FFF2-40B4-BE49-F238E27FC236}">
                    <a16:creationId xmlns:a16="http://schemas.microsoft.com/office/drawing/2014/main" id="{8582ACE3-9577-3494-3080-AE476F14E277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橢圓 31">
                <a:extLst>
                  <a:ext uri="{FF2B5EF4-FFF2-40B4-BE49-F238E27FC236}">
                    <a16:creationId xmlns:a16="http://schemas.microsoft.com/office/drawing/2014/main" id="{1E4687E4-1F03-3EB4-6799-B8BD764B6D51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58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CE46A261-906D-2871-6265-64E8FED5F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3439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3F293-03D9-E1D7-F6A2-7438866DD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>
            <a:extLst>
              <a:ext uri="{FF2B5EF4-FFF2-40B4-BE49-F238E27FC236}">
                <a16:creationId xmlns:a16="http://schemas.microsoft.com/office/drawing/2014/main" id="{1F3E09E9-3562-8CC6-FCAD-5B9B7AD74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/>
          <a:lstStyle/>
          <a:p>
            <a:r>
              <a:rPr lang="en-US" altLang="zh-TW" dirty="0"/>
              <a:t>Specifications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5B05B03-5958-18F7-7B99-A625CA43CDF1}"/>
              </a:ext>
            </a:extLst>
          </p:cNvPr>
          <p:cNvSpPr/>
          <p:nvPr/>
        </p:nvSpPr>
        <p:spPr>
          <a:xfrm>
            <a:off x="79400" y="3199182"/>
            <a:ext cx="3502882" cy="5078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500" b="1" dirty="0" err="1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MGate</a:t>
            </a:r>
            <a:r>
              <a:rPr lang="en-US" altLang="zh-TW" sz="15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 MB3170/3270/3470-G2 Family</a:t>
            </a:r>
          </a:p>
          <a:p>
            <a:pPr algn="ctr"/>
            <a:r>
              <a:rPr lang="en-US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1, 2, 4-port Advanced Modbus Gateway</a:t>
            </a:r>
          </a:p>
        </p:txBody>
      </p:sp>
      <p:grpSp>
        <p:nvGrpSpPr>
          <p:cNvPr id="42" name="群組 41">
            <a:extLst>
              <a:ext uri="{FF2B5EF4-FFF2-40B4-BE49-F238E27FC236}">
                <a16:creationId xmlns:a16="http://schemas.microsoft.com/office/drawing/2014/main" id="{125407B4-0A7E-D223-2E34-A84BB0BC2BFF}"/>
              </a:ext>
            </a:extLst>
          </p:cNvPr>
          <p:cNvGrpSpPr/>
          <p:nvPr/>
        </p:nvGrpSpPr>
        <p:grpSpPr>
          <a:xfrm>
            <a:off x="3655001" y="1526392"/>
            <a:ext cx="8403328" cy="1457522"/>
            <a:chOff x="3611735" y="1731124"/>
            <a:chExt cx="8403328" cy="145752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38E676B-5AF0-E7AB-643E-7416113E1470}"/>
                </a:ext>
              </a:extLst>
            </p:cNvPr>
            <p:cNvSpPr/>
            <p:nvPr/>
          </p:nvSpPr>
          <p:spPr>
            <a:xfrm>
              <a:off x="3611735" y="1731124"/>
              <a:ext cx="8403328" cy="14575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內容版面配置區 3">
              <a:extLst>
                <a:ext uri="{FF2B5EF4-FFF2-40B4-BE49-F238E27FC236}">
                  <a16:creationId xmlns:a16="http://schemas.microsoft.com/office/drawing/2014/main" id="{DAD4DCE2-91D4-3325-4E4F-E5792CD462CB}"/>
                </a:ext>
              </a:extLst>
            </p:cNvPr>
            <p:cNvSpPr txBox="1">
              <a:spLocks/>
            </p:cNvSpPr>
            <p:nvPr/>
          </p:nvSpPr>
          <p:spPr>
            <a:xfrm>
              <a:off x="5783069" y="1858813"/>
              <a:ext cx="5816323" cy="132983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25000"/>
                  </a:schemeClr>
                </a:buClr>
                <a:buSzTx/>
                <a:buFont typeface="Arial" panose="020B0604020202020204" pitchFamily="34" charset="0"/>
                <a:buChar char="●"/>
                <a:tabLst/>
                <a:defRPr sz="22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350" marR="0" indent="-2857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Transparent Mode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Modbus TCP</a:t>
              </a:r>
              <a:r>
                <a:rPr lang="en-US" altLang="zh-TW" sz="1800" dirty="0"/>
                <a:t> client/server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Modbus RTU</a:t>
              </a:r>
              <a:r>
                <a:rPr lang="en-US" altLang="zh-TW" sz="1800" dirty="0"/>
                <a:t> client/server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Ethernet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cascade</a:t>
              </a:r>
            </a:p>
          </p:txBody>
        </p:sp>
        <p:sp>
          <p:nvSpPr>
            <p:cNvPr id="39" name="箭號: 五邊形 38">
              <a:extLst>
                <a:ext uri="{FF2B5EF4-FFF2-40B4-BE49-F238E27FC236}">
                  <a16:creationId xmlns:a16="http://schemas.microsoft.com/office/drawing/2014/main" id="{5B992413-CE31-F58B-61D9-CE269FE8DD7D}"/>
                </a:ext>
              </a:extLst>
            </p:cNvPr>
            <p:cNvSpPr/>
            <p:nvPr/>
          </p:nvSpPr>
          <p:spPr>
            <a:xfrm>
              <a:off x="3688575" y="1794219"/>
              <a:ext cx="2030695" cy="543598"/>
            </a:xfrm>
            <a:prstGeom prst="homePlate">
              <a:avLst/>
            </a:prstGeom>
            <a:gradFill rotWithShape="1">
              <a:gsLst>
                <a:gs pos="0">
                  <a:srgbClr val="008787">
                    <a:shade val="51000"/>
                    <a:satMod val="130000"/>
                  </a:srgbClr>
                </a:gs>
                <a:gs pos="80000">
                  <a:srgbClr val="008787">
                    <a:shade val="93000"/>
                    <a:satMod val="130000"/>
                  </a:srgbClr>
                </a:gs>
                <a:gs pos="100000">
                  <a:srgbClr val="008787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008787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defTabSz="121916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  <a:t>Existing Features</a:t>
              </a:r>
              <a:endPara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軟正黑體"/>
                <a:cs typeface="+mn-cs"/>
              </a:endParaRPr>
            </a:p>
          </p:txBody>
        </p:sp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1F3B6492-C006-64D6-D1DE-51C03C29DC7C}"/>
              </a:ext>
            </a:extLst>
          </p:cNvPr>
          <p:cNvGrpSpPr/>
          <p:nvPr/>
        </p:nvGrpSpPr>
        <p:grpSpPr>
          <a:xfrm>
            <a:off x="3655001" y="3118203"/>
            <a:ext cx="8403328" cy="2979100"/>
            <a:chOff x="3611735" y="1731123"/>
            <a:chExt cx="8403328" cy="29791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98F7C58-8B4D-4320-5D24-1BD0010882A5}"/>
                </a:ext>
              </a:extLst>
            </p:cNvPr>
            <p:cNvSpPr/>
            <p:nvPr/>
          </p:nvSpPr>
          <p:spPr>
            <a:xfrm>
              <a:off x="3611735" y="1731123"/>
              <a:ext cx="8403328" cy="292608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6" name="內容版面配置區 3">
              <a:extLst>
                <a:ext uri="{FF2B5EF4-FFF2-40B4-BE49-F238E27FC236}">
                  <a16:creationId xmlns:a16="http://schemas.microsoft.com/office/drawing/2014/main" id="{900BBA63-F9A4-3594-FCBF-B65B228BDFE3}"/>
                </a:ext>
              </a:extLst>
            </p:cNvPr>
            <p:cNvSpPr txBox="1">
              <a:spLocks/>
            </p:cNvSpPr>
            <p:nvPr/>
          </p:nvSpPr>
          <p:spPr>
            <a:xfrm>
              <a:off x="5783070" y="1858813"/>
              <a:ext cx="6124382" cy="285141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25000"/>
                  </a:schemeClr>
                </a:buClr>
                <a:buSzTx/>
                <a:buFont typeface="Arial" panose="020B0604020202020204" pitchFamily="34" charset="0"/>
                <a:buChar char="●"/>
                <a:tabLst/>
                <a:defRPr sz="22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350" marR="0" indent="-2857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Provides a variety of connectivity </a:t>
              </a:r>
              <a:br>
                <a:rPr lang="en-US" altLang="zh-TW" sz="1800" dirty="0"/>
              </a:br>
              <a:r>
                <a:rPr lang="en-US" altLang="zh-TW" sz="1800" dirty="0"/>
                <a:t>up to 4 Serial ports</a:t>
              </a:r>
            </a:p>
            <a:p>
              <a:pPr lvl="1">
                <a:buFont typeface="Arial" panose="020B0604020202020204" pitchFamily="34" charset="0"/>
                <a:buChar char="−"/>
              </a:pPr>
              <a:r>
                <a:rPr lang="en-US" altLang="zh-TW" sz="1400" dirty="0">
                  <a:solidFill>
                    <a:schemeClr val="tx1"/>
                  </a:solidFill>
                </a:rPr>
                <a:t>Serial connector: DB9</a:t>
              </a:r>
              <a:r>
                <a:rPr lang="zh-TW" altLang="en-US" sz="1400" dirty="0">
                  <a:solidFill>
                    <a:schemeClr val="tx1"/>
                  </a:solidFill>
                </a:rPr>
                <a:t>、</a:t>
              </a:r>
              <a:r>
                <a:rPr lang="en-US" altLang="zh-TW" sz="1400" dirty="0">
                  <a:solidFill>
                    <a:srgbClr val="008787"/>
                  </a:solidFill>
                </a:rPr>
                <a:t>terminal block</a:t>
              </a:r>
            </a:p>
            <a:p>
              <a:pPr lvl="1">
                <a:buFont typeface="Arial" panose="020B0604020202020204" pitchFamily="34" charset="0"/>
                <a:buChar char="−"/>
              </a:pPr>
              <a:r>
                <a:rPr lang="en-US" altLang="zh-TW" sz="1400" dirty="0">
                  <a:solidFill>
                    <a:schemeClr val="tx1"/>
                  </a:solidFill>
                </a:rPr>
                <a:t>Ethernet connector: RJ45</a:t>
              </a:r>
              <a:r>
                <a:rPr lang="zh-TW" altLang="en-US" sz="1400" dirty="0">
                  <a:solidFill>
                    <a:schemeClr val="tx1"/>
                  </a:solidFill>
                </a:rPr>
                <a:t>、</a:t>
              </a:r>
              <a:r>
                <a:rPr lang="en-US" altLang="zh-TW" sz="1400" dirty="0">
                  <a:solidFill>
                    <a:srgbClr val="008787"/>
                  </a:solidFill>
                </a:rPr>
                <a:t>optical fiber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Agent Mode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Dual Subnet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Support </a:t>
              </a:r>
              <a:r>
                <a:rPr lang="en-US" altLang="zh-TW" sz="1800" dirty="0">
                  <a:solidFill>
                    <a:srgbClr val="008787"/>
                  </a:solidFill>
                </a:rPr>
                <a:t>Proprietary Serial </a:t>
              </a:r>
              <a:r>
                <a:rPr lang="en-US" altLang="zh-TW" sz="1800" dirty="0"/>
                <a:t>client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/>
                <a:t>Web-built-in testing tools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altLang="zh-TW" sz="1800" dirty="0">
                  <a:solidFill>
                    <a:srgbClr val="008787"/>
                  </a:solidFill>
                </a:rPr>
                <a:t>Secure Boot</a:t>
              </a:r>
              <a:r>
                <a:rPr lang="en-US" altLang="zh-TW" sz="1800" dirty="0"/>
                <a:t>, developed per IEC 62443-4-2</a:t>
              </a:r>
            </a:p>
          </p:txBody>
        </p:sp>
        <p:sp>
          <p:nvSpPr>
            <p:cNvPr id="47" name="箭號: 五邊形 46">
              <a:extLst>
                <a:ext uri="{FF2B5EF4-FFF2-40B4-BE49-F238E27FC236}">
                  <a16:creationId xmlns:a16="http://schemas.microsoft.com/office/drawing/2014/main" id="{F778F6B0-7185-7598-96EE-46571403BB10}"/>
                </a:ext>
              </a:extLst>
            </p:cNvPr>
            <p:cNvSpPr/>
            <p:nvPr/>
          </p:nvSpPr>
          <p:spPr>
            <a:xfrm>
              <a:off x="3688576" y="1794219"/>
              <a:ext cx="2030413" cy="543598"/>
            </a:xfrm>
            <a:prstGeom prst="homePlate">
              <a:avLst/>
            </a:prstGeom>
            <a:gradFill rotWithShape="1">
              <a:gsLst>
                <a:gs pos="0">
                  <a:srgbClr val="FABE00"/>
                </a:gs>
                <a:gs pos="80000">
                  <a:srgbClr val="FFC000"/>
                </a:gs>
                <a:gs pos="100000">
                  <a:srgbClr val="FFCF37"/>
                </a:gs>
              </a:gsLst>
              <a:lin ang="16200000" scaled="0"/>
            </a:gradFill>
            <a:ln w="9525" cap="flat" cmpd="sng" algn="ctr">
              <a:solidFill>
                <a:schemeClr val="accent5">
                  <a:lumMod val="7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defTabSz="121916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600" b="1" kern="1200" dirty="0">
                  <a:solidFill>
                    <a:srgbClr val="FFFFFF"/>
                  </a:solidFill>
                  <a:ea typeface="微軟正黑體"/>
                  <a:cs typeface="+mn-cs"/>
                </a:rPr>
                <a:t>New Features</a:t>
              </a:r>
              <a:endPara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軟正黑體"/>
                <a:cs typeface="+mn-cs"/>
              </a:endParaRPr>
            </a:p>
          </p:txBody>
        </p:sp>
      </p:grpSp>
      <p:pic>
        <p:nvPicPr>
          <p:cNvPr id="2" name="圖片 1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255F33A8-5FF7-F551-4246-1F204CA370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0" y="3724897"/>
            <a:ext cx="3614022" cy="2409348"/>
          </a:xfrm>
          <a:prstGeom prst="rect">
            <a:avLst/>
          </a:prstGeom>
        </p:spPr>
      </p:pic>
      <p:grpSp>
        <p:nvGrpSpPr>
          <p:cNvPr id="18" name="群組 17">
            <a:extLst>
              <a:ext uri="{FF2B5EF4-FFF2-40B4-BE49-F238E27FC236}">
                <a16:creationId xmlns:a16="http://schemas.microsoft.com/office/drawing/2014/main" id="{B44787AD-B73C-9839-8DDF-79649ADDB40D}"/>
              </a:ext>
            </a:extLst>
          </p:cNvPr>
          <p:cNvGrpSpPr/>
          <p:nvPr/>
        </p:nvGrpSpPr>
        <p:grpSpPr>
          <a:xfrm>
            <a:off x="3580598" y="1018343"/>
            <a:ext cx="8550528" cy="1941588"/>
            <a:chOff x="3580598" y="1018343"/>
            <a:chExt cx="8550528" cy="194158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CBEC1D9-2314-6591-2AC2-368696463005}"/>
                </a:ext>
              </a:extLst>
            </p:cNvPr>
            <p:cNvSpPr/>
            <p:nvPr/>
          </p:nvSpPr>
          <p:spPr>
            <a:xfrm>
              <a:off x="3580598" y="1496012"/>
              <a:ext cx="8550528" cy="1463919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文字版面配置區 2">
              <a:extLst>
                <a:ext uri="{FF2B5EF4-FFF2-40B4-BE49-F238E27FC236}">
                  <a16:creationId xmlns:a16="http://schemas.microsoft.com/office/drawing/2014/main" id="{E523EA31-8820-34A2-F107-D036C86664B0}"/>
                </a:ext>
              </a:extLst>
            </p:cNvPr>
            <p:cNvSpPr txBox="1">
              <a:spLocks/>
            </p:cNvSpPr>
            <p:nvPr/>
          </p:nvSpPr>
          <p:spPr>
            <a:xfrm>
              <a:off x="5045622" y="1018343"/>
              <a:ext cx="6290716" cy="504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1" lang="zh-TW" altLang="en-US" sz="2400" b="1" i="0" u="none" strike="noStrike" kern="1200" cap="none" dirty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  <a:sym typeface="Arial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350" marR="0" indent="-2857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dirty="0">
                  <a:solidFill>
                    <a:srgbClr val="00B0F0"/>
                  </a:solidFill>
                </a:rPr>
                <a:t>Features are already supported in G1 models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F6D0C81B-80C5-1A1C-8C72-8C84D5C48244}"/>
              </a:ext>
            </a:extLst>
          </p:cNvPr>
          <p:cNvGrpSpPr/>
          <p:nvPr/>
        </p:nvGrpSpPr>
        <p:grpSpPr>
          <a:xfrm>
            <a:off x="3591203" y="3092136"/>
            <a:ext cx="8550528" cy="3600341"/>
            <a:chOff x="3591203" y="3092136"/>
            <a:chExt cx="8550528" cy="360034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4025200-D40F-B00B-EBD7-80A7C918266F}"/>
                </a:ext>
              </a:extLst>
            </p:cNvPr>
            <p:cNvSpPr/>
            <p:nvPr/>
          </p:nvSpPr>
          <p:spPr>
            <a:xfrm>
              <a:off x="3591203" y="3092136"/>
              <a:ext cx="8550528" cy="3005167"/>
            </a:xfrm>
            <a:prstGeom prst="rect">
              <a:avLst/>
            </a:prstGeom>
            <a:noFill/>
            <a:ln w="28575">
              <a:solidFill>
                <a:srgbClr val="FF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版面配置區 2">
              <a:extLst>
                <a:ext uri="{FF2B5EF4-FFF2-40B4-BE49-F238E27FC236}">
                  <a16:creationId xmlns:a16="http://schemas.microsoft.com/office/drawing/2014/main" id="{8C871C61-1C89-5D22-8435-6DDD07729A5B}"/>
                </a:ext>
              </a:extLst>
            </p:cNvPr>
            <p:cNvSpPr txBox="1">
              <a:spLocks/>
            </p:cNvSpPr>
            <p:nvPr/>
          </p:nvSpPr>
          <p:spPr>
            <a:xfrm>
              <a:off x="4238079" y="6188477"/>
              <a:ext cx="6290716" cy="5040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1" lang="zh-TW" altLang="en-US" sz="2400" b="1" i="0" u="none" strike="noStrike" kern="1200" cap="none" dirty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  <a:sym typeface="Arial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350" marR="0" indent="-2857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dirty="0">
                  <a:solidFill>
                    <a:srgbClr val="FF66FF"/>
                  </a:solidFill>
                </a:rPr>
                <a:t>New supported features in G2 models</a:t>
              </a:r>
              <a:endParaRPr lang="en-US" dirty="0">
                <a:solidFill>
                  <a:srgbClr val="FF66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454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A444E-77FE-E980-EF24-43125422B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/>
              <a:t>Use in Different Subnets</a:t>
            </a:r>
            <a:br>
              <a:rPr lang="en-US" altLang="zh-TW" dirty="0"/>
            </a:br>
            <a:r>
              <a:rPr lang="en-US" altLang="zh-TW" sz="2000" dirty="0">
                <a:solidFill>
                  <a:schemeClr val="accent4"/>
                </a:solidFill>
              </a:rPr>
              <a:t>Dual IP LAN Mode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16A9DE-1106-CF78-5260-7E9A2A5751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364"/>
          <a:stretch>
            <a:fillRect/>
          </a:stretch>
        </p:blipFill>
        <p:spPr>
          <a:xfrm>
            <a:off x="5922157" y="1701847"/>
            <a:ext cx="2668441" cy="470689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6AF485-7D12-D665-96D9-C4F34A420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937" y="1701847"/>
            <a:ext cx="3101005" cy="462825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3" name="群組 43">
            <a:extLst>
              <a:ext uri="{FF2B5EF4-FFF2-40B4-BE49-F238E27FC236}">
                <a16:creationId xmlns:a16="http://schemas.microsoft.com/office/drawing/2014/main" id="{D94F1EBD-FBF6-EEDB-134C-B5FB5485B9FC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4" name="群組 28">
              <a:extLst>
                <a:ext uri="{FF2B5EF4-FFF2-40B4-BE49-F238E27FC236}">
                  <a16:creationId xmlns:a16="http://schemas.microsoft.com/office/drawing/2014/main" id="{0148EDD8-C8A8-AD12-6A2C-342D10787417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6" name="橢圓 30">
                <a:extLst>
                  <a:ext uri="{FF2B5EF4-FFF2-40B4-BE49-F238E27FC236}">
                    <a16:creationId xmlns:a16="http://schemas.microsoft.com/office/drawing/2014/main" id="{6B2AABB3-E6D2-2BD3-0D42-313F017A9A46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橢圓 31">
                <a:extLst>
                  <a:ext uri="{FF2B5EF4-FFF2-40B4-BE49-F238E27FC236}">
                    <a16:creationId xmlns:a16="http://schemas.microsoft.com/office/drawing/2014/main" id="{629EDB9D-3E04-D309-5C06-E054E2BD1D6D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5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163A902F-FDFC-66CB-B8A1-640A135EC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grpSp>
        <p:nvGrpSpPr>
          <p:cNvPr id="3" name="群組 26">
            <a:extLst>
              <a:ext uri="{FF2B5EF4-FFF2-40B4-BE49-F238E27FC236}">
                <a16:creationId xmlns:a16="http://schemas.microsoft.com/office/drawing/2014/main" id="{81AF19E1-0C1C-FC66-6225-C7EF238CBC2E}"/>
              </a:ext>
            </a:extLst>
          </p:cNvPr>
          <p:cNvGrpSpPr/>
          <p:nvPr/>
        </p:nvGrpSpPr>
        <p:grpSpPr>
          <a:xfrm>
            <a:off x="1303896" y="2077937"/>
            <a:ext cx="3742318" cy="3686971"/>
            <a:chOff x="8009819" y="1461190"/>
            <a:chExt cx="3742318" cy="3686971"/>
          </a:xfrm>
        </p:grpSpPr>
        <p:cxnSp>
          <p:nvCxnSpPr>
            <p:cNvPr id="4" name="直線接點 2085">
              <a:extLst>
                <a:ext uri="{FF2B5EF4-FFF2-40B4-BE49-F238E27FC236}">
                  <a16:creationId xmlns:a16="http://schemas.microsoft.com/office/drawing/2014/main" id="{4CF8B230-5AE2-0D7A-FB9B-061C52F7AE8B}"/>
                </a:ext>
              </a:extLst>
            </p:cNvPr>
            <p:cNvCxnSpPr>
              <a:cxnSpLocks/>
              <a:stCxn id="24" idx="0"/>
            </p:cNvCxnSpPr>
            <p:nvPr/>
          </p:nvCxnSpPr>
          <p:spPr>
            <a:xfrm flipV="1">
              <a:off x="8535071" y="3187023"/>
              <a:ext cx="1147384" cy="40964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2086">
              <a:extLst>
                <a:ext uri="{FF2B5EF4-FFF2-40B4-BE49-F238E27FC236}">
                  <a16:creationId xmlns:a16="http://schemas.microsoft.com/office/drawing/2014/main" id="{DA9A5EF2-C480-7441-1190-EB37534CB442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>
              <a:off x="9692638" y="3175699"/>
              <a:ext cx="4820" cy="3962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2087">
              <a:extLst>
                <a:ext uri="{FF2B5EF4-FFF2-40B4-BE49-F238E27FC236}">
                  <a16:creationId xmlns:a16="http://schemas.microsoft.com/office/drawing/2014/main" id="{62DAC223-B7B0-0D15-BCC9-1AE3DC60B7C2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H="1" flipV="1">
              <a:off x="9692638" y="3175699"/>
              <a:ext cx="1114333" cy="449856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2075">
              <a:extLst>
                <a:ext uri="{FF2B5EF4-FFF2-40B4-BE49-F238E27FC236}">
                  <a16:creationId xmlns:a16="http://schemas.microsoft.com/office/drawing/2014/main" id="{F62BD328-0CB7-28AA-F215-FC070CC4D99E}"/>
                </a:ext>
              </a:extLst>
            </p:cNvPr>
            <p:cNvCxnSpPr>
              <a:cxnSpLocks/>
            </p:cNvCxnSpPr>
            <p:nvPr/>
          </p:nvCxnSpPr>
          <p:spPr>
            <a:xfrm>
              <a:off x="8573489" y="2074950"/>
              <a:ext cx="1119149" cy="372159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2077">
              <a:extLst>
                <a:ext uri="{FF2B5EF4-FFF2-40B4-BE49-F238E27FC236}">
                  <a16:creationId xmlns:a16="http://schemas.microsoft.com/office/drawing/2014/main" id="{594F030A-B9C0-5AEA-7EA7-07D6B7409F6D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38" y="1890702"/>
              <a:ext cx="0" cy="71471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2082">
              <a:extLst>
                <a:ext uri="{FF2B5EF4-FFF2-40B4-BE49-F238E27FC236}">
                  <a16:creationId xmlns:a16="http://schemas.microsoft.com/office/drawing/2014/main" id="{7B794AF8-DE6E-85B7-27E7-D69723C194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98715" y="2019992"/>
              <a:ext cx="1043999" cy="44012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id="{CCAF5F7F-67FE-9409-ABF0-AFB196C81CA2}"/>
                </a:ext>
              </a:extLst>
            </p:cNvPr>
            <p:cNvSpPr/>
            <p:nvPr/>
          </p:nvSpPr>
          <p:spPr>
            <a:xfrm>
              <a:off x="8027925" y="1474429"/>
              <a:ext cx="3617747" cy="2845019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文字方塊 6">
              <a:extLst>
                <a:ext uri="{FF2B5EF4-FFF2-40B4-BE49-F238E27FC236}">
                  <a16:creationId xmlns:a16="http://schemas.microsoft.com/office/drawing/2014/main" id="{EC596C24-4340-3892-8996-CA0EDB01F4A5}"/>
                </a:ext>
              </a:extLst>
            </p:cNvPr>
            <p:cNvSpPr txBox="1"/>
            <p:nvPr/>
          </p:nvSpPr>
          <p:spPr>
            <a:xfrm>
              <a:off x="8009819" y="4378720"/>
              <a:ext cx="37423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solidFill>
                    <a:schemeClr val="accent1"/>
                  </a:solidFill>
                </a:rPr>
                <a:t>Flexible System Architecture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>
                  <a:solidFill>
                    <a:schemeClr val="tx1"/>
                  </a:solidFill>
                </a:rPr>
                <a:t>Modbus TCP devices can belong to different subnets by using </a:t>
              </a:r>
              <a:r>
                <a:rPr lang="en-US" altLang="zh-TW" sz="1200" b="1" dirty="0">
                  <a:solidFill>
                    <a:schemeClr val="tx1"/>
                  </a:solidFill>
                </a:rPr>
                <a:t>dual IP </a:t>
              </a:r>
              <a:r>
                <a:rPr lang="en-US" altLang="zh-TW" sz="1200" dirty="0">
                  <a:solidFill>
                    <a:schemeClr val="tx1"/>
                  </a:solidFill>
                </a:rPr>
                <a:t>in MGate</a:t>
              </a:r>
            </a:p>
          </p:txBody>
        </p:sp>
        <p:pic>
          <p:nvPicPr>
            <p:cNvPr id="21" name="圖片 9" descr="一張含有 文字, 電子產品, 遠端存放庫, 控制 的圖片&#10;&#10;AI 產生的內容可能不正確。">
              <a:extLst>
                <a:ext uri="{FF2B5EF4-FFF2-40B4-BE49-F238E27FC236}">
                  <a16:creationId xmlns:a16="http://schemas.microsoft.com/office/drawing/2014/main" id="{317E11B3-A8BB-6AB8-F990-9703869B0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8291" y="2275701"/>
              <a:ext cx="698335" cy="1047503"/>
            </a:xfrm>
            <a:prstGeom prst="rect">
              <a:avLst/>
            </a:prstGeom>
          </p:spPr>
        </p:pic>
        <p:pic>
          <p:nvPicPr>
            <p:cNvPr id="22" name="圖片 2054">
              <a:extLst>
                <a:ext uri="{FF2B5EF4-FFF2-40B4-BE49-F238E27FC236}">
                  <a16:creationId xmlns:a16="http://schemas.microsoft.com/office/drawing/2014/main" id="{B1FE33C2-96EB-18A8-B7E7-A87905532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6012" y="1679082"/>
              <a:ext cx="582892" cy="395868"/>
            </a:xfrm>
            <a:prstGeom prst="rect">
              <a:avLst/>
            </a:prstGeom>
          </p:spPr>
        </p:pic>
        <p:pic>
          <p:nvPicPr>
            <p:cNvPr id="23" name="Picture 10" descr="Analytics - Free business icons">
              <a:extLst>
                <a:ext uri="{FF2B5EF4-FFF2-40B4-BE49-F238E27FC236}">
                  <a16:creationId xmlns:a16="http://schemas.microsoft.com/office/drawing/2014/main" id="{6A90398F-D9B3-056F-8B2A-634638E2B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26715" y="1595290"/>
              <a:ext cx="554743" cy="554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Electric meter - Free technology icons">
              <a:extLst>
                <a:ext uri="{FF2B5EF4-FFF2-40B4-BE49-F238E27FC236}">
                  <a16:creationId xmlns:a16="http://schemas.microsoft.com/office/drawing/2014/main" id="{4485E42F-E13F-EDA7-1014-423797BE5F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711" y="3596669"/>
              <a:ext cx="376719" cy="376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文字方塊 2067">
              <a:extLst>
                <a:ext uri="{FF2B5EF4-FFF2-40B4-BE49-F238E27FC236}">
                  <a16:creationId xmlns:a16="http://schemas.microsoft.com/office/drawing/2014/main" id="{CFBB2DC1-25FD-61F9-0546-E7175E1F6E32}"/>
                </a:ext>
              </a:extLst>
            </p:cNvPr>
            <p:cNvSpPr txBox="1"/>
            <p:nvPr/>
          </p:nvSpPr>
          <p:spPr>
            <a:xfrm>
              <a:off x="8126598" y="1469899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</p:txBody>
        </p:sp>
        <p:sp>
          <p:nvSpPr>
            <p:cNvPr id="26" name="文字方塊 2068">
              <a:extLst>
                <a:ext uri="{FF2B5EF4-FFF2-40B4-BE49-F238E27FC236}">
                  <a16:creationId xmlns:a16="http://schemas.microsoft.com/office/drawing/2014/main" id="{BAE93838-DA3E-44E3-317C-7D0E728A55A6}"/>
                </a:ext>
              </a:extLst>
            </p:cNvPr>
            <p:cNvSpPr txBox="1"/>
            <p:nvPr/>
          </p:nvSpPr>
          <p:spPr>
            <a:xfrm>
              <a:off x="9039014" y="1461190"/>
              <a:ext cx="1440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Modbus RTU/ASCII</a:t>
              </a:r>
            </a:p>
          </p:txBody>
        </p:sp>
        <p:sp>
          <p:nvSpPr>
            <p:cNvPr id="27" name="文字方塊 2069">
              <a:extLst>
                <a:ext uri="{FF2B5EF4-FFF2-40B4-BE49-F238E27FC236}">
                  <a16:creationId xmlns:a16="http://schemas.microsoft.com/office/drawing/2014/main" id="{99D7E82B-0AE2-9CBB-E677-DFEBDE174F97}"/>
                </a:ext>
              </a:extLst>
            </p:cNvPr>
            <p:cNvSpPr txBox="1"/>
            <p:nvPr/>
          </p:nvSpPr>
          <p:spPr>
            <a:xfrm>
              <a:off x="10321066" y="1468139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Real COM</a:t>
              </a:r>
            </a:p>
          </p:txBody>
        </p:sp>
        <p:pic>
          <p:nvPicPr>
            <p:cNvPr id="28" name="Picture 12" descr="Power meter - Free technology icons">
              <a:extLst>
                <a:ext uri="{FF2B5EF4-FFF2-40B4-BE49-F238E27FC236}">
                  <a16:creationId xmlns:a16="http://schemas.microsoft.com/office/drawing/2014/main" id="{2CBFD15F-8E7A-9844-0FE2-D7BD2EDD8F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26413" y="3625555"/>
              <a:ext cx="361116" cy="36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Cnc - Free industry icons">
              <a:extLst>
                <a:ext uri="{FF2B5EF4-FFF2-40B4-BE49-F238E27FC236}">
                  <a16:creationId xmlns:a16="http://schemas.microsoft.com/office/drawing/2014/main" id="{46ABDCC8-9BAB-659F-CFA4-3DD7080907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6594" y="3571959"/>
              <a:ext cx="381728" cy="38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文字方塊 2072">
              <a:extLst>
                <a:ext uri="{FF2B5EF4-FFF2-40B4-BE49-F238E27FC236}">
                  <a16:creationId xmlns:a16="http://schemas.microsoft.com/office/drawing/2014/main" id="{52A4B4AF-6200-E883-3BE4-C3EE3A69BFB8}"/>
                </a:ext>
              </a:extLst>
            </p:cNvPr>
            <p:cNvSpPr txBox="1"/>
            <p:nvPr/>
          </p:nvSpPr>
          <p:spPr>
            <a:xfrm>
              <a:off x="8175947" y="4019267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</p:txBody>
        </p:sp>
        <p:sp>
          <p:nvSpPr>
            <p:cNvPr id="31" name="文字方塊 2073">
              <a:extLst>
                <a:ext uri="{FF2B5EF4-FFF2-40B4-BE49-F238E27FC236}">
                  <a16:creationId xmlns:a16="http://schemas.microsoft.com/office/drawing/2014/main" id="{E5736C94-58C9-4CD6-3076-EA2298686E03}"/>
                </a:ext>
              </a:extLst>
            </p:cNvPr>
            <p:cNvSpPr txBox="1"/>
            <p:nvPr/>
          </p:nvSpPr>
          <p:spPr>
            <a:xfrm>
              <a:off x="9131908" y="4019267"/>
              <a:ext cx="1440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Modbus RTU/ASCII</a:t>
              </a:r>
            </a:p>
          </p:txBody>
        </p:sp>
        <p:sp>
          <p:nvSpPr>
            <p:cNvPr id="32" name="文字方塊 2074">
              <a:extLst>
                <a:ext uri="{FF2B5EF4-FFF2-40B4-BE49-F238E27FC236}">
                  <a16:creationId xmlns:a16="http://schemas.microsoft.com/office/drawing/2014/main" id="{99FD172A-6913-C8DE-ED1C-24ACF1BADFE3}"/>
                </a:ext>
              </a:extLst>
            </p:cNvPr>
            <p:cNvSpPr txBox="1"/>
            <p:nvPr/>
          </p:nvSpPr>
          <p:spPr>
            <a:xfrm>
              <a:off x="10557691" y="4027348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Real COM</a:t>
              </a:r>
            </a:p>
          </p:txBody>
        </p:sp>
        <p:pic>
          <p:nvPicPr>
            <p:cNvPr id="33" name="Picture 6" descr="SCADA [Computer Systems &amp; Interfaces] from FloRight Pump &amp; Controls">
              <a:extLst>
                <a:ext uri="{FF2B5EF4-FFF2-40B4-BE49-F238E27FC236}">
                  <a16:creationId xmlns:a16="http://schemas.microsoft.com/office/drawing/2014/main" id="{60C9014A-CC4C-5D62-7EFC-FECBD6D632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0437" y="1620021"/>
              <a:ext cx="758391" cy="505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文字方塊 2095">
              <a:extLst>
                <a:ext uri="{FF2B5EF4-FFF2-40B4-BE49-F238E27FC236}">
                  <a16:creationId xmlns:a16="http://schemas.microsoft.com/office/drawing/2014/main" id="{8CA14400-E1CD-36F8-6D13-A04E678B948C}"/>
                </a:ext>
              </a:extLst>
            </p:cNvPr>
            <p:cNvSpPr txBox="1"/>
            <p:nvPr/>
          </p:nvSpPr>
          <p:spPr>
            <a:xfrm>
              <a:off x="9754702" y="2679407"/>
              <a:ext cx="1344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MGate</a:t>
              </a: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35" name="文字方塊 2097">
              <a:extLst>
                <a:ext uri="{FF2B5EF4-FFF2-40B4-BE49-F238E27FC236}">
                  <a16:creationId xmlns:a16="http://schemas.microsoft.com/office/drawing/2014/main" id="{C7D93C63-1629-0CA9-0C58-DA47D2B709BF}"/>
                </a:ext>
              </a:extLst>
            </p:cNvPr>
            <p:cNvSpPr txBox="1"/>
            <p:nvPr/>
          </p:nvSpPr>
          <p:spPr>
            <a:xfrm>
              <a:off x="10922934" y="1740564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Client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文字方塊 2098">
              <a:extLst>
                <a:ext uri="{FF2B5EF4-FFF2-40B4-BE49-F238E27FC236}">
                  <a16:creationId xmlns:a16="http://schemas.microsoft.com/office/drawing/2014/main" id="{2083C951-906A-844D-A65A-D3D55F5988AD}"/>
                </a:ext>
              </a:extLst>
            </p:cNvPr>
            <p:cNvSpPr txBox="1"/>
            <p:nvPr/>
          </p:nvSpPr>
          <p:spPr>
            <a:xfrm>
              <a:off x="10946523" y="3703908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Server</a:t>
              </a:r>
            </a:p>
          </p:txBody>
        </p:sp>
      </p:grpSp>
      <p:grpSp>
        <p:nvGrpSpPr>
          <p:cNvPr id="37" name="群組 10">
            <a:extLst>
              <a:ext uri="{FF2B5EF4-FFF2-40B4-BE49-F238E27FC236}">
                <a16:creationId xmlns:a16="http://schemas.microsoft.com/office/drawing/2014/main" id="{7579C343-4684-85DC-CA1F-62F9E5BC6B1B}"/>
              </a:ext>
            </a:extLst>
          </p:cNvPr>
          <p:cNvGrpSpPr/>
          <p:nvPr/>
        </p:nvGrpSpPr>
        <p:grpSpPr>
          <a:xfrm>
            <a:off x="516777" y="2077937"/>
            <a:ext cx="1842516" cy="2773422"/>
            <a:chOff x="1380738" y="1679934"/>
            <a:chExt cx="1842516" cy="2773422"/>
          </a:xfrm>
        </p:grpSpPr>
        <p:sp>
          <p:nvSpPr>
            <p:cNvPr id="38" name="矩形 1">
              <a:extLst>
                <a:ext uri="{FF2B5EF4-FFF2-40B4-BE49-F238E27FC236}">
                  <a16:creationId xmlns:a16="http://schemas.microsoft.com/office/drawing/2014/main" id="{F9D31D71-1437-BD05-328F-291AAF679ED4}"/>
                </a:ext>
              </a:extLst>
            </p:cNvPr>
            <p:cNvSpPr/>
            <p:nvPr/>
          </p:nvSpPr>
          <p:spPr>
            <a:xfrm>
              <a:off x="2185963" y="1679934"/>
              <a:ext cx="968102" cy="808221"/>
            </a:xfrm>
            <a:prstGeom prst="rect">
              <a:avLst/>
            </a:prstGeom>
            <a:noFill/>
            <a:ln w="38100">
              <a:solidFill>
                <a:srgbClr val="FA943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矩形 2">
              <a:extLst>
                <a:ext uri="{FF2B5EF4-FFF2-40B4-BE49-F238E27FC236}">
                  <a16:creationId xmlns:a16="http://schemas.microsoft.com/office/drawing/2014/main" id="{38186701-53E6-9AEE-DE1F-32C5B6F1EFC5}"/>
                </a:ext>
              </a:extLst>
            </p:cNvPr>
            <p:cNvSpPr/>
            <p:nvPr/>
          </p:nvSpPr>
          <p:spPr>
            <a:xfrm>
              <a:off x="2284636" y="3653778"/>
              <a:ext cx="938618" cy="799578"/>
            </a:xfrm>
            <a:prstGeom prst="rect">
              <a:avLst/>
            </a:prstGeom>
            <a:noFill/>
            <a:ln w="28575">
              <a:solidFill>
                <a:srgbClr val="FA943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文字方塊 8">
              <a:extLst>
                <a:ext uri="{FF2B5EF4-FFF2-40B4-BE49-F238E27FC236}">
                  <a16:creationId xmlns:a16="http://schemas.microsoft.com/office/drawing/2014/main" id="{CF2D2DB4-A9EC-0EB1-E575-E439EA277200}"/>
                </a:ext>
              </a:extLst>
            </p:cNvPr>
            <p:cNvSpPr txBox="1"/>
            <p:nvPr/>
          </p:nvSpPr>
          <p:spPr>
            <a:xfrm>
              <a:off x="1380738" y="2778579"/>
              <a:ext cx="1842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b="1" dirty="0">
                  <a:solidFill>
                    <a:schemeClr val="accent5"/>
                  </a:solidFill>
                </a:rPr>
                <a:t>Can belong to different subnets</a:t>
              </a:r>
              <a:endParaRPr lang="zh-TW" altLang="en-US" sz="1600" b="1" dirty="0">
                <a:solidFill>
                  <a:schemeClr val="accent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63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52F2F5-C5C4-294B-4099-354526D75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Graphical Topology</a:t>
            </a:r>
            <a:endParaRPr lang="zh-TW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E8FA5B-43B1-7041-F760-8C294CE32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455" y="1595589"/>
            <a:ext cx="7273508" cy="9932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CCDAEA-6490-39F1-63A8-DD3C1DA5BD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3786" y="2909510"/>
            <a:ext cx="3422112" cy="3530967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8" name="群組 23">
            <a:extLst>
              <a:ext uri="{FF2B5EF4-FFF2-40B4-BE49-F238E27FC236}">
                <a16:creationId xmlns:a16="http://schemas.microsoft.com/office/drawing/2014/main" id="{4B0A3FA6-3BA0-ED03-FBD3-B624145D98A5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9" name="群組 19">
              <a:extLst>
                <a:ext uri="{FF2B5EF4-FFF2-40B4-BE49-F238E27FC236}">
                  <a16:creationId xmlns:a16="http://schemas.microsoft.com/office/drawing/2014/main" id="{51EA13FC-4BF0-9112-2383-B06A76305B63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1" name="橢圓 20">
                <a:extLst>
                  <a:ext uri="{FF2B5EF4-FFF2-40B4-BE49-F238E27FC236}">
                    <a16:creationId xmlns:a16="http://schemas.microsoft.com/office/drawing/2014/main" id="{D9E7FEC6-0DD7-212B-9910-C66B5B493FFB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橢圓 21">
                <a:extLst>
                  <a:ext uri="{FF2B5EF4-FFF2-40B4-BE49-F238E27FC236}">
                    <a16:creationId xmlns:a16="http://schemas.microsoft.com/office/drawing/2014/main" id="{33B45C20-4F59-A66D-BB5E-1406B5457644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0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B5F23554-56BE-DC37-9BF6-2BB3E6AB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0472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34EEF-777F-CCE7-98EF-26FF8C042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7D9C12B9-46A3-DDA2-AC51-EC0351DF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933240"/>
          </a:xfrm>
        </p:spPr>
        <p:txBody>
          <a:bodyPr>
            <a:normAutofit fontScale="90000"/>
          </a:bodyPr>
          <a:lstStyle/>
          <a:p>
            <a:r>
              <a:rPr lang="en-US" altLang="zh-TW" sz="4000" dirty="0"/>
              <a:t>Proprietary Serial Device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</a:rPr>
              <a:t>Concept</a:t>
            </a:r>
            <a:br>
              <a:rPr lang="zh-TW" altLang="en-US" dirty="0">
                <a:solidFill>
                  <a:schemeClr val="bg1">
                    <a:lumMod val="50000"/>
                  </a:schemeClr>
                </a:solidFill>
              </a:rPr>
            </a:br>
            <a:endParaRPr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855B016-A0CB-8A4A-40BA-D4BF7C958275}"/>
              </a:ext>
            </a:extLst>
          </p:cNvPr>
          <p:cNvSpPr txBox="1">
            <a:spLocks/>
          </p:cNvSpPr>
          <p:nvPr/>
        </p:nvSpPr>
        <p:spPr>
          <a:xfrm>
            <a:off x="559225" y="2050911"/>
            <a:ext cx="6794671" cy="2494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dirty="0"/>
              <a:t>Non-standard Modbus and Serial Proprietary </a:t>
            </a:r>
            <a:br>
              <a:rPr lang="en-US" altLang="zh-TW" sz="1800" dirty="0"/>
            </a:br>
            <a:r>
              <a:rPr lang="en-US" altLang="zh-TW" sz="1800" dirty="0"/>
              <a:t>to Modbus TCP conversion</a:t>
            </a:r>
          </a:p>
          <a:p>
            <a:pPr lvl="1"/>
            <a:r>
              <a:rPr lang="en-US" altLang="zh-TW" sz="1400" b="0" dirty="0">
                <a:solidFill>
                  <a:srgbClr val="008880"/>
                </a:solidFill>
              </a:rPr>
              <a:t>Supports </a:t>
            </a:r>
            <a:r>
              <a:rPr lang="en-US" altLang="zh-TW" sz="1400" dirty="0">
                <a:solidFill>
                  <a:srgbClr val="008880"/>
                </a:solidFill>
              </a:rPr>
              <a:t>Agent mode</a:t>
            </a:r>
          </a:p>
          <a:p>
            <a:pPr lvl="1"/>
            <a:r>
              <a:rPr lang="en-US" altLang="zh-TW" sz="1400" b="0" dirty="0"/>
              <a:t>Simultaneously with standard Modbus RTU/ASCII Server</a:t>
            </a:r>
          </a:p>
          <a:p>
            <a:endParaRPr lang="en-US" altLang="zh-TW" sz="1400" b="0" dirty="0"/>
          </a:p>
          <a:p>
            <a:pPr>
              <a:lnSpc>
                <a:spcPct val="120000"/>
              </a:lnSpc>
            </a:pPr>
            <a:r>
              <a:rPr lang="en-US" altLang="zh-TW" sz="1800" dirty="0"/>
              <a:t>Supported Modes</a:t>
            </a:r>
          </a:p>
          <a:p>
            <a:pPr lvl="1">
              <a:lnSpc>
                <a:spcPct val="120000"/>
              </a:lnSpc>
            </a:pPr>
            <a:r>
              <a:rPr lang="en-US" altLang="zh-TW" sz="1500" dirty="0"/>
              <a:t>Request / Response </a:t>
            </a:r>
            <a:r>
              <a:rPr lang="en-US" altLang="zh-TW" sz="1500" b="0" dirty="0"/>
              <a:t>= </a:t>
            </a:r>
            <a:r>
              <a:rPr lang="sk-SK" sz="1500" b="0" dirty="0"/>
              <a:t>Time-Based (Scheduled/Periodic)</a:t>
            </a:r>
            <a:endParaRPr lang="en-US" altLang="zh-TW" sz="1500" b="0" dirty="0"/>
          </a:p>
          <a:p>
            <a:pPr lvl="1">
              <a:lnSpc>
                <a:spcPct val="120000"/>
              </a:lnSpc>
            </a:pPr>
            <a:r>
              <a:rPr lang="en-US" altLang="zh-TW" sz="1500" dirty="0">
                <a:solidFill>
                  <a:srgbClr val="008880"/>
                </a:solidFill>
              </a:rPr>
              <a:t>Produce / Consume </a:t>
            </a:r>
            <a:r>
              <a:rPr lang="en-US" altLang="zh-TW" sz="1500" b="0" dirty="0"/>
              <a:t>= Time-Independent (</a:t>
            </a:r>
            <a:r>
              <a:rPr lang="sk-SK" sz="1500" b="0" dirty="0"/>
              <a:t>Continuous/Event-Based</a:t>
            </a:r>
            <a:r>
              <a:rPr lang="en-GB" sz="1500" b="0" dirty="0"/>
              <a:t>)</a:t>
            </a:r>
            <a:endParaRPr lang="en-US" altLang="zh-TW" sz="1500" b="0" dirty="0"/>
          </a:p>
        </p:txBody>
      </p:sp>
      <p:grpSp>
        <p:nvGrpSpPr>
          <p:cNvPr id="9" name="群組 43">
            <a:extLst>
              <a:ext uri="{FF2B5EF4-FFF2-40B4-BE49-F238E27FC236}">
                <a16:creationId xmlns:a16="http://schemas.microsoft.com/office/drawing/2014/main" id="{79963B97-E7EA-66D0-7025-176BB08D3E19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0" name="群組 28">
              <a:extLst>
                <a:ext uri="{FF2B5EF4-FFF2-40B4-BE49-F238E27FC236}">
                  <a16:creationId xmlns:a16="http://schemas.microsoft.com/office/drawing/2014/main" id="{F2BC4068-152B-CE5A-0415-7FDD57935C5B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4" name="橢圓 30">
                <a:extLst>
                  <a:ext uri="{FF2B5EF4-FFF2-40B4-BE49-F238E27FC236}">
                    <a16:creationId xmlns:a16="http://schemas.microsoft.com/office/drawing/2014/main" id="{48693297-85C6-8FD0-A988-BB3C2C4A1742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橢圓 31">
                <a:extLst>
                  <a:ext uri="{FF2B5EF4-FFF2-40B4-BE49-F238E27FC236}">
                    <a16:creationId xmlns:a16="http://schemas.microsoft.com/office/drawing/2014/main" id="{195D1699-3321-8051-DE43-6A9622849C87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CBF61897-0077-BAC6-B295-01AF003D6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grpSp>
        <p:nvGrpSpPr>
          <p:cNvPr id="3" name="群組 27">
            <a:extLst>
              <a:ext uri="{FF2B5EF4-FFF2-40B4-BE49-F238E27FC236}">
                <a16:creationId xmlns:a16="http://schemas.microsoft.com/office/drawing/2014/main" id="{FBCD92A0-FE18-38D0-748D-76E2909C7A3C}"/>
              </a:ext>
            </a:extLst>
          </p:cNvPr>
          <p:cNvGrpSpPr/>
          <p:nvPr/>
        </p:nvGrpSpPr>
        <p:grpSpPr>
          <a:xfrm>
            <a:off x="7488389" y="1914291"/>
            <a:ext cx="3812392" cy="2845019"/>
            <a:chOff x="8027925" y="1474429"/>
            <a:chExt cx="3812392" cy="2845019"/>
          </a:xfrm>
        </p:grpSpPr>
        <p:cxnSp>
          <p:nvCxnSpPr>
            <p:cNvPr id="5" name="直線接點 28">
              <a:extLst>
                <a:ext uri="{FF2B5EF4-FFF2-40B4-BE49-F238E27FC236}">
                  <a16:creationId xmlns:a16="http://schemas.microsoft.com/office/drawing/2014/main" id="{CA7F5DB7-A1CF-109A-B4C9-3C9115CB8DFF}"/>
                </a:ext>
              </a:extLst>
            </p:cNvPr>
            <p:cNvCxnSpPr>
              <a:cxnSpLocks/>
            </p:cNvCxnSpPr>
            <p:nvPr/>
          </p:nvCxnSpPr>
          <p:spPr>
            <a:xfrm>
              <a:off x="9718764" y="3045064"/>
              <a:ext cx="4820" cy="3962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30">
              <a:extLst>
                <a:ext uri="{FF2B5EF4-FFF2-40B4-BE49-F238E27FC236}">
                  <a16:creationId xmlns:a16="http://schemas.microsoft.com/office/drawing/2014/main" id="{975ACCFF-E793-7D0B-CA92-2F3A28047504}"/>
                </a:ext>
              </a:extLst>
            </p:cNvPr>
            <p:cNvCxnSpPr>
              <a:cxnSpLocks/>
            </p:cNvCxnSpPr>
            <p:nvPr/>
          </p:nvCxnSpPr>
          <p:spPr>
            <a:xfrm>
              <a:off x="9718764" y="1875066"/>
              <a:ext cx="0" cy="572043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2047">
              <a:extLst>
                <a:ext uri="{FF2B5EF4-FFF2-40B4-BE49-F238E27FC236}">
                  <a16:creationId xmlns:a16="http://schemas.microsoft.com/office/drawing/2014/main" id="{D9E6E7C7-707A-4C79-238A-6176BB0E8667}"/>
                </a:ext>
              </a:extLst>
            </p:cNvPr>
            <p:cNvSpPr/>
            <p:nvPr/>
          </p:nvSpPr>
          <p:spPr>
            <a:xfrm>
              <a:off x="8027925" y="1474429"/>
              <a:ext cx="3812392" cy="2845019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3" name="圖片 2051" descr="一張含有 文字, 電子產品, 遠端存放庫, 控制 的圖片&#10;&#10;AI 產生的內容可能不正確。">
              <a:extLst>
                <a:ext uri="{FF2B5EF4-FFF2-40B4-BE49-F238E27FC236}">
                  <a16:creationId xmlns:a16="http://schemas.microsoft.com/office/drawing/2014/main" id="{C2893F2C-0DAA-DEFD-C5D3-B76B90420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74417" y="2275701"/>
              <a:ext cx="698335" cy="1047503"/>
            </a:xfrm>
            <a:prstGeom prst="rect">
              <a:avLst/>
            </a:prstGeom>
          </p:spPr>
        </p:pic>
        <p:sp>
          <p:nvSpPr>
            <p:cNvPr id="16" name="文字方塊 2053">
              <a:extLst>
                <a:ext uri="{FF2B5EF4-FFF2-40B4-BE49-F238E27FC236}">
                  <a16:creationId xmlns:a16="http://schemas.microsoft.com/office/drawing/2014/main" id="{BD730D8C-3864-9B95-ADC5-2DCD2E2C77FD}"/>
                </a:ext>
              </a:extLst>
            </p:cNvPr>
            <p:cNvSpPr txBox="1"/>
            <p:nvPr/>
          </p:nvSpPr>
          <p:spPr>
            <a:xfrm>
              <a:off x="10046995" y="1645449"/>
              <a:ext cx="1108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accent6"/>
                  </a:solidFill>
                </a:rPr>
                <a:t>Client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字方塊 2058">
              <a:extLst>
                <a:ext uri="{FF2B5EF4-FFF2-40B4-BE49-F238E27FC236}">
                  <a16:creationId xmlns:a16="http://schemas.microsoft.com/office/drawing/2014/main" id="{7F5A0935-457B-6ABA-B90D-B74C684F00DF}"/>
                </a:ext>
              </a:extLst>
            </p:cNvPr>
            <p:cNvSpPr txBox="1"/>
            <p:nvPr/>
          </p:nvSpPr>
          <p:spPr>
            <a:xfrm>
              <a:off x="8211260" y="4014094"/>
              <a:ext cx="16125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Serial Proprietary Server</a:t>
              </a:r>
            </a:p>
          </p:txBody>
        </p:sp>
        <p:cxnSp>
          <p:nvCxnSpPr>
            <p:cNvPr id="19" name="直線接點 2059">
              <a:extLst>
                <a:ext uri="{FF2B5EF4-FFF2-40B4-BE49-F238E27FC236}">
                  <a16:creationId xmlns:a16="http://schemas.microsoft.com/office/drawing/2014/main" id="{4E561E93-A57B-53AE-0AE3-D6F2CBD7E479}"/>
                </a:ext>
              </a:extLst>
            </p:cNvPr>
            <p:cNvCxnSpPr>
              <a:cxnSpLocks/>
            </p:cNvCxnSpPr>
            <p:nvPr/>
          </p:nvCxnSpPr>
          <p:spPr>
            <a:xfrm>
              <a:off x="8994943" y="3459638"/>
              <a:ext cx="188570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2060">
              <a:extLst>
                <a:ext uri="{FF2B5EF4-FFF2-40B4-BE49-F238E27FC236}">
                  <a16:creationId xmlns:a16="http://schemas.microsoft.com/office/drawing/2014/main" id="{8F781BBA-8731-BA5A-F6A0-94F15F9F66BB}"/>
                </a:ext>
              </a:extLst>
            </p:cNvPr>
            <p:cNvCxnSpPr>
              <a:cxnSpLocks/>
            </p:cNvCxnSpPr>
            <p:nvPr/>
          </p:nvCxnSpPr>
          <p:spPr>
            <a:xfrm>
              <a:off x="8999363" y="3450929"/>
              <a:ext cx="0" cy="2312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61">
              <a:extLst>
                <a:ext uri="{FF2B5EF4-FFF2-40B4-BE49-F238E27FC236}">
                  <a16:creationId xmlns:a16="http://schemas.microsoft.com/office/drawing/2014/main" id="{605D51B8-ADE6-FF40-2585-0C2B90BA7DF7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645" y="3450929"/>
              <a:ext cx="0" cy="2312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Picture 12" descr="Power meter - Free technology icons">
              <a:extLst>
                <a:ext uri="{FF2B5EF4-FFF2-40B4-BE49-F238E27FC236}">
                  <a16:creationId xmlns:a16="http://schemas.microsoft.com/office/drawing/2014/main" id="{64CF9B41-22D0-557F-E2B0-80C89DAFC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6826" y="3620451"/>
              <a:ext cx="361116" cy="36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SCADA [Computer Systems &amp; Interfaces] from FloRight Pump &amp; Controls">
              <a:extLst>
                <a:ext uri="{FF2B5EF4-FFF2-40B4-BE49-F238E27FC236}">
                  <a16:creationId xmlns:a16="http://schemas.microsoft.com/office/drawing/2014/main" id="{39247F74-50BB-478F-FF9E-957EC8A00D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4690" y="1544296"/>
              <a:ext cx="758391" cy="505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文字方塊 2066">
              <a:extLst>
                <a:ext uri="{FF2B5EF4-FFF2-40B4-BE49-F238E27FC236}">
                  <a16:creationId xmlns:a16="http://schemas.microsoft.com/office/drawing/2014/main" id="{1DA4DE75-89A1-3E03-DD42-6505D559FD07}"/>
                </a:ext>
              </a:extLst>
            </p:cNvPr>
            <p:cNvSpPr txBox="1"/>
            <p:nvPr/>
          </p:nvSpPr>
          <p:spPr>
            <a:xfrm>
              <a:off x="9427654" y="3657043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and / or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文字方塊 2076">
              <a:extLst>
                <a:ext uri="{FF2B5EF4-FFF2-40B4-BE49-F238E27FC236}">
                  <a16:creationId xmlns:a16="http://schemas.microsoft.com/office/drawing/2014/main" id="{3D2E382C-4DCD-2CD5-38A4-08C440C11D8A}"/>
                </a:ext>
              </a:extLst>
            </p:cNvPr>
            <p:cNvSpPr txBox="1"/>
            <p:nvPr/>
          </p:nvSpPr>
          <p:spPr>
            <a:xfrm>
              <a:off x="9851027" y="2627246"/>
              <a:ext cx="1989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Data cached in </a:t>
              </a:r>
              <a:r>
                <a:rPr kumimoji="0" lang="en-US" altLang="zh-TW" sz="12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MGate</a:t>
              </a: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for active polling </a:t>
              </a:r>
            </a:p>
          </p:txBody>
        </p:sp>
        <p:sp>
          <p:nvSpPr>
            <p:cNvPr id="27" name="箭號: 迴轉箭號 2078">
              <a:extLst>
                <a:ext uri="{FF2B5EF4-FFF2-40B4-BE49-F238E27FC236}">
                  <a16:creationId xmlns:a16="http://schemas.microsoft.com/office/drawing/2014/main" id="{F322D8A9-954C-3832-1CDE-F6E6FDFE7035}"/>
                </a:ext>
              </a:extLst>
            </p:cNvPr>
            <p:cNvSpPr/>
            <p:nvPr/>
          </p:nvSpPr>
          <p:spPr>
            <a:xfrm rot="10800000" flipH="1">
              <a:off x="9545001" y="3257479"/>
              <a:ext cx="411390" cy="342447"/>
            </a:xfrm>
            <a:prstGeom prst="uturnArrow">
              <a:avLst>
                <a:gd name="adj1" fmla="val 22403"/>
                <a:gd name="adj2" fmla="val 25000"/>
                <a:gd name="adj3" fmla="val 37989"/>
                <a:gd name="adj4" fmla="val 53167"/>
                <a:gd name="adj5" fmla="val 100000"/>
              </a:avLst>
            </a:prstGeom>
            <a:solidFill>
              <a:schemeClr val="accent2"/>
            </a:solidFill>
            <a:ln>
              <a:noFill/>
            </a:ln>
            <a:scene3d>
              <a:camera prst="orthographicFront">
                <a:rot lat="21304561" lon="602246" rev="21547774"/>
              </a:camera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A410F5E-CFDD-D550-7AAA-7035D93F4384}"/>
              </a:ext>
            </a:extLst>
          </p:cNvPr>
          <p:cNvSpPr txBox="1"/>
          <p:nvPr/>
        </p:nvSpPr>
        <p:spPr>
          <a:xfrm>
            <a:off x="7418842" y="1542911"/>
            <a:ext cx="3654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 dirty="0">
                <a:solidFill>
                  <a:schemeClr val="accent1"/>
                </a:solidFill>
              </a:rPr>
              <a:t>New Supported Architecture</a:t>
            </a:r>
          </a:p>
        </p:txBody>
      </p:sp>
      <p:sp>
        <p:nvSpPr>
          <p:cNvPr id="38" name="文字方塊 2057">
            <a:extLst>
              <a:ext uri="{FF2B5EF4-FFF2-40B4-BE49-F238E27FC236}">
                <a16:creationId xmlns:a16="http://schemas.microsoft.com/office/drawing/2014/main" id="{B1AE7915-ABD6-F1FD-460D-EE54A6B3EA69}"/>
              </a:ext>
            </a:extLst>
          </p:cNvPr>
          <p:cNvSpPr txBox="1"/>
          <p:nvPr/>
        </p:nvSpPr>
        <p:spPr>
          <a:xfrm>
            <a:off x="9590178" y="4461194"/>
            <a:ext cx="17990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Modbus RTU/ASCII Server</a:t>
            </a:r>
          </a:p>
        </p:txBody>
      </p:sp>
      <p:pic>
        <p:nvPicPr>
          <p:cNvPr id="39" name="Picture 2" descr="Electric meter - Free technology icons">
            <a:extLst>
              <a:ext uri="{FF2B5EF4-FFF2-40B4-BE49-F238E27FC236}">
                <a16:creationId xmlns:a16="http://schemas.microsoft.com/office/drawing/2014/main" id="{FA5BE93D-491D-9805-504B-7CD7879C0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55926" y="4114197"/>
            <a:ext cx="376719" cy="3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2145D45-01D8-E5D3-8A13-9FC72EF6D3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1565" y="4860463"/>
            <a:ext cx="3271788" cy="152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2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AEDE5F-844A-507B-F34E-3EDD4BDD8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A95A9097-A912-DDB5-CC1A-4F8DE82B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Proprietary Serial Settings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</a:rPr>
              <a:t>The Frame Format</a:t>
            </a:r>
            <a:endParaRPr lang="zh-TW" altLang="en-US" dirty="0">
              <a:solidFill>
                <a:schemeClr val="accent4"/>
              </a:solidFill>
            </a:endParaRPr>
          </a:p>
        </p:txBody>
      </p:sp>
      <p:sp>
        <p:nvSpPr>
          <p:cNvPr id="2" name="內容版面配置區 3">
            <a:extLst>
              <a:ext uri="{FF2B5EF4-FFF2-40B4-BE49-F238E27FC236}">
                <a16:creationId xmlns:a16="http://schemas.microsoft.com/office/drawing/2014/main" id="{D38BFD23-7373-6FEB-B3C9-B7EE34997FB5}"/>
              </a:ext>
            </a:extLst>
          </p:cNvPr>
          <p:cNvSpPr txBox="1">
            <a:spLocks/>
          </p:cNvSpPr>
          <p:nvPr/>
        </p:nvSpPr>
        <p:spPr>
          <a:xfrm>
            <a:off x="4597851" y="1609084"/>
            <a:ext cx="8383818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TW" sz="1600" dirty="0"/>
              <a:t>Take the response of the Modbus RTU function code 03 as an example  </a:t>
            </a:r>
            <a:endParaRPr lang="en-US" altLang="zh-TW" sz="1200" dirty="0"/>
          </a:p>
        </p:txBody>
      </p:sp>
      <p:sp>
        <p:nvSpPr>
          <p:cNvPr id="3" name="內容版面配置區 3">
            <a:extLst>
              <a:ext uri="{FF2B5EF4-FFF2-40B4-BE49-F238E27FC236}">
                <a16:creationId xmlns:a16="http://schemas.microsoft.com/office/drawing/2014/main" id="{330CE22E-91C9-65B5-2E35-844ED3755900}"/>
              </a:ext>
            </a:extLst>
          </p:cNvPr>
          <p:cNvSpPr txBox="1">
            <a:spLocks/>
          </p:cNvSpPr>
          <p:nvPr/>
        </p:nvSpPr>
        <p:spPr>
          <a:xfrm>
            <a:off x="4597851" y="3356930"/>
            <a:ext cx="5525460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TW" sz="1600" dirty="0"/>
              <a:t>The function block settings would be:  </a:t>
            </a:r>
            <a:endParaRPr lang="en-US" altLang="zh-TW" sz="12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68EED64-866E-EB4A-C95B-5AA7976B1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002" y="3702659"/>
            <a:ext cx="7426439" cy="2683992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0F9E9B71-40D6-DA62-B0AE-B3A928A1E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405" y="2177782"/>
            <a:ext cx="7192379" cy="628738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B07B8CBF-32C6-EB7C-9F5E-843AE8573ECE}"/>
              </a:ext>
            </a:extLst>
          </p:cNvPr>
          <p:cNvSpPr txBox="1"/>
          <p:nvPr/>
        </p:nvSpPr>
        <p:spPr>
          <a:xfrm>
            <a:off x="5582489" y="1913014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FFC000"/>
                </a:solidFill>
              </a:rPr>
              <a:t>Function Code</a:t>
            </a:r>
            <a:endParaRPr lang="zh-TW" altLang="en-US" sz="1400" dirty="0">
              <a:solidFill>
                <a:srgbClr val="FFC000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D33B688-CD79-243C-0564-E155C7A96F78}"/>
              </a:ext>
            </a:extLst>
          </p:cNvPr>
          <p:cNvSpPr txBox="1"/>
          <p:nvPr/>
        </p:nvSpPr>
        <p:spPr>
          <a:xfrm>
            <a:off x="4701405" y="2801464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FF0000"/>
                </a:solidFill>
              </a:rPr>
              <a:t>Slave ID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5E0D200-FACC-CFB7-901B-66B72AEAAFA8}"/>
              </a:ext>
            </a:extLst>
          </p:cNvPr>
          <p:cNvSpPr txBox="1"/>
          <p:nvPr/>
        </p:nvSpPr>
        <p:spPr>
          <a:xfrm>
            <a:off x="6763885" y="2771201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92D050"/>
                </a:solidFill>
              </a:rPr>
              <a:t>Byte Count</a:t>
            </a:r>
            <a:endParaRPr lang="zh-TW" altLang="en-US" sz="1400" dirty="0">
              <a:solidFill>
                <a:srgbClr val="92D050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3AB3EDAF-0B1C-915F-8C06-E1B6789E14DB}"/>
              </a:ext>
            </a:extLst>
          </p:cNvPr>
          <p:cNvSpPr txBox="1"/>
          <p:nvPr/>
        </p:nvSpPr>
        <p:spPr>
          <a:xfrm>
            <a:off x="8512863" y="2019398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00B0F0"/>
                </a:solidFill>
              </a:rPr>
              <a:t>Data</a:t>
            </a:r>
            <a:endParaRPr lang="zh-TW" altLang="en-US" sz="1400" dirty="0">
              <a:solidFill>
                <a:srgbClr val="00B0F0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27A8C9D8-5DEB-BEA7-122A-07DA34650FC8}"/>
              </a:ext>
            </a:extLst>
          </p:cNvPr>
          <p:cNvSpPr txBox="1"/>
          <p:nvPr/>
        </p:nvSpPr>
        <p:spPr>
          <a:xfrm>
            <a:off x="10475037" y="2771200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7030A0"/>
                </a:solidFill>
              </a:rPr>
              <a:t>CRC</a:t>
            </a:r>
            <a:endParaRPr lang="zh-TW" altLang="en-US" sz="1400" dirty="0">
              <a:solidFill>
                <a:srgbClr val="7030A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5386F4-AA53-4317-B481-99F22E2BE75A}"/>
              </a:ext>
            </a:extLst>
          </p:cNvPr>
          <p:cNvSpPr/>
          <p:nvPr/>
        </p:nvSpPr>
        <p:spPr>
          <a:xfrm>
            <a:off x="7486116" y="4137476"/>
            <a:ext cx="851228" cy="2181689"/>
          </a:xfrm>
          <a:prstGeom prst="rect">
            <a:avLst/>
          </a:prstGeom>
          <a:noFill/>
          <a:ln w="28575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9" name="群組 43">
            <a:extLst>
              <a:ext uri="{FF2B5EF4-FFF2-40B4-BE49-F238E27FC236}">
                <a16:creationId xmlns:a16="http://schemas.microsoft.com/office/drawing/2014/main" id="{66B723D1-9DEF-611C-859E-0DA221350A90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20" name="群組 28">
              <a:extLst>
                <a:ext uri="{FF2B5EF4-FFF2-40B4-BE49-F238E27FC236}">
                  <a16:creationId xmlns:a16="http://schemas.microsoft.com/office/drawing/2014/main" id="{E04FDE79-B522-21A4-F56E-9A7BE59F789D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22" name="橢圓 30">
                <a:extLst>
                  <a:ext uri="{FF2B5EF4-FFF2-40B4-BE49-F238E27FC236}">
                    <a16:creationId xmlns:a16="http://schemas.microsoft.com/office/drawing/2014/main" id="{5FB9330C-08AE-F66D-65FB-08389437537E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橢圓 31">
                <a:extLst>
                  <a:ext uri="{FF2B5EF4-FFF2-40B4-BE49-F238E27FC236}">
                    <a16:creationId xmlns:a16="http://schemas.microsoft.com/office/drawing/2014/main" id="{51F206A1-FEFB-BA2B-8469-D69CF0915F55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5159353C-F8C2-EE7D-568F-380F59595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E68CF1-64EC-5264-A53D-CED3761FF690}"/>
              </a:ext>
            </a:extLst>
          </p:cNvPr>
          <p:cNvSpPr txBox="1">
            <a:spLocks/>
          </p:cNvSpPr>
          <p:nvPr/>
        </p:nvSpPr>
        <p:spPr>
          <a:xfrm>
            <a:off x="516708" y="2220791"/>
            <a:ext cx="7120745" cy="4131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Supports 4 Function Blocks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Node Address: </a:t>
            </a:r>
            <a:br>
              <a:rPr lang="en-US" altLang="zh-TW" sz="1400" dirty="0"/>
            </a:br>
            <a:r>
              <a:rPr lang="en-US" altLang="zh-TW" sz="1400" b="0" dirty="0"/>
              <a:t>Like Device ID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Constant: </a:t>
            </a:r>
            <a:br>
              <a:rPr lang="en-US" altLang="zh-TW" sz="1400" dirty="0"/>
            </a:br>
            <a:r>
              <a:rPr lang="en-US" altLang="zh-TW" sz="1400" b="0" dirty="0"/>
              <a:t>A tag with a </a:t>
            </a:r>
            <a:r>
              <a:rPr lang="en-US" altLang="zh-TW" sz="1400" dirty="0"/>
              <a:t>fixed length </a:t>
            </a:r>
            <a:br>
              <a:rPr lang="en-US" altLang="zh-TW" sz="1400" dirty="0"/>
            </a:br>
            <a:r>
              <a:rPr lang="en-US" altLang="zh-TW" sz="1400" b="0" dirty="0"/>
              <a:t>and an </a:t>
            </a:r>
            <a:r>
              <a:rPr lang="en-US" altLang="zh-TW" sz="1400" dirty="0"/>
              <a:t>unchanging </a:t>
            </a:r>
            <a:r>
              <a:rPr lang="en-US" altLang="zh-TW" sz="1400" b="0" dirty="0"/>
              <a:t>value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Data:</a:t>
            </a:r>
            <a:r>
              <a:rPr lang="en-US" altLang="zh-TW" sz="1400" b="0" dirty="0"/>
              <a:t> </a:t>
            </a:r>
            <a:br>
              <a:rPr lang="en-US" altLang="zh-TW" sz="1400" b="0" dirty="0"/>
            </a:br>
            <a:r>
              <a:rPr lang="en-US" altLang="zh-TW" sz="1400" b="0" dirty="0"/>
              <a:t>A tag with a </a:t>
            </a:r>
            <a:r>
              <a:rPr lang="en-US" altLang="zh-TW" sz="1400" dirty="0"/>
              <a:t>fixed length </a:t>
            </a:r>
            <a:br>
              <a:rPr lang="en-US" altLang="zh-TW" sz="1400" dirty="0"/>
            </a:br>
            <a:r>
              <a:rPr lang="en-US" altLang="zh-TW" sz="1400" b="0" dirty="0"/>
              <a:t>but a </a:t>
            </a:r>
            <a:r>
              <a:rPr lang="en-US" altLang="zh-TW" sz="1400" dirty="0"/>
              <a:t>variable value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Checksum: </a:t>
            </a:r>
            <a:br>
              <a:rPr lang="en-US" altLang="zh-TW" sz="1400" dirty="0"/>
            </a:br>
            <a:r>
              <a:rPr lang="en-US" altLang="zh-TW" sz="1400" b="0" dirty="0"/>
              <a:t>Used for checksum calculation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101854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E7213-FC33-1233-36B1-71ED8151F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D710B5D4-27CD-3A20-89CA-F93EB6498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72" y="3005943"/>
            <a:ext cx="7995673" cy="846113"/>
          </a:xfrm>
        </p:spPr>
        <p:txBody>
          <a:bodyPr>
            <a:normAutofit/>
          </a:bodyPr>
          <a:lstStyle/>
          <a:p>
            <a:r>
              <a:rPr lang="en-US" altLang="zh-TW" sz="4800" dirty="0"/>
              <a:t>Troubleshooting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03565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B537F-8E12-0B65-C98D-DBB1A47DA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A6B19DE5-4881-BF78-6648-E4C5FEA5D787}"/>
              </a:ext>
            </a:extLst>
          </p:cNvPr>
          <p:cNvSpPr txBox="1">
            <a:spLocks/>
          </p:cNvSpPr>
          <p:nvPr/>
        </p:nvSpPr>
        <p:spPr>
          <a:xfrm>
            <a:off x="432166" y="269777"/>
            <a:ext cx="11425269" cy="95097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Configuration &amp; Monitoring</a:t>
            </a:r>
            <a:endParaRPr lang="zh-TW" alt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4AAED6-ACC5-F304-9E8D-BD787F707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056" y="1616329"/>
            <a:ext cx="2083161" cy="1322601"/>
          </a:xfrm>
          <a:prstGeom prst="rect">
            <a:avLst/>
          </a:prstGeom>
        </p:spPr>
      </p:pic>
      <p:grpSp>
        <p:nvGrpSpPr>
          <p:cNvPr id="10" name="群組 23">
            <a:extLst>
              <a:ext uri="{FF2B5EF4-FFF2-40B4-BE49-F238E27FC236}">
                <a16:creationId xmlns:a16="http://schemas.microsoft.com/office/drawing/2014/main" id="{E500709F-D53E-6A57-12F1-81C4DB09D02A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11" name="群組 19">
              <a:extLst>
                <a:ext uri="{FF2B5EF4-FFF2-40B4-BE49-F238E27FC236}">
                  <a16:creationId xmlns:a16="http://schemas.microsoft.com/office/drawing/2014/main" id="{2A7E40BA-D75B-C326-F960-2DB583EA4DAD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3" name="橢圓 20">
                <a:extLst>
                  <a:ext uri="{FF2B5EF4-FFF2-40B4-BE49-F238E27FC236}">
                    <a16:creationId xmlns:a16="http://schemas.microsoft.com/office/drawing/2014/main" id="{B3E4B610-E832-65CE-EDE3-8CEC6F9A9C7F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橢圓 21">
                <a:extLst>
                  <a:ext uri="{FF2B5EF4-FFF2-40B4-BE49-F238E27FC236}">
                    <a16:creationId xmlns:a16="http://schemas.microsoft.com/office/drawing/2014/main" id="{6B09D7BD-21A7-536D-E42B-77005F11D9D6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2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44C98C18-219B-0C86-496C-1D3B2F764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DEED5B7-FB53-FF81-7158-CA6A671FF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6708" y="1649684"/>
            <a:ext cx="2449194" cy="1324818"/>
          </a:xfrm>
          <a:prstGeom prst="rect">
            <a:avLst/>
          </a:prstGeom>
        </p:spPr>
      </p:pic>
      <p:sp>
        <p:nvSpPr>
          <p:cNvPr id="17" name="內容版面配置區 3">
            <a:extLst>
              <a:ext uri="{FF2B5EF4-FFF2-40B4-BE49-F238E27FC236}">
                <a16:creationId xmlns:a16="http://schemas.microsoft.com/office/drawing/2014/main" id="{9FF2F1AC-63F5-A551-2F07-9F05DD15B32F}"/>
              </a:ext>
            </a:extLst>
          </p:cNvPr>
          <p:cNvSpPr txBox="1">
            <a:spLocks/>
          </p:cNvSpPr>
          <p:nvPr/>
        </p:nvSpPr>
        <p:spPr>
          <a:xfrm>
            <a:off x="653142" y="1535530"/>
            <a:ext cx="6072398" cy="46430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Basic configuration </a:t>
            </a:r>
            <a:endParaRPr lang="en-DE" sz="2000" dirty="0"/>
          </a:p>
          <a:p>
            <a:pPr lvl="1">
              <a:lnSpc>
                <a:spcPct val="120000"/>
              </a:lnSpc>
            </a:pPr>
            <a:r>
              <a:rPr lang="en-US" altLang="zh-TW" dirty="0"/>
              <a:t>Web console (No MGate Manager)</a:t>
            </a:r>
          </a:p>
          <a:p>
            <a:pPr lvl="1">
              <a:lnSpc>
                <a:spcPct val="120000"/>
              </a:lnSpc>
            </a:pPr>
            <a:r>
              <a:rPr lang="en-US" altLang="zh-TW" dirty="0"/>
              <a:t>Moxa Windows Driver Manager v3.7/4.4</a:t>
            </a:r>
            <a:br>
              <a:rPr lang="en-US" altLang="zh-TW" dirty="0"/>
            </a:br>
            <a:r>
              <a:rPr lang="en-US" altLang="zh-TW" dirty="0"/>
              <a:t>(Real COM, Proprietary Serial)</a:t>
            </a:r>
            <a:endParaRPr lang="en-US" altLang="zh-TW" sz="2000" dirty="0"/>
          </a:p>
          <a:p>
            <a:pPr marL="0" indent="0">
              <a:lnSpc>
                <a:spcPct val="120000"/>
              </a:lnSpc>
              <a:buNone/>
            </a:pPr>
            <a:endParaRPr lang="en-US" altLang="zh-TW" sz="2000" dirty="0"/>
          </a:p>
          <a:p>
            <a:r>
              <a:rPr lang="en-GB" sz="2000" dirty="0"/>
              <a:t>For mass configuration </a:t>
            </a:r>
            <a:endParaRPr lang="en-DE" sz="2000" dirty="0"/>
          </a:p>
          <a:p>
            <a:pPr lvl="1"/>
            <a:r>
              <a:rPr lang="en-DE" dirty="0"/>
              <a:t>Device</a:t>
            </a:r>
            <a:r>
              <a:rPr lang="en-GB" dirty="0"/>
              <a:t> </a:t>
            </a:r>
            <a:r>
              <a:rPr lang="en-DE" dirty="0"/>
              <a:t>Search Utility v3.0 or </a:t>
            </a:r>
            <a:r>
              <a:rPr lang="en-GB" dirty="0"/>
              <a:t>n</a:t>
            </a:r>
            <a:r>
              <a:rPr lang="en-DE" dirty="0"/>
              <a:t>ewer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CLI Tool</a:t>
            </a:r>
          </a:p>
          <a:p>
            <a:pPr lvl="1"/>
            <a:r>
              <a:rPr lang="en-GB" dirty="0" err="1"/>
              <a:t>MXconfig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>
              <a:lnSpc>
                <a:spcPct val="120000"/>
              </a:lnSpc>
            </a:pPr>
            <a:r>
              <a:rPr lang="en-US" altLang="zh-TW" sz="2000" dirty="0"/>
              <a:t>Monitoring</a:t>
            </a:r>
          </a:p>
          <a:p>
            <a:pPr lvl="1">
              <a:lnSpc>
                <a:spcPct val="120000"/>
              </a:lnSpc>
            </a:pPr>
            <a:r>
              <a:rPr lang="sk-SK" sz="1600" dirty="0"/>
              <a:t>MXview One Series</a:t>
            </a:r>
            <a:endParaRPr lang="en-US" altLang="zh-TW" sz="20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E5D3BBA-6470-5FB6-C2E1-57A62B53FF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776" y="3420608"/>
            <a:ext cx="5362666" cy="11534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3D4CE8-BA02-D7CB-4DFA-584047EDEC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7513" y="1840855"/>
            <a:ext cx="1218914" cy="1264979"/>
          </a:xfrm>
          <a:prstGeom prst="rect">
            <a:avLst/>
          </a:prstGeom>
        </p:spPr>
      </p:pic>
      <p:sp>
        <p:nvSpPr>
          <p:cNvPr id="23" name="箭號: 向右 15">
            <a:extLst>
              <a:ext uri="{FF2B5EF4-FFF2-40B4-BE49-F238E27FC236}">
                <a16:creationId xmlns:a16="http://schemas.microsoft.com/office/drawing/2014/main" id="{2B18A45E-1DFA-9460-50B4-393A923390EA}"/>
              </a:ext>
            </a:extLst>
          </p:cNvPr>
          <p:cNvSpPr/>
          <p:nvPr/>
        </p:nvSpPr>
        <p:spPr>
          <a:xfrm>
            <a:off x="7911478" y="2078767"/>
            <a:ext cx="851353" cy="49222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6C861C1-AF7D-B144-6E5A-EE841ABECF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3776" y="4837839"/>
            <a:ext cx="2977135" cy="149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16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E3D2AFF-EC39-AC5A-9F22-E4CC0ACE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Clear Overview with Dashboard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5AF43FF-16D4-55AA-070C-48E911C571B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574154"/>
            <a:ext cx="3805709" cy="4714998"/>
          </a:xfrm>
        </p:spPr>
        <p:txBody>
          <a:bodyPr/>
          <a:lstStyle/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grpSp>
        <p:nvGrpSpPr>
          <p:cNvPr id="6" name="群組 23">
            <a:extLst>
              <a:ext uri="{FF2B5EF4-FFF2-40B4-BE49-F238E27FC236}">
                <a16:creationId xmlns:a16="http://schemas.microsoft.com/office/drawing/2014/main" id="{FC783485-275B-1A6B-5F6A-298BDDA77FBE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8" name="群組 19">
              <a:extLst>
                <a:ext uri="{FF2B5EF4-FFF2-40B4-BE49-F238E27FC236}">
                  <a16:creationId xmlns:a16="http://schemas.microsoft.com/office/drawing/2014/main" id="{2C1C9BE8-FB08-D9D2-DAB5-6E54B15BDFFC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0" name="橢圓 20">
                <a:extLst>
                  <a:ext uri="{FF2B5EF4-FFF2-40B4-BE49-F238E27FC236}">
                    <a16:creationId xmlns:a16="http://schemas.microsoft.com/office/drawing/2014/main" id="{0BF157B9-6914-945B-40C6-93934AAD8F92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橢圓 21">
                <a:extLst>
                  <a:ext uri="{FF2B5EF4-FFF2-40B4-BE49-F238E27FC236}">
                    <a16:creationId xmlns:a16="http://schemas.microsoft.com/office/drawing/2014/main" id="{711F426B-3E90-4CDE-19D2-6989E6F81F23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9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234E5C73-ED13-7107-4369-859E86AC7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7869DD0A-ACF4-FCA1-47A9-5EC66BF06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91" y="1330879"/>
            <a:ext cx="10022032" cy="481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71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2DFDE-DDDA-CF14-6186-FE51C838F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B8831026-A4A3-9086-6F98-1300617C4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26" y="2944741"/>
            <a:ext cx="7995673" cy="968518"/>
          </a:xfrm>
        </p:spPr>
        <p:txBody>
          <a:bodyPr>
            <a:normAutofit/>
          </a:bodyPr>
          <a:lstStyle/>
          <a:p>
            <a:r>
              <a:rPr lang="en-US" altLang="zh-TW" sz="4800" dirty="0"/>
              <a:t>Modbus Overview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17588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E3D2AFF-EC39-AC5A-9F22-E4CC0ACE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Traffic Monitor</a:t>
            </a:r>
            <a:endParaRPr lang="zh-TW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8121F8-3286-511D-2BD3-85BE0EC2CC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54"/>
          <a:stretch>
            <a:fillRect/>
          </a:stretch>
        </p:blipFill>
        <p:spPr>
          <a:xfrm>
            <a:off x="516778" y="1387189"/>
            <a:ext cx="6415440" cy="3828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5D6E83-94E7-DB7F-70B7-00CFB1208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922" y="2116444"/>
            <a:ext cx="7783571" cy="408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5">
            <a:extLst>
              <a:ext uri="{FF2B5EF4-FFF2-40B4-BE49-F238E27FC236}">
                <a16:creationId xmlns:a16="http://schemas.microsoft.com/office/drawing/2014/main" id="{32FFF164-6A4B-3576-E7E9-01CE20BE7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/>
          <a:lstStyle/>
          <a:p>
            <a:fld id="{E46C03EF-0544-4821-9D6C-E4F621481178}" type="slidenum">
              <a:rPr lang="en-US" smtClean="0"/>
              <a:t>30</a:t>
            </a:fld>
            <a:endParaRPr lang="en-US" dirty="0"/>
          </a:p>
        </p:txBody>
      </p:sp>
      <p:grpSp>
        <p:nvGrpSpPr>
          <p:cNvPr id="5" name="群組 23">
            <a:extLst>
              <a:ext uri="{FF2B5EF4-FFF2-40B4-BE49-F238E27FC236}">
                <a16:creationId xmlns:a16="http://schemas.microsoft.com/office/drawing/2014/main" id="{53E4B33C-4EDB-E416-9D75-95C79E06EBCB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6" name="群組 19">
              <a:extLst>
                <a:ext uri="{FF2B5EF4-FFF2-40B4-BE49-F238E27FC236}">
                  <a16:creationId xmlns:a16="http://schemas.microsoft.com/office/drawing/2014/main" id="{90347A2F-AA3A-1C6E-AD60-73AB3C1A97F1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8" name="橢圓 20">
                <a:extLst>
                  <a:ext uri="{FF2B5EF4-FFF2-40B4-BE49-F238E27FC236}">
                    <a16:creationId xmlns:a16="http://schemas.microsoft.com/office/drawing/2014/main" id="{1FFC7D5F-C6DD-0AC5-0290-44761FAA269B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橢圓 21">
                <a:extLst>
                  <a:ext uri="{FF2B5EF4-FFF2-40B4-BE49-F238E27FC236}">
                    <a16:creationId xmlns:a16="http://schemas.microsoft.com/office/drawing/2014/main" id="{28C40648-67E9-4EF3-0F7D-77F46F3A87F4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7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4958F3B6-183C-34AA-4366-19826C1C9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379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7EA3D-4ADE-5DC9-A875-6B9088F25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>
            <a:extLst>
              <a:ext uri="{FF2B5EF4-FFF2-40B4-BE49-F238E27FC236}">
                <a16:creationId xmlns:a16="http://schemas.microsoft.com/office/drawing/2014/main" id="{5878A856-53CA-23DF-1CD0-C4EEE3E47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 fontScale="90000"/>
          </a:bodyPr>
          <a:lstStyle/>
          <a:p>
            <a:r>
              <a:rPr lang="en-US" altLang="zh-TW" sz="4000" dirty="0"/>
              <a:t>Trouble Shooting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</a:rPr>
              <a:t>New Build-in Diagnostic Tools</a:t>
            </a:r>
            <a:endParaRPr lang="zh-TW" altLang="en-US" dirty="0">
              <a:solidFill>
                <a:schemeClr val="accent4"/>
              </a:solidFill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9BA45965-34A9-9DF9-C079-9C3B59AE55E6}"/>
              </a:ext>
            </a:extLst>
          </p:cNvPr>
          <p:cNvGrpSpPr/>
          <p:nvPr/>
        </p:nvGrpSpPr>
        <p:grpSpPr>
          <a:xfrm>
            <a:off x="53782" y="2595218"/>
            <a:ext cx="12086007" cy="3640537"/>
            <a:chOff x="107581" y="1999795"/>
            <a:chExt cx="12086007" cy="3640537"/>
          </a:xfrm>
        </p:grpSpPr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A74445BF-066E-C806-9C97-942EB0B25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81" y="1999795"/>
              <a:ext cx="7405878" cy="2858409"/>
            </a:xfrm>
            <a:prstGeom prst="rect">
              <a:avLst/>
            </a:prstGeom>
          </p:spPr>
        </p:pic>
        <p:pic>
          <p:nvPicPr>
            <p:cNvPr id="23" name="圖片 22">
              <a:extLst>
                <a:ext uri="{FF2B5EF4-FFF2-40B4-BE49-F238E27FC236}">
                  <a16:creationId xmlns:a16="http://schemas.microsoft.com/office/drawing/2014/main" id="{E94467F3-C3B1-6C9D-CD74-0D86E2FC3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5160"/>
            <a:stretch>
              <a:fillRect/>
            </a:stretch>
          </p:blipFill>
          <p:spPr>
            <a:xfrm>
              <a:off x="7960987" y="2980434"/>
              <a:ext cx="4232601" cy="2659898"/>
            </a:xfrm>
            <a:prstGeom prst="rect">
              <a:avLst/>
            </a:prstGeom>
          </p:spPr>
        </p:pic>
        <p:sp>
          <p:nvSpPr>
            <p:cNvPr id="16" name="箭號: 向右 15">
              <a:extLst>
                <a:ext uri="{FF2B5EF4-FFF2-40B4-BE49-F238E27FC236}">
                  <a16:creationId xmlns:a16="http://schemas.microsoft.com/office/drawing/2014/main" id="{7BC6F979-0E4A-E9B3-5B8D-B9F94FB61C91}"/>
                </a:ext>
              </a:extLst>
            </p:cNvPr>
            <p:cNvSpPr/>
            <p:nvPr/>
          </p:nvSpPr>
          <p:spPr>
            <a:xfrm>
              <a:off x="7345878" y="4064273"/>
              <a:ext cx="851353" cy="492221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5" name="內容版面配置區 3">
            <a:extLst>
              <a:ext uri="{FF2B5EF4-FFF2-40B4-BE49-F238E27FC236}">
                <a16:creationId xmlns:a16="http://schemas.microsoft.com/office/drawing/2014/main" id="{7D6A5C47-6228-3973-9BA8-0DA8B7C4338B}"/>
              </a:ext>
            </a:extLst>
          </p:cNvPr>
          <p:cNvSpPr txBox="1">
            <a:spLocks/>
          </p:cNvSpPr>
          <p:nvPr/>
        </p:nvSpPr>
        <p:spPr>
          <a:xfrm>
            <a:off x="595604" y="1774065"/>
            <a:ext cx="10866294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No additional tools need to be installed for testing</a:t>
            </a:r>
          </a:p>
          <a:p>
            <a:pPr>
              <a:lnSpc>
                <a:spcPct val="120000"/>
              </a:lnSpc>
            </a:pPr>
            <a:endParaRPr lang="en-US" altLang="zh-TW" sz="1800" dirty="0"/>
          </a:p>
        </p:txBody>
      </p:sp>
      <p:grpSp>
        <p:nvGrpSpPr>
          <p:cNvPr id="2" name="群組 23">
            <a:extLst>
              <a:ext uri="{FF2B5EF4-FFF2-40B4-BE49-F238E27FC236}">
                <a16:creationId xmlns:a16="http://schemas.microsoft.com/office/drawing/2014/main" id="{7201E0B1-2243-797B-9A8F-633CD3778970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3" name="群組 19">
              <a:extLst>
                <a:ext uri="{FF2B5EF4-FFF2-40B4-BE49-F238E27FC236}">
                  <a16:creationId xmlns:a16="http://schemas.microsoft.com/office/drawing/2014/main" id="{804AB550-026C-6B8B-1CA7-137469FE57AE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5" name="橢圓 20">
                <a:extLst>
                  <a:ext uri="{FF2B5EF4-FFF2-40B4-BE49-F238E27FC236}">
                    <a16:creationId xmlns:a16="http://schemas.microsoft.com/office/drawing/2014/main" id="{8CA1E7CA-3424-D501-37D9-65AE50851626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橢圓 21">
                <a:extLst>
                  <a:ext uri="{FF2B5EF4-FFF2-40B4-BE49-F238E27FC236}">
                    <a16:creationId xmlns:a16="http://schemas.microsoft.com/office/drawing/2014/main" id="{C234A413-2EB6-1493-3021-9A9FA06C7337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4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5DA2BDF6-DA28-91B1-E1E6-61AB202B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37386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F4014-2E4D-A935-4152-455C49C17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>
            <a:extLst>
              <a:ext uri="{FF2B5EF4-FFF2-40B4-BE49-F238E27FC236}">
                <a16:creationId xmlns:a16="http://schemas.microsoft.com/office/drawing/2014/main" id="{8A994251-8354-1FAC-F1F7-830431310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 fontScale="90000"/>
          </a:bodyPr>
          <a:lstStyle/>
          <a:p>
            <a:r>
              <a:rPr lang="en-US" altLang="zh-TW" sz="4000" dirty="0"/>
              <a:t>Trouble Shooting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</a:rPr>
              <a:t>New Build-in Diagnostic Tools</a:t>
            </a:r>
            <a:endParaRPr lang="zh-TW" altLang="en-US" dirty="0">
              <a:solidFill>
                <a:schemeClr val="accent4"/>
              </a:solidFill>
            </a:endParaRPr>
          </a:p>
        </p:txBody>
      </p:sp>
      <p:sp>
        <p:nvSpPr>
          <p:cNvPr id="25" name="內容版面配置區 3">
            <a:extLst>
              <a:ext uri="{FF2B5EF4-FFF2-40B4-BE49-F238E27FC236}">
                <a16:creationId xmlns:a16="http://schemas.microsoft.com/office/drawing/2014/main" id="{DBE69A9B-7FBA-EE36-C79B-12346BB999A6}"/>
              </a:ext>
            </a:extLst>
          </p:cNvPr>
          <p:cNvSpPr txBox="1">
            <a:spLocks/>
          </p:cNvSpPr>
          <p:nvPr/>
        </p:nvSpPr>
        <p:spPr>
          <a:xfrm>
            <a:off x="595604" y="1774065"/>
            <a:ext cx="10866294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One click diagnostic</a:t>
            </a:r>
            <a:r>
              <a:rPr lang="zh-TW" altLang="en-US" sz="1800" dirty="0"/>
              <a:t> </a:t>
            </a:r>
            <a:r>
              <a:rPr lang="en-US" altLang="zh-TW" sz="1800" dirty="0"/>
              <a:t>information log collection</a:t>
            </a:r>
          </a:p>
          <a:p>
            <a:pPr>
              <a:lnSpc>
                <a:spcPct val="120000"/>
              </a:lnSpc>
            </a:pPr>
            <a:endParaRPr lang="en-US" altLang="zh-TW" sz="1800" dirty="0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32BDE9BD-06F2-9529-16F5-58892E655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90" y="2271251"/>
            <a:ext cx="5641492" cy="4110230"/>
          </a:xfrm>
          <a:prstGeom prst="rect">
            <a:avLst/>
          </a:prstGeom>
        </p:spPr>
      </p:pic>
      <p:pic>
        <p:nvPicPr>
          <p:cNvPr id="34" name="圖片 33">
            <a:extLst>
              <a:ext uri="{FF2B5EF4-FFF2-40B4-BE49-F238E27FC236}">
                <a16:creationId xmlns:a16="http://schemas.microsoft.com/office/drawing/2014/main" id="{D7839D6A-FEF5-F2AA-2586-E265D597B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363" y="2413220"/>
            <a:ext cx="4333432" cy="4333432"/>
          </a:xfrm>
          <a:prstGeom prst="rect">
            <a:avLst/>
          </a:prstGeom>
        </p:spPr>
      </p:pic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03FC3683-9316-791B-38C9-CF73647A1D6D}"/>
              </a:ext>
            </a:extLst>
          </p:cNvPr>
          <p:cNvSpPr/>
          <p:nvPr/>
        </p:nvSpPr>
        <p:spPr>
          <a:xfrm>
            <a:off x="6373182" y="4579936"/>
            <a:ext cx="851353" cy="49222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2" name="群組 23">
            <a:extLst>
              <a:ext uri="{FF2B5EF4-FFF2-40B4-BE49-F238E27FC236}">
                <a16:creationId xmlns:a16="http://schemas.microsoft.com/office/drawing/2014/main" id="{B880EBCD-479A-9805-2256-450C3B0F3194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3" name="群組 19">
              <a:extLst>
                <a:ext uri="{FF2B5EF4-FFF2-40B4-BE49-F238E27FC236}">
                  <a16:creationId xmlns:a16="http://schemas.microsoft.com/office/drawing/2014/main" id="{B5AD8909-2008-1E87-589C-4D2F59F6B5DA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5" name="橢圓 20">
                <a:extLst>
                  <a:ext uri="{FF2B5EF4-FFF2-40B4-BE49-F238E27FC236}">
                    <a16:creationId xmlns:a16="http://schemas.microsoft.com/office/drawing/2014/main" id="{08E7696E-770B-DAEF-9B23-3512E8D0632D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橢圓 21">
                <a:extLst>
                  <a:ext uri="{FF2B5EF4-FFF2-40B4-BE49-F238E27FC236}">
                    <a16:creationId xmlns:a16="http://schemas.microsoft.com/office/drawing/2014/main" id="{4AA818BC-6E2D-D4D0-A3DD-7E4AE1D3D8B8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4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8ABC5B9F-EC4E-57F1-9DEB-CDC60EB8D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846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49749-B010-66AB-EA08-A3A9B676C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22B1412-698A-94F8-A9F3-89C74BC5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915" y="3018300"/>
            <a:ext cx="7995673" cy="821400"/>
          </a:xfrm>
        </p:spPr>
        <p:txBody>
          <a:bodyPr/>
          <a:lstStyle/>
          <a:p>
            <a:r>
              <a:rPr lang="en-US" altLang="zh-TW" dirty="0"/>
              <a:t>Reliable Protection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3007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FFF22-0657-B4D7-451B-5AF5E0738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215784AA-3556-7E0D-A85C-EE258CD2D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503" y="1369399"/>
            <a:ext cx="6388211" cy="5098999"/>
          </a:xfrm>
          <a:prstGeom prst="rect">
            <a:avLst/>
          </a:prstGeom>
        </p:spPr>
      </p:pic>
      <p:sp>
        <p:nvSpPr>
          <p:cNvPr id="2" name="標題 2">
            <a:extLst>
              <a:ext uri="{FF2B5EF4-FFF2-40B4-BE49-F238E27FC236}">
                <a16:creationId xmlns:a16="http://schemas.microsoft.com/office/drawing/2014/main" id="{54876E96-0C78-F074-C0F1-DFE0BE027CD0}"/>
              </a:ext>
            </a:extLst>
          </p:cNvPr>
          <p:cNvSpPr txBox="1">
            <a:spLocks/>
          </p:cNvSpPr>
          <p:nvPr/>
        </p:nvSpPr>
        <p:spPr>
          <a:xfrm>
            <a:off x="432166" y="269777"/>
            <a:ext cx="11425269" cy="95097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First-time Login</a:t>
            </a:r>
            <a:endParaRPr lang="zh-TW" altLang="en-US" sz="3600" dirty="0"/>
          </a:p>
        </p:txBody>
      </p:sp>
      <p:sp>
        <p:nvSpPr>
          <p:cNvPr id="17" name="內容版面配置區 3">
            <a:extLst>
              <a:ext uri="{FF2B5EF4-FFF2-40B4-BE49-F238E27FC236}">
                <a16:creationId xmlns:a16="http://schemas.microsoft.com/office/drawing/2014/main" id="{88C27736-49F7-F960-9823-03FC95863859}"/>
              </a:ext>
            </a:extLst>
          </p:cNvPr>
          <p:cNvSpPr txBox="1">
            <a:spLocks/>
          </p:cNvSpPr>
          <p:nvPr/>
        </p:nvSpPr>
        <p:spPr>
          <a:xfrm>
            <a:off x="534715" y="1332452"/>
            <a:ext cx="6072398" cy="4492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Import Configuration</a:t>
            </a:r>
          </a:p>
          <a:p>
            <a:pPr lvl="1">
              <a:lnSpc>
                <a:spcPct val="120000"/>
              </a:lnSpc>
            </a:pPr>
            <a:r>
              <a:rPr lang="en-US" altLang="zh-TW" sz="1600" dirty="0"/>
              <a:t>Configuration backup file from </a:t>
            </a:r>
            <a:br>
              <a:rPr lang="en-US" altLang="zh-TW" sz="1600" dirty="0"/>
            </a:br>
            <a:r>
              <a:rPr lang="en-US" altLang="zh-TW" sz="1600" dirty="0"/>
              <a:t>MGate MB3000 1</a:t>
            </a:r>
            <a:r>
              <a:rPr lang="en-US" altLang="zh-TW" sz="1600" baseline="30000" dirty="0"/>
              <a:t>st</a:t>
            </a:r>
            <a:r>
              <a:rPr lang="en-US" altLang="zh-TW" sz="1600" dirty="0"/>
              <a:t> generation</a:t>
            </a:r>
            <a:br>
              <a:rPr lang="en-US" altLang="zh-TW" sz="1600" dirty="0"/>
            </a:br>
            <a:r>
              <a:rPr lang="en-US" altLang="zh-TW" sz="1600" dirty="0"/>
              <a:t>or MGate MB3000-G2</a:t>
            </a:r>
          </a:p>
          <a:p>
            <a:pPr lvl="1">
              <a:lnSpc>
                <a:spcPct val="120000"/>
              </a:lnSpc>
            </a:pPr>
            <a:endParaRPr lang="en-US" altLang="zh-TW" sz="1600" dirty="0"/>
          </a:p>
          <a:p>
            <a:pPr>
              <a:lnSpc>
                <a:spcPct val="120000"/>
              </a:lnSpc>
            </a:pPr>
            <a:r>
              <a:rPr lang="en-US" altLang="zh-TW" sz="1800" dirty="0"/>
              <a:t> The same default IP address</a:t>
            </a:r>
          </a:p>
          <a:p>
            <a:pPr lvl="1">
              <a:lnSpc>
                <a:spcPct val="120000"/>
              </a:lnSpc>
            </a:pPr>
            <a:r>
              <a:rPr lang="en-US" altLang="zh-TW" sz="16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</a:t>
            </a:r>
            <a:r>
              <a:rPr lang="en-US" altLang="zh-TW" sz="1600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</a:t>
            </a:r>
            <a:r>
              <a:rPr lang="en-US" altLang="zh-TW" sz="16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://192.168.127.254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TW" sz="1800" dirty="0"/>
          </a:p>
          <a:p>
            <a:r>
              <a:rPr lang="en-GB" sz="1800" dirty="0"/>
              <a:t>Create Account and Password</a:t>
            </a:r>
          </a:p>
          <a:p>
            <a:pPr lvl="1"/>
            <a:r>
              <a:rPr lang="en-GB" sz="1600" dirty="0"/>
              <a:t>No default account/password</a:t>
            </a:r>
          </a:p>
          <a:p>
            <a:pPr lvl="1"/>
            <a:endParaRPr lang="en-GB" altLang="zh-TW" sz="1600" dirty="0"/>
          </a:p>
          <a:p>
            <a:pPr lvl="1"/>
            <a:endParaRPr lang="en-US" altLang="zh-TW" sz="1800" dirty="0"/>
          </a:p>
          <a:p>
            <a:pPr marL="0" indent="0">
              <a:lnSpc>
                <a:spcPct val="120000"/>
              </a:lnSpc>
              <a:buNone/>
            </a:pPr>
            <a:endParaRPr lang="en-US" altLang="zh-TW" sz="1800" dirty="0"/>
          </a:p>
          <a:p>
            <a:pPr>
              <a:lnSpc>
                <a:spcPct val="120000"/>
              </a:lnSpc>
            </a:pPr>
            <a:endParaRPr lang="en-US" altLang="zh-TW" sz="1800" dirty="0"/>
          </a:p>
          <a:p>
            <a:pPr>
              <a:lnSpc>
                <a:spcPct val="120000"/>
              </a:lnSpc>
            </a:pPr>
            <a:endParaRPr lang="en-US" altLang="zh-TW" sz="1800" dirty="0"/>
          </a:p>
          <a:p>
            <a:pPr>
              <a:lnSpc>
                <a:spcPct val="120000"/>
              </a:lnSpc>
            </a:pPr>
            <a:endParaRPr lang="en-US" altLang="zh-TW" sz="1800" dirty="0"/>
          </a:p>
          <a:p>
            <a:pPr>
              <a:lnSpc>
                <a:spcPct val="120000"/>
              </a:lnSpc>
            </a:pPr>
            <a:endParaRPr lang="en-US" altLang="zh-TW" sz="1800" dirty="0"/>
          </a:p>
        </p:txBody>
      </p:sp>
      <p:grpSp>
        <p:nvGrpSpPr>
          <p:cNvPr id="5" name="群組 44">
            <a:extLst>
              <a:ext uri="{FF2B5EF4-FFF2-40B4-BE49-F238E27FC236}">
                <a16:creationId xmlns:a16="http://schemas.microsoft.com/office/drawing/2014/main" id="{E768EB10-00AA-8EDE-FBA2-286513DAC83B}"/>
              </a:ext>
            </a:extLst>
          </p:cNvPr>
          <p:cNvGrpSpPr/>
          <p:nvPr/>
        </p:nvGrpSpPr>
        <p:grpSpPr>
          <a:xfrm>
            <a:off x="10620103" y="86081"/>
            <a:ext cx="1440000" cy="1440000"/>
            <a:chOff x="8880788" y="1030974"/>
            <a:chExt cx="1516290" cy="1516290"/>
          </a:xfrm>
        </p:grpSpPr>
        <p:grpSp>
          <p:nvGrpSpPr>
            <p:cNvPr id="6" name="群組 33">
              <a:extLst>
                <a:ext uri="{FF2B5EF4-FFF2-40B4-BE49-F238E27FC236}">
                  <a16:creationId xmlns:a16="http://schemas.microsoft.com/office/drawing/2014/main" id="{F94C33EF-CBED-7017-AB7C-AA5FC1EF5895}"/>
                </a:ext>
              </a:extLst>
            </p:cNvPr>
            <p:cNvGrpSpPr/>
            <p:nvPr/>
          </p:nvGrpSpPr>
          <p:grpSpPr>
            <a:xfrm>
              <a:off x="8880788" y="1030974"/>
              <a:ext cx="1516290" cy="1516290"/>
              <a:chOff x="5196786" y="1118178"/>
              <a:chExt cx="1800000" cy="1800000"/>
            </a:xfrm>
          </p:grpSpPr>
          <p:sp>
            <p:nvSpPr>
              <p:cNvPr id="9" name="橢圓 35">
                <a:extLst>
                  <a:ext uri="{FF2B5EF4-FFF2-40B4-BE49-F238E27FC236}">
                    <a16:creationId xmlns:a16="http://schemas.microsoft.com/office/drawing/2014/main" id="{2DFBFDA9-3ED9-8957-151B-103263F9D687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橢圓 36">
                <a:extLst>
                  <a:ext uri="{FF2B5EF4-FFF2-40B4-BE49-F238E27FC236}">
                    <a16:creationId xmlns:a16="http://schemas.microsoft.com/office/drawing/2014/main" id="{3CA0E3D0-F0A9-E961-71ED-6E25D45628ED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7" name="圖片 38">
              <a:extLst>
                <a:ext uri="{FF2B5EF4-FFF2-40B4-BE49-F238E27FC236}">
                  <a16:creationId xmlns:a16="http://schemas.microsoft.com/office/drawing/2014/main" id="{0C5F2711-6684-90F6-79E7-2C5CC9AB0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7509" y="1380920"/>
              <a:ext cx="800526" cy="800526"/>
            </a:xfrm>
            <a:prstGeom prst="rect">
              <a:avLst/>
            </a:prstGeom>
          </p:spPr>
        </p:pic>
        <p:pic>
          <p:nvPicPr>
            <p:cNvPr id="8" name="圖片 39">
              <a:extLst>
                <a:ext uri="{FF2B5EF4-FFF2-40B4-BE49-F238E27FC236}">
                  <a16:creationId xmlns:a16="http://schemas.microsoft.com/office/drawing/2014/main" id="{429916DD-FBD6-F95E-A7AC-E9296612A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5934" y="1827609"/>
              <a:ext cx="353837" cy="353837"/>
            </a:xfrm>
            <a:prstGeom prst="rect">
              <a:avLst/>
            </a:prstGeom>
          </p:spPr>
        </p:pic>
      </p:grpSp>
      <p:grpSp>
        <p:nvGrpSpPr>
          <p:cNvPr id="20" name="群組 23">
            <a:extLst>
              <a:ext uri="{FF2B5EF4-FFF2-40B4-BE49-F238E27FC236}">
                <a16:creationId xmlns:a16="http://schemas.microsoft.com/office/drawing/2014/main" id="{C1233B7C-7865-9487-83D8-112CDC324EA1}"/>
              </a:ext>
            </a:extLst>
          </p:cNvPr>
          <p:cNvGrpSpPr/>
          <p:nvPr/>
        </p:nvGrpSpPr>
        <p:grpSpPr>
          <a:xfrm>
            <a:off x="9431756" y="78544"/>
            <a:ext cx="1440000" cy="1440000"/>
            <a:chOff x="1483743" y="1300537"/>
            <a:chExt cx="1516290" cy="1516290"/>
          </a:xfrm>
        </p:grpSpPr>
        <p:grpSp>
          <p:nvGrpSpPr>
            <p:cNvPr id="23" name="群組 19">
              <a:extLst>
                <a:ext uri="{FF2B5EF4-FFF2-40B4-BE49-F238E27FC236}">
                  <a16:creationId xmlns:a16="http://schemas.microsoft.com/office/drawing/2014/main" id="{2940895A-43C5-1660-5FDD-3914A38E3A3A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25" name="橢圓 20">
                <a:extLst>
                  <a:ext uri="{FF2B5EF4-FFF2-40B4-BE49-F238E27FC236}">
                    <a16:creationId xmlns:a16="http://schemas.microsoft.com/office/drawing/2014/main" id="{F4E0A8D3-85DF-942E-3223-01400C6AF1DD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橢圓 21">
                <a:extLst>
                  <a:ext uri="{FF2B5EF4-FFF2-40B4-BE49-F238E27FC236}">
                    <a16:creationId xmlns:a16="http://schemas.microsoft.com/office/drawing/2014/main" id="{AE90B3A0-4D34-9E55-CED3-7F26124F5850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4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51E9B326-8F16-6C3B-0972-2BECF201C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90534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A74FB-0A3F-344E-2A62-7ADD62ECF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68F742-D698-DC0E-309A-03A7A3AA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Cybersecurity Compliance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  <a:latin typeface="Arial"/>
                <a:ea typeface="新細明體" pitchFamily="18" charset="-120"/>
              </a:rPr>
              <a:t>Developed </a:t>
            </a:r>
            <a:r>
              <a:rPr lang="en-US" altLang="zh-TW" sz="2200" dirty="0">
                <a:solidFill>
                  <a:schemeClr val="accent4"/>
                </a:solidFill>
                <a:latin typeface="Arial"/>
                <a:cs typeface="Arial"/>
              </a:rPr>
              <a:t>according</a:t>
            </a:r>
            <a:r>
              <a:rPr lang="en-US" altLang="zh-TW" sz="2200" dirty="0">
                <a:solidFill>
                  <a:schemeClr val="accent4"/>
                </a:solidFill>
                <a:latin typeface="Arial"/>
                <a:ea typeface="新細明體" pitchFamily="18" charset="-120"/>
              </a:rPr>
              <a:t> to IEC 62443-4-2 with secure boot</a:t>
            </a:r>
            <a:br>
              <a:rPr lang="zh-TW" altLang="en-US" dirty="0">
                <a:solidFill>
                  <a:schemeClr val="tx1"/>
                </a:solidFill>
              </a:rPr>
            </a:br>
            <a:endParaRPr lang="zh-TW" altLang="en-US" dirty="0"/>
          </a:p>
        </p:txBody>
      </p:sp>
      <p:grpSp>
        <p:nvGrpSpPr>
          <p:cNvPr id="89" name="群組 88">
            <a:extLst>
              <a:ext uri="{FF2B5EF4-FFF2-40B4-BE49-F238E27FC236}">
                <a16:creationId xmlns:a16="http://schemas.microsoft.com/office/drawing/2014/main" id="{9D4A0F90-D28A-2828-5234-7A32BA4C4310}"/>
              </a:ext>
            </a:extLst>
          </p:cNvPr>
          <p:cNvGrpSpPr/>
          <p:nvPr/>
        </p:nvGrpSpPr>
        <p:grpSpPr>
          <a:xfrm>
            <a:off x="1476103" y="1637071"/>
            <a:ext cx="9144000" cy="4478485"/>
            <a:chOff x="1476103" y="1807987"/>
            <a:chExt cx="9144000" cy="4478485"/>
          </a:xfrm>
        </p:grpSpPr>
        <p:grpSp>
          <p:nvGrpSpPr>
            <p:cNvPr id="51" name="群組 50">
              <a:extLst>
                <a:ext uri="{FF2B5EF4-FFF2-40B4-BE49-F238E27FC236}">
                  <a16:creationId xmlns:a16="http://schemas.microsoft.com/office/drawing/2014/main" id="{0268AE17-D97B-F550-A0C1-E57F2C6B7A9E}"/>
                </a:ext>
              </a:extLst>
            </p:cNvPr>
            <p:cNvGrpSpPr/>
            <p:nvPr/>
          </p:nvGrpSpPr>
          <p:grpSpPr>
            <a:xfrm>
              <a:off x="4966169" y="3157712"/>
              <a:ext cx="1513980" cy="1693574"/>
              <a:chOff x="3490066" y="1603230"/>
              <a:chExt cx="1513980" cy="1693574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EDC9774D-0784-2F44-068A-733DB870E2E8}"/>
                  </a:ext>
                </a:extLst>
              </p:cNvPr>
              <p:cNvSpPr/>
              <p:nvPr/>
            </p:nvSpPr>
            <p:spPr>
              <a:xfrm rot="5400000">
                <a:off x="2933060" y="2578574"/>
                <a:ext cx="1277050" cy="159409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F2466D8F-DCFA-D9A8-C8F3-1AFC95035DF4}"/>
                  </a:ext>
                </a:extLst>
              </p:cNvPr>
              <p:cNvSpPr/>
              <p:nvPr/>
            </p:nvSpPr>
            <p:spPr>
              <a:xfrm>
                <a:off x="3492801" y="1987496"/>
                <a:ext cx="1511245" cy="12105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" name="文字方塊 53">
                <a:extLst>
                  <a:ext uri="{FF2B5EF4-FFF2-40B4-BE49-F238E27FC236}">
                    <a16:creationId xmlns:a16="http://schemas.microsoft.com/office/drawing/2014/main" id="{C11F25F1-4640-B918-302F-5C3AC1153B08}"/>
                  </a:ext>
                </a:extLst>
              </p:cNvPr>
              <p:cNvSpPr txBox="1"/>
              <p:nvPr/>
            </p:nvSpPr>
            <p:spPr>
              <a:xfrm>
                <a:off x="3490066" y="1603230"/>
                <a:ext cx="14742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b="0" i="0">
                    <a:solidFill>
                      <a:srgbClr val="0070C0"/>
                    </a:solidFill>
                    <a:effectLst/>
                    <a:latin typeface="Söhne"/>
                  </a:rPr>
                  <a:t>Modbus </a:t>
                </a:r>
                <a:r>
                  <a:rPr lang="en-US" altLang="zh-TW">
                    <a:solidFill>
                      <a:srgbClr val="0070C0"/>
                    </a:solidFill>
                    <a:latin typeface="Söhne"/>
                  </a:rPr>
                  <a:t>TCP</a:t>
                </a:r>
                <a:endParaRPr lang="zh-TW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55" name="群組 54">
              <a:extLst>
                <a:ext uri="{FF2B5EF4-FFF2-40B4-BE49-F238E27FC236}">
                  <a16:creationId xmlns:a16="http://schemas.microsoft.com/office/drawing/2014/main" id="{A9282641-F170-DC62-D6B3-4DB4FCC400E7}"/>
                </a:ext>
              </a:extLst>
            </p:cNvPr>
            <p:cNvGrpSpPr/>
            <p:nvPr/>
          </p:nvGrpSpPr>
          <p:grpSpPr>
            <a:xfrm>
              <a:off x="6730886" y="3182301"/>
              <a:ext cx="2635429" cy="908761"/>
              <a:chOff x="5232104" y="1603230"/>
              <a:chExt cx="2635429" cy="908761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A66706E2-E783-4F7B-E09D-78C8D8995189}"/>
                  </a:ext>
                </a:extLst>
              </p:cNvPr>
              <p:cNvSpPr/>
              <p:nvPr/>
            </p:nvSpPr>
            <p:spPr>
              <a:xfrm>
                <a:off x="5232104" y="1962508"/>
                <a:ext cx="2635428" cy="12105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6D652BCC-BA04-D328-3F43-076E1C166B84}"/>
                  </a:ext>
                </a:extLst>
              </p:cNvPr>
              <p:cNvSpPr/>
              <p:nvPr/>
            </p:nvSpPr>
            <p:spPr>
              <a:xfrm rot="5400000">
                <a:off x="5729473" y="2225457"/>
                <a:ext cx="425205" cy="14786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26A73A66-191C-4B54-A35D-D3FA937B21F5}"/>
                  </a:ext>
                </a:extLst>
              </p:cNvPr>
              <p:cNvSpPr/>
              <p:nvPr/>
            </p:nvSpPr>
            <p:spPr>
              <a:xfrm rot="5400000">
                <a:off x="6665577" y="2225457"/>
                <a:ext cx="425205" cy="14786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CBD0356B-A7C6-2618-5974-C3490C48B85E}"/>
                  </a:ext>
                </a:extLst>
              </p:cNvPr>
              <p:cNvSpPr/>
              <p:nvPr/>
            </p:nvSpPr>
            <p:spPr>
              <a:xfrm rot="5400000">
                <a:off x="7580999" y="2222235"/>
                <a:ext cx="425205" cy="14786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" name="文字方塊 59">
                <a:extLst>
                  <a:ext uri="{FF2B5EF4-FFF2-40B4-BE49-F238E27FC236}">
                    <a16:creationId xmlns:a16="http://schemas.microsoft.com/office/drawing/2014/main" id="{59EC7286-4BC2-279E-BCD3-2B16CA91CD3F}"/>
                  </a:ext>
                </a:extLst>
              </p:cNvPr>
              <p:cNvSpPr txBox="1"/>
              <p:nvPr/>
            </p:nvSpPr>
            <p:spPr>
              <a:xfrm>
                <a:off x="5698674" y="1603230"/>
                <a:ext cx="14742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b="0" i="0">
                    <a:solidFill>
                      <a:srgbClr val="FF0000"/>
                    </a:solidFill>
                    <a:effectLst/>
                    <a:latin typeface="Söhne"/>
                  </a:rPr>
                  <a:t>Modbus RTU </a:t>
                </a:r>
                <a:endParaRPr lang="zh-TW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395E9155-4E78-0FEE-2447-3DF7DD4D86C6}"/>
                </a:ext>
              </a:extLst>
            </p:cNvPr>
            <p:cNvSpPr/>
            <p:nvPr/>
          </p:nvSpPr>
          <p:spPr>
            <a:xfrm>
              <a:off x="1476103" y="6165416"/>
              <a:ext cx="9144000" cy="121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62" name="圖片 61" descr="一張含有 美工圖案, 人的臉孔, 卡通, 圖解 的圖片&#10;&#10;自動產生的描述">
              <a:extLst>
                <a:ext uri="{FF2B5EF4-FFF2-40B4-BE49-F238E27FC236}">
                  <a16:creationId xmlns:a16="http://schemas.microsoft.com/office/drawing/2014/main" id="{062E6DAD-F774-2F08-8EF3-4875B08525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7992" y="1807987"/>
              <a:ext cx="1842498" cy="1342793"/>
            </a:xfrm>
            <a:prstGeom prst="rect">
              <a:avLst/>
            </a:prstGeom>
          </p:spPr>
        </p:pic>
        <p:grpSp>
          <p:nvGrpSpPr>
            <p:cNvPr id="63" name="群組 62">
              <a:extLst>
                <a:ext uri="{FF2B5EF4-FFF2-40B4-BE49-F238E27FC236}">
                  <a16:creationId xmlns:a16="http://schemas.microsoft.com/office/drawing/2014/main" id="{442C55AB-0108-A0F2-B0EB-A9AEF452A875}"/>
                </a:ext>
              </a:extLst>
            </p:cNvPr>
            <p:cNvGrpSpPr/>
            <p:nvPr/>
          </p:nvGrpSpPr>
          <p:grpSpPr>
            <a:xfrm>
              <a:off x="6840191" y="3992772"/>
              <a:ext cx="3511337" cy="2239862"/>
              <a:chOff x="5364088" y="2438290"/>
              <a:chExt cx="3511337" cy="2239862"/>
            </a:xfrm>
          </p:grpSpPr>
          <p:pic>
            <p:nvPicPr>
              <p:cNvPr id="64" name="圖片 63">
                <a:extLst>
                  <a:ext uri="{FF2B5EF4-FFF2-40B4-BE49-F238E27FC236}">
                    <a16:creationId xmlns:a16="http://schemas.microsoft.com/office/drawing/2014/main" id="{33A030BB-A006-CCD2-456F-E3C33CCD34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64088" y="2824613"/>
                <a:ext cx="2936934" cy="1853539"/>
              </a:xfrm>
              <a:prstGeom prst="rect">
                <a:avLst/>
              </a:prstGeom>
            </p:spPr>
          </p:pic>
          <p:pic>
            <p:nvPicPr>
              <p:cNvPr id="65" name="圖片 64">
                <a:extLst>
                  <a:ext uri="{FF2B5EF4-FFF2-40B4-BE49-F238E27FC236}">
                    <a16:creationId xmlns:a16="http://schemas.microsoft.com/office/drawing/2014/main" id="{A494BA7D-0C72-A836-9E44-6593B24B69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52120" y="2439553"/>
                <a:ext cx="648072" cy="425203"/>
              </a:xfrm>
              <a:prstGeom prst="rect">
                <a:avLst/>
              </a:prstGeom>
            </p:spPr>
          </p:pic>
          <p:pic>
            <p:nvPicPr>
              <p:cNvPr id="66" name="圖片 65">
                <a:extLst>
                  <a:ext uri="{FF2B5EF4-FFF2-40B4-BE49-F238E27FC236}">
                    <a16:creationId xmlns:a16="http://schemas.microsoft.com/office/drawing/2014/main" id="{55039916-B9AB-CA9F-3661-C3F5D52ADB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1861" y="2438290"/>
                <a:ext cx="648072" cy="425203"/>
              </a:xfrm>
              <a:prstGeom prst="rect">
                <a:avLst/>
              </a:prstGeom>
            </p:spPr>
          </p:pic>
          <p:pic>
            <p:nvPicPr>
              <p:cNvPr id="67" name="圖片 66">
                <a:extLst>
                  <a:ext uri="{FF2B5EF4-FFF2-40B4-BE49-F238E27FC236}">
                    <a16:creationId xmlns:a16="http://schemas.microsoft.com/office/drawing/2014/main" id="{2867B33F-AA8B-3A97-CFC1-7927886AC3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48397" y="2438291"/>
                <a:ext cx="648072" cy="425203"/>
              </a:xfrm>
              <a:prstGeom prst="rect">
                <a:avLst/>
              </a:prstGeom>
            </p:spPr>
          </p:pic>
          <p:sp>
            <p:nvSpPr>
              <p:cNvPr id="68" name="文字方塊 67">
                <a:extLst>
                  <a:ext uri="{FF2B5EF4-FFF2-40B4-BE49-F238E27FC236}">
                    <a16:creationId xmlns:a16="http://schemas.microsoft.com/office/drawing/2014/main" id="{9692252F-54F8-0FCA-181A-3C48674841F8}"/>
                  </a:ext>
                </a:extLst>
              </p:cNvPr>
              <p:cNvSpPr txBox="1"/>
              <p:nvPr/>
            </p:nvSpPr>
            <p:spPr>
              <a:xfrm>
                <a:off x="7959019" y="2466225"/>
                <a:ext cx="9164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i="0">
                    <a:effectLst/>
                    <a:latin typeface="Söhne"/>
                  </a:rPr>
                  <a:t>Meters</a:t>
                </a:r>
                <a:endParaRPr lang="zh-TW" altLang="en-US"/>
              </a:p>
            </p:txBody>
          </p:sp>
        </p:grpSp>
        <p:grpSp>
          <p:nvGrpSpPr>
            <p:cNvPr id="74" name="群組 73">
              <a:extLst>
                <a:ext uri="{FF2B5EF4-FFF2-40B4-BE49-F238E27FC236}">
                  <a16:creationId xmlns:a16="http://schemas.microsoft.com/office/drawing/2014/main" id="{72EB0194-76DF-AD0A-051A-86BAFCCEC0C5}"/>
                </a:ext>
              </a:extLst>
            </p:cNvPr>
            <p:cNvGrpSpPr/>
            <p:nvPr/>
          </p:nvGrpSpPr>
          <p:grpSpPr>
            <a:xfrm>
              <a:off x="1799631" y="3250904"/>
              <a:ext cx="4017262" cy="3035568"/>
              <a:chOff x="323528" y="1696422"/>
              <a:chExt cx="4017262" cy="3035568"/>
            </a:xfrm>
          </p:grpSpPr>
          <p:pic>
            <p:nvPicPr>
              <p:cNvPr id="75" name="圖片 74">
                <a:extLst>
                  <a:ext uri="{FF2B5EF4-FFF2-40B4-BE49-F238E27FC236}">
                    <a16:creationId xmlns:a16="http://schemas.microsoft.com/office/drawing/2014/main" id="{1BB06FB0-FD4B-7288-231A-805314283F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6149"/>
              <a:stretch/>
            </p:blipFill>
            <p:spPr>
              <a:xfrm>
                <a:off x="323528" y="1776529"/>
                <a:ext cx="4017262" cy="2955461"/>
              </a:xfrm>
              <a:prstGeom prst="rect">
                <a:avLst/>
              </a:prstGeom>
            </p:spPr>
          </p:pic>
          <p:sp>
            <p:nvSpPr>
              <p:cNvPr id="76" name="文字方塊 75">
                <a:extLst>
                  <a:ext uri="{FF2B5EF4-FFF2-40B4-BE49-F238E27FC236}">
                    <a16:creationId xmlns:a16="http://schemas.microsoft.com/office/drawing/2014/main" id="{C7541F62-648D-5E14-D06C-D6AB881AED97}"/>
                  </a:ext>
                </a:extLst>
              </p:cNvPr>
              <p:cNvSpPr txBox="1"/>
              <p:nvPr/>
            </p:nvSpPr>
            <p:spPr>
              <a:xfrm>
                <a:off x="1958602" y="1696422"/>
                <a:ext cx="9164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i="0">
                    <a:effectLst/>
                    <a:latin typeface="Söhne"/>
                  </a:rPr>
                  <a:t>SCADA</a:t>
                </a:r>
                <a:endParaRPr lang="zh-TW" altLang="en-US"/>
              </a:p>
            </p:txBody>
          </p:sp>
        </p:grpSp>
        <p:sp>
          <p:nvSpPr>
            <p:cNvPr id="77" name="星形: 五角 76">
              <a:extLst>
                <a:ext uri="{FF2B5EF4-FFF2-40B4-BE49-F238E27FC236}">
                  <a16:creationId xmlns:a16="http://schemas.microsoft.com/office/drawing/2014/main" id="{0BD109FE-370A-FAEE-6D53-46140CEA2C2F}"/>
                </a:ext>
              </a:extLst>
            </p:cNvPr>
            <p:cNvSpPr/>
            <p:nvPr/>
          </p:nvSpPr>
          <p:spPr>
            <a:xfrm>
              <a:off x="4739574" y="3214117"/>
              <a:ext cx="252536" cy="219923"/>
            </a:xfrm>
            <a:prstGeom prst="star5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80" name="圖片 79" descr="一張含有 文字, 螢幕擷取畫面, 電子產品, 控制 的圖片&#10;&#10;AI 產生的內容可能不正確。">
              <a:extLst>
                <a:ext uri="{FF2B5EF4-FFF2-40B4-BE49-F238E27FC236}">
                  <a16:creationId xmlns:a16="http://schemas.microsoft.com/office/drawing/2014/main" id="{9839A2F3-36E9-8CD6-7EEB-3400AB136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9994" y="3009524"/>
              <a:ext cx="722811" cy="1084217"/>
            </a:xfrm>
            <a:prstGeom prst="rect">
              <a:avLst/>
            </a:prstGeom>
          </p:spPr>
        </p:pic>
      </p:grpSp>
      <p:grpSp>
        <p:nvGrpSpPr>
          <p:cNvPr id="14" name="群組 44">
            <a:extLst>
              <a:ext uri="{FF2B5EF4-FFF2-40B4-BE49-F238E27FC236}">
                <a16:creationId xmlns:a16="http://schemas.microsoft.com/office/drawing/2014/main" id="{9CD01AA7-7B7F-BD5A-DCBF-69C7AE06B065}"/>
              </a:ext>
            </a:extLst>
          </p:cNvPr>
          <p:cNvGrpSpPr/>
          <p:nvPr/>
        </p:nvGrpSpPr>
        <p:grpSpPr>
          <a:xfrm>
            <a:off x="10620103" y="86081"/>
            <a:ext cx="1440000" cy="1440000"/>
            <a:chOff x="8880788" y="1030974"/>
            <a:chExt cx="1516290" cy="1516290"/>
          </a:xfrm>
        </p:grpSpPr>
        <p:grpSp>
          <p:nvGrpSpPr>
            <p:cNvPr id="15" name="群組 33">
              <a:extLst>
                <a:ext uri="{FF2B5EF4-FFF2-40B4-BE49-F238E27FC236}">
                  <a16:creationId xmlns:a16="http://schemas.microsoft.com/office/drawing/2014/main" id="{6C8643EE-7F71-DE9B-F758-7AD636A8FC5B}"/>
                </a:ext>
              </a:extLst>
            </p:cNvPr>
            <p:cNvGrpSpPr/>
            <p:nvPr/>
          </p:nvGrpSpPr>
          <p:grpSpPr>
            <a:xfrm>
              <a:off x="8880788" y="1030974"/>
              <a:ext cx="1516290" cy="1516290"/>
              <a:chOff x="5196786" y="1118178"/>
              <a:chExt cx="1800000" cy="1800000"/>
            </a:xfrm>
          </p:grpSpPr>
          <p:sp>
            <p:nvSpPr>
              <p:cNvPr id="18" name="橢圓 35">
                <a:extLst>
                  <a:ext uri="{FF2B5EF4-FFF2-40B4-BE49-F238E27FC236}">
                    <a16:creationId xmlns:a16="http://schemas.microsoft.com/office/drawing/2014/main" id="{A0730956-45D0-6120-25DD-34E2805064C6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橢圓 36">
                <a:extLst>
                  <a:ext uri="{FF2B5EF4-FFF2-40B4-BE49-F238E27FC236}">
                    <a16:creationId xmlns:a16="http://schemas.microsoft.com/office/drawing/2014/main" id="{476D830E-1BF4-EC5B-B547-9782CD5DDE57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6" name="圖片 38">
              <a:extLst>
                <a:ext uri="{FF2B5EF4-FFF2-40B4-BE49-F238E27FC236}">
                  <a16:creationId xmlns:a16="http://schemas.microsoft.com/office/drawing/2014/main" id="{ECEECA70-19CB-ED49-5FFF-39DEB4C45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7509" y="1380920"/>
              <a:ext cx="800526" cy="800526"/>
            </a:xfrm>
            <a:prstGeom prst="rect">
              <a:avLst/>
            </a:prstGeom>
          </p:spPr>
        </p:pic>
        <p:pic>
          <p:nvPicPr>
            <p:cNvPr id="17" name="圖片 39">
              <a:extLst>
                <a:ext uri="{FF2B5EF4-FFF2-40B4-BE49-F238E27FC236}">
                  <a16:creationId xmlns:a16="http://schemas.microsoft.com/office/drawing/2014/main" id="{F048C0B5-7BFA-8B04-60F5-39CDA3C51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5934" y="1827609"/>
              <a:ext cx="353837" cy="3538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41035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68C116E-6E8B-B42C-4245-B95C27304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Reliable Protection </a:t>
            </a:r>
            <a:r>
              <a:rPr lang="en-US" altLang="zh-TW" dirty="0">
                <a:solidFill>
                  <a:srgbClr val="008787"/>
                </a:solidFill>
                <a:latin typeface="Arial"/>
                <a:ea typeface="微軟正黑體"/>
              </a:rPr>
              <a:t>Secure boot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51B5FB-8163-D894-AF0A-D6EC86DA8F52}"/>
              </a:ext>
            </a:extLst>
          </p:cNvPr>
          <p:cNvSpPr/>
          <p:nvPr/>
        </p:nvSpPr>
        <p:spPr>
          <a:xfrm>
            <a:off x="679667" y="1477132"/>
            <a:ext cx="5280587" cy="4800533"/>
          </a:xfrm>
          <a:prstGeom prst="rect">
            <a:avLst/>
          </a:prstGeom>
          <a:solidFill>
            <a:srgbClr val="E7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D3CD65-B22C-12EC-6155-9F48112BA695}"/>
              </a:ext>
            </a:extLst>
          </p:cNvPr>
          <p:cNvSpPr/>
          <p:nvPr/>
        </p:nvSpPr>
        <p:spPr>
          <a:xfrm>
            <a:off x="6111746" y="1477132"/>
            <a:ext cx="5280587" cy="4800533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2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E5B452AB-63B6-9914-1328-7D6473860781}"/>
              </a:ext>
            </a:extLst>
          </p:cNvPr>
          <p:cNvSpPr txBox="1"/>
          <p:nvPr/>
        </p:nvSpPr>
        <p:spPr>
          <a:xfrm>
            <a:off x="4368603" y="1510805"/>
            <a:ext cx="1639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1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26EA45E5-5F04-48A4-7C5B-36BF6F48204B}"/>
              </a:ext>
            </a:extLst>
          </p:cNvPr>
          <p:cNvSpPr txBox="1"/>
          <p:nvPr/>
        </p:nvSpPr>
        <p:spPr>
          <a:xfrm>
            <a:off x="9841211" y="1514957"/>
            <a:ext cx="161742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7 Cn" panose="020B0706030502030204" pitchFamily="34" charset="0"/>
              </a:rPr>
              <a:t>Generation 2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Pro 57 Cn" panose="020B0706030502030204" pitchFamily="34" charset="0"/>
            </a:endParaRPr>
          </a:p>
        </p:txBody>
      </p:sp>
      <p:sp>
        <p:nvSpPr>
          <p:cNvPr id="2" name="Freeform 45">
            <a:extLst>
              <a:ext uri="{FF2B5EF4-FFF2-40B4-BE49-F238E27FC236}">
                <a16:creationId xmlns:a16="http://schemas.microsoft.com/office/drawing/2014/main" id="{FF11B3D4-2BCA-3E71-C9C1-5F05B5B7E037}"/>
              </a:ext>
            </a:extLst>
          </p:cNvPr>
          <p:cNvSpPr/>
          <p:nvPr/>
        </p:nvSpPr>
        <p:spPr>
          <a:xfrm flipH="1" flipV="1">
            <a:off x="4217283" y="4891711"/>
            <a:ext cx="1038945" cy="624295"/>
          </a:xfrm>
          <a:custGeom>
            <a:avLst/>
            <a:gdLst>
              <a:gd name="connsiteX0" fmla="*/ 0 w 960504"/>
              <a:gd name="connsiteY0" fmla="*/ 0 h 184417"/>
              <a:gd name="connsiteX1" fmla="*/ 461042 w 960504"/>
              <a:gd name="connsiteY1" fmla="*/ 122945 h 184417"/>
              <a:gd name="connsiteX2" fmla="*/ 960504 w 960504"/>
              <a:gd name="connsiteY2" fmla="*/ 184417 h 18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504" h="184417">
                <a:moveTo>
                  <a:pt x="0" y="0"/>
                </a:moveTo>
                <a:cubicBezTo>
                  <a:pt x="150479" y="46104"/>
                  <a:pt x="300958" y="92209"/>
                  <a:pt x="461042" y="122945"/>
                </a:cubicBezTo>
                <a:cubicBezTo>
                  <a:pt x="621126" y="153681"/>
                  <a:pt x="790815" y="169049"/>
                  <a:pt x="960504" y="184417"/>
                </a:cubicBez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endParaRPr lang="zh-TW" altLang="en-US" sz="32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19" name="Up Arrow 10">
            <a:extLst>
              <a:ext uri="{FF2B5EF4-FFF2-40B4-BE49-F238E27FC236}">
                <a16:creationId xmlns:a16="http://schemas.microsoft.com/office/drawing/2014/main" id="{5C50195B-7023-8AF9-0517-6481CCB38764}"/>
              </a:ext>
            </a:extLst>
          </p:cNvPr>
          <p:cNvSpPr/>
          <p:nvPr/>
        </p:nvSpPr>
        <p:spPr>
          <a:xfrm>
            <a:off x="2911429" y="3501404"/>
            <a:ext cx="603087" cy="1482141"/>
          </a:xfrm>
          <a:prstGeom prst="upArrow">
            <a:avLst>
              <a:gd name="adj1" fmla="val 50000"/>
              <a:gd name="adj2" fmla="val 3119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endParaRPr lang="zh-TW" altLang="en-US" sz="320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21" name="Rectangle 36">
            <a:extLst>
              <a:ext uri="{FF2B5EF4-FFF2-40B4-BE49-F238E27FC236}">
                <a16:creationId xmlns:a16="http://schemas.microsoft.com/office/drawing/2014/main" id="{CD5729CE-8A82-F12F-F416-9CA82B35ECB2}"/>
              </a:ext>
            </a:extLst>
          </p:cNvPr>
          <p:cNvSpPr/>
          <p:nvPr/>
        </p:nvSpPr>
        <p:spPr>
          <a:xfrm>
            <a:off x="2337494" y="4389288"/>
            <a:ext cx="1632000" cy="336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altLang="zh-TW" sz="1400" dirty="0">
                <a:solidFill>
                  <a:sysClr val="windowText" lastClr="000000"/>
                </a:solidFill>
                <a:latin typeface="Arial"/>
                <a:ea typeface="微軟正黑體"/>
              </a:rPr>
              <a:t>Bootloader</a:t>
            </a:r>
            <a:endParaRPr lang="zh-TW" altLang="en-US" sz="1400" dirty="0">
              <a:solidFill>
                <a:sysClr val="windowText" lastClr="000000"/>
              </a:solidFill>
              <a:latin typeface="Arial"/>
              <a:ea typeface="微軟正黑體"/>
            </a:endParaRPr>
          </a:p>
        </p:txBody>
      </p:sp>
      <p:sp>
        <p:nvSpPr>
          <p:cNvPr id="22" name="Rectangle 37">
            <a:extLst>
              <a:ext uri="{FF2B5EF4-FFF2-40B4-BE49-F238E27FC236}">
                <a16:creationId xmlns:a16="http://schemas.microsoft.com/office/drawing/2014/main" id="{E46A162A-246B-0614-78D4-57DC6755652A}"/>
              </a:ext>
            </a:extLst>
          </p:cNvPr>
          <p:cNvSpPr/>
          <p:nvPr/>
        </p:nvSpPr>
        <p:spPr>
          <a:xfrm>
            <a:off x="2337494" y="3913593"/>
            <a:ext cx="1632000" cy="336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altLang="zh-TW" sz="1400">
                <a:solidFill>
                  <a:sysClr val="windowText" lastClr="000000"/>
                </a:solidFill>
                <a:latin typeface="Arial"/>
                <a:ea typeface="微軟正黑體"/>
              </a:rPr>
              <a:t>OS</a:t>
            </a:r>
            <a:endParaRPr lang="zh-TW" altLang="en-US" sz="1400">
              <a:solidFill>
                <a:sysClr val="windowText" lastClr="000000"/>
              </a:solidFill>
              <a:latin typeface="Arial"/>
              <a:ea typeface="微軟正黑體"/>
            </a:endParaRPr>
          </a:p>
        </p:txBody>
      </p:sp>
      <p:sp>
        <p:nvSpPr>
          <p:cNvPr id="14" name="TextBox 50">
            <a:extLst>
              <a:ext uri="{FF2B5EF4-FFF2-40B4-BE49-F238E27FC236}">
                <a16:creationId xmlns:a16="http://schemas.microsoft.com/office/drawing/2014/main" id="{41739114-5640-766A-DEC0-4F0D6ABDAB1F}"/>
              </a:ext>
            </a:extLst>
          </p:cNvPr>
          <p:cNvSpPr txBox="1"/>
          <p:nvPr/>
        </p:nvSpPr>
        <p:spPr>
          <a:xfrm>
            <a:off x="3510749" y="2945374"/>
            <a:ext cx="1304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10">
              <a:defRPr/>
            </a:pPr>
            <a:r>
              <a:rPr lang="en-US" altLang="zh-TW" sz="1400" dirty="0">
                <a:ea typeface="微軟正黑體"/>
              </a:rPr>
              <a:t>Unsigned software with Hash Code</a:t>
            </a:r>
            <a:endParaRPr lang="zh-TW" altLang="en-US" sz="1400" dirty="0">
              <a:ea typeface="微軟正黑體"/>
            </a:endParaRPr>
          </a:p>
        </p:txBody>
      </p:sp>
      <p:pic>
        <p:nvPicPr>
          <p:cNvPr id="25" name="圖片 24">
            <a:extLst>
              <a:ext uri="{FF2B5EF4-FFF2-40B4-BE49-F238E27FC236}">
                <a16:creationId xmlns:a16="http://schemas.microsoft.com/office/drawing/2014/main" id="{653DEDF5-9E28-63B9-8219-A394E89B01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4622" y="2524157"/>
            <a:ext cx="706965" cy="969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453F781-1109-1E76-8F9B-C94C28AFC6B1}"/>
              </a:ext>
            </a:extLst>
          </p:cNvPr>
          <p:cNvSpPr/>
          <p:nvPr/>
        </p:nvSpPr>
        <p:spPr>
          <a:xfrm>
            <a:off x="2920452" y="3053334"/>
            <a:ext cx="649745" cy="399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00" b="1" dirty="0">
                <a:solidFill>
                  <a:schemeClr val="tx1"/>
                </a:solidFill>
              </a:rPr>
              <a:t>AC5WBCEIL:AKLEO</a:t>
            </a:r>
            <a:endParaRPr lang="zh-TW" altLang="en-US" sz="500" b="1" dirty="0">
              <a:solidFill>
                <a:schemeClr val="tx1"/>
              </a:solidFill>
            </a:endParaRPr>
          </a:p>
        </p:txBody>
      </p:sp>
      <p:pic>
        <p:nvPicPr>
          <p:cNvPr id="27" name="圖片 26">
            <a:extLst>
              <a:ext uri="{FF2B5EF4-FFF2-40B4-BE49-F238E27FC236}">
                <a16:creationId xmlns:a16="http://schemas.microsoft.com/office/drawing/2014/main" id="{6005BCFA-EC2C-1DE3-7225-DB7CDC7F89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0329" y="4983545"/>
            <a:ext cx="1485285" cy="1221219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C90A821C-ACE6-6BAC-FEB5-3B99B653C09B}"/>
              </a:ext>
            </a:extLst>
          </p:cNvPr>
          <p:cNvSpPr/>
          <p:nvPr/>
        </p:nvSpPr>
        <p:spPr>
          <a:xfrm>
            <a:off x="2861004" y="5405483"/>
            <a:ext cx="649745" cy="399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33" b="1" dirty="0">
                <a:solidFill>
                  <a:schemeClr val="tx1"/>
                </a:solidFill>
              </a:rPr>
              <a:t>CPU</a:t>
            </a:r>
            <a:endParaRPr lang="zh-TW" altLang="en-US" sz="1333" b="1" dirty="0">
              <a:solidFill>
                <a:schemeClr val="tx1"/>
              </a:solidFill>
            </a:endParaRPr>
          </a:p>
        </p:txBody>
      </p:sp>
      <p:sp>
        <p:nvSpPr>
          <p:cNvPr id="29" name="Up Arrow 10">
            <a:extLst>
              <a:ext uri="{FF2B5EF4-FFF2-40B4-BE49-F238E27FC236}">
                <a16:creationId xmlns:a16="http://schemas.microsoft.com/office/drawing/2014/main" id="{F2A9662E-840F-5E3D-98D7-02737A3ED67D}"/>
              </a:ext>
            </a:extLst>
          </p:cNvPr>
          <p:cNvSpPr/>
          <p:nvPr/>
        </p:nvSpPr>
        <p:spPr>
          <a:xfrm>
            <a:off x="9743071" y="3382284"/>
            <a:ext cx="603087" cy="1482141"/>
          </a:xfrm>
          <a:prstGeom prst="upArrow">
            <a:avLst>
              <a:gd name="adj1" fmla="val 50000"/>
              <a:gd name="adj2" fmla="val 3119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endParaRPr lang="zh-TW" altLang="en-US" sz="320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1A402618-B8EC-A2A7-893F-0311A8914ABE}"/>
              </a:ext>
            </a:extLst>
          </p:cNvPr>
          <p:cNvSpPr/>
          <p:nvPr/>
        </p:nvSpPr>
        <p:spPr>
          <a:xfrm>
            <a:off x="9169135" y="4270167"/>
            <a:ext cx="1632000" cy="336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altLang="zh-TW" sz="1400" dirty="0">
                <a:solidFill>
                  <a:sysClr val="windowText" lastClr="000000"/>
                </a:solidFill>
                <a:latin typeface="Arial"/>
                <a:ea typeface="微軟正黑體"/>
              </a:rPr>
              <a:t>Bootloader</a:t>
            </a:r>
            <a:endParaRPr lang="zh-TW" altLang="en-US" sz="1400" dirty="0">
              <a:solidFill>
                <a:sysClr val="windowText" lastClr="000000"/>
              </a:solidFill>
              <a:latin typeface="Arial"/>
              <a:ea typeface="微軟正黑體"/>
            </a:endParaRPr>
          </a:p>
        </p:txBody>
      </p:sp>
      <p:sp>
        <p:nvSpPr>
          <p:cNvPr id="31" name="Rectangle 37">
            <a:extLst>
              <a:ext uri="{FF2B5EF4-FFF2-40B4-BE49-F238E27FC236}">
                <a16:creationId xmlns:a16="http://schemas.microsoft.com/office/drawing/2014/main" id="{0CA66F58-3038-F5D1-BCC0-953A629C4E0D}"/>
              </a:ext>
            </a:extLst>
          </p:cNvPr>
          <p:cNvSpPr/>
          <p:nvPr/>
        </p:nvSpPr>
        <p:spPr>
          <a:xfrm>
            <a:off x="9169135" y="3794472"/>
            <a:ext cx="1632000" cy="336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altLang="zh-TW" sz="1400">
                <a:solidFill>
                  <a:sysClr val="windowText" lastClr="000000"/>
                </a:solidFill>
                <a:latin typeface="Arial"/>
                <a:ea typeface="微軟正黑體"/>
              </a:rPr>
              <a:t>OS</a:t>
            </a:r>
            <a:endParaRPr lang="zh-TW" altLang="en-US" sz="1400">
              <a:solidFill>
                <a:sysClr val="windowText" lastClr="000000"/>
              </a:solidFill>
              <a:latin typeface="Arial"/>
              <a:ea typeface="微軟正黑體"/>
            </a:endParaRPr>
          </a:p>
        </p:txBody>
      </p:sp>
      <p:pic>
        <p:nvPicPr>
          <p:cNvPr id="32" name="圖片 31">
            <a:extLst>
              <a:ext uri="{FF2B5EF4-FFF2-40B4-BE49-F238E27FC236}">
                <a16:creationId xmlns:a16="http://schemas.microsoft.com/office/drawing/2014/main" id="{A5C03AD5-8A51-A8F1-3168-43CE19D2C4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26262" y="2405037"/>
            <a:ext cx="706965" cy="969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A60EF105-A1E3-46CC-94B1-2302824E8574}"/>
              </a:ext>
            </a:extLst>
          </p:cNvPr>
          <p:cNvSpPr/>
          <p:nvPr/>
        </p:nvSpPr>
        <p:spPr>
          <a:xfrm>
            <a:off x="9752094" y="2934213"/>
            <a:ext cx="649745" cy="399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00" b="1" dirty="0">
                <a:solidFill>
                  <a:schemeClr val="tx1"/>
                </a:solidFill>
              </a:rPr>
              <a:t>AC5WBCEIL:AKLEO</a:t>
            </a:r>
            <a:endParaRPr lang="zh-TW" altLang="en-US" sz="500" b="1" dirty="0">
              <a:solidFill>
                <a:schemeClr val="tx1"/>
              </a:solidFill>
            </a:endParaRPr>
          </a:p>
        </p:txBody>
      </p:sp>
      <p:pic>
        <p:nvPicPr>
          <p:cNvPr id="34" name="圖片 33">
            <a:extLst>
              <a:ext uri="{FF2B5EF4-FFF2-40B4-BE49-F238E27FC236}">
                <a16:creationId xmlns:a16="http://schemas.microsoft.com/office/drawing/2014/main" id="{18247216-35B9-B0ED-7174-F7D491404A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1970" y="4864425"/>
            <a:ext cx="1485285" cy="1221219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3EA6BF7B-9021-78C9-7094-5A4365C98198}"/>
              </a:ext>
            </a:extLst>
          </p:cNvPr>
          <p:cNvSpPr/>
          <p:nvPr/>
        </p:nvSpPr>
        <p:spPr>
          <a:xfrm>
            <a:off x="9692646" y="5286362"/>
            <a:ext cx="649745" cy="399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33" b="1" dirty="0">
                <a:solidFill>
                  <a:schemeClr val="tx1"/>
                </a:solidFill>
              </a:rPr>
              <a:t>CPU</a:t>
            </a:r>
            <a:endParaRPr lang="zh-TW" altLang="en-US" sz="1333" b="1" dirty="0">
              <a:solidFill>
                <a:schemeClr val="tx1"/>
              </a:solidFill>
            </a:endParaRPr>
          </a:p>
        </p:txBody>
      </p:sp>
      <p:pic>
        <p:nvPicPr>
          <p:cNvPr id="38" name="圖片 37">
            <a:extLst>
              <a:ext uri="{FF2B5EF4-FFF2-40B4-BE49-F238E27FC236}">
                <a16:creationId xmlns:a16="http://schemas.microsoft.com/office/drawing/2014/main" id="{DDDDADE8-7CBB-A19F-C5B6-8629BA8B38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3337" y="1467335"/>
            <a:ext cx="1286604" cy="1268516"/>
          </a:xfrm>
          <a:prstGeom prst="rect">
            <a:avLst/>
          </a:prstGeom>
        </p:spPr>
      </p:pic>
      <p:sp>
        <p:nvSpPr>
          <p:cNvPr id="39" name="Rectangle 58">
            <a:extLst>
              <a:ext uri="{FF2B5EF4-FFF2-40B4-BE49-F238E27FC236}">
                <a16:creationId xmlns:a16="http://schemas.microsoft.com/office/drawing/2014/main" id="{790403D7-75B3-3841-E15A-C34452FEBF7C}"/>
              </a:ext>
            </a:extLst>
          </p:cNvPr>
          <p:cNvSpPr/>
          <p:nvPr/>
        </p:nvSpPr>
        <p:spPr>
          <a:xfrm>
            <a:off x="6121380" y="2575515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10">
              <a:defRPr/>
            </a:pPr>
            <a:r>
              <a:rPr lang="en-US" altLang="zh-TW" sz="1400" b="1" dirty="0">
                <a:ea typeface="微軟正黑體"/>
              </a:rPr>
              <a:t>Moxa</a:t>
            </a:r>
          </a:p>
          <a:p>
            <a:pPr algn="ctr" defTabSz="1219110">
              <a:defRPr/>
            </a:pPr>
            <a:r>
              <a:rPr lang="en-US" altLang="zh-TW" sz="1400" b="1" dirty="0">
                <a:ea typeface="微軟正黑體"/>
              </a:rPr>
              <a:t>Sign Service</a:t>
            </a:r>
            <a:endParaRPr lang="zh-TW" altLang="en-US" sz="1400" b="1" dirty="0">
              <a:ea typeface="微軟正黑體"/>
            </a:endParaRPr>
          </a:p>
        </p:txBody>
      </p:sp>
      <p:pic>
        <p:nvPicPr>
          <p:cNvPr id="43" name="圖片 42">
            <a:extLst>
              <a:ext uri="{FF2B5EF4-FFF2-40B4-BE49-F238E27FC236}">
                <a16:creationId xmlns:a16="http://schemas.microsoft.com/office/drawing/2014/main" id="{203E8C28-72FC-D117-87FA-639314A16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79025">
            <a:off x="9914571" y="5145939"/>
            <a:ext cx="545123" cy="261348"/>
          </a:xfrm>
          <a:prstGeom prst="rect">
            <a:avLst/>
          </a:prstGeom>
        </p:spPr>
      </p:pic>
      <p:pic>
        <p:nvPicPr>
          <p:cNvPr id="44" name="圖片 43">
            <a:extLst>
              <a:ext uri="{FF2B5EF4-FFF2-40B4-BE49-F238E27FC236}">
                <a16:creationId xmlns:a16="http://schemas.microsoft.com/office/drawing/2014/main" id="{D8BD49DC-C564-6781-DBC5-AE773617077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2128" y="3721565"/>
            <a:ext cx="355241" cy="451475"/>
          </a:xfrm>
          <a:prstGeom prst="rect">
            <a:avLst/>
          </a:prstGeom>
        </p:spPr>
      </p:pic>
      <p:pic>
        <p:nvPicPr>
          <p:cNvPr id="45" name="圖片 44">
            <a:extLst>
              <a:ext uri="{FF2B5EF4-FFF2-40B4-BE49-F238E27FC236}">
                <a16:creationId xmlns:a16="http://schemas.microsoft.com/office/drawing/2014/main" id="{4B4EBFC6-C999-C07A-AE85-A844AB6D59A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4194" y="2303809"/>
            <a:ext cx="877328" cy="420617"/>
          </a:xfrm>
          <a:prstGeom prst="rect">
            <a:avLst/>
          </a:prstGeom>
        </p:spPr>
      </p:pic>
      <p:pic>
        <p:nvPicPr>
          <p:cNvPr id="46" name="圖片 45">
            <a:extLst>
              <a:ext uri="{FF2B5EF4-FFF2-40B4-BE49-F238E27FC236}">
                <a16:creationId xmlns:a16="http://schemas.microsoft.com/office/drawing/2014/main" id="{4D83406E-D2DD-4C0D-691A-7A7321150B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79025">
            <a:off x="9855807" y="2632818"/>
            <a:ext cx="545123" cy="261348"/>
          </a:xfrm>
          <a:prstGeom prst="rect">
            <a:avLst/>
          </a:prstGeom>
        </p:spPr>
      </p:pic>
      <p:sp>
        <p:nvSpPr>
          <p:cNvPr id="47" name="TextBox 50">
            <a:extLst>
              <a:ext uri="{FF2B5EF4-FFF2-40B4-BE49-F238E27FC236}">
                <a16:creationId xmlns:a16="http://schemas.microsoft.com/office/drawing/2014/main" id="{854AA482-ACF0-7385-7BCA-D31980CFE634}"/>
              </a:ext>
            </a:extLst>
          </p:cNvPr>
          <p:cNvSpPr txBox="1"/>
          <p:nvPr/>
        </p:nvSpPr>
        <p:spPr>
          <a:xfrm>
            <a:off x="10362963" y="2680461"/>
            <a:ext cx="13006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10">
              <a:defRPr/>
            </a:pPr>
            <a:r>
              <a:rPr lang="en-US" altLang="zh-TW" sz="1400" dirty="0">
                <a:ea typeface="微軟正黑體"/>
              </a:rPr>
              <a:t>Signed</a:t>
            </a:r>
          </a:p>
          <a:p>
            <a:pPr defTabSz="1219110">
              <a:defRPr/>
            </a:pPr>
            <a:r>
              <a:rPr lang="en-US" altLang="zh-TW" sz="1400" dirty="0">
                <a:ea typeface="微軟正黑體"/>
              </a:rPr>
              <a:t>Software with Hash Code</a:t>
            </a:r>
            <a:endParaRPr lang="zh-TW" altLang="en-US" sz="1400" dirty="0">
              <a:ea typeface="微軟正黑體"/>
            </a:endParaRPr>
          </a:p>
        </p:txBody>
      </p:sp>
      <p:pic>
        <p:nvPicPr>
          <p:cNvPr id="48" name="圖片 47">
            <a:extLst>
              <a:ext uri="{FF2B5EF4-FFF2-40B4-BE49-F238E27FC236}">
                <a16:creationId xmlns:a16="http://schemas.microsoft.com/office/drawing/2014/main" id="{7869D3C7-A2F9-B74E-9853-4FD5D92C63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2128" y="4226444"/>
            <a:ext cx="355241" cy="451475"/>
          </a:xfrm>
          <a:prstGeom prst="rect">
            <a:avLst/>
          </a:prstGeom>
        </p:spPr>
      </p:pic>
      <p:pic>
        <p:nvPicPr>
          <p:cNvPr id="51" name="圖片 50">
            <a:extLst>
              <a:ext uri="{FF2B5EF4-FFF2-40B4-BE49-F238E27FC236}">
                <a16:creationId xmlns:a16="http://schemas.microsoft.com/office/drawing/2014/main" id="{39EE5910-115B-014C-A093-197F8C01C16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7100" y="3445275"/>
            <a:ext cx="1077071" cy="1152925"/>
          </a:xfrm>
          <a:prstGeom prst="rect">
            <a:avLst/>
          </a:prstGeom>
        </p:spPr>
      </p:pic>
      <p:sp>
        <p:nvSpPr>
          <p:cNvPr id="52" name="Rectangle 58">
            <a:extLst>
              <a:ext uri="{FF2B5EF4-FFF2-40B4-BE49-F238E27FC236}">
                <a16:creationId xmlns:a16="http://schemas.microsoft.com/office/drawing/2014/main" id="{050992DE-880B-ADA3-327A-EE767066BDD7}"/>
              </a:ext>
            </a:extLst>
          </p:cNvPr>
          <p:cNvSpPr/>
          <p:nvPr/>
        </p:nvSpPr>
        <p:spPr>
          <a:xfrm>
            <a:off x="6077029" y="4461140"/>
            <a:ext cx="1757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10">
              <a:defRPr/>
            </a:pPr>
            <a:r>
              <a:rPr lang="en-US" altLang="zh-TW" sz="1400" b="1" dirty="0">
                <a:ea typeface="微軟正黑體"/>
              </a:rPr>
              <a:t>Moxa</a:t>
            </a:r>
          </a:p>
          <a:p>
            <a:pPr algn="ctr" defTabSz="1219110">
              <a:defRPr/>
            </a:pPr>
            <a:r>
              <a:rPr lang="en-US" altLang="zh-TW" sz="1400" b="1" dirty="0">
                <a:ea typeface="微軟正黑體"/>
              </a:rPr>
              <a:t>Software Engineer</a:t>
            </a:r>
            <a:endParaRPr lang="zh-TW" altLang="en-US" sz="1400" b="1" dirty="0">
              <a:ea typeface="微軟正黑體"/>
            </a:endParaRPr>
          </a:p>
        </p:txBody>
      </p:sp>
      <p:sp>
        <p:nvSpPr>
          <p:cNvPr id="53" name="TextBox 18">
            <a:extLst>
              <a:ext uri="{FF2B5EF4-FFF2-40B4-BE49-F238E27FC236}">
                <a16:creationId xmlns:a16="http://schemas.microsoft.com/office/drawing/2014/main" id="{848DD029-90A3-8809-B3BE-508208462BBF}"/>
              </a:ext>
            </a:extLst>
          </p:cNvPr>
          <p:cNvSpPr txBox="1"/>
          <p:nvPr/>
        </p:nvSpPr>
        <p:spPr>
          <a:xfrm>
            <a:off x="7219216" y="3061790"/>
            <a:ext cx="20634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10">
              <a:defRPr/>
            </a:pPr>
            <a:r>
              <a:rPr lang="en-US" altLang="zh-TW" sz="1400" dirty="0">
                <a:ea typeface="微軟正黑體"/>
              </a:rPr>
              <a:t>Use Moxa Sign Service to sign the software and release the signed software and the corresponding public key to manufacture.</a:t>
            </a:r>
            <a:endParaRPr lang="zh-TW" altLang="en-US" sz="1400" dirty="0">
              <a:ea typeface="微軟正黑體"/>
            </a:endParaRPr>
          </a:p>
        </p:txBody>
      </p:sp>
      <p:sp>
        <p:nvSpPr>
          <p:cNvPr id="54" name="Freeform 44">
            <a:extLst>
              <a:ext uri="{FF2B5EF4-FFF2-40B4-BE49-F238E27FC236}">
                <a16:creationId xmlns:a16="http://schemas.microsoft.com/office/drawing/2014/main" id="{B4254AC5-D872-00CC-A588-31ABBAB79DBE}"/>
              </a:ext>
            </a:extLst>
          </p:cNvPr>
          <p:cNvSpPr/>
          <p:nvPr/>
        </p:nvSpPr>
        <p:spPr>
          <a:xfrm flipH="1">
            <a:off x="6593308" y="5029313"/>
            <a:ext cx="456020" cy="467227"/>
          </a:xfrm>
          <a:custGeom>
            <a:avLst/>
            <a:gdLst>
              <a:gd name="connsiteX0" fmla="*/ 0 w 2051637"/>
              <a:gd name="connsiteY0" fmla="*/ 0 h 169048"/>
              <a:gd name="connsiteX1" fmla="*/ 822192 w 2051637"/>
              <a:gd name="connsiteY1" fmla="*/ 99892 h 169048"/>
              <a:gd name="connsiteX2" fmla="*/ 1559859 w 2051637"/>
              <a:gd name="connsiteY2" fmla="*/ 92208 h 169048"/>
              <a:gd name="connsiteX3" fmla="*/ 2051637 w 2051637"/>
              <a:gd name="connsiteY3" fmla="*/ 169048 h 16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637" h="169048">
                <a:moveTo>
                  <a:pt x="0" y="0"/>
                </a:moveTo>
                <a:cubicBezTo>
                  <a:pt x="281108" y="42262"/>
                  <a:pt x="562216" y="84524"/>
                  <a:pt x="822192" y="99892"/>
                </a:cubicBezTo>
                <a:cubicBezTo>
                  <a:pt x="1082168" y="115260"/>
                  <a:pt x="1354952" y="80682"/>
                  <a:pt x="1559859" y="92208"/>
                </a:cubicBezTo>
                <a:cubicBezTo>
                  <a:pt x="1764766" y="103734"/>
                  <a:pt x="1908201" y="136391"/>
                  <a:pt x="2051637" y="169048"/>
                </a:cubicBez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endParaRPr lang="zh-TW" altLang="en-US" sz="32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sp>
        <p:nvSpPr>
          <p:cNvPr id="55" name="Freeform 45">
            <a:extLst>
              <a:ext uri="{FF2B5EF4-FFF2-40B4-BE49-F238E27FC236}">
                <a16:creationId xmlns:a16="http://schemas.microsoft.com/office/drawing/2014/main" id="{B72B3D9A-29C3-3817-51B5-D022FDE6421F}"/>
              </a:ext>
            </a:extLst>
          </p:cNvPr>
          <p:cNvSpPr/>
          <p:nvPr/>
        </p:nvSpPr>
        <p:spPr>
          <a:xfrm flipV="1">
            <a:off x="7265290" y="4963469"/>
            <a:ext cx="953381" cy="624295"/>
          </a:xfrm>
          <a:custGeom>
            <a:avLst/>
            <a:gdLst>
              <a:gd name="connsiteX0" fmla="*/ 0 w 960504"/>
              <a:gd name="connsiteY0" fmla="*/ 0 h 184417"/>
              <a:gd name="connsiteX1" fmla="*/ 461042 w 960504"/>
              <a:gd name="connsiteY1" fmla="*/ 122945 h 184417"/>
              <a:gd name="connsiteX2" fmla="*/ 960504 w 960504"/>
              <a:gd name="connsiteY2" fmla="*/ 184417 h 18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504" h="184417">
                <a:moveTo>
                  <a:pt x="0" y="0"/>
                </a:moveTo>
                <a:cubicBezTo>
                  <a:pt x="150479" y="46104"/>
                  <a:pt x="300958" y="92209"/>
                  <a:pt x="461042" y="122945"/>
                </a:cubicBezTo>
                <a:cubicBezTo>
                  <a:pt x="621126" y="153681"/>
                  <a:pt x="790815" y="169049"/>
                  <a:pt x="960504" y="184417"/>
                </a:cubicBez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endParaRPr lang="zh-TW" altLang="en-US" sz="3200">
              <a:solidFill>
                <a:srgbClr val="FFFFFF"/>
              </a:solidFill>
              <a:latin typeface="Arial"/>
              <a:ea typeface="微軟正黑體"/>
            </a:endParaRPr>
          </a:p>
        </p:txBody>
      </p:sp>
      <p:cxnSp>
        <p:nvCxnSpPr>
          <p:cNvPr id="56" name="接點: 弧形 55">
            <a:extLst>
              <a:ext uri="{FF2B5EF4-FFF2-40B4-BE49-F238E27FC236}">
                <a16:creationId xmlns:a16="http://schemas.microsoft.com/office/drawing/2014/main" id="{A483F1D7-C732-7C4F-C6A0-869BEE922D82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81137" y="3200103"/>
            <a:ext cx="416943" cy="257855"/>
          </a:xfrm>
          <a:prstGeom prst="curvedConnector3">
            <a:avLst>
              <a:gd name="adj1" fmla="val 50000"/>
            </a:avLst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0" name="圖片 59" descr="一張含有 樂高, 玩具 的圖片&#10;&#10;自動產生的描述">
            <a:extLst>
              <a:ext uri="{FF2B5EF4-FFF2-40B4-BE49-F238E27FC236}">
                <a16:creationId xmlns:a16="http://schemas.microsoft.com/office/drawing/2014/main" id="{EB4A7B8A-6438-A5C8-8778-A238CB9948A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639"/>
          <a:stretch/>
        </p:blipFill>
        <p:spPr>
          <a:xfrm>
            <a:off x="4491298" y="4638457"/>
            <a:ext cx="2308891" cy="1933913"/>
          </a:xfrm>
          <a:prstGeom prst="rect">
            <a:avLst/>
          </a:prstGeom>
        </p:spPr>
      </p:pic>
      <p:sp>
        <p:nvSpPr>
          <p:cNvPr id="61" name="Rectangle 58">
            <a:extLst>
              <a:ext uri="{FF2B5EF4-FFF2-40B4-BE49-F238E27FC236}">
                <a16:creationId xmlns:a16="http://schemas.microsoft.com/office/drawing/2014/main" id="{C63CDE74-1442-01B3-3D4C-DD08BBC717A3}"/>
              </a:ext>
            </a:extLst>
          </p:cNvPr>
          <p:cNvSpPr/>
          <p:nvPr/>
        </p:nvSpPr>
        <p:spPr>
          <a:xfrm>
            <a:off x="6161702" y="6197429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10">
              <a:defRPr/>
            </a:pPr>
            <a:r>
              <a:rPr lang="en-US" altLang="zh-TW" sz="1400" b="1" dirty="0">
                <a:ea typeface="微軟正黑體"/>
              </a:rPr>
              <a:t>Moxa Factory</a:t>
            </a:r>
            <a:endParaRPr lang="zh-TW" altLang="en-US" sz="1400" b="1" dirty="0">
              <a:ea typeface="微軟正黑體"/>
            </a:endParaRPr>
          </a:p>
        </p:txBody>
      </p:sp>
      <p:grpSp>
        <p:nvGrpSpPr>
          <p:cNvPr id="11" name="群組 44">
            <a:extLst>
              <a:ext uri="{FF2B5EF4-FFF2-40B4-BE49-F238E27FC236}">
                <a16:creationId xmlns:a16="http://schemas.microsoft.com/office/drawing/2014/main" id="{68764D09-7E1F-6F87-AEB0-AD8E58410480}"/>
              </a:ext>
            </a:extLst>
          </p:cNvPr>
          <p:cNvGrpSpPr/>
          <p:nvPr/>
        </p:nvGrpSpPr>
        <p:grpSpPr>
          <a:xfrm>
            <a:off x="10620103" y="86081"/>
            <a:ext cx="1440000" cy="1440000"/>
            <a:chOff x="8880788" y="1030974"/>
            <a:chExt cx="1516290" cy="1516290"/>
          </a:xfrm>
        </p:grpSpPr>
        <p:grpSp>
          <p:nvGrpSpPr>
            <p:cNvPr id="12" name="群組 33">
              <a:extLst>
                <a:ext uri="{FF2B5EF4-FFF2-40B4-BE49-F238E27FC236}">
                  <a16:creationId xmlns:a16="http://schemas.microsoft.com/office/drawing/2014/main" id="{3D04C1F2-E485-3AB7-9C56-3019C67162AB}"/>
                </a:ext>
              </a:extLst>
            </p:cNvPr>
            <p:cNvGrpSpPr/>
            <p:nvPr/>
          </p:nvGrpSpPr>
          <p:grpSpPr>
            <a:xfrm>
              <a:off x="8880788" y="1030974"/>
              <a:ext cx="1516290" cy="1516290"/>
              <a:chOff x="5196786" y="1118178"/>
              <a:chExt cx="1800000" cy="1800000"/>
            </a:xfrm>
          </p:grpSpPr>
          <p:sp>
            <p:nvSpPr>
              <p:cNvPr id="18" name="橢圓 35">
                <a:extLst>
                  <a:ext uri="{FF2B5EF4-FFF2-40B4-BE49-F238E27FC236}">
                    <a16:creationId xmlns:a16="http://schemas.microsoft.com/office/drawing/2014/main" id="{42F2F6E2-C769-FC72-00A6-4B1B66920C55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橢圓 36">
                <a:extLst>
                  <a:ext uri="{FF2B5EF4-FFF2-40B4-BE49-F238E27FC236}">
                    <a16:creationId xmlns:a16="http://schemas.microsoft.com/office/drawing/2014/main" id="{E4BEE9F0-FFB1-AC11-8BD1-747AF766900F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6" name="圖片 38">
              <a:extLst>
                <a:ext uri="{FF2B5EF4-FFF2-40B4-BE49-F238E27FC236}">
                  <a16:creationId xmlns:a16="http://schemas.microsoft.com/office/drawing/2014/main" id="{0FC3727F-8F85-DAE6-6AA5-527F0987D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7509" y="1380920"/>
              <a:ext cx="800526" cy="800526"/>
            </a:xfrm>
            <a:prstGeom prst="rect">
              <a:avLst/>
            </a:prstGeom>
          </p:spPr>
        </p:pic>
        <p:pic>
          <p:nvPicPr>
            <p:cNvPr id="17" name="圖片 39">
              <a:extLst>
                <a:ext uri="{FF2B5EF4-FFF2-40B4-BE49-F238E27FC236}">
                  <a16:creationId xmlns:a16="http://schemas.microsoft.com/office/drawing/2014/main" id="{5CC80C04-0FD6-B75D-7875-CB142E2E1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5934" y="1827609"/>
              <a:ext cx="353837" cy="353837"/>
            </a:xfrm>
            <a:prstGeom prst="rect">
              <a:avLst/>
            </a:prstGeom>
          </p:spPr>
        </p:pic>
      </p:grpSp>
      <p:pic>
        <p:nvPicPr>
          <p:cNvPr id="10242" name="Picture 2">
            <a:extLst>
              <a:ext uri="{FF2B5EF4-FFF2-40B4-BE49-F238E27FC236}">
                <a16:creationId xmlns:a16="http://schemas.microsoft.com/office/drawing/2014/main" id="{00CFEC48-5B23-482B-60A3-6FCD460AF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2526" y="2008089"/>
            <a:ext cx="701545" cy="151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4EBED11-B04C-FB83-C830-220C371B2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494" y="1678978"/>
            <a:ext cx="639753" cy="169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8772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C74729-8378-8D7F-6ACF-CA940B4BF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99829"/>
            <a:ext cx="11161712" cy="6228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Why choose the MGate 3x70-G2?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6370B38-11C2-6561-B423-3D412D6A4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16744732-42CF-D666-F549-478D8877BA99}"/>
              </a:ext>
            </a:extLst>
          </p:cNvPr>
          <p:cNvSpPr txBox="1"/>
          <p:nvPr/>
        </p:nvSpPr>
        <p:spPr>
          <a:xfrm>
            <a:off x="1005119" y="2768161"/>
            <a:ext cx="249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>
                <a:solidFill>
                  <a:schemeClr val="tx1"/>
                </a:solidFill>
              </a:rPr>
              <a:t>Ease-of-Use</a:t>
            </a:r>
            <a:endParaRPr lang="zh-TW" altLang="en-US" sz="2400" b="1">
              <a:solidFill>
                <a:schemeClr val="tx1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592C5A42-0CE9-FAC3-CF66-3F3F3648DFD1}"/>
              </a:ext>
            </a:extLst>
          </p:cNvPr>
          <p:cNvSpPr txBox="1"/>
          <p:nvPr/>
        </p:nvSpPr>
        <p:spPr>
          <a:xfrm>
            <a:off x="4511033" y="2768161"/>
            <a:ext cx="3434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>
                <a:solidFill>
                  <a:schemeClr val="tx1"/>
                </a:solidFill>
              </a:rPr>
              <a:t>Better Performance</a:t>
            </a:r>
            <a:endParaRPr lang="zh-TW" altLang="en-US" sz="2400" b="1">
              <a:solidFill>
                <a:schemeClr val="tx1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F89785F-6964-05E8-146E-C01439C675C1}"/>
              </a:ext>
            </a:extLst>
          </p:cNvPr>
          <p:cNvSpPr txBox="1"/>
          <p:nvPr/>
        </p:nvSpPr>
        <p:spPr>
          <a:xfrm>
            <a:off x="8238506" y="2737089"/>
            <a:ext cx="3434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>
                <a:solidFill>
                  <a:schemeClr val="tx1"/>
                </a:solidFill>
              </a:rPr>
              <a:t>Reliable Protection</a:t>
            </a:r>
            <a:endParaRPr lang="zh-TW" altLang="en-US" sz="2400" b="1">
              <a:solidFill>
                <a:schemeClr val="tx1"/>
              </a:solidFill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CCA88F1C-4EAD-14B5-2A04-2EC05BBFD61B}"/>
              </a:ext>
            </a:extLst>
          </p:cNvPr>
          <p:cNvGrpSpPr/>
          <p:nvPr/>
        </p:nvGrpSpPr>
        <p:grpSpPr>
          <a:xfrm>
            <a:off x="1529013" y="1101363"/>
            <a:ext cx="1516290" cy="1516290"/>
            <a:chOff x="1483743" y="1300537"/>
            <a:chExt cx="1516290" cy="1516290"/>
          </a:xfrm>
        </p:grpSpPr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73EAA1C6-E920-480C-4674-7DA45E072616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21" name="橢圓 20">
                <a:extLst>
                  <a:ext uri="{FF2B5EF4-FFF2-40B4-BE49-F238E27FC236}">
                    <a16:creationId xmlns:a16="http://schemas.microsoft.com/office/drawing/2014/main" id="{F8426121-9B18-3CB0-E316-130F915F95E2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橢圓 21">
                <a:extLst>
                  <a:ext uri="{FF2B5EF4-FFF2-40B4-BE49-F238E27FC236}">
                    <a16:creationId xmlns:a16="http://schemas.microsoft.com/office/drawing/2014/main" id="{82229C7A-7C40-5241-DCDD-9E577512EF79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3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F1C0753E-4DCD-7F0C-907E-BDEF6E75E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3FCDA446-3BAF-47ED-AC8C-9AC417554B7F}"/>
              </a:ext>
            </a:extLst>
          </p:cNvPr>
          <p:cNvGrpSpPr/>
          <p:nvPr/>
        </p:nvGrpSpPr>
        <p:grpSpPr>
          <a:xfrm>
            <a:off x="5424005" y="1101363"/>
            <a:ext cx="1516290" cy="1516290"/>
            <a:chOff x="5070926" y="1101363"/>
            <a:chExt cx="1516290" cy="1516290"/>
          </a:xfrm>
        </p:grpSpPr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3592E8E9-4E9D-E3F2-EA40-8D85CF69BC8F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31" name="橢圓 30">
                <a:extLst>
                  <a:ext uri="{FF2B5EF4-FFF2-40B4-BE49-F238E27FC236}">
                    <a16:creationId xmlns:a16="http://schemas.microsoft.com/office/drawing/2014/main" id="{5961C5A7-3057-C720-198A-A2D7C8655527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橢圓 31">
                <a:extLst>
                  <a:ext uri="{FF2B5EF4-FFF2-40B4-BE49-F238E27FC236}">
                    <a16:creationId xmlns:a16="http://schemas.microsoft.com/office/drawing/2014/main" id="{16D7B3FC-F0A7-6705-9AF8-1A0C4FBC003A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38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E43EEDFE-9F5A-BAEE-7600-08AC6BC3E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D9D24E2E-383E-60A4-C25B-9FECF267FFC2}"/>
              </a:ext>
            </a:extLst>
          </p:cNvPr>
          <p:cNvGrpSpPr/>
          <p:nvPr/>
        </p:nvGrpSpPr>
        <p:grpSpPr>
          <a:xfrm>
            <a:off x="9197651" y="1030974"/>
            <a:ext cx="1516290" cy="1516290"/>
            <a:chOff x="8880788" y="1030974"/>
            <a:chExt cx="1516290" cy="1516290"/>
          </a:xfrm>
        </p:grpSpPr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24C63E42-6643-416E-DFA2-283CED812F7C}"/>
                </a:ext>
              </a:extLst>
            </p:cNvPr>
            <p:cNvGrpSpPr/>
            <p:nvPr/>
          </p:nvGrpSpPr>
          <p:grpSpPr>
            <a:xfrm>
              <a:off x="8880788" y="1030974"/>
              <a:ext cx="1516290" cy="1516290"/>
              <a:chOff x="5196786" y="1118178"/>
              <a:chExt cx="1800000" cy="1800000"/>
            </a:xfrm>
          </p:grpSpPr>
          <p:sp>
            <p:nvSpPr>
              <p:cNvPr id="36" name="橢圓 35">
                <a:extLst>
                  <a:ext uri="{FF2B5EF4-FFF2-40B4-BE49-F238E27FC236}">
                    <a16:creationId xmlns:a16="http://schemas.microsoft.com/office/drawing/2014/main" id="{843B6E89-3CF8-B1AB-D807-B1F44214717B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橢圓 36">
                <a:extLst>
                  <a:ext uri="{FF2B5EF4-FFF2-40B4-BE49-F238E27FC236}">
                    <a16:creationId xmlns:a16="http://schemas.microsoft.com/office/drawing/2014/main" id="{67E5B8F8-5D43-8F90-3691-930099B73C19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39" name="圖片 38">
              <a:extLst>
                <a:ext uri="{FF2B5EF4-FFF2-40B4-BE49-F238E27FC236}">
                  <a16:creationId xmlns:a16="http://schemas.microsoft.com/office/drawing/2014/main" id="{B2FA9859-D140-8440-820D-062730D30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7509" y="1380920"/>
              <a:ext cx="800526" cy="800526"/>
            </a:xfrm>
            <a:prstGeom prst="rect">
              <a:avLst/>
            </a:prstGeom>
          </p:spPr>
        </p:pic>
        <p:pic>
          <p:nvPicPr>
            <p:cNvPr id="40" name="圖片 39">
              <a:extLst>
                <a:ext uri="{FF2B5EF4-FFF2-40B4-BE49-F238E27FC236}">
                  <a16:creationId xmlns:a16="http://schemas.microsoft.com/office/drawing/2014/main" id="{7C0D1B5E-672B-23E1-89C3-F71D5962C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5934" y="1827609"/>
              <a:ext cx="353837" cy="353837"/>
            </a:xfrm>
            <a:prstGeom prst="rect">
              <a:avLst/>
            </a:prstGeom>
          </p:spPr>
        </p:pic>
      </p:grp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CC8C5C5E-A30B-8AAF-BF23-E38537391A58}"/>
              </a:ext>
            </a:extLst>
          </p:cNvPr>
          <p:cNvSpPr txBox="1"/>
          <p:nvPr/>
        </p:nvSpPr>
        <p:spPr>
          <a:xfrm>
            <a:off x="632527" y="3291842"/>
            <a:ext cx="357733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>
                <a:solidFill>
                  <a:schemeClr val="accent1"/>
                </a:solidFill>
              </a:rPr>
              <a:t>Guided Quick Setup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Graphical topology setup—no  advanced protocol knowledge required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One-click import from generation 1 device</a:t>
            </a:r>
            <a:br>
              <a:rPr lang="en-US" altLang="zh-TW" sz="1200"/>
            </a:br>
            <a:endParaRPr lang="en-US" altLang="zh-TW" sz="1800" b="1"/>
          </a:p>
          <a:p>
            <a:r>
              <a:rPr lang="en-US" altLang="zh-TW" sz="2000" b="1">
                <a:solidFill>
                  <a:schemeClr val="accent1"/>
                </a:solidFill>
              </a:rPr>
              <a:t>Connector Options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ST/SC and SFP fiber options, with additional RJ45 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Serial port with DB9 and TB options</a:t>
            </a:r>
            <a:br>
              <a:rPr lang="en-US" altLang="zh-TW" sz="1200"/>
            </a:br>
            <a:endParaRPr lang="en-US" altLang="zh-TW" sz="1200"/>
          </a:p>
          <a:p>
            <a:r>
              <a:rPr lang="en-US" altLang="zh-TW" sz="2000" b="1">
                <a:solidFill>
                  <a:schemeClr val="accent1"/>
                </a:solidFill>
              </a:rPr>
              <a:t>Troubleshooting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Web-based traffic monitor and protocol diagnostics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Web built-in Modbus testing tool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7BE1BD6-C166-5F4D-2091-0AFE60606635}"/>
              </a:ext>
            </a:extLst>
          </p:cNvPr>
          <p:cNvSpPr txBox="1"/>
          <p:nvPr/>
        </p:nvSpPr>
        <p:spPr>
          <a:xfrm>
            <a:off x="4623606" y="3238879"/>
            <a:ext cx="3379515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>
                <a:solidFill>
                  <a:schemeClr val="accent1"/>
                </a:solidFill>
              </a:rPr>
              <a:t>Higher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Agent Mode for active polling end devices and cache data in </a:t>
            </a:r>
            <a:r>
              <a:rPr lang="en-US" altLang="zh-TW" sz="1200" err="1"/>
              <a:t>MGate</a:t>
            </a:r>
            <a:br>
              <a:rPr lang="en-US" altLang="zh-TW" sz="1200"/>
            </a:br>
            <a:endParaRPr lang="en-US" altLang="zh-TW" sz="1800" b="1"/>
          </a:p>
          <a:p>
            <a:r>
              <a:rPr lang="en-US" altLang="zh-TW" sz="2000" b="1">
                <a:solidFill>
                  <a:schemeClr val="accent1"/>
                </a:solidFill>
              </a:rPr>
              <a:t>Broader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Non-standard Modbus and serial Proprietary to Modbus TCP conversion</a:t>
            </a:r>
            <a:br>
              <a:rPr lang="en-US" altLang="zh-TW" sz="1200"/>
            </a:br>
            <a:endParaRPr lang="en-US" altLang="zh-TW" sz="1200"/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64894ADE-1CBA-822B-516D-9EC503DA1604}"/>
              </a:ext>
            </a:extLst>
          </p:cNvPr>
          <p:cNvSpPr txBox="1"/>
          <p:nvPr/>
        </p:nvSpPr>
        <p:spPr>
          <a:xfrm>
            <a:off x="8402596" y="3238879"/>
            <a:ext cx="3379515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>
                <a:solidFill>
                  <a:schemeClr val="accent1"/>
                </a:solidFill>
              </a:rPr>
              <a:t>Cybersecurity DNA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Hardware secure boot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Security features compliant with IEC62443-4-2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200"/>
              <a:t>Stronger encryption algorithm: SHA-256, SHA-384, RSA-3072, RSA-4096 </a:t>
            </a:r>
            <a:br>
              <a:rPr lang="en-US" altLang="zh-TW" sz="1200"/>
            </a:br>
            <a:endParaRPr lang="en-US" altLang="zh-TW" sz="1800" b="1"/>
          </a:p>
          <a:p>
            <a:endParaRPr lang="en-US" altLang="zh-TW" sz="1200"/>
          </a:p>
        </p:txBody>
      </p:sp>
    </p:spTree>
    <p:extLst>
      <p:ext uri="{BB962C8B-B14F-4D97-AF65-F5344CB8AC3E}">
        <p14:creationId xmlns:p14="http://schemas.microsoft.com/office/powerpoint/2010/main" val="17299858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EEE68-C8F8-D8C7-FCA4-CDBA37F70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BD9741E-4808-5749-E04F-88B41155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775" y="3036835"/>
            <a:ext cx="7995673" cy="784329"/>
          </a:xfrm>
        </p:spPr>
        <p:txBody>
          <a:bodyPr/>
          <a:lstStyle/>
          <a:p>
            <a:r>
              <a:rPr lang="en-US" altLang="zh-TW" dirty="0"/>
              <a:t>Applications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0490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481EAE-94E3-B518-0849-4965E18CA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TOP 5 Target Market &amp; Applications</a:t>
            </a:r>
            <a:endParaRPr lang="zh-TW" altLang="en-US" dirty="0"/>
          </a:p>
        </p:txBody>
      </p:sp>
      <p:graphicFrame>
        <p:nvGraphicFramePr>
          <p:cNvPr id="10" name="圖表 9">
            <a:extLst>
              <a:ext uri="{FF2B5EF4-FFF2-40B4-BE49-F238E27FC236}">
                <a16:creationId xmlns:a16="http://schemas.microsoft.com/office/drawing/2014/main" id="{C0CCB2FA-A5E8-D2CD-A827-1191C479429F}"/>
              </a:ext>
            </a:extLst>
          </p:cNvPr>
          <p:cNvGraphicFramePr/>
          <p:nvPr/>
        </p:nvGraphicFramePr>
        <p:xfrm>
          <a:off x="3381160" y="1932209"/>
          <a:ext cx="4161244" cy="2921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語音泡泡: 圓角矩形 10">
            <a:extLst>
              <a:ext uri="{FF2B5EF4-FFF2-40B4-BE49-F238E27FC236}">
                <a16:creationId xmlns:a16="http://schemas.microsoft.com/office/drawing/2014/main" id="{B7540D72-A216-29D9-0AB8-2AE49713EB5D}"/>
              </a:ext>
            </a:extLst>
          </p:cNvPr>
          <p:cNvSpPr/>
          <p:nvPr/>
        </p:nvSpPr>
        <p:spPr>
          <a:xfrm>
            <a:off x="6841504" y="1486993"/>
            <a:ext cx="5152182" cy="2154096"/>
          </a:xfrm>
          <a:prstGeom prst="wedgeRoundRectCallout">
            <a:avLst>
              <a:gd name="adj1" fmla="val -56140"/>
              <a:gd name="adj2" fmla="val 40668"/>
              <a:gd name="adj3" fmla="val 16667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5450E0D5-86CD-03C7-5789-5C264B759AE2}"/>
              </a:ext>
            </a:extLst>
          </p:cNvPr>
          <p:cNvSpPr/>
          <p:nvPr/>
        </p:nvSpPr>
        <p:spPr>
          <a:xfrm>
            <a:off x="6972842" y="1622483"/>
            <a:ext cx="4875539" cy="1880077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3" name="語音泡泡: 圓角矩形 12">
            <a:extLst>
              <a:ext uri="{FF2B5EF4-FFF2-40B4-BE49-F238E27FC236}">
                <a16:creationId xmlns:a16="http://schemas.microsoft.com/office/drawing/2014/main" id="{8A78EA60-0C86-C512-3C55-77DF6D8E0C5B}"/>
              </a:ext>
            </a:extLst>
          </p:cNvPr>
          <p:cNvSpPr/>
          <p:nvPr/>
        </p:nvSpPr>
        <p:spPr>
          <a:xfrm>
            <a:off x="6097420" y="4192438"/>
            <a:ext cx="3913796" cy="1846826"/>
          </a:xfrm>
          <a:prstGeom prst="wedgeRoundRectCallout">
            <a:avLst>
              <a:gd name="adj1" fmla="val -69702"/>
              <a:gd name="adj2" fmla="val -51454"/>
              <a:gd name="adj3" fmla="val 16667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EF1825EA-D3D6-1525-805C-1852E3610B0A}"/>
              </a:ext>
            </a:extLst>
          </p:cNvPr>
          <p:cNvSpPr/>
          <p:nvPr/>
        </p:nvSpPr>
        <p:spPr>
          <a:xfrm>
            <a:off x="841194" y="4588701"/>
            <a:ext cx="4204480" cy="1683636"/>
          </a:xfrm>
          <a:prstGeom prst="wedgeRoundRectCallout">
            <a:avLst>
              <a:gd name="adj1" fmla="val 36588"/>
              <a:gd name="adj2" fmla="val -73896"/>
              <a:gd name="adj3" fmla="val 16667"/>
            </a:avLst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5" name="語音泡泡: 圓角矩形 14">
            <a:extLst>
              <a:ext uri="{FF2B5EF4-FFF2-40B4-BE49-F238E27FC236}">
                <a16:creationId xmlns:a16="http://schemas.microsoft.com/office/drawing/2014/main" id="{FD35141D-1BA7-F907-2FC2-08B10671E01E}"/>
              </a:ext>
            </a:extLst>
          </p:cNvPr>
          <p:cNvSpPr/>
          <p:nvPr/>
        </p:nvSpPr>
        <p:spPr>
          <a:xfrm>
            <a:off x="841195" y="1221149"/>
            <a:ext cx="3350311" cy="1437538"/>
          </a:xfrm>
          <a:prstGeom prst="wedgeRoundRectCallout">
            <a:avLst>
              <a:gd name="adj1" fmla="val 53568"/>
              <a:gd name="adj2" fmla="val 87189"/>
              <a:gd name="adj3" fmla="val 16667"/>
            </a:avLst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6" name="語音泡泡: 圓角矩形 15">
            <a:extLst>
              <a:ext uri="{FF2B5EF4-FFF2-40B4-BE49-F238E27FC236}">
                <a16:creationId xmlns:a16="http://schemas.microsoft.com/office/drawing/2014/main" id="{F7AA01A8-7538-B84A-7BB5-B96352EB2E70}"/>
              </a:ext>
            </a:extLst>
          </p:cNvPr>
          <p:cNvSpPr/>
          <p:nvPr/>
        </p:nvSpPr>
        <p:spPr>
          <a:xfrm>
            <a:off x="4460487" y="1606497"/>
            <a:ext cx="1006576" cy="365941"/>
          </a:xfrm>
          <a:prstGeom prst="wedgeRoundRectCallout">
            <a:avLst>
              <a:gd name="adj1" fmla="val -434"/>
              <a:gd name="adj2" fmla="val 92150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7" name="語音泡泡: 圓角矩形 16">
            <a:extLst>
              <a:ext uri="{FF2B5EF4-FFF2-40B4-BE49-F238E27FC236}">
                <a16:creationId xmlns:a16="http://schemas.microsoft.com/office/drawing/2014/main" id="{0A3843ED-7193-4C82-DF74-1B331FF25B02}"/>
              </a:ext>
            </a:extLst>
          </p:cNvPr>
          <p:cNvSpPr/>
          <p:nvPr/>
        </p:nvSpPr>
        <p:spPr>
          <a:xfrm>
            <a:off x="390518" y="2928486"/>
            <a:ext cx="3376617" cy="1472065"/>
          </a:xfrm>
          <a:prstGeom prst="wedgeRoundRectCallout">
            <a:avLst>
              <a:gd name="adj1" fmla="val 64228"/>
              <a:gd name="adj2" fmla="val -467"/>
              <a:gd name="adj3" fmla="val 16667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B833A95C-2EE2-82BC-9955-D88EBD1A6E66}"/>
              </a:ext>
            </a:extLst>
          </p:cNvPr>
          <p:cNvSpPr/>
          <p:nvPr/>
        </p:nvSpPr>
        <p:spPr>
          <a:xfrm>
            <a:off x="4524089" y="1655606"/>
            <a:ext cx="879371" cy="267718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US" altLang="zh-TW" sz="1200">
                <a:solidFill>
                  <a:schemeClr val="bg2">
                    <a:lumMod val="75000"/>
                  </a:schemeClr>
                </a:solidFill>
              </a:rPr>
              <a:t>Others</a:t>
            </a:r>
            <a:endParaRPr lang="zh-TW" altLang="en-US" sz="120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 descr="Introducing data center fabric, the next-generation Facebook data center  network - Engineering at Meta">
            <a:extLst>
              <a:ext uri="{FF2B5EF4-FFF2-40B4-BE49-F238E27FC236}">
                <a16:creationId xmlns:a16="http://schemas.microsoft.com/office/drawing/2014/main" id="{A6973400-25AA-9DDE-74A1-30111E2C6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3094" y="2061445"/>
            <a:ext cx="2075342" cy="12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77D92A12-C1A1-AF46-87C9-4E96B209EAAA}"/>
              </a:ext>
            </a:extLst>
          </p:cNvPr>
          <p:cNvSpPr txBox="1"/>
          <p:nvPr/>
        </p:nvSpPr>
        <p:spPr>
          <a:xfrm>
            <a:off x="8154070" y="1648433"/>
            <a:ext cx="2188733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>
                <a:solidFill>
                  <a:schemeClr val="accent1"/>
                </a:solidFill>
              </a:rPr>
              <a:t>Data Center</a:t>
            </a:r>
            <a:endParaRPr lang="zh-TW" altLang="en-US" b="1">
              <a:solidFill>
                <a:schemeClr val="accent1"/>
              </a:solidFill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C513C8E5-91CF-EFB0-6BB4-84AFD6D28E31}"/>
              </a:ext>
            </a:extLst>
          </p:cNvPr>
          <p:cNvSpPr txBox="1"/>
          <p:nvPr/>
        </p:nvSpPr>
        <p:spPr>
          <a:xfrm>
            <a:off x="9256857" y="2097693"/>
            <a:ext cx="2554905" cy="101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Switchgear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ATS (Automated Transfer Switch)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Power</a:t>
            </a:r>
            <a:r>
              <a:rPr lang="zh-TW" altLang="en-US" sz="1200"/>
              <a:t> </a:t>
            </a:r>
            <a:r>
              <a:rPr lang="en-US" altLang="zh-TW" sz="1200"/>
              <a:t>distribution</a:t>
            </a:r>
            <a:r>
              <a:rPr lang="zh-TW" altLang="en-US" sz="1200"/>
              <a:t> </a:t>
            </a:r>
            <a:r>
              <a:rPr lang="en-US" altLang="zh-TW" sz="1200"/>
              <a:t>or performance monitoring</a:t>
            </a:r>
          </a:p>
        </p:txBody>
      </p: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167C3EA3-12BE-2AB9-999A-BCF38E580D32}"/>
              </a:ext>
            </a:extLst>
          </p:cNvPr>
          <p:cNvSpPr/>
          <p:nvPr/>
        </p:nvSpPr>
        <p:spPr>
          <a:xfrm>
            <a:off x="6239279" y="4312189"/>
            <a:ext cx="3633411" cy="1607327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271D71D3-E932-9A65-1106-1CDC5FF32C1A}"/>
              </a:ext>
            </a:extLst>
          </p:cNvPr>
          <p:cNvSpPr txBox="1"/>
          <p:nvPr/>
        </p:nvSpPr>
        <p:spPr>
          <a:xfrm>
            <a:off x="6805197" y="4339892"/>
            <a:ext cx="2188733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>
                <a:solidFill>
                  <a:schemeClr val="accent2"/>
                </a:solidFill>
              </a:rPr>
              <a:t>Marine/Ship</a:t>
            </a:r>
            <a:endParaRPr lang="zh-TW" altLang="en-US" b="1">
              <a:solidFill>
                <a:schemeClr val="accent2"/>
              </a:solidFill>
            </a:endParaRPr>
          </a:p>
        </p:txBody>
      </p:sp>
      <p:pic>
        <p:nvPicPr>
          <p:cNvPr id="1028" name="Picture 4" descr="Marine | Saft | Batteries to energize the world">
            <a:extLst>
              <a:ext uri="{FF2B5EF4-FFF2-40B4-BE49-F238E27FC236}">
                <a16:creationId xmlns:a16="http://schemas.microsoft.com/office/drawing/2014/main" id="{2AF0CC2D-0DDF-6429-2DDB-787453F7A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3970" y="4753510"/>
            <a:ext cx="1541732" cy="102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字方塊 24">
            <a:extLst>
              <a:ext uri="{FF2B5EF4-FFF2-40B4-BE49-F238E27FC236}">
                <a16:creationId xmlns:a16="http://schemas.microsoft.com/office/drawing/2014/main" id="{96058BE6-0281-49E0-3CFF-C526B257F7E1}"/>
              </a:ext>
            </a:extLst>
          </p:cNvPr>
          <p:cNvSpPr txBox="1"/>
          <p:nvPr/>
        </p:nvSpPr>
        <p:spPr>
          <a:xfrm>
            <a:off x="7948928" y="4896764"/>
            <a:ext cx="1877589" cy="6462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Power monitoring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Environment monitoring</a:t>
            </a:r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FFBFF40F-9E09-BFE9-8BCF-DC85AAB48A79}"/>
              </a:ext>
            </a:extLst>
          </p:cNvPr>
          <p:cNvSpPr/>
          <p:nvPr/>
        </p:nvSpPr>
        <p:spPr>
          <a:xfrm>
            <a:off x="997965" y="1329804"/>
            <a:ext cx="3080755" cy="1234237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pic>
        <p:nvPicPr>
          <p:cNvPr id="1030" name="Picture 6" descr="Oil &amp; gas: What makes this industry most profitable - International Finance">
            <a:extLst>
              <a:ext uri="{FF2B5EF4-FFF2-40B4-BE49-F238E27FC236}">
                <a16:creationId xmlns:a16="http://schemas.microsoft.com/office/drawing/2014/main" id="{3D09254D-C52A-CA14-1991-CEDB5E014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198" y="1665935"/>
            <a:ext cx="1171086" cy="85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B5A58DF1-21DA-8AF6-3D0C-D04844123AB9}"/>
              </a:ext>
            </a:extLst>
          </p:cNvPr>
          <p:cNvSpPr txBox="1"/>
          <p:nvPr/>
        </p:nvSpPr>
        <p:spPr>
          <a:xfrm>
            <a:off x="1417597" y="1336661"/>
            <a:ext cx="2188733" cy="30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>
                <a:solidFill>
                  <a:schemeClr val="accent5"/>
                </a:solidFill>
              </a:rPr>
              <a:t>Oil and Gas</a:t>
            </a:r>
            <a:endParaRPr lang="zh-TW" altLang="en-US" sz="1400" b="1">
              <a:solidFill>
                <a:schemeClr val="accent5"/>
              </a:solidFill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B702C843-1474-B576-194D-CB074D4B11BB}"/>
              </a:ext>
            </a:extLst>
          </p:cNvPr>
          <p:cNvSpPr txBox="1"/>
          <p:nvPr/>
        </p:nvSpPr>
        <p:spPr>
          <a:xfrm>
            <a:off x="2305181" y="1816354"/>
            <a:ext cx="1672666" cy="46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 dirty="0"/>
              <a:t>Upstream monitoring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141724CD-E65B-CB82-D75D-C52FCDCDDB61}"/>
              </a:ext>
            </a:extLst>
          </p:cNvPr>
          <p:cNvSpPr/>
          <p:nvPr/>
        </p:nvSpPr>
        <p:spPr>
          <a:xfrm>
            <a:off x="997964" y="4710026"/>
            <a:ext cx="3885768" cy="1453990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990E486-F14C-829C-7032-968F92C5428F}"/>
              </a:ext>
            </a:extLst>
          </p:cNvPr>
          <p:cNvSpPr txBox="1"/>
          <p:nvPr/>
        </p:nvSpPr>
        <p:spPr>
          <a:xfrm>
            <a:off x="1249120" y="4733661"/>
            <a:ext cx="3483335" cy="30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>
                <a:solidFill>
                  <a:schemeClr val="accent6"/>
                </a:solidFill>
              </a:rPr>
              <a:t>Power Transmission and Distribution</a:t>
            </a:r>
            <a:endParaRPr lang="zh-TW" altLang="en-US" sz="1400" b="1">
              <a:solidFill>
                <a:schemeClr val="accent6"/>
              </a:solidFill>
            </a:endParaRPr>
          </a:p>
        </p:txBody>
      </p:sp>
      <p:pic>
        <p:nvPicPr>
          <p:cNvPr id="1032" name="Picture 8" descr="What is a Substation? Types, Benefits ...">
            <a:extLst>
              <a:ext uri="{FF2B5EF4-FFF2-40B4-BE49-F238E27FC236}">
                <a16:creationId xmlns:a16="http://schemas.microsoft.com/office/drawing/2014/main" id="{EA5BC300-5CA9-DD01-1E21-34FEBC375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245" y="5063744"/>
            <a:ext cx="1466186" cy="97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字方塊 30">
            <a:extLst>
              <a:ext uri="{FF2B5EF4-FFF2-40B4-BE49-F238E27FC236}">
                <a16:creationId xmlns:a16="http://schemas.microsoft.com/office/drawing/2014/main" id="{47D292EE-2C8F-2CEA-2BC6-8EF02328275F}"/>
              </a:ext>
            </a:extLst>
          </p:cNvPr>
          <p:cNvSpPr txBox="1"/>
          <p:nvPr/>
        </p:nvSpPr>
        <p:spPr>
          <a:xfrm>
            <a:off x="2577666" y="5074266"/>
            <a:ext cx="2298191" cy="1200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AWR (Automated Meter Reading)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Feeder automation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/>
              <a:t>Power monitoring in substation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endParaRPr lang="en-US" altLang="zh-TW" sz="1200"/>
          </a:p>
        </p:txBody>
      </p:sp>
      <p:sp>
        <p:nvSpPr>
          <p:cNvPr id="1024" name="矩形: 圓角 1023">
            <a:extLst>
              <a:ext uri="{FF2B5EF4-FFF2-40B4-BE49-F238E27FC236}">
                <a16:creationId xmlns:a16="http://schemas.microsoft.com/office/drawing/2014/main" id="{E1597980-D627-33F3-8109-392E1B2CEC6F}"/>
              </a:ext>
            </a:extLst>
          </p:cNvPr>
          <p:cNvSpPr/>
          <p:nvPr/>
        </p:nvSpPr>
        <p:spPr>
          <a:xfrm>
            <a:off x="517505" y="3049345"/>
            <a:ext cx="3109077" cy="1239017"/>
          </a:xfrm>
          <a:prstGeom prst="roundRect">
            <a:avLst>
              <a:gd name="adj" fmla="val 117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025" name="文字方塊 1024">
            <a:extLst>
              <a:ext uri="{FF2B5EF4-FFF2-40B4-BE49-F238E27FC236}">
                <a16:creationId xmlns:a16="http://schemas.microsoft.com/office/drawing/2014/main" id="{CDC7DEB3-82FC-F2DA-5F02-62D346AA78EA}"/>
              </a:ext>
            </a:extLst>
          </p:cNvPr>
          <p:cNvSpPr txBox="1"/>
          <p:nvPr/>
        </p:nvSpPr>
        <p:spPr>
          <a:xfrm>
            <a:off x="841194" y="3026999"/>
            <a:ext cx="2433255" cy="30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>
                <a:solidFill>
                  <a:schemeClr val="accent4"/>
                </a:solidFill>
              </a:rPr>
              <a:t>Power Generation</a:t>
            </a:r>
            <a:endParaRPr lang="zh-TW" altLang="en-US" sz="1400" b="1">
              <a:solidFill>
                <a:schemeClr val="accent4"/>
              </a:solidFill>
            </a:endParaRPr>
          </a:p>
        </p:txBody>
      </p:sp>
      <p:pic>
        <p:nvPicPr>
          <p:cNvPr id="1036" name="Picture 12" descr="US Factories Are Booming, but Finding Workers Is Still a Struggle -  Business Insider">
            <a:extLst>
              <a:ext uri="{FF2B5EF4-FFF2-40B4-BE49-F238E27FC236}">
                <a16:creationId xmlns:a16="http://schemas.microsoft.com/office/drawing/2014/main" id="{DDD8E03F-7B1D-C862-7325-8F2F8153A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640" y="3311751"/>
            <a:ext cx="1162616" cy="87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文字方塊 1026">
            <a:extLst>
              <a:ext uri="{FF2B5EF4-FFF2-40B4-BE49-F238E27FC236}">
                <a16:creationId xmlns:a16="http://schemas.microsoft.com/office/drawing/2014/main" id="{2D5BD4F9-618A-B986-4766-39CAECCA721C}"/>
              </a:ext>
            </a:extLst>
          </p:cNvPr>
          <p:cNvSpPr txBox="1"/>
          <p:nvPr/>
        </p:nvSpPr>
        <p:spPr>
          <a:xfrm>
            <a:off x="1905959" y="3566111"/>
            <a:ext cx="1672666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TW" sz="1200" dirty="0"/>
              <a:t>Power monitoring</a:t>
            </a:r>
          </a:p>
        </p:txBody>
      </p:sp>
    </p:spTree>
    <p:extLst>
      <p:ext uri="{BB962C8B-B14F-4D97-AF65-F5344CB8AC3E}">
        <p14:creationId xmlns:p14="http://schemas.microsoft.com/office/powerpoint/2010/main" val="535295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7F6BF-2998-DD19-E646-49047E380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B3B7D4-96CF-A549-8D78-36FC6D127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Modbus Protocol &amp; Key Benefits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BADB205-8C9F-7508-9BAC-1B706066542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435693"/>
            <a:ext cx="11161729" cy="4853459"/>
          </a:xfrm>
        </p:spPr>
        <p:txBody>
          <a:bodyPr/>
          <a:lstStyle/>
          <a:p>
            <a:r>
              <a:rPr lang="en-US" dirty="0"/>
              <a:t>Developed by </a:t>
            </a:r>
            <a:r>
              <a:rPr lang="en-US" dirty="0" err="1"/>
              <a:t>Modicon</a:t>
            </a:r>
            <a:r>
              <a:rPr lang="en-US" dirty="0"/>
              <a:t>, 1979</a:t>
            </a:r>
          </a:p>
          <a:p>
            <a:r>
              <a:rPr lang="sk-SK" dirty="0"/>
              <a:t>Transparency</a:t>
            </a:r>
            <a:r>
              <a:rPr lang="en-GB" dirty="0"/>
              <a:t>, </a:t>
            </a:r>
            <a:r>
              <a:rPr lang="sk-SK" dirty="0"/>
              <a:t>Simplicity</a:t>
            </a:r>
            <a:r>
              <a:rPr lang="en-GB" dirty="0"/>
              <a:t> &amp; Reliability</a:t>
            </a:r>
            <a:endParaRPr lang="en-GB" sz="2000" dirty="0">
              <a:solidFill>
                <a:schemeClr val="accent6"/>
              </a:solidFill>
            </a:endParaRPr>
          </a:p>
          <a:p>
            <a:pPr lvl="1"/>
            <a:r>
              <a:rPr lang="en-US" dirty="0"/>
              <a:t>Open standard protocol</a:t>
            </a:r>
            <a:endParaRPr lang="en-GB" dirty="0">
              <a:solidFill>
                <a:schemeClr val="tx2"/>
              </a:solidFill>
            </a:endParaRPr>
          </a:p>
          <a:p>
            <a:pPr lvl="1"/>
            <a:r>
              <a:rPr lang="en-GB" dirty="0">
                <a:solidFill>
                  <a:schemeClr val="tx2"/>
                </a:solidFill>
              </a:rPr>
              <a:t>S</a:t>
            </a:r>
            <a:r>
              <a:rPr lang="sk-SK" dirty="0">
                <a:solidFill>
                  <a:schemeClr val="tx2"/>
                </a:solidFill>
              </a:rPr>
              <a:t>tandardized </a:t>
            </a:r>
            <a:r>
              <a:rPr lang="en-GB" dirty="0">
                <a:solidFill>
                  <a:schemeClr val="tx2"/>
                </a:solidFill>
              </a:rPr>
              <a:t>r</a:t>
            </a:r>
            <a:r>
              <a:rPr lang="sk-SK" dirty="0">
                <a:solidFill>
                  <a:schemeClr val="tx2"/>
                </a:solidFill>
              </a:rPr>
              <a:t>egister </a:t>
            </a:r>
            <a:r>
              <a:rPr lang="en-GB" dirty="0">
                <a:solidFill>
                  <a:schemeClr val="tx2"/>
                </a:solidFill>
              </a:rPr>
              <a:t>a</a:t>
            </a:r>
            <a:r>
              <a:rPr lang="sk-SK" dirty="0">
                <a:solidFill>
                  <a:schemeClr val="tx2"/>
                </a:solidFill>
              </a:rPr>
              <a:t>ccess</a:t>
            </a:r>
            <a:r>
              <a:rPr lang="en-GB" dirty="0">
                <a:solidFill>
                  <a:schemeClr val="tx2"/>
                </a:solidFill>
              </a:rPr>
              <a:t>, </a:t>
            </a:r>
            <a:r>
              <a:rPr lang="en-US" dirty="0">
                <a:solidFill>
                  <a:schemeClr val="tx2"/>
                </a:solidFill>
              </a:rPr>
              <a:t>Request / Response mechanism</a:t>
            </a:r>
          </a:p>
          <a:p>
            <a:pPr lvl="1"/>
            <a:r>
              <a:rPr lang="sk-SK" dirty="0">
                <a:solidFill>
                  <a:schemeClr val="tx2"/>
                </a:solidFill>
              </a:rPr>
              <a:t>Built-in </a:t>
            </a:r>
            <a:r>
              <a:rPr lang="en-GB" dirty="0">
                <a:solidFill>
                  <a:schemeClr val="tx2"/>
                </a:solidFill>
              </a:rPr>
              <a:t>Exception </a:t>
            </a:r>
            <a:r>
              <a:rPr lang="sk-SK" dirty="0">
                <a:solidFill>
                  <a:schemeClr val="tx2"/>
                </a:solidFill>
              </a:rPr>
              <a:t>Codes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8C58115-10A8-9EC1-4F02-4122F715C0D9}"/>
              </a:ext>
            </a:extLst>
          </p:cNvPr>
          <p:cNvSpPr/>
          <p:nvPr/>
        </p:nvSpPr>
        <p:spPr>
          <a:xfrm>
            <a:off x="-14926" y="3312301"/>
            <a:ext cx="5645392" cy="198000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REQUEST</a:t>
            </a:r>
            <a:br>
              <a:rPr lang="en-US" sz="1600" b="1" dirty="0"/>
            </a:br>
            <a:br>
              <a:rPr lang="en-US" sz="1600" b="1" dirty="0"/>
            </a:br>
            <a:r>
              <a:rPr lang="en-US" sz="1600" b="1" dirty="0"/>
              <a:t>[Slave Address] [Function Code] [Data...]</a:t>
            </a:r>
            <a:endParaRPr lang="en-DE" sz="1600" b="1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BA1CA1D-DF99-E040-6033-E8B9975301B8}"/>
              </a:ext>
            </a:extLst>
          </p:cNvPr>
          <p:cNvSpPr/>
          <p:nvPr/>
        </p:nvSpPr>
        <p:spPr>
          <a:xfrm flipH="1">
            <a:off x="5664586" y="3685917"/>
            <a:ext cx="5208676" cy="198000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DE" sz="2000" b="1" dirty="0">
                <a:solidFill>
                  <a:schemeClr val="bg1"/>
                </a:solidFill>
              </a:rPr>
              <a:t>NORMAL RESPONSE</a:t>
            </a:r>
            <a:r>
              <a:rPr lang="en-DE" altLang="en-DE" sz="2000" b="1" dirty="0">
                <a:solidFill>
                  <a:schemeClr val="bg1"/>
                </a:solidFill>
              </a:rPr>
              <a:t>:</a:t>
            </a:r>
            <a:br>
              <a:rPr lang="en-GB" altLang="en-DE" sz="2000" b="1" dirty="0">
                <a:solidFill>
                  <a:schemeClr val="bg1"/>
                </a:solidFill>
              </a:rPr>
            </a:br>
            <a:br>
              <a:rPr lang="en-GB" altLang="en-DE" sz="2000" b="1" dirty="0">
                <a:solidFill>
                  <a:schemeClr val="bg1"/>
                </a:solidFill>
              </a:rPr>
            </a:br>
            <a:r>
              <a:rPr lang="en-DE" altLang="en-DE" sz="1600" b="1" dirty="0">
                <a:solidFill>
                  <a:schemeClr val="bg1"/>
                </a:solidFill>
              </a:rPr>
              <a:t>[Slave Address] [Function Code] [Data...]</a:t>
            </a:r>
            <a:endParaRPr lang="en-DE" sz="1400" b="1" dirty="0">
              <a:solidFill>
                <a:schemeClr val="bg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04238B8-122E-5079-9F27-1D829DC05A94}"/>
              </a:ext>
            </a:extLst>
          </p:cNvPr>
          <p:cNvSpPr/>
          <p:nvPr/>
        </p:nvSpPr>
        <p:spPr>
          <a:xfrm flipH="1">
            <a:off x="5322277" y="4702411"/>
            <a:ext cx="6871310" cy="1980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/>
              <a:t>EXCEPTION RESPONSE</a:t>
            </a:r>
            <a:br>
              <a:rPr lang="en-GB" altLang="en-DE" sz="1400" b="1" dirty="0">
                <a:solidFill>
                  <a:schemeClr val="bg1"/>
                </a:solidFill>
              </a:rPr>
            </a:br>
            <a:br>
              <a:rPr lang="en-GB" altLang="en-DE" sz="1400" b="1" dirty="0">
                <a:solidFill>
                  <a:schemeClr val="bg1"/>
                </a:solidFill>
              </a:rPr>
            </a:br>
            <a:r>
              <a:rPr lang="en-DE" altLang="en-DE" sz="1600" b="1" dirty="0">
                <a:solidFill>
                  <a:schemeClr val="bg1"/>
                </a:solidFill>
                <a:latin typeface="Arial Unicode MS"/>
              </a:rPr>
              <a:t>[Slave Address] [Function Code + 0x80] [Exception Code]</a:t>
            </a:r>
            <a:endParaRPr lang="en-DE" sz="1400" b="1" dirty="0">
              <a:solidFill>
                <a:schemeClr val="bg1"/>
              </a:solidFill>
            </a:endParaRPr>
          </a:p>
        </p:txBody>
      </p:sp>
      <p:pic>
        <p:nvPicPr>
          <p:cNvPr id="17" name="Picture 7">
            <a:extLst>
              <a:ext uri="{FF2B5EF4-FFF2-40B4-BE49-F238E27FC236}">
                <a16:creationId xmlns:a16="http://schemas.microsoft.com/office/drawing/2014/main" id="{CEB62DA2-9FB5-69E2-FCC3-4AACBFA9D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22248" y="5036030"/>
            <a:ext cx="1079807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C0F7363-54DD-6228-21D9-5E5BF0B1B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6759011" y="2983008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5F019F2-E530-0322-8B00-86EE4F98F0FC}"/>
              </a:ext>
            </a:extLst>
          </p:cNvPr>
          <p:cNvSpPr txBox="1"/>
          <p:nvPr/>
        </p:nvSpPr>
        <p:spPr>
          <a:xfrm>
            <a:off x="1320325" y="5261117"/>
            <a:ext cx="3291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Modbus Client (Master)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931784-51FC-66A6-1D08-39F06C0F86CE}"/>
              </a:ext>
            </a:extLst>
          </p:cNvPr>
          <p:cNvSpPr txBox="1"/>
          <p:nvPr/>
        </p:nvSpPr>
        <p:spPr>
          <a:xfrm>
            <a:off x="7899389" y="3285807"/>
            <a:ext cx="36839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Modbus Server (Slave)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A2673D-FF9A-788D-0B75-A68476381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1145" y="268335"/>
            <a:ext cx="1912786" cy="111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9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68E43-55F0-C3C4-B570-92D5C612A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B76C9418-5186-574E-C54C-87E2787E7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629" y="3003435"/>
            <a:ext cx="9969753" cy="851129"/>
          </a:xfrm>
        </p:spPr>
        <p:txBody>
          <a:bodyPr>
            <a:normAutofit/>
          </a:bodyPr>
          <a:lstStyle/>
          <a:p>
            <a:r>
              <a:rPr lang="en-US" altLang="zh-TW" dirty="0"/>
              <a:t>Demo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64568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3E950-E4FF-1214-6320-9562D55E7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59F240C4-814E-B689-173E-3A0B20E0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8" y="417523"/>
            <a:ext cx="11272360" cy="777116"/>
          </a:xfrm>
        </p:spPr>
        <p:txBody>
          <a:bodyPr>
            <a:normAutofit fontScale="90000"/>
          </a:bodyPr>
          <a:lstStyle/>
          <a:p>
            <a:r>
              <a:rPr lang="en-DE" sz="4000" dirty="0">
                <a:solidFill>
                  <a:schemeClr val="tx2"/>
                </a:solidFill>
              </a:rPr>
              <a:t>Moxa Tech Note</a:t>
            </a:r>
            <a:r>
              <a:rPr lang="en-GB" sz="4000" dirty="0">
                <a:solidFill>
                  <a:schemeClr val="tx2"/>
                </a:solidFill>
              </a:rPr>
              <a:t>: </a:t>
            </a:r>
            <a:r>
              <a:rPr lang="en-DE" sz="4000" dirty="0">
                <a:solidFill>
                  <a:schemeClr val="tx2"/>
                </a:solidFill>
              </a:rPr>
              <a:t>The Migration </a:t>
            </a:r>
            <a:r>
              <a:rPr lang="en-GB" sz="4000" dirty="0">
                <a:solidFill>
                  <a:schemeClr val="tx2"/>
                </a:solidFill>
              </a:rPr>
              <a:t>Guide</a:t>
            </a:r>
            <a:br>
              <a:rPr lang="en-GB" dirty="0"/>
            </a:br>
            <a:r>
              <a:rPr lang="en-DE" sz="2200" dirty="0">
                <a:solidFill>
                  <a:schemeClr val="accent4"/>
                </a:solidFill>
              </a:rPr>
              <a:t>for the MGate MB3170-G2</a:t>
            </a:r>
            <a:r>
              <a:rPr lang="en-GB" sz="2200" dirty="0">
                <a:solidFill>
                  <a:schemeClr val="accent4"/>
                </a:solidFill>
              </a:rPr>
              <a:t> &amp; </a:t>
            </a:r>
            <a:r>
              <a:rPr lang="en-DE" sz="2200" dirty="0">
                <a:solidFill>
                  <a:schemeClr val="accent4"/>
                </a:solidFill>
              </a:rPr>
              <a:t>MB3270-G2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66CA025-3DCB-FA40-0F7B-526926B3E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52" y="2743436"/>
            <a:ext cx="4137928" cy="1901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6E342C-78EE-7E84-8F36-2F9D00E77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599" y="2475247"/>
            <a:ext cx="4298539" cy="293318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ADE6201-5EBD-A13E-DE22-39DE8425C766}"/>
              </a:ext>
            </a:extLst>
          </p:cNvPr>
          <p:cNvSpPr txBox="1"/>
          <p:nvPr/>
        </p:nvSpPr>
        <p:spPr>
          <a:xfrm>
            <a:off x="516776" y="6001344"/>
            <a:ext cx="11566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sz="1200" dirty="0">
                <a:hlinkClick r:id="rId5"/>
              </a:rPr>
              <a:t>https://www.moxa.com/en/products/industrial-edge-connectivity/protocol-gateways/modbus-tcp-gateways/mgate-mb3170-g2-mb3270-g2-mb3470-g2-series#resources</a:t>
            </a:r>
            <a:endParaRPr lang="en-GB" sz="1200" dirty="0"/>
          </a:p>
          <a:p>
            <a:endParaRPr lang="en-GB" sz="1200" dirty="0"/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5B7DFE0C-6ED7-7A28-4689-B1D026D99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26" y="2475247"/>
            <a:ext cx="1035544" cy="22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EA2D9B89-5089-3242-77E3-D225ADDD0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531" y="2306054"/>
            <a:ext cx="948440" cy="250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箭號: 向右 15">
            <a:extLst>
              <a:ext uri="{FF2B5EF4-FFF2-40B4-BE49-F238E27FC236}">
                <a16:creationId xmlns:a16="http://schemas.microsoft.com/office/drawing/2014/main" id="{B9B28AFD-0929-D09C-563C-92AE69AF922A}"/>
              </a:ext>
            </a:extLst>
          </p:cNvPr>
          <p:cNvSpPr/>
          <p:nvPr/>
        </p:nvSpPr>
        <p:spPr>
          <a:xfrm>
            <a:off x="5484498" y="3344178"/>
            <a:ext cx="909719" cy="49222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571DBABD-1F84-F24B-48FC-AA82ED547FBC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25" name="群組 19">
              <a:extLst>
                <a:ext uri="{FF2B5EF4-FFF2-40B4-BE49-F238E27FC236}">
                  <a16:creationId xmlns:a16="http://schemas.microsoft.com/office/drawing/2014/main" id="{F60E0376-6B36-9BF7-63F7-88B16D84F271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27" name="橢圓 20">
                <a:extLst>
                  <a:ext uri="{FF2B5EF4-FFF2-40B4-BE49-F238E27FC236}">
                    <a16:creationId xmlns:a16="http://schemas.microsoft.com/office/drawing/2014/main" id="{07C37624-A346-B24F-C65C-C73B8CE2C479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橢圓 21">
                <a:extLst>
                  <a:ext uri="{FF2B5EF4-FFF2-40B4-BE49-F238E27FC236}">
                    <a16:creationId xmlns:a16="http://schemas.microsoft.com/office/drawing/2014/main" id="{3B4CA504-CFE7-3DB0-98E5-9AD82DE733F8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6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77D31C12-41B9-313A-E865-A70BAEEC9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92816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9B3BA-4C91-9344-A932-2CE956CE3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66EA12B-F41A-2241-E3C3-E2200DAA4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Key Takeaways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C6DB9-0EBB-0E7D-D59C-AF482AC0B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2139" y="642551"/>
            <a:ext cx="7321449" cy="5993027"/>
          </a:xfrm>
        </p:spPr>
        <p:txBody>
          <a:bodyPr>
            <a:normAutofit lnSpcReduction="10000"/>
          </a:bodyPr>
          <a:lstStyle/>
          <a:p>
            <a:r>
              <a:rPr lang="en-GB" sz="2000" dirty="0"/>
              <a:t>The New MGate MB3x70-G2 supports </a:t>
            </a:r>
          </a:p>
          <a:p>
            <a:pPr lvl="1"/>
            <a:r>
              <a:rPr lang="en-GB" dirty="0"/>
              <a:t>Up to 4 serial interfaces (DB9/Terminal block)</a:t>
            </a:r>
          </a:p>
          <a:p>
            <a:pPr lvl="1"/>
            <a:r>
              <a:rPr lang="en-GB" dirty="0"/>
              <a:t>Agent mode + Proprietary device</a:t>
            </a:r>
          </a:p>
          <a:p>
            <a:pPr lvl="1"/>
            <a:r>
              <a:rPr lang="sk-SK" dirty="0"/>
              <a:t>Dual IP expands application possibilities</a:t>
            </a:r>
            <a:endParaRPr lang="en-GB" dirty="0"/>
          </a:p>
          <a:p>
            <a:pPr lvl="1"/>
            <a:r>
              <a:rPr lang="en-US" sz="2000" dirty="0"/>
              <a:t>Web-based configuration (No MGate Manager)</a:t>
            </a:r>
          </a:p>
          <a:p>
            <a:pPr lvl="1"/>
            <a:r>
              <a:rPr lang="en-US" altLang="zh-TW" dirty="0">
                <a:solidFill>
                  <a:schemeClr val="tx2"/>
                </a:solidFill>
                <a:latin typeface="Arial"/>
                <a:ea typeface="新細明體" pitchFamily="18" charset="-120"/>
              </a:rPr>
              <a:t>Developed </a:t>
            </a:r>
            <a:r>
              <a:rPr lang="en-US" altLang="zh-TW" dirty="0">
                <a:solidFill>
                  <a:schemeClr val="tx2"/>
                </a:solidFill>
                <a:latin typeface="Arial"/>
                <a:cs typeface="Arial"/>
              </a:rPr>
              <a:t>according</a:t>
            </a:r>
            <a:r>
              <a:rPr lang="en-US" altLang="zh-TW" dirty="0">
                <a:solidFill>
                  <a:schemeClr val="tx2"/>
                </a:solidFill>
                <a:latin typeface="Arial"/>
                <a:ea typeface="新細明體" pitchFamily="18" charset="-120"/>
              </a:rPr>
              <a:t> to IEC 62443-4-2 with secure boot</a:t>
            </a:r>
          </a:p>
          <a:p>
            <a:pPr lvl="1"/>
            <a:r>
              <a:rPr lang="en-US" altLang="zh-TW" dirty="0">
                <a:solidFill>
                  <a:schemeClr val="tx2"/>
                </a:solidFill>
                <a:latin typeface="Arial"/>
                <a:ea typeface="新細明體" pitchFamily="18" charset="-120"/>
              </a:rPr>
              <a:t>Migration Guide from G1 to G2</a:t>
            </a:r>
          </a:p>
          <a:p>
            <a:pPr lvl="1"/>
            <a:endParaRPr lang="en-US" dirty="0">
              <a:solidFill>
                <a:schemeClr val="tx2"/>
              </a:solidFill>
              <a:latin typeface="Arial"/>
              <a:ea typeface="新細明體" pitchFamily="18" charset="-120"/>
            </a:endParaRPr>
          </a:p>
          <a:p>
            <a:r>
              <a:rPr lang="sk-SK" sz="2000" dirty="0"/>
              <a:t>Industrial Connectivity Foundations</a:t>
            </a:r>
            <a:r>
              <a:rPr lang="en-GB" sz="2000" dirty="0"/>
              <a:t>, </a:t>
            </a:r>
            <a:endParaRPr lang="en-GB" sz="2000" dirty="0">
              <a:solidFill>
                <a:schemeClr val="accent4"/>
              </a:solidFill>
            </a:endParaRPr>
          </a:p>
          <a:p>
            <a:pPr lvl="1"/>
            <a:r>
              <a:rPr lang="en-US" sz="2000" dirty="0"/>
              <a:t>Follow-up e-learning (due by 6 March)</a:t>
            </a:r>
            <a:endParaRPr lang="en-GB" sz="2000" dirty="0"/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r>
              <a:rPr lang="en-GB" sz="2000" dirty="0"/>
              <a:t>Modbus in use? Moxa recommends</a:t>
            </a:r>
          </a:p>
          <a:p>
            <a:pPr lvl="1"/>
            <a:r>
              <a:rPr lang="en-GB" sz="2000" dirty="0"/>
              <a:t>MGate </a:t>
            </a:r>
            <a:r>
              <a:rPr lang="en-US" sz="2000" dirty="0"/>
              <a:t>guarantees frame integrity, reliable communication and advanced diagnostics</a:t>
            </a:r>
          </a:p>
          <a:p>
            <a:pPr lvl="1"/>
            <a:r>
              <a:rPr lang="en-US" sz="2000" dirty="0"/>
              <a:t>Choose the device designed for the job</a:t>
            </a:r>
            <a:endParaRPr lang="en-GB" sz="2000" dirty="0"/>
          </a:p>
          <a:p>
            <a:pPr lvl="1"/>
            <a:endParaRPr lang="en-GB" sz="2000" dirty="0"/>
          </a:p>
          <a:p>
            <a:endParaRPr lang="en-DE" sz="1800" dirty="0"/>
          </a:p>
        </p:txBody>
      </p:sp>
    </p:spTree>
    <p:extLst>
      <p:ext uri="{BB962C8B-B14F-4D97-AF65-F5344CB8AC3E}">
        <p14:creationId xmlns:p14="http://schemas.microsoft.com/office/powerpoint/2010/main" val="31377239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0697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D8D90-30DB-D820-E48B-1E8613AF0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71D8FD-AA94-988B-2583-790E88894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New Learning Content</a:t>
            </a:r>
            <a:br>
              <a:rPr lang="en-US" b="1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sk-SK" sz="2000" dirty="0">
                <a:solidFill>
                  <a:schemeClr val="accent4"/>
                </a:solidFill>
              </a:rPr>
              <a:t>Industrial Connectivity Foundations</a:t>
            </a:r>
            <a:endParaRPr lang="en-DE" dirty="0">
              <a:solidFill>
                <a:schemeClr val="accent4"/>
              </a:solidFill>
              <a:latin typeface="+mj-lt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71DCF117-4D5A-A24A-FBD0-A88D78FE0659}"/>
              </a:ext>
            </a:extLst>
          </p:cNvPr>
          <p:cNvGraphicFramePr/>
          <p:nvPr/>
        </p:nvGraphicFramePr>
        <p:xfrm>
          <a:off x="5900964" y="4831942"/>
          <a:ext cx="6096000" cy="943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90E397D-1FD5-59B2-690D-2DB30A902EA9}"/>
              </a:ext>
            </a:extLst>
          </p:cNvPr>
          <p:cNvSpPr txBox="1"/>
          <p:nvPr/>
        </p:nvSpPr>
        <p:spPr>
          <a:xfrm>
            <a:off x="5805464" y="5696373"/>
            <a:ext cx="3053580" cy="743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b="1" dirty="0"/>
              <a:t>Mandatory to complete </a:t>
            </a:r>
          </a:p>
          <a:p>
            <a:pPr>
              <a:lnSpc>
                <a:spcPct val="110000"/>
              </a:lnSpc>
            </a:pPr>
            <a:r>
              <a:rPr lang="en-GB" sz="2000" dirty="0"/>
              <a:t>before </a:t>
            </a:r>
            <a:r>
              <a:rPr lang="en-GB" sz="2000" b="1" dirty="0"/>
              <a:t>6</a:t>
            </a:r>
            <a:r>
              <a:rPr lang="en-GB" sz="2000" b="1" baseline="30000" dirty="0"/>
              <a:t>th</a:t>
            </a:r>
            <a:r>
              <a:rPr lang="en-GB" sz="2000" b="1" dirty="0"/>
              <a:t> March 2026 </a:t>
            </a:r>
            <a:endParaRPr lang="en-GB" sz="20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2FF9B9-EF18-A799-779D-E72AFB1FC22B}"/>
              </a:ext>
            </a:extLst>
          </p:cNvPr>
          <p:cNvSpPr txBox="1"/>
          <p:nvPr/>
        </p:nvSpPr>
        <p:spPr>
          <a:xfrm>
            <a:off x="9536384" y="5865649"/>
            <a:ext cx="1553640" cy="40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dirty="0"/>
              <a:t>Q2/2026</a:t>
            </a:r>
            <a:endParaRPr lang="en-GB" sz="2000" dirty="0">
              <a:solidFill>
                <a:schemeClr val="tx2"/>
              </a:solidFill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15DB62F-AFCC-CF52-4A51-B0871ABEB1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6587466"/>
              </p:ext>
            </p:extLst>
          </p:nvPr>
        </p:nvGraphicFramePr>
        <p:xfrm>
          <a:off x="598052" y="1920529"/>
          <a:ext cx="4727092" cy="4519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B200C4-2FE9-1BF7-277B-8E56E9239AE2}"/>
              </a:ext>
            </a:extLst>
          </p:cNvPr>
          <p:cNvSpPr txBox="1"/>
          <p:nvPr/>
        </p:nvSpPr>
        <p:spPr>
          <a:xfrm>
            <a:off x="598052" y="1567425"/>
            <a:ext cx="4727092" cy="40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dirty="0"/>
              <a:t>7 Lectures &amp; 7 Quizzes &amp; Survey</a:t>
            </a:r>
            <a:endParaRPr lang="en-GB" sz="2000" dirty="0">
              <a:solidFill>
                <a:schemeClr val="tx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B829C3-9A76-CC8D-ED1C-FB781D0C1B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42506" y="2748372"/>
            <a:ext cx="2292732" cy="191740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3285DF9-E32B-7A74-6273-9115E6F2DBAE}"/>
              </a:ext>
            </a:extLst>
          </p:cNvPr>
          <p:cNvSpPr txBox="1">
            <a:spLocks/>
          </p:cNvSpPr>
          <p:nvPr/>
        </p:nvSpPr>
        <p:spPr>
          <a:xfrm>
            <a:off x="5900964" y="1681891"/>
            <a:ext cx="4306820" cy="943918"/>
          </a:xfrm>
          <a:prstGeom prst="rect">
            <a:avLst/>
          </a:prstGeom>
        </p:spPr>
        <p:txBody>
          <a:bodyPr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000"/>
              <a:t>Login</a:t>
            </a:r>
            <a:r>
              <a:rPr lang="en-GB" sz="2000" b="0"/>
              <a:t> </a:t>
            </a:r>
            <a:r>
              <a:rPr lang="en-GB" sz="2000" b="0">
                <a:hlinkClick r:id="rId14"/>
              </a:rPr>
              <a:t>https://moxa.litmos.com.au</a:t>
            </a:r>
            <a:endParaRPr lang="en-GB" sz="2000" b="0"/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000" b="0"/>
              <a:t>Home &gt; My Training &gt; Not Started</a:t>
            </a:r>
          </a:p>
          <a:p>
            <a:pPr marL="457154" lvl="1" indent="0">
              <a:lnSpc>
                <a:spcPct val="110000"/>
              </a:lnSpc>
              <a:buFont typeface="Arial" panose="020B0604020202020204" pitchFamily="34" charset="0"/>
              <a:buNone/>
            </a:pP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13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9C085-2DD1-8938-8664-A7509EA86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F3A2976F-F274-D323-2ABD-9F4AF7BEA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sk-SK" sz="4800" dirty="0"/>
              <a:t>MGate </a:t>
            </a:r>
            <a:r>
              <a:rPr lang="en-GB" sz="4800" dirty="0"/>
              <a:t>&amp;</a:t>
            </a:r>
            <a:r>
              <a:rPr lang="sk-SK" sz="4800" dirty="0"/>
              <a:t> NPort </a:t>
            </a:r>
            <a:br>
              <a:rPr lang="en-GB" sz="4800" dirty="0"/>
            </a:br>
            <a:r>
              <a:rPr lang="sk-SK" sz="4800" dirty="0"/>
              <a:t>in Modbus Applications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2898028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0845C-329D-FBB0-4EB1-EE228B0EC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1B24021C-491B-D0C6-E828-93302CBBB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Upgrading Modbus Legacy Devices</a:t>
            </a:r>
            <a:endParaRPr lang="zh-TW" alt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A2E920A-5332-653E-462D-1154172ABBE0}"/>
              </a:ext>
            </a:extLst>
          </p:cNvPr>
          <p:cNvGrpSpPr/>
          <p:nvPr/>
        </p:nvGrpSpPr>
        <p:grpSpPr>
          <a:xfrm>
            <a:off x="872286" y="1538918"/>
            <a:ext cx="8517177" cy="1889685"/>
            <a:chOff x="872286" y="1538918"/>
            <a:chExt cx="8517177" cy="1889685"/>
          </a:xfrm>
        </p:grpSpPr>
        <p:pic>
          <p:nvPicPr>
            <p:cNvPr id="1026" name="Picture 2" descr="免費下載PNG及SVG格式Pc圖示">
              <a:extLst>
                <a:ext uri="{FF2B5EF4-FFF2-40B4-BE49-F238E27FC236}">
                  <a16:creationId xmlns:a16="http://schemas.microsoft.com/office/drawing/2014/main" id="{35F11E81-97A3-F519-AC03-1E23723E5A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1538918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Analog Single-Phase Electric Meter: Accurate Power Measurement | Girish  Switches">
              <a:extLst>
                <a:ext uri="{FF2B5EF4-FFF2-40B4-BE49-F238E27FC236}">
                  <a16:creationId xmlns:a16="http://schemas.microsoft.com/office/drawing/2014/main" id="{FEBC0F1A-B79E-293C-1048-93997282B5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3210" y="1582895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A1EF310E-8CC8-941D-12FE-C4EDB3B86A02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2065337"/>
              <a:ext cx="243546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B07BB84E-81EE-D3E3-0931-6B995E895954}"/>
                </a:ext>
              </a:extLst>
            </p:cNvPr>
            <p:cNvSpPr txBox="1"/>
            <p:nvPr/>
          </p:nvSpPr>
          <p:spPr>
            <a:xfrm>
              <a:off x="3604415" y="2668004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RTU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57184800-81A7-45C1-DAFE-8491BE476B5F}"/>
                </a:ext>
              </a:extLst>
            </p:cNvPr>
            <p:cNvSpPr txBox="1"/>
            <p:nvPr/>
          </p:nvSpPr>
          <p:spPr>
            <a:xfrm>
              <a:off x="872286" y="1941825"/>
              <a:ext cx="131478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Beginning </a:t>
              </a:r>
              <a:endParaRPr lang="zh-TW" altLang="en-US" dirty="0"/>
            </a:p>
          </p:txBody>
        </p:sp>
        <p:sp>
          <p:nvSpPr>
            <p:cNvPr id="47" name="文字方塊 9">
              <a:extLst>
                <a:ext uri="{FF2B5EF4-FFF2-40B4-BE49-F238E27FC236}">
                  <a16:creationId xmlns:a16="http://schemas.microsoft.com/office/drawing/2014/main" id="{8DF625EE-EBD8-413C-1C74-64AA51A1E942}"/>
                </a:ext>
              </a:extLst>
            </p:cNvPr>
            <p:cNvSpPr txBox="1"/>
            <p:nvPr/>
          </p:nvSpPr>
          <p:spPr>
            <a:xfrm>
              <a:off x="7163428" y="2689939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Power Meter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F6DBFA9-EA30-133E-B161-87018E854086}"/>
                </a:ext>
              </a:extLst>
            </p:cNvPr>
            <p:cNvSpPr txBox="1"/>
            <p:nvPr/>
          </p:nvSpPr>
          <p:spPr>
            <a:xfrm>
              <a:off x="7280669" y="2131653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897A6611-1F82-4AE2-359A-9285A97574BF}"/>
              </a:ext>
            </a:extLst>
          </p:cNvPr>
          <p:cNvSpPr txBox="1"/>
          <p:nvPr/>
        </p:nvSpPr>
        <p:spPr>
          <a:xfrm>
            <a:off x="872286" y="5831509"/>
            <a:ext cx="167385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Problem? </a:t>
            </a:r>
            <a:endParaRPr lang="zh-TW" altLang="en-US" dirty="0"/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4C937B4E-2772-E710-DE07-AFFD981CF3F9}"/>
              </a:ext>
            </a:extLst>
          </p:cNvPr>
          <p:cNvSpPr txBox="1"/>
          <p:nvPr/>
        </p:nvSpPr>
        <p:spPr>
          <a:xfrm>
            <a:off x="3604415" y="5687848"/>
            <a:ext cx="7716887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1. Unable to connect physically</a:t>
            </a:r>
            <a:endParaRPr lang="zh-TW" alt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D1EDAE-7428-4775-911C-1D59E01B20DB}"/>
              </a:ext>
            </a:extLst>
          </p:cNvPr>
          <p:cNvGrpSpPr/>
          <p:nvPr/>
        </p:nvGrpSpPr>
        <p:grpSpPr>
          <a:xfrm>
            <a:off x="872286" y="3575030"/>
            <a:ext cx="8517177" cy="1889685"/>
            <a:chOff x="872286" y="3575030"/>
            <a:chExt cx="8517177" cy="1889685"/>
          </a:xfrm>
        </p:grpSpPr>
        <p:pic>
          <p:nvPicPr>
            <p:cNvPr id="51" name="Picture 2" descr="免費下載PNG及SVG格式Pc圖示">
              <a:extLst>
                <a:ext uri="{FF2B5EF4-FFF2-40B4-BE49-F238E27FC236}">
                  <a16:creationId xmlns:a16="http://schemas.microsoft.com/office/drawing/2014/main" id="{95250E28-0A1C-B966-8D55-6ABDB10B78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3575030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8" descr="Analog Single-Phase Electric Meter: Accurate Power Measurement | Girish  Switches">
              <a:extLst>
                <a:ext uri="{FF2B5EF4-FFF2-40B4-BE49-F238E27FC236}">
                  <a16:creationId xmlns:a16="http://schemas.microsoft.com/office/drawing/2014/main" id="{1484ED93-F666-2F82-7FED-231AFB0B01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3210" y="3619007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直線接點 7">
              <a:extLst>
                <a:ext uri="{FF2B5EF4-FFF2-40B4-BE49-F238E27FC236}">
                  <a16:creationId xmlns:a16="http://schemas.microsoft.com/office/drawing/2014/main" id="{496C510E-7A63-B48C-988F-3015AB6AAAA9}"/>
                </a:ext>
              </a:extLst>
            </p:cNvPr>
            <p:cNvCxnSpPr>
              <a:cxnSpLocks/>
            </p:cNvCxnSpPr>
            <p:nvPr/>
          </p:nvCxnSpPr>
          <p:spPr>
            <a:xfrm>
              <a:off x="6814641" y="4101449"/>
              <a:ext cx="94442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4" name="文字方塊 9">
              <a:extLst>
                <a:ext uri="{FF2B5EF4-FFF2-40B4-BE49-F238E27FC236}">
                  <a16:creationId xmlns:a16="http://schemas.microsoft.com/office/drawing/2014/main" id="{719CFE39-8033-11CB-6C5F-FD8935EFD4B8}"/>
                </a:ext>
              </a:extLst>
            </p:cNvPr>
            <p:cNvSpPr txBox="1"/>
            <p:nvPr/>
          </p:nvSpPr>
          <p:spPr>
            <a:xfrm>
              <a:off x="3604415" y="4704116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TCP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55" name="文字方塊 9">
              <a:extLst>
                <a:ext uri="{FF2B5EF4-FFF2-40B4-BE49-F238E27FC236}">
                  <a16:creationId xmlns:a16="http://schemas.microsoft.com/office/drawing/2014/main" id="{7A9B86AB-30DE-A617-475F-DA8209F455E3}"/>
                </a:ext>
              </a:extLst>
            </p:cNvPr>
            <p:cNvSpPr txBox="1"/>
            <p:nvPr/>
          </p:nvSpPr>
          <p:spPr>
            <a:xfrm>
              <a:off x="7163428" y="4726051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Power Meter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BE95E02-81FB-B85D-2A55-302DB8CDE538}"/>
                </a:ext>
              </a:extLst>
            </p:cNvPr>
            <p:cNvSpPr txBox="1"/>
            <p:nvPr/>
          </p:nvSpPr>
          <p:spPr>
            <a:xfrm>
              <a:off x="7280669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  <p:cxnSp>
          <p:nvCxnSpPr>
            <p:cNvPr id="57" name="直線接點 7">
              <a:extLst>
                <a:ext uri="{FF2B5EF4-FFF2-40B4-BE49-F238E27FC236}">
                  <a16:creationId xmlns:a16="http://schemas.microsoft.com/office/drawing/2014/main" id="{E86B9496-6337-4D8A-A279-811C55719B89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4104678"/>
              <a:ext cx="1491036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E8C2B1C-71A4-3AAA-F446-0AC6472091D4}"/>
                </a:ext>
              </a:extLst>
            </p:cNvPr>
            <p:cNvSpPr txBox="1"/>
            <p:nvPr/>
          </p:nvSpPr>
          <p:spPr>
            <a:xfrm>
              <a:off x="5254156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Ethernet</a:t>
              </a:r>
              <a:endParaRPr lang="zh-TW" altLang="en-US" sz="1200" dirty="0"/>
            </a:p>
          </p:txBody>
        </p:sp>
        <p:sp>
          <p:nvSpPr>
            <p:cNvPr id="61" name="文字方塊 10">
              <a:extLst>
                <a:ext uri="{FF2B5EF4-FFF2-40B4-BE49-F238E27FC236}">
                  <a16:creationId xmlns:a16="http://schemas.microsoft.com/office/drawing/2014/main" id="{01AD8C1C-6A0E-2033-4720-3B5891CE6FB0}"/>
                </a:ext>
              </a:extLst>
            </p:cNvPr>
            <p:cNvSpPr txBox="1"/>
            <p:nvPr/>
          </p:nvSpPr>
          <p:spPr>
            <a:xfrm>
              <a:off x="872286" y="3962415"/>
              <a:ext cx="167385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After Upgrade</a:t>
              </a:r>
              <a:endParaRPr lang="zh-TW" altLang="en-US" dirty="0"/>
            </a:p>
          </p:txBody>
        </p:sp>
      </p:grpSp>
      <p:sp>
        <p:nvSpPr>
          <p:cNvPr id="1037" name="&quot;Not Allowed&quot; Symbol 1036">
            <a:extLst>
              <a:ext uri="{FF2B5EF4-FFF2-40B4-BE49-F238E27FC236}">
                <a16:creationId xmlns:a16="http://schemas.microsoft.com/office/drawing/2014/main" id="{61D5DDFC-F682-9BF7-5F28-C093580D89EF}"/>
              </a:ext>
            </a:extLst>
          </p:cNvPr>
          <p:cNvSpPr/>
          <p:nvPr/>
        </p:nvSpPr>
        <p:spPr>
          <a:xfrm>
            <a:off x="6375164" y="3734512"/>
            <a:ext cx="732644" cy="738663"/>
          </a:xfrm>
          <a:prstGeom prst="noSmoking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D3DC44-908C-3740-1C65-1AF00A56A91D}"/>
              </a:ext>
            </a:extLst>
          </p:cNvPr>
          <p:cNvSpPr txBox="1"/>
          <p:nvPr/>
        </p:nvSpPr>
        <p:spPr>
          <a:xfrm>
            <a:off x="3604415" y="6010636"/>
            <a:ext cx="771688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2. The Modbus TCP application can not understand Modbus RTU.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430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034" grpId="0"/>
      <p:bldP spid="1037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F2B34-38B2-8CB7-D404-481EB97DC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31632565-DF25-1526-C937-77EA467D0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Selecting the </a:t>
            </a:r>
            <a:r>
              <a:rPr lang="en-US" altLang="zh-TW" dirty="0" err="1"/>
              <a:t>NPort</a:t>
            </a:r>
            <a:endParaRPr lang="zh-TW" altLang="en-US" dirty="0"/>
          </a:p>
        </p:txBody>
      </p:sp>
      <p:pic>
        <p:nvPicPr>
          <p:cNvPr id="2" name="Picture 2" descr="免費下載PNG及SVG格式Pc圖示">
            <a:extLst>
              <a:ext uri="{FF2B5EF4-FFF2-40B4-BE49-F238E27FC236}">
                <a16:creationId xmlns:a16="http://schemas.microsoft.com/office/drawing/2014/main" id="{CDF8CC8F-F23B-10DC-CBAE-57B3CFB2F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378" y="1939705"/>
            <a:ext cx="1066472" cy="106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Analog Single-Phase Electric Meter: Accurate Power Measurement | Girish  Switches">
            <a:extLst>
              <a:ext uri="{FF2B5EF4-FFF2-40B4-BE49-F238E27FC236}">
                <a16:creationId xmlns:a16="http://schemas.microsoft.com/office/drawing/2014/main" id="{7CAFD549-AE7A-2F93-F45C-D5938C72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902" y="1983682"/>
            <a:ext cx="1066472" cy="106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線接點 7">
            <a:extLst>
              <a:ext uri="{FF2B5EF4-FFF2-40B4-BE49-F238E27FC236}">
                <a16:creationId xmlns:a16="http://schemas.microsoft.com/office/drawing/2014/main" id="{887B5773-A39C-26E3-472B-CBD8FA230D44}"/>
              </a:ext>
            </a:extLst>
          </p:cNvPr>
          <p:cNvCxnSpPr>
            <a:cxnSpLocks/>
          </p:cNvCxnSpPr>
          <p:nvPr/>
        </p:nvCxnSpPr>
        <p:spPr>
          <a:xfrm>
            <a:off x="6900099" y="2466124"/>
            <a:ext cx="216208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字方塊 9">
            <a:extLst>
              <a:ext uri="{FF2B5EF4-FFF2-40B4-BE49-F238E27FC236}">
                <a16:creationId xmlns:a16="http://schemas.microsoft.com/office/drawing/2014/main" id="{00368811-3F2C-C6EB-83BA-AD7BD80470F5}"/>
              </a:ext>
            </a:extLst>
          </p:cNvPr>
          <p:cNvSpPr txBox="1"/>
          <p:nvPr/>
        </p:nvSpPr>
        <p:spPr>
          <a:xfrm>
            <a:off x="8406614" y="3070754"/>
            <a:ext cx="2226035" cy="73866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/>
              <a:t>Power Meter</a:t>
            </a:r>
            <a:br>
              <a:rPr lang="en-US" altLang="zh-TW" sz="1400" dirty="0"/>
            </a:br>
            <a:r>
              <a:rPr lang="en-US" altLang="zh-TW" sz="1400" dirty="0"/>
              <a:t>Modbus RTU Server (Slave)</a:t>
            </a:r>
            <a:endParaRPr lang="zh-TW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B2B26C-42AD-2D9A-5C9A-649EED1C2B44}"/>
              </a:ext>
            </a:extLst>
          </p:cNvPr>
          <p:cNvSpPr txBox="1"/>
          <p:nvPr/>
        </p:nvSpPr>
        <p:spPr>
          <a:xfrm>
            <a:off x="8506361" y="2532440"/>
            <a:ext cx="925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200" dirty="0"/>
              <a:t>Serial</a:t>
            </a:r>
            <a:endParaRPr lang="zh-TW" altLang="en-US" sz="1200" dirty="0"/>
          </a:p>
        </p:txBody>
      </p:sp>
      <p:cxnSp>
        <p:nvCxnSpPr>
          <p:cNvPr id="12" name="直線接點 7">
            <a:extLst>
              <a:ext uri="{FF2B5EF4-FFF2-40B4-BE49-F238E27FC236}">
                <a16:creationId xmlns:a16="http://schemas.microsoft.com/office/drawing/2014/main" id="{9A380C5E-1E48-5A9A-97B5-9A167152B3B7}"/>
              </a:ext>
            </a:extLst>
          </p:cNvPr>
          <p:cNvCxnSpPr>
            <a:cxnSpLocks/>
          </p:cNvCxnSpPr>
          <p:nvPr/>
        </p:nvCxnSpPr>
        <p:spPr>
          <a:xfrm>
            <a:off x="5139666" y="2466124"/>
            <a:ext cx="1760433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BEDDCE8-08E6-2642-B44A-3F88232A5C33}"/>
              </a:ext>
            </a:extLst>
          </p:cNvPr>
          <p:cNvSpPr txBox="1"/>
          <p:nvPr/>
        </p:nvSpPr>
        <p:spPr>
          <a:xfrm>
            <a:off x="5078337" y="2532440"/>
            <a:ext cx="925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200" dirty="0"/>
              <a:t>Ethernet</a:t>
            </a:r>
            <a:endParaRPr lang="zh-TW" altLang="en-US" sz="1200" dirty="0"/>
          </a:p>
        </p:txBody>
      </p:sp>
      <p:pic>
        <p:nvPicPr>
          <p:cNvPr id="1036" name="Picture 4" descr="Amazon.com: MOXA NPort 5150-1 連接埠RS-232/422/485 串列裝置 ...">
            <a:extLst>
              <a:ext uri="{FF2B5EF4-FFF2-40B4-BE49-F238E27FC236}">
                <a16:creationId xmlns:a16="http://schemas.microsoft.com/office/drawing/2014/main" id="{3B2E6600-4AEC-CBDA-6C27-25C90FC95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27" y="1477355"/>
            <a:ext cx="1948544" cy="194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文字方塊 21">
            <a:extLst>
              <a:ext uri="{FF2B5EF4-FFF2-40B4-BE49-F238E27FC236}">
                <a16:creationId xmlns:a16="http://schemas.microsoft.com/office/drawing/2014/main" id="{215EF5A8-ACFD-F39E-B03B-0CA0CA6B2FA3}"/>
              </a:ext>
            </a:extLst>
          </p:cNvPr>
          <p:cNvSpPr txBox="1"/>
          <p:nvPr/>
        </p:nvSpPr>
        <p:spPr>
          <a:xfrm>
            <a:off x="6855286" y="1449728"/>
            <a:ext cx="1607298" cy="3796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Modbus RTU</a:t>
            </a:r>
            <a:endParaRPr lang="zh-TW" altLang="en-US" dirty="0"/>
          </a:p>
        </p:txBody>
      </p:sp>
      <p:sp>
        <p:nvSpPr>
          <p:cNvPr id="31" name="文字方塊 22">
            <a:extLst>
              <a:ext uri="{FF2B5EF4-FFF2-40B4-BE49-F238E27FC236}">
                <a16:creationId xmlns:a16="http://schemas.microsoft.com/office/drawing/2014/main" id="{6ABA853F-11F0-492C-8784-93E7BFB1D7F7}"/>
              </a:ext>
            </a:extLst>
          </p:cNvPr>
          <p:cNvSpPr txBox="1"/>
          <p:nvPr/>
        </p:nvSpPr>
        <p:spPr>
          <a:xfrm>
            <a:off x="5354353" y="1449728"/>
            <a:ext cx="1487664" cy="37965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TCP header</a:t>
            </a:r>
            <a:endParaRPr lang="zh-TW" altLang="en-US" dirty="0"/>
          </a:p>
        </p:txBody>
      </p:sp>
      <p:sp>
        <p:nvSpPr>
          <p:cNvPr id="32" name="文字方塊 23">
            <a:extLst>
              <a:ext uri="{FF2B5EF4-FFF2-40B4-BE49-F238E27FC236}">
                <a16:creationId xmlns:a16="http://schemas.microsoft.com/office/drawing/2014/main" id="{0E609485-2991-481B-7CBA-54520C08B03E}"/>
              </a:ext>
            </a:extLst>
          </p:cNvPr>
          <p:cNvSpPr txBox="1"/>
          <p:nvPr/>
        </p:nvSpPr>
        <p:spPr>
          <a:xfrm>
            <a:off x="5579923" y="1097699"/>
            <a:ext cx="264035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/>
              <a:t>NPort</a:t>
            </a:r>
            <a:r>
              <a:rPr lang="en-US" altLang="zh-TW" dirty="0"/>
              <a:t> add TCP header</a:t>
            </a:r>
            <a:endParaRPr lang="zh-TW" altLang="en-US" dirty="0"/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2FCFFE4F-32EC-418B-88C7-DC7A01C070D4}"/>
              </a:ext>
            </a:extLst>
          </p:cNvPr>
          <p:cNvSpPr/>
          <p:nvPr/>
        </p:nvSpPr>
        <p:spPr>
          <a:xfrm>
            <a:off x="5598453" y="3050154"/>
            <a:ext cx="2864339" cy="915794"/>
          </a:xfrm>
          <a:prstGeom prst="wedgeEllipseCallout">
            <a:avLst>
              <a:gd name="adj1" fmla="val -3090"/>
              <a:gd name="adj2" fmla="val -68935"/>
            </a:avLst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“I don’t understand what is Modbus RTU + TCP header”</a:t>
            </a:r>
            <a:endParaRPr lang="zh-TW" altLang="en-US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3E8FD8-1DBF-2405-8E5A-AFDFE0349B50}"/>
              </a:ext>
            </a:extLst>
          </p:cNvPr>
          <p:cNvSpPr txBox="1"/>
          <p:nvPr/>
        </p:nvSpPr>
        <p:spPr>
          <a:xfrm>
            <a:off x="4191357" y="4531109"/>
            <a:ext cx="69351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sz="1800" dirty="0"/>
              <a:t>❌ </a:t>
            </a:r>
            <a:r>
              <a:rPr lang="sk-SK" sz="1800" dirty="0"/>
              <a:t>Protocol-Agnostic – No Modbus awareness </a:t>
            </a:r>
          </a:p>
          <a:p>
            <a:r>
              <a:rPr lang="en-DE" sz="1800" dirty="0"/>
              <a:t>❌ </a:t>
            </a:r>
            <a:r>
              <a:rPr lang="sk-SK" sz="1800" dirty="0"/>
              <a:t>Frame Fragmentation – Splits Modbus frames across packets </a:t>
            </a:r>
          </a:p>
          <a:p>
            <a:r>
              <a:rPr lang="en-DE" sz="1800" dirty="0"/>
              <a:t>❌ </a:t>
            </a:r>
            <a:r>
              <a:rPr lang="sk-SK" sz="1800" dirty="0"/>
              <a:t>Timing Violations – Cannot maintain 3.5 character gaps </a:t>
            </a:r>
          </a:p>
          <a:p>
            <a:r>
              <a:rPr lang="en-DE" sz="1800" dirty="0"/>
              <a:t>❌ </a:t>
            </a:r>
            <a:r>
              <a:rPr lang="sk-SK" sz="1800" dirty="0"/>
              <a:t>CRC/Error Issues – Incomplete frames fail validation </a:t>
            </a:r>
          </a:p>
          <a:p>
            <a:r>
              <a:rPr lang="en-DE" sz="1800" dirty="0"/>
              <a:t>❌ </a:t>
            </a:r>
            <a:r>
              <a:rPr lang="sk-SK" sz="1800" dirty="0"/>
              <a:t>Intermittent Failures – Unreliable Modbus communication </a:t>
            </a:r>
          </a:p>
          <a:p>
            <a:r>
              <a:rPr lang="en-DE" sz="1800" dirty="0"/>
              <a:t>❌ </a:t>
            </a:r>
            <a:r>
              <a:rPr lang="sk-SK" sz="1800" dirty="0"/>
              <a:t>Basic Diagnostics – Generic serial troubleshooting only 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BA816743-665A-61FF-F134-63B0335AE3CB}"/>
              </a:ext>
            </a:extLst>
          </p:cNvPr>
          <p:cNvSpPr/>
          <p:nvPr/>
        </p:nvSpPr>
        <p:spPr>
          <a:xfrm>
            <a:off x="1020125" y="2008227"/>
            <a:ext cx="2864339" cy="915794"/>
          </a:xfrm>
          <a:prstGeom prst="wedgeEllipseCallout">
            <a:avLst>
              <a:gd name="adj1" fmla="val 58233"/>
              <a:gd name="adj2" fmla="val 46777"/>
            </a:avLst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“I cannot establish communication!”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CC4D5665-A52E-C5E5-52A0-AC06014B51A6}"/>
              </a:ext>
            </a:extLst>
          </p:cNvPr>
          <p:cNvSpPr/>
          <p:nvPr/>
        </p:nvSpPr>
        <p:spPr>
          <a:xfrm>
            <a:off x="157000" y="3214790"/>
            <a:ext cx="3081856" cy="1100835"/>
          </a:xfrm>
          <a:prstGeom prst="wedgeEllipseCallout">
            <a:avLst>
              <a:gd name="adj1" fmla="val 75836"/>
              <a:gd name="adj2" fmla="val -79349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“Communication works, but not stable!”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D9FDB245-1BB5-B5C9-87B3-09BD0E59CA8A}"/>
              </a:ext>
            </a:extLst>
          </p:cNvPr>
          <p:cNvSpPr/>
          <p:nvPr/>
        </p:nvSpPr>
        <p:spPr>
          <a:xfrm>
            <a:off x="466925" y="4668552"/>
            <a:ext cx="3327407" cy="1381870"/>
          </a:xfrm>
          <a:prstGeom prst="wedgeEllipseCallout">
            <a:avLst>
              <a:gd name="adj1" fmla="val 58406"/>
              <a:gd name="adj2" fmla="val -180556"/>
            </a:avLst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“Everything works fine, after firmware upgrade it doesn´t works anymore!”</a:t>
            </a:r>
            <a:endParaRPr lang="en-DE" sz="1600" dirty="0"/>
          </a:p>
        </p:txBody>
      </p:sp>
      <p:sp>
        <p:nvSpPr>
          <p:cNvPr id="6" name="文字方塊 9">
            <a:extLst>
              <a:ext uri="{FF2B5EF4-FFF2-40B4-BE49-F238E27FC236}">
                <a16:creationId xmlns:a16="http://schemas.microsoft.com/office/drawing/2014/main" id="{7EE0CDA1-65E6-F245-5C38-CC2F4061460F}"/>
              </a:ext>
            </a:extLst>
          </p:cNvPr>
          <p:cNvSpPr txBox="1"/>
          <p:nvPr/>
        </p:nvSpPr>
        <p:spPr>
          <a:xfrm>
            <a:off x="3428596" y="3068791"/>
            <a:ext cx="2226035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/>
              <a:t>Modbus TCP Application</a:t>
            </a:r>
            <a:br>
              <a:rPr lang="en-US" altLang="zh-TW" sz="1400" dirty="0"/>
            </a:br>
            <a:r>
              <a:rPr lang="en-US" altLang="zh-TW" sz="1400" dirty="0"/>
              <a:t>Client (Master)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5857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/>
      <p:bldP spid="34" grpId="0" animBg="1"/>
      <p:bldP spid="10" grpId="0"/>
      <p:bldP spid="15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85242-9FB8-87F9-2D73-223F4D83D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2608FEE3-38E1-AA9A-3FE6-52E8BAA06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Moxa Recommends Select the MGate for Modbus</a:t>
            </a:r>
            <a:endParaRPr lang="zh-TW" altLang="en-US" dirty="0"/>
          </a:p>
        </p:txBody>
      </p:sp>
      <p:pic>
        <p:nvPicPr>
          <p:cNvPr id="2" name="Picture 2" descr="免費下載PNG及SVG格式Pc圖示">
            <a:extLst>
              <a:ext uri="{FF2B5EF4-FFF2-40B4-BE49-F238E27FC236}">
                <a16:creationId xmlns:a16="http://schemas.microsoft.com/office/drawing/2014/main" id="{E944D550-9D7B-9398-296F-6B55351A3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01" y="2206736"/>
            <a:ext cx="1066472" cy="106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Analog Single-Phase Electric Meter: Accurate Power Measurement | Girish  Switches">
            <a:extLst>
              <a:ext uri="{FF2B5EF4-FFF2-40B4-BE49-F238E27FC236}">
                <a16:creationId xmlns:a16="http://schemas.microsoft.com/office/drawing/2014/main" id="{5D392BFF-EDB9-2D55-F0CB-DF41B32FB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25" y="2250713"/>
            <a:ext cx="1066472" cy="106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線接點 7">
            <a:extLst>
              <a:ext uri="{FF2B5EF4-FFF2-40B4-BE49-F238E27FC236}">
                <a16:creationId xmlns:a16="http://schemas.microsoft.com/office/drawing/2014/main" id="{E1FB6863-4844-B9D9-8733-EDD67B6256C9}"/>
              </a:ext>
            </a:extLst>
          </p:cNvPr>
          <p:cNvCxnSpPr>
            <a:cxnSpLocks/>
          </p:cNvCxnSpPr>
          <p:nvPr/>
        </p:nvCxnSpPr>
        <p:spPr>
          <a:xfrm>
            <a:off x="6374722" y="2733155"/>
            <a:ext cx="216208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文字方塊 9">
            <a:extLst>
              <a:ext uri="{FF2B5EF4-FFF2-40B4-BE49-F238E27FC236}">
                <a16:creationId xmlns:a16="http://schemas.microsoft.com/office/drawing/2014/main" id="{FE0927F3-2521-580C-4F50-266A7CDDD798}"/>
              </a:ext>
            </a:extLst>
          </p:cNvPr>
          <p:cNvSpPr txBox="1"/>
          <p:nvPr/>
        </p:nvSpPr>
        <p:spPr>
          <a:xfrm>
            <a:off x="2903219" y="3335822"/>
            <a:ext cx="2226035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/>
              <a:t>Modbus TCP Application</a:t>
            </a:r>
            <a:br>
              <a:rPr lang="en-US" altLang="zh-TW" sz="1400" dirty="0"/>
            </a:br>
            <a:r>
              <a:rPr lang="en-US" altLang="zh-TW" sz="1400" dirty="0"/>
              <a:t>Client (Master)</a:t>
            </a:r>
            <a:endParaRPr lang="zh-TW" altLang="en-US" sz="1400" dirty="0"/>
          </a:p>
        </p:txBody>
      </p:sp>
      <p:sp>
        <p:nvSpPr>
          <p:cNvPr id="7" name="文字方塊 9">
            <a:extLst>
              <a:ext uri="{FF2B5EF4-FFF2-40B4-BE49-F238E27FC236}">
                <a16:creationId xmlns:a16="http://schemas.microsoft.com/office/drawing/2014/main" id="{C72C5DB2-82EF-CF21-8B29-11CC69FA043C}"/>
              </a:ext>
            </a:extLst>
          </p:cNvPr>
          <p:cNvSpPr txBox="1"/>
          <p:nvPr/>
        </p:nvSpPr>
        <p:spPr>
          <a:xfrm>
            <a:off x="7863743" y="3357757"/>
            <a:ext cx="2226035" cy="73866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/>
              <a:t>Power Meter</a:t>
            </a:r>
            <a:br>
              <a:rPr lang="en-US" altLang="zh-TW" sz="1400" dirty="0"/>
            </a:br>
            <a:r>
              <a:rPr lang="en-US" altLang="zh-TW" sz="1400" dirty="0"/>
              <a:t>Modbus RTU Server (Slave)</a:t>
            </a:r>
            <a:endParaRPr lang="zh-TW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FAB900-9CE5-480B-84DA-24901A5A0FAC}"/>
              </a:ext>
            </a:extLst>
          </p:cNvPr>
          <p:cNvSpPr txBox="1"/>
          <p:nvPr/>
        </p:nvSpPr>
        <p:spPr>
          <a:xfrm>
            <a:off x="7980984" y="2799471"/>
            <a:ext cx="925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200" dirty="0"/>
              <a:t>Serial</a:t>
            </a:r>
            <a:endParaRPr lang="zh-TW" altLang="en-US" sz="1200" dirty="0"/>
          </a:p>
        </p:txBody>
      </p:sp>
      <p:cxnSp>
        <p:nvCxnSpPr>
          <p:cNvPr id="12" name="直線接點 7">
            <a:extLst>
              <a:ext uri="{FF2B5EF4-FFF2-40B4-BE49-F238E27FC236}">
                <a16:creationId xmlns:a16="http://schemas.microsoft.com/office/drawing/2014/main" id="{76EFABF5-5810-FA0D-8D41-3BEC85F367EC}"/>
              </a:ext>
            </a:extLst>
          </p:cNvPr>
          <p:cNvCxnSpPr>
            <a:cxnSpLocks/>
          </p:cNvCxnSpPr>
          <p:nvPr/>
        </p:nvCxnSpPr>
        <p:spPr>
          <a:xfrm>
            <a:off x="4614289" y="2733155"/>
            <a:ext cx="1760433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FBAAB59-47CD-742A-2EB4-64EC8066211C}"/>
              </a:ext>
            </a:extLst>
          </p:cNvPr>
          <p:cNvSpPr txBox="1"/>
          <p:nvPr/>
        </p:nvSpPr>
        <p:spPr>
          <a:xfrm>
            <a:off x="4552960" y="2799471"/>
            <a:ext cx="925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200" dirty="0"/>
              <a:t>Ethernet</a:t>
            </a:r>
            <a:endParaRPr lang="zh-TW" altLang="en-US" sz="1200" dirty="0"/>
          </a:p>
        </p:txBody>
      </p:sp>
      <p:sp>
        <p:nvSpPr>
          <p:cNvPr id="30" name="文字方塊 21">
            <a:extLst>
              <a:ext uri="{FF2B5EF4-FFF2-40B4-BE49-F238E27FC236}">
                <a16:creationId xmlns:a16="http://schemas.microsoft.com/office/drawing/2014/main" id="{C7699EE4-80EB-7D31-AE9C-E4E1103EFF24}"/>
              </a:ext>
            </a:extLst>
          </p:cNvPr>
          <p:cNvSpPr txBox="1"/>
          <p:nvPr/>
        </p:nvSpPr>
        <p:spPr>
          <a:xfrm>
            <a:off x="6329909" y="1716759"/>
            <a:ext cx="1607298" cy="3796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Modbus RTU</a:t>
            </a:r>
            <a:endParaRPr lang="zh-TW" altLang="en-US" dirty="0"/>
          </a:p>
        </p:txBody>
      </p:sp>
      <p:sp>
        <p:nvSpPr>
          <p:cNvPr id="31" name="文字方塊 22">
            <a:extLst>
              <a:ext uri="{FF2B5EF4-FFF2-40B4-BE49-F238E27FC236}">
                <a16:creationId xmlns:a16="http://schemas.microsoft.com/office/drawing/2014/main" id="{84402CCD-74FC-A02B-B59C-EEC5686F3DD2}"/>
              </a:ext>
            </a:extLst>
          </p:cNvPr>
          <p:cNvSpPr txBox="1"/>
          <p:nvPr/>
        </p:nvSpPr>
        <p:spPr>
          <a:xfrm>
            <a:off x="4718134" y="1716759"/>
            <a:ext cx="1607298" cy="37965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Modbus TCP</a:t>
            </a:r>
            <a:endParaRPr lang="zh-TW" altLang="en-US" dirty="0"/>
          </a:p>
        </p:txBody>
      </p:sp>
      <p:sp>
        <p:nvSpPr>
          <p:cNvPr id="32" name="文字方塊 23">
            <a:extLst>
              <a:ext uri="{FF2B5EF4-FFF2-40B4-BE49-F238E27FC236}">
                <a16:creationId xmlns:a16="http://schemas.microsoft.com/office/drawing/2014/main" id="{924CFD91-F8CF-0E1E-8EB4-97FE8A4EE679}"/>
              </a:ext>
            </a:extLst>
          </p:cNvPr>
          <p:cNvSpPr txBox="1"/>
          <p:nvPr/>
        </p:nvSpPr>
        <p:spPr>
          <a:xfrm>
            <a:off x="5176322" y="1353928"/>
            <a:ext cx="264035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/>
              <a:t>MGate</a:t>
            </a:r>
            <a:r>
              <a:rPr lang="en-US" altLang="zh-TW" dirty="0"/>
              <a:t> translates </a:t>
            </a:r>
            <a:endParaRPr lang="zh-TW" altLang="en-US" dirty="0"/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4639950F-11CC-1C7D-BE9E-83E544F407D2}"/>
              </a:ext>
            </a:extLst>
          </p:cNvPr>
          <p:cNvSpPr/>
          <p:nvPr/>
        </p:nvSpPr>
        <p:spPr>
          <a:xfrm>
            <a:off x="2297681" y="1481611"/>
            <a:ext cx="1211076" cy="915794"/>
          </a:xfrm>
          <a:prstGeom prst="wedgeEllipseCallout">
            <a:avLst>
              <a:gd name="adj1" fmla="val 95945"/>
              <a:gd name="adj2" fmla="val 107432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All Clear!</a:t>
            </a:r>
            <a:endParaRPr lang="zh-TW" altLang="en-US" sz="1600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21D1BF3-F15F-B97F-0456-EE71BE17E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794" y="1890200"/>
            <a:ext cx="582393" cy="15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883F9C56-00E8-7C78-367B-CA44873C8F0D}"/>
              </a:ext>
            </a:extLst>
          </p:cNvPr>
          <p:cNvSpPr/>
          <p:nvPr/>
        </p:nvSpPr>
        <p:spPr>
          <a:xfrm>
            <a:off x="5356847" y="3426045"/>
            <a:ext cx="2279303" cy="776848"/>
          </a:xfrm>
          <a:prstGeom prst="wedgeEllipseCallout">
            <a:avLst>
              <a:gd name="adj1" fmla="val -6849"/>
              <a:gd name="adj2" fmla="val -81513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I am a super translator! </a:t>
            </a:r>
            <a:endParaRPr lang="zh-TW" altLang="en-US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E4A96E-98E3-9FF3-E3C3-181EE92B49D2}"/>
              </a:ext>
            </a:extLst>
          </p:cNvPr>
          <p:cNvSpPr txBox="1"/>
          <p:nvPr/>
        </p:nvSpPr>
        <p:spPr>
          <a:xfrm>
            <a:off x="2959426" y="4547918"/>
            <a:ext cx="71303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Modbus-Aware – Understands protocol structure </a:t>
            </a:r>
          </a:p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Frame Integrity – Guarantees complete frame delivery </a:t>
            </a:r>
          </a:p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Timing Compliance – Maintains Modbus timing requirements </a:t>
            </a:r>
          </a:p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Error Recovery – Modbus-specific handling &amp; retry </a:t>
            </a:r>
          </a:p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Reliable Operation – Consistent, predictable performance </a:t>
            </a:r>
          </a:p>
          <a:p>
            <a:r>
              <a:rPr lang="sk-SK" sz="1800" b="1" dirty="0">
                <a:solidFill>
                  <a:schemeClr val="accent4"/>
                </a:solidFill>
              </a:rPr>
              <a:t>✓</a:t>
            </a:r>
            <a:r>
              <a:rPr lang="sk-SK" sz="1800" dirty="0"/>
              <a:t> Protocol Diagnostics – Modbus-specific monitoring tools </a:t>
            </a:r>
          </a:p>
        </p:txBody>
      </p:sp>
    </p:spTree>
    <p:extLst>
      <p:ext uri="{BB962C8B-B14F-4D97-AF65-F5344CB8AC3E}">
        <p14:creationId xmlns:p14="http://schemas.microsoft.com/office/powerpoint/2010/main" val="420104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/>
      <p:bldP spid="34" grpId="0" animBg="1"/>
      <p:bldP spid="10" grpId="0" animBg="1"/>
      <p:bldP spid="15" grpId="0"/>
    </p:bldLst>
  </p:timing>
</p:sld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887C0EC-61FA-4D4A-BAB6-6DF08178CBBC}"/>
</file>

<file path=customXml/itemProps2.xml><?xml version="1.0" encoding="utf-8"?>
<ds:datastoreItem xmlns:ds="http://schemas.openxmlformats.org/officeDocument/2006/customXml" ds:itemID="{4E2B9A05-D22A-4768-B58E-923D7A3355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ED0DDD-FE86-44E7-8A41-45C16F7FBEF8}">
  <ds:schemaRefs>
    <ds:schemaRef ds:uri="http://purl.org/dc/elements/1.1/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bb2ae783-1e02-42a1-935e-f68464e4de12"/>
    <ds:schemaRef ds:uri="144f089e-8b5e-4175-a372-213582d025cb"/>
  </ds:schemaRefs>
</ds:datastoreItem>
</file>

<file path=docMetadata/LabelInfo.xml><?xml version="1.0" encoding="utf-8"?>
<clbl:labelList xmlns:clbl="http://schemas.microsoft.com/office/2020/mipLabelMetadata">
  <clbl:label id="{5571c7d4-286b-47f6-9dd5-0aa688773c8e}" enabled="0" method="" siteId="{5571c7d4-286b-47f6-9dd5-0aa688773c8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36871</TotalTime>
  <Words>1933</Words>
  <Application>Microsoft Office PowerPoint</Application>
  <PresentationFormat>Custom</PresentationFormat>
  <Paragraphs>414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微軟正黑體</vt:lpstr>
      <vt:lpstr>Arial</vt:lpstr>
      <vt:lpstr>Arial Unicode MS</vt:lpstr>
      <vt:lpstr>Calibri</vt:lpstr>
      <vt:lpstr>HelveticaNeueLT Pro 57 Cn</vt:lpstr>
      <vt:lpstr>Söhne</vt:lpstr>
      <vt:lpstr>Wingdings</vt:lpstr>
      <vt:lpstr>1_Moxa_template</vt:lpstr>
      <vt:lpstr>PowerPoint Presentation</vt:lpstr>
      <vt:lpstr>Agenda</vt:lpstr>
      <vt:lpstr>Modbus Overview</vt:lpstr>
      <vt:lpstr>Modbus Protocol &amp; Key Benefits</vt:lpstr>
      <vt:lpstr>New Learning Content Industrial Connectivity Foundations</vt:lpstr>
      <vt:lpstr>MGate &amp; NPort  in Modbus Applications</vt:lpstr>
      <vt:lpstr>Upgrading Modbus Legacy Devices</vt:lpstr>
      <vt:lpstr>Selecting the NPort</vt:lpstr>
      <vt:lpstr>Moxa Recommends Select the MGate for Modbus</vt:lpstr>
      <vt:lpstr>Selecting the Proper Product Line</vt:lpstr>
      <vt:lpstr>Introduction to  MGate MB3x70-G2</vt:lpstr>
      <vt:lpstr>Product Highlights – MGate MB3170/3270/3470-G2</vt:lpstr>
      <vt:lpstr>MGate MB3170/3270/3470-G2 Appearance</vt:lpstr>
      <vt:lpstr>Material Upgrade &amp; Ports Layout</vt:lpstr>
      <vt:lpstr>Wide-temperature</vt:lpstr>
      <vt:lpstr>PowerPoint Presentation</vt:lpstr>
      <vt:lpstr>New Features in G2</vt:lpstr>
      <vt:lpstr>Transparent mode</vt:lpstr>
      <vt:lpstr>Agent Mode for Better Performance</vt:lpstr>
      <vt:lpstr>Specifications</vt:lpstr>
      <vt:lpstr>From Modbus Registers to Tags  How MGate Use The Memory</vt:lpstr>
      <vt:lpstr>Specifications</vt:lpstr>
      <vt:lpstr>Use in Different Subnets Dual IP LAN Mode</vt:lpstr>
      <vt:lpstr>Graphical Topology</vt:lpstr>
      <vt:lpstr>Proprietary Serial Device Concept </vt:lpstr>
      <vt:lpstr>Proprietary Serial Settings The Frame Format</vt:lpstr>
      <vt:lpstr>Troubleshooting</vt:lpstr>
      <vt:lpstr>PowerPoint Presentation</vt:lpstr>
      <vt:lpstr>Clear Overview with Dashboard</vt:lpstr>
      <vt:lpstr>Traffic Monitor</vt:lpstr>
      <vt:lpstr>Trouble Shooting New Build-in Diagnostic Tools</vt:lpstr>
      <vt:lpstr>Trouble Shooting New Build-in Diagnostic Tools</vt:lpstr>
      <vt:lpstr>Reliable Protection</vt:lpstr>
      <vt:lpstr>PowerPoint Presentation</vt:lpstr>
      <vt:lpstr>Cybersecurity Compliance Developed according to IEC 62443-4-2 with secure boot </vt:lpstr>
      <vt:lpstr>Reliable Protection Secure boot</vt:lpstr>
      <vt:lpstr>Why choose the MGate 3x70-G2? </vt:lpstr>
      <vt:lpstr>Applications</vt:lpstr>
      <vt:lpstr>TOP 5 Target Market &amp; Applications</vt:lpstr>
      <vt:lpstr>Demo</vt:lpstr>
      <vt:lpstr>Moxa Tech Note: The Migration Guide for the MGate MB3170-G2 &amp; MB3270-G2</vt:lpstr>
      <vt:lpstr>Key Takeaways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Mario Benoun</dc:creator>
  <cp:lastModifiedBy>Lubos Kucharek</cp:lastModifiedBy>
  <cp:revision>203</cp:revision>
  <cp:lastPrinted>2025-10-08T02:22:57Z</cp:lastPrinted>
  <dcterms:modified xsi:type="dcterms:W3CDTF">2026-02-03T16:29:48Z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