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723" r:id="rId4"/>
  </p:sldMasterIdLst>
  <p:notesMasterIdLst>
    <p:notesMasterId r:id="rId21"/>
  </p:notesMasterIdLst>
  <p:handoutMasterIdLst>
    <p:handoutMasterId r:id="rId22"/>
  </p:handoutMasterIdLst>
  <p:sldIdLst>
    <p:sldId id="11096" r:id="rId5"/>
    <p:sldId id="2147471444" r:id="rId6"/>
    <p:sldId id="2147471453" r:id="rId7"/>
    <p:sldId id="2147471454" r:id="rId8"/>
    <p:sldId id="2147471434" r:id="rId9"/>
    <p:sldId id="2147471460" r:id="rId10"/>
    <p:sldId id="2147471462" r:id="rId11"/>
    <p:sldId id="2147471461" r:id="rId12"/>
    <p:sldId id="2147471455" r:id="rId13"/>
    <p:sldId id="2147471456" r:id="rId14"/>
    <p:sldId id="2147471459" r:id="rId15"/>
    <p:sldId id="2147471457" r:id="rId16"/>
    <p:sldId id="2147471463" r:id="rId17"/>
    <p:sldId id="2147471458" r:id="rId18"/>
    <p:sldId id="2147471433" r:id="rId19"/>
    <p:sldId id="11102" r:id="rId20"/>
  </p:sldIdLst>
  <p:sldSz cx="12193588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Introducing NPort 6000 G2 Series" id="{7950F42F-19BF-4C70-9232-1622CCFF4E84}">
          <p14:sldIdLst>
            <p14:sldId id="11096"/>
          </p14:sldIdLst>
        </p14:section>
        <p14:section name="Why NPort 6000 G2" id="{47D199B2-A977-4D0F-BC84-B1F12F1BFA20}">
          <p14:sldIdLst/>
        </p14:section>
        <p14:section name="New with G2" id="{F45083D9-F345-4A2B-AFEF-E03F26292974}">
          <p14:sldIdLst/>
        </p14:section>
        <p14:section name="DSU" id="{A52DB547-114B-4C6D-839C-3A65B3D02797}">
          <p14:sldIdLst/>
        </p14:section>
        <p14:section name="Dashboard" id="{D373DE9B-22E3-448B-A6B4-2BCD8A45C58C}">
          <p14:sldIdLst/>
        </p14:section>
        <p14:section name="OP mode setting" id="{541A0B41-755C-49F0-A597-E97180FFC131}">
          <p14:sldIdLst/>
        </p14:section>
        <p14:section name="Maintanance" id="{17750764-6AD0-440A-B0DE-0F8080785303}">
          <p14:sldIdLst/>
        </p14:section>
        <p14:section name="Troubleshooting tools" id="{C666976D-D6D4-4915-A157-9BECE5EA0959}">
          <p14:sldIdLst>
            <p14:sldId id="2147471444"/>
          </p14:sldIdLst>
        </p14:section>
        <p14:section name="Demo" id="{58C91966-E922-4C67-90E0-DCD2819DAB56}">
          <p14:sldIdLst>
            <p14:sldId id="2147471453"/>
            <p14:sldId id="2147471454"/>
            <p14:sldId id="2147471434"/>
            <p14:sldId id="2147471460"/>
            <p14:sldId id="2147471462"/>
            <p14:sldId id="2147471461"/>
            <p14:sldId id="2147471455"/>
            <p14:sldId id="2147471456"/>
            <p14:sldId id="2147471459"/>
            <p14:sldId id="2147471457"/>
            <p14:sldId id="2147471463"/>
            <p14:sldId id="2147471458"/>
          </p14:sldIdLst>
        </p14:section>
        <p14:section name="Q&amp;A" id="{D03492D1-0CC5-4688-9E5C-5F09051C35E7}">
          <p14:sldIdLst>
            <p14:sldId id="2147471433"/>
            <p14:sldId id="111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787"/>
    <a:srgbClr val="FA9431"/>
    <a:srgbClr val="767171"/>
    <a:srgbClr val="B93A3A"/>
    <a:srgbClr val="333333"/>
    <a:srgbClr val="212633"/>
    <a:srgbClr val="FFFFFF"/>
    <a:srgbClr val="000000"/>
    <a:srgbClr val="008880"/>
    <a:srgbClr val="4C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B94B0C-D60D-4ADD-879A-EEC2798207D9}" v="2" dt="2025-01-28T08:10:02.9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76138" autoAdjust="0"/>
  </p:normalViewPr>
  <p:slideViewPr>
    <p:cSldViewPr snapToGrid="0">
      <p:cViewPr varScale="1">
        <p:scale>
          <a:sx n="63" d="100"/>
          <a:sy n="63" d="100"/>
        </p:scale>
        <p:origin x="1339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68" d="100"/>
          <a:sy n="168" d="100"/>
        </p:scale>
        <p:origin x="664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Gromeier" userId="dfb29ed3-53d1-4590-b1b4-de629ff49806" providerId="ADAL" clId="{F3B94B0C-D60D-4ADD-879A-EEC2798207D9}"/>
    <pc:docChg chg="undo custSel modSld sldOrd">
      <pc:chgData name="Christian Gromeier" userId="dfb29ed3-53d1-4590-b1b4-de629ff49806" providerId="ADAL" clId="{F3B94B0C-D60D-4ADD-879A-EEC2798207D9}" dt="2025-01-28T08:11:58.156" v="249" actId="20577"/>
      <pc:docMkLst>
        <pc:docMk/>
      </pc:docMkLst>
      <pc:sldChg chg="modSp mod">
        <pc:chgData name="Christian Gromeier" userId="dfb29ed3-53d1-4590-b1b4-de629ff49806" providerId="ADAL" clId="{F3B94B0C-D60D-4ADD-879A-EEC2798207D9}" dt="2025-01-28T08:03:34.653" v="184" actId="20577"/>
        <pc:sldMkLst>
          <pc:docMk/>
          <pc:sldMk cId="188780073" sldId="2147471458"/>
        </pc:sldMkLst>
        <pc:spChg chg="mod">
          <ac:chgData name="Christian Gromeier" userId="dfb29ed3-53d1-4590-b1b4-de629ff49806" providerId="ADAL" clId="{F3B94B0C-D60D-4ADD-879A-EEC2798207D9}" dt="2025-01-28T08:01:44.181" v="1" actId="313"/>
          <ac:spMkLst>
            <pc:docMk/>
            <pc:sldMk cId="188780073" sldId="2147471458"/>
            <ac:spMk id="3" creationId="{F09A301C-6CBC-4E4A-028E-576A7D2C3A56}"/>
          </ac:spMkLst>
        </pc:spChg>
        <pc:spChg chg="mod">
          <ac:chgData name="Christian Gromeier" userId="dfb29ed3-53d1-4590-b1b4-de629ff49806" providerId="ADAL" clId="{F3B94B0C-D60D-4ADD-879A-EEC2798207D9}" dt="2025-01-28T08:03:34.653" v="184" actId="20577"/>
          <ac:spMkLst>
            <pc:docMk/>
            <pc:sldMk cId="188780073" sldId="2147471458"/>
            <ac:spMk id="4" creationId="{7EC02845-B361-7068-7CD8-DC1292209400}"/>
          </ac:spMkLst>
        </pc:spChg>
      </pc:sldChg>
      <pc:sldChg chg="addSp delSp modSp mod ord modNotesTx">
        <pc:chgData name="Christian Gromeier" userId="dfb29ed3-53d1-4590-b1b4-de629ff49806" providerId="ADAL" clId="{F3B94B0C-D60D-4ADD-879A-EEC2798207D9}" dt="2025-01-28T08:11:58.156" v="249" actId="20577"/>
        <pc:sldMkLst>
          <pc:docMk/>
          <pc:sldMk cId="243731422" sldId="2147471459"/>
        </pc:sldMkLst>
        <pc:spChg chg="add del">
          <ac:chgData name="Christian Gromeier" userId="dfb29ed3-53d1-4590-b1b4-de629ff49806" providerId="ADAL" clId="{F3B94B0C-D60D-4ADD-879A-EEC2798207D9}" dt="2025-01-28T08:09:50.327" v="189" actId="22"/>
          <ac:spMkLst>
            <pc:docMk/>
            <pc:sldMk cId="243731422" sldId="2147471459"/>
            <ac:spMk id="11" creationId="{BA020809-40B7-EFFA-882D-B95C2B34B65A}"/>
          </ac:spMkLst>
        </pc:spChg>
        <pc:spChg chg="add mod">
          <ac:chgData name="Christian Gromeier" userId="dfb29ed3-53d1-4590-b1b4-de629ff49806" providerId="ADAL" clId="{F3B94B0C-D60D-4ADD-879A-EEC2798207D9}" dt="2025-01-28T08:11:49.554" v="246" actId="1076"/>
          <ac:spMkLst>
            <pc:docMk/>
            <pc:sldMk cId="243731422" sldId="2147471459"/>
            <ac:spMk id="12" creationId="{A88FD99F-C965-0773-55F2-8183C37FAD02}"/>
          </ac:spMkLst>
        </pc:spChg>
        <pc:spChg chg="mod">
          <ac:chgData name="Christian Gromeier" userId="dfb29ed3-53d1-4590-b1b4-de629ff49806" providerId="ADAL" clId="{F3B94B0C-D60D-4ADD-879A-EEC2798207D9}" dt="2025-01-28T08:11:36.136" v="245" actId="1076"/>
          <ac:spMkLst>
            <pc:docMk/>
            <pc:sldMk cId="243731422" sldId="2147471459"/>
            <ac:spMk id="1093" creationId="{47405AB4-4B4D-2CDA-D75C-5E8B33777BD8}"/>
          </ac:spMkLst>
        </pc:spChg>
        <pc:spChg chg="mod">
          <ac:chgData name="Christian Gromeier" userId="dfb29ed3-53d1-4590-b1b4-de629ff49806" providerId="ADAL" clId="{F3B94B0C-D60D-4ADD-879A-EEC2798207D9}" dt="2025-01-28T08:11:58.156" v="249" actId="20577"/>
          <ac:spMkLst>
            <pc:docMk/>
            <pc:sldMk cId="243731422" sldId="2147471459"/>
            <ac:spMk id="1103" creationId="{E646A917-54CB-C118-9B6E-7D6F288CC3CF}"/>
          </ac:spMkLst>
        </pc:spChg>
        <pc:picChg chg="mod">
          <ac:chgData name="Christian Gromeier" userId="dfb29ed3-53d1-4590-b1b4-de629ff49806" providerId="ADAL" clId="{F3B94B0C-D60D-4ADD-879A-EEC2798207D9}" dt="2025-01-28T08:09:29.376" v="186" actId="1076"/>
          <ac:picMkLst>
            <pc:docMk/>
            <pc:sldMk cId="243731422" sldId="2147471459"/>
            <ac:picMk id="9" creationId="{661F5303-518C-535F-1B2B-8B36ED673138}"/>
          </ac:picMkLst>
        </pc:picChg>
        <pc:picChg chg="mod">
          <ac:chgData name="Christian Gromeier" userId="dfb29ed3-53d1-4590-b1b4-de629ff49806" providerId="ADAL" clId="{F3B94B0C-D60D-4ADD-879A-EEC2798207D9}" dt="2025-01-28T08:09:36.782" v="187" actId="1076"/>
          <ac:picMkLst>
            <pc:docMk/>
            <pc:sldMk cId="243731422" sldId="2147471459"/>
            <ac:picMk id="24" creationId="{FF28EDAE-9E3F-3923-37BE-9CF0DBB132A0}"/>
          </ac:picMkLst>
        </pc:picChg>
        <pc:cxnChg chg="mod">
          <ac:chgData name="Christian Gromeier" userId="dfb29ed3-53d1-4590-b1b4-de629ff49806" providerId="ADAL" clId="{F3B94B0C-D60D-4ADD-879A-EEC2798207D9}" dt="2025-01-28T08:09:29.376" v="186" actId="1076"/>
          <ac:cxnSpMkLst>
            <pc:docMk/>
            <pc:sldMk cId="243731422" sldId="2147471459"/>
            <ac:cxnSpMk id="20" creationId="{6A82F12A-6110-8723-FE8E-EE9FF9983D61}"/>
          </ac:cxnSpMkLst>
        </pc:cxnChg>
        <pc:cxnChg chg="mod">
          <ac:chgData name="Christian Gromeier" userId="dfb29ed3-53d1-4590-b1b4-de629ff49806" providerId="ADAL" clId="{F3B94B0C-D60D-4ADD-879A-EEC2798207D9}" dt="2025-01-28T08:09:36.782" v="187" actId="1076"/>
          <ac:cxnSpMkLst>
            <pc:docMk/>
            <pc:sldMk cId="243731422" sldId="2147471459"/>
            <ac:cxnSpMk id="25" creationId="{D5769EAD-D366-F076-C220-992A75B9D58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B5226473-8370-5A0C-B558-DF62F7D72A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709864C-D48E-0F76-5FC8-6DBD3BE39B3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1B3-6FD1-DD43-B0F4-6EE862799995}" type="datetimeFigureOut">
              <a:rPr kumimoji="1" lang="zh-TW" altLang="en-US" smtClean="0"/>
              <a:t>2025/1/29</a:t>
            </a:fld>
            <a:endParaRPr kumimoji="1"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4A666960-FC74-6280-D673-0F8F761307E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AC5879B-B190-7E04-AC43-27C48CD2669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9BA74-C848-1B4F-B7EC-FE1AA86315BF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8849755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86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90280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Machine which has a Serial COM port for communication</a:t>
            </a:r>
          </a:p>
          <a:p>
            <a:r>
              <a:rPr lang="en-US" dirty="0"/>
              <a:t>Legacy Application running on a PC which needs to communicate via Serial Port with the Machine</a:t>
            </a:r>
          </a:p>
          <a:p>
            <a:r>
              <a:rPr lang="en-US" dirty="0"/>
              <a:t>Using existing Ethernet Network infrastructure </a:t>
            </a:r>
          </a:p>
          <a:p>
            <a:r>
              <a:rPr lang="en-US" dirty="0"/>
              <a:t>-&gt; Solution NPort 6000 G2 series with </a:t>
            </a:r>
            <a:r>
              <a:rPr lang="en-US" dirty="0" err="1"/>
              <a:t>RealCOM</a:t>
            </a:r>
            <a:r>
              <a:rPr lang="en-US" dirty="0"/>
              <a:t> operation mode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1853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altLang="zh-TW" dirty="0"/>
          </a:p>
          <a:p>
            <a:r>
              <a:rPr lang="en-US" altLang="zh-TW" dirty="0"/>
              <a:t>Based on previous surveys, over 50% of customers use </a:t>
            </a:r>
            <a:r>
              <a:rPr lang="en-US" altLang="zh-TW" dirty="0" err="1"/>
              <a:t>RealCOM</a:t>
            </a:r>
            <a:r>
              <a:rPr lang="en-US" altLang="zh-TW" dirty="0"/>
              <a:t> mode. </a:t>
            </a:r>
          </a:p>
          <a:p>
            <a:r>
              <a:rPr lang="en-US" altLang="zh-TW" dirty="0"/>
              <a:t>To address this, the </a:t>
            </a:r>
            <a:r>
              <a:rPr lang="en-US" altLang="zh-TW" dirty="0" err="1"/>
              <a:t>NPort</a:t>
            </a:r>
            <a:r>
              <a:rPr lang="en-US" altLang="zh-TW" dirty="0"/>
              <a:t> 6000-G2 carton packaging includes a QR code linking to a </a:t>
            </a:r>
            <a:r>
              <a:rPr lang="en-US" altLang="zh-TW" dirty="0" err="1"/>
              <a:t>RealCOM</a:t>
            </a:r>
            <a:r>
              <a:rPr lang="en-US" altLang="zh-TW" dirty="0"/>
              <a:t> mode setup tutorial video. Customers can immediately see it upon opening the box and follow the instructions for setup.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54276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07370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93DEB-7033-1CE4-59E1-E73C96F96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EE8092-F0B0-06C8-9F9D-442FD3F66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A9396C-E05F-5141-DF62-754E7750E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553274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moxa.com/" TargetMode="External"/><Relationship Id="rId4" Type="http://schemas.openxmlformats.org/officeDocument/2006/relationships/image" Target="../media/image10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714" y="4941168"/>
            <a:ext cx="4799673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794" y="3019074"/>
            <a:ext cx="483913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4615" y="1121543"/>
            <a:ext cx="4783035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5703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94" y="2073783"/>
            <a:ext cx="4081377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F2A0A008-EB98-50D4-C18B-F674176AD5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753" y="1175266"/>
            <a:ext cx="5107123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subtitle styles </a:t>
            </a:r>
            <a:endParaRPr kumimoji="1" lang="zh-TW" altLang="en-US" dirty="0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425" y="414664"/>
            <a:ext cx="5648369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 dirty="0"/>
              <a:t>Click to edit title styles</a:t>
            </a:r>
            <a:endParaRPr kumimoji="1"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151572"/>
            <a:ext cx="11161729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9104" y="1999716"/>
            <a:ext cx="11154338" cy="42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29496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36683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1084" y="-1"/>
            <a:ext cx="7805236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9723" y="2725752"/>
            <a:ext cx="4976718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122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9978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3588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97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821" y="3428920"/>
            <a:ext cx="7308766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2235" y="4178291"/>
            <a:ext cx="4558376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altLang="zh-TW" sz="5800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2235" y="5141744"/>
            <a:ext cx="5215098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www.com.tw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50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6947483" y="1646819"/>
            <a:ext cx="4321374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400" dirty="0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7" y="3105644"/>
            <a:ext cx="11480298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448" y="5961194"/>
            <a:ext cx="2954174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60959" rIns="60959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dirty="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9109" y="5563962"/>
            <a:ext cx="2400842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007551" y="2620994"/>
            <a:ext cx="4671504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414693317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bg>
      <p:bgPr>
        <a:solidFill>
          <a:srgbClr val="3333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845" y="2704207"/>
            <a:ext cx="7995673" cy="1278196"/>
          </a:xfrm>
          <a:prstGeom prst="rect">
            <a:avLst/>
          </a:prstGeom>
        </p:spPr>
        <p:txBody>
          <a:bodyPr anchor="t"/>
          <a:lstStyle>
            <a:lvl1pPr marR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F29F7220-A3DD-B82C-71F3-F65118B368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1776" y="6465415"/>
            <a:ext cx="1086321" cy="18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9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127" y="0"/>
            <a:ext cx="11277334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765" y="1911530"/>
            <a:ext cx="10234671" cy="721953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44" y="4839730"/>
            <a:ext cx="5581650" cy="4415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144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5169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7" y="0"/>
            <a:ext cx="11277333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127" y="0"/>
            <a:ext cx="8733848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582" y="1911530"/>
            <a:ext cx="10807240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47759"/>
            <a:ext cx="5581650" cy="43354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651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94" y="0"/>
            <a:ext cx="11476800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2607" y="6028720"/>
            <a:ext cx="2180787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911530"/>
            <a:ext cx="11161712" cy="721953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4832311"/>
            <a:ext cx="5581650" cy="4502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8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5350969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6021288"/>
            <a:ext cx="5581650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428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"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足部穿著, 人員, 服裝, 室內 的圖片&#10;&#10;自動產生的描述">
            <a:extLst>
              <a:ext uri="{FF2B5EF4-FFF2-40B4-BE49-F238E27FC236}">
                <a16:creationId xmlns:a16="http://schemas.microsoft.com/office/drawing/2014/main" id="{E4016282-14AB-22EA-494C-9F6785271A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" y="0"/>
            <a:ext cx="12192794" cy="6858447"/>
          </a:xfrm>
          <a:prstGeom prst="rect">
            <a:avLst/>
          </a:prstGeom>
        </p:spPr>
      </p:pic>
      <p:sp>
        <p:nvSpPr>
          <p:cNvPr id="3" name="手繪多邊形 2">
            <a:extLst>
              <a:ext uri="{FF2B5EF4-FFF2-40B4-BE49-F238E27FC236}">
                <a16:creationId xmlns:a16="http://schemas.microsoft.com/office/drawing/2014/main" id="{4727375F-166D-A35D-166C-70E73F6738CE}"/>
              </a:ext>
            </a:extLst>
          </p:cNvPr>
          <p:cNvSpPr/>
          <p:nvPr userDrawn="1"/>
        </p:nvSpPr>
        <p:spPr>
          <a:xfrm>
            <a:off x="794" y="-2"/>
            <a:ext cx="6946595" cy="6858001"/>
          </a:xfrm>
          <a:custGeom>
            <a:avLst/>
            <a:gdLst>
              <a:gd name="connsiteX0" fmla="*/ 2517494 w 5209946"/>
              <a:gd name="connsiteY0" fmla="*/ 0 h 5143501"/>
              <a:gd name="connsiteX1" fmla="*/ 3050894 w 5209946"/>
              <a:gd name="connsiteY1" fmla="*/ 0 h 5143501"/>
              <a:gd name="connsiteX2" fmla="*/ 4676546 w 5209946"/>
              <a:gd name="connsiteY2" fmla="*/ 0 h 5143501"/>
              <a:gd name="connsiteX3" fmla="*/ 5209946 w 5209946"/>
              <a:gd name="connsiteY3" fmla="*/ 0 h 5143501"/>
              <a:gd name="connsiteX4" fmla="*/ 3050894 w 5209946"/>
              <a:gd name="connsiteY4" fmla="*/ 5143501 h 5143501"/>
              <a:gd name="connsiteX5" fmla="*/ 2517494 w 5209946"/>
              <a:gd name="connsiteY5" fmla="*/ 5143501 h 5143501"/>
              <a:gd name="connsiteX6" fmla="*/ 74913 w 5209946"/>
              <a:gd name="connsiteY6" fmla="*/ 5143501 h 5143501"/>
              <a:gd name="connsiteX7" fmla="*/ 0 w 5209946"/>
              <a:gd name="connsiteY7" fmla="*/ 5143501 h 5143501"/>
              <a:gd name="connsiteX8" fmla="*/ 0 w 5209946"/>
              <a:gd name="connsiteY8" fmla="*/ 1 h 5143501"/>
              <a:gd name="connsiteX9" fmla="*/ 74913 w 5209946"/>
              <a:gd name="connsiteY9" fmla="*/ 1 h 5143501"/>
              <a:gd name="connsiteX10" fmla="*/ 2517494 w 5209946"/>
              <a:gd name="connsiteY10" fmla="*/ 1 h 5143501"/>
              <a:gd name="connsiteX11" fmla="*/ 2517494 w 5209946"/>
              <a:gd name="connsiteY11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9946" h="5143501">
                <a:moveTo>
                  <a:pt x="2517494" y="0"/>
                </a:moveTo>
                <a:lnTo>
                  <a:pt x="3050894" y="0"/>
                </a:lnTo>
                <a:lnTo>
                  <a:pt x="4676546" y="0"/>
                </a:lnTo>
                <a:lnTo>
                  <a:pt x="5209946" y="0"/>
                </a:lnTo>
                <a:lnTo>
                  <a:pt x="3050894" y="5143501"/>
                </a:lnTo>
                <a:lnTo>
                  <a:pt x="2517494" y="5143501"/>
                </a:lnTo>
                <a:lnTo>
                  <a:pt x="74913" y="5143501"/>
                </a:lnTo>
                <a:lnTo>
                  <a:pt x="0" y="5143501"/>
                </a:lnTo>
                <a:lnTo>
                  <a:pt x="0" y="1"/>
                </a:lnTo>
                <a:lnTo>
                  <a:pt x="74913" y="1"/>
                </a:lnTo>
                <a:lnTo>
                  <a:pt x="2517494" y="1"/>
                </a:lnTo>
                <a:lnTo>
                  <a:pt x="2517494" y="0"/>
                </a:lnTo>
                <a:close/>
              </a:path>
            </a:pathLst>
          </a:custGeom>
          <a:solidFill>
            <a:schemeClr val="accent1">
              <a:alpha val="9129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5E29324C-1D4A-6819-0A37-A73B5FE773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9855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163" y="3991708"/>
            <a:ext cx="4937054" cy="3471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6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2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164" y="4441132"/>
            <a:ext cx="4022652" cy="36215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5164" y="5329311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448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圖片版面配置區 6">
            <a:extLst>
              <a:ext uri="{FF2B5EF4-FFF2-40B4-BE49-F238E27FC236}">
                <a16:creationId xmlns:a16="http://schemas.microsoft.com/office/drawing/2014/main" id="{3AC223BE-1CA9-4681-4433-256800A45F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3588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image</a:t>
            </a:r>
          </a:p>
        </p:txBody>
      </p:sp>
      <p:pic>
        <p:nvPicPr>
          <p:cNvPr id="7" name="圖形 5">
            <a:extLst>
              <a:ext uri="{FF2B5EF4-FFF2-40B4-BE49-F238E27FC236}">
                <a16:creationId xmlns:a16="http://schemas.microsoft.com/office/drawing/2014/main" id="{6AE2D939-E570-43DE-363E-DB87A342CF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2" name="文字版面配置區 4">
            <a:extLst>
              <a:ext uri="{FF2B5EF4-FFF2-40B4-BE49-F238E27FC236}">
                <a16:creationId xmlns:a16="http://schemas.microsoft.com/office/drawing/2014/main" id="{BF69AB1E-6C91-2449-5B0E-F43175FD2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4222" y="1552802"/>
            <a:ext cx="5394012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09AA07FE-87DD-107A-85F4-399B9CB81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9348" y="3914794"/>
            <a:ext cx="4586674" cy="4408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25588D77-1A92-C605-F82E-DFC3F75098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348" y="4432586"/>
            <a:ext cx="4022652" cy="362151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1" lang="zh-TW" altLang="en-US" sz="18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9348" y="5325038"/>
            <a:ext cx="4022652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1171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358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7588" y="0"/>
            <a:ext cx="5110983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4069" y="2237494"/>
            <a:ext cx="1939519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861" y="3609474"/>
            <a:ext cx="5263083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861" y="4076729"/>
            <a:ext cx="5263083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861" y="1783187"/>
            <a:ext cx="10301809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861" y="512669"/>
            <a:ext cx="1510003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861" y="5835499"/>
            <a:ext cx="10327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618043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2548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94" y="1409699"/>
            <a:ext cx="3725006" cy="88265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0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1400" y="512763"/>
            <a:ext cx="1136650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5538" y="512763"/>
            <a:ext cx="5472112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70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4"/>
            <a:ext cx="12193588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4213" y="6483973"/>
            <a:ext cx="1127148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77" y="417523"/>
            <a:ext cx="11160018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en-US" altLang="zh-TW" dirty="0"/>
            </a:br>
            <a:r>
              <a:rPr kumimoji="1" lang="en-US" altLang="zh-TW" dirty="0"/>
              <a:t> 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920" y="1400857"/>
            <a:ext cx="11161729" cy="4888295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753" y="6427694"/>
            <a:ext cx="2238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32" y="6448434"/>
            <a:ext cx="342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77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17523"/>
            <a:ext cx="11161712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312" y="1825625"/>
            <a:ext cx="11154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248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59" r:id="rId2"/>
    <p:sldLayoutId id="2147483730" r:id="rId3"/>
    <p:sldLayoutId id="2147483761" r:id="rId4"/>
    <p:sldLayoutId id="2147483757" r:id="rId5"/>
    <p:sldLayoutId id="2147483762" r:id="rId6"/>
    <p:sldLayoutId id="2147483756" r:id="rId7"/>
    <p:sldLayoutId id="2147483752" r:id="rId8"/>
    <p:sldLayoutId id="2147483753" r:id="rId9"/>
    <p:sldLayoutId id="2147483766" r:id="rId10"/>
    <p:sldLayoutId id="2147483763" r:id="rId11"/>
    <p:sldLayoutId id="2147483773" r:id="rId12"/>
    <p:sldLayoutId id="2147483751" r:id="rId13"/>
    <p:sldLayoutId id="2147483750" r:id="rId14"/>
    <p:sldLayoutId id="2147483767" r:id="rId15"/>
  </p:sldLayoutIdLst>
  <p:hf hdr="0" dt="0"/>
  <p:txStyles>
    <p:titleStyle>
      <a:lvl1pPr marR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 userDrawn="1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 userDrawn="1">
          <p15:clr>
            <a:srgbClr val="5ACBF0"/>
          </p15:clr>
        </p15:guide>
        <p15:guide id="8" pos="3909" userDrawn="1">
          <p15:clr>
            <a:srgbClr val="5ACBF0"/>
          </p15:clr>
        </p15:guide>
        <p15:guide id="9" orient="horz" pos="2160" userDrawn="1">
          <p15:clr>
            <a:srgbClr val="F26B43"/>
          </p15:clr>
        </p15:guide>
        <p15:guide id="10" pos="384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10.xml"/><Relationship Id="rId7" Type="http://schemas.openxmlformats.org/officeDocument/2006/relationships/hyperlink" Target="https://www.moxa.com/en/videos/nport-g2-web-guide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moxa.com/en/videos/nport-g2-quick-install" TargetMode="External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xa.com/en/videos/nport-g2-web-guide" TargetMode="External"/><Relationship Id="rId2" Type="http://schemas.openxmlformats.org/officeDocument/2006/relationships/hyperlink" Target="https://www.moxa.com/en/videos/nport-g2-quick-install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Introducing                 6000 G2 series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A2C490-51BF-E624-0A49-30BFE2593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32" y="1908088"/>
            <a:ext cx="2193038" cy="90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029E10-F1E5-7C35-62B1-3973053C80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3632" y="1911530"/>
            <a:ext cx="2196000" cy="896558"/>
          </a:xfrm>
          <a:prstGeom prst="rect">
            <a:avLst/>
          </a:prstGeom>
        </p:spPr>
      </p:pic>
      <p:sp>
        <p:nvSpPr>
          <p:cNvPr id="3" name="文字版面配置區 2"/>
          <p:cNvSpPr>
            <a:spLocks noGrp="1"/>
          </p:cNvSpPr>
          <p:nvPr>
            <p:ph type="body" sz="quarter" idx="12"/>
          </p:nvPr>
        </p:nvSpPr>
        <p:spPr>
          <a:xfrm>
            <a:off x="515144" y="4839730"/>
            <a:ext cx="6565278" cy="441571"/>
          </a:xfrm>
        </p:spPr>
        <p:txBody>
          <a:bodyPr/>
          <a:lstStyle/>
          <a:p>
            <a:r>
              <a:rPr lang="en-DE" altLang="zh-TW" dirty="0"/>
              <a:t>Christian </a:t>
            </a:r>
            <a:r>
              <a:rPr lang="en-DE" altLang="zh-TW" dirty="0" err="1"/>
              <a:t>Gromeier</a:t>
            </a:r>
            <a:r>
              <a:rPr lang="en-DE" altLang="zh-TW" dirty="0"/>
              <a:t> </a:t>
            </a:r>
            <a:r>
              <a:rPr lang="en-US" altLang="zh-TW" dirty="0"/>
              <a:t>| Stefan Czoer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TW" dirty="0"/>
              <a:t>Moxa Europe Technical Support</a:t>
            </a:r>
            <a:endParaRPr lang="zh-TW" altLang="en-US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30.January 2025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9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A2087-3738-E094-6BF9-9A0F66A3C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11A21C-1636-F857-DFE2-10A0D5D7E7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Map serial COM port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96372E2-14B2-8722-B0E7-4D0A830F6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20" y="1655572"/>
            <a:ext cx="6722205" cy="381899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EF7EB51-9CDF-4F48-9197-25B94258D22B}"/>
              </a:ext>
            </a:extLst>
          </p:cNvPr>
          <p:cNvSpPr/>
          <p:nvPr/>
        </p:nvSpPr>
        <p:spPr>
          <a:xfrm>
            <a:off x="6595871" y="2448210"/>
            <a:ext cx="642253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5706D33-1A70-C015-CFB7-4C80DE1E3374}"/>
              </a:ext>
            </a:extLst>
          </p:cNvPr>
          <p:cNvSpPr/>
          <p:nvPr/>
        </p:nvSpPr>
        <p:spPr>
          <a:xfrm>
            <a:off x="5461948" y="4950428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57CDDF-7B46-0D5C-CD0F-ADB241FD2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004" y="2901696"/>
            <a:ext cx="4321815" cy="3291745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1D713E-8600-4CB4-BF5B-1638303BC98C}"/>
              </a:ext>
            </a:extLst>
          </p:cNvPr>
          <p:cNvSpPr/>
          <p:nvPr/>
        </p:nvSpPr>
        <p:spPr>
          <a:xfrm>
            <a:off x="7915735" y="3177000"/>
            <a:ext cx="582089" cy="56594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32743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5B3AB-7F08-07C3-99D0-9351B1DB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5C04880-E4F2-A716-0EED-764B3FFD4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6000 G2 Demo Troubleshooting </a:t>
            </a:r>
            <a:endParaRPr lang="en-DE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EEE1826-12DD-0D80-1B5D-EE3A294B170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Simplified setup with PComm</a:t>
            </a:r>
            <a:endParaRPr lang="en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1F5303-518C-535F-1B2B-8B36ED673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403" y="3326098"/>
            <a:ext cx="3056352" cy="1815949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BFB56F-9CBA-7085-1EB5-09D2CAC7FA61}"/>
              </a:ext>
            </a:extLst>
          </p:cNvPr>
          <p:cNvCxnSpPr>
            <a:cxnSpLocks/>
          </p:cNvCxnSpPr>
          <p:nvPr/>
        </p:nvCxnSpPr>
        <p:spPr>
          <a:xfrm>
            <a:off x="662905" y="5729196"/>
            <a:ext cx="648072" cy="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E693E2-885A-0045-AC1B-C63109CE8E4A}"/>
              </a:ext>
            </a:extLst>
          </p:cNvPr>
          <p:cNvCxnSpPr>
            <a:cxnSpLocks/>
          </p:cNvCxnSpPr>
          <p:nvPr/>
        </p:nvCxnSpPr>
        <p:spPr>
          <a:xfrm>
            <a:off x="655241" y="6047131"/>
            <a:ext cx="655736" cy="0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069EEC7-697D-8BA5-870A-74BDAEAAC208}"/>
              </a:ext>
            </a:extLst>
          </p:cNvPr>
          <p:cNvSpPr txBox="1"/>
          <p:nvPr/>
        </p:nvSpPr>
        <p:spPr>
          <a:xfrm>
            <a:off x="1310977" y="5572701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Ethernet</a:t>
            </a:r>
            <a:endParaRPr lang="en-DE" sz="1400" dirty="0">
              <a:solidFill>
                <a:schemeClr val="accent5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AA07C8-7E4C-F3FF-D691-00E711627BB9}"/>
              </a:ext>
            </a:extLst>
          </p:cNvPr>
          <p:cNvSpPr txBox="1"/>
          <p:nvPr/>
        </p:nvSpPr>
        <p:spPr>
          <a:xfrm>
            <a:off x="1310977" y="5893242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Serial</a:t>
            </a:r>
            <a:endParaRPr lang="en-DE" sz="1400" dirty="0">
              <a:solidFill>
                <a:srgbClr val="00B05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A82F12A-6110-8723-FE8E-EE9FF9983D61}"/>
              </a:ext>
            </a:extLst>
          </p:cNvPr>
          <p:cNvCxnSpPr>
            <a:cxnSpLocks/>
            <a:stCxn id="10" idx="3"/>
            <a:endCxn id="9" idx="1"/>
          </p:cNvCxnSpPr>
          <p:nvPr/>
        </p:nvCxnSpPr>
        <p:spPr>
          <a:xfrm flipV="1">
            <a:off x="2533591" y="4234073"/>
            <a:ext cx="1820812" cy="1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5769EAD-D366-F076-C220-992A75B9D589}"/>
              </a:ext>
            </a:extLst>
          </p:cNvPr>
          <p:cNvCxnSpPr>
            <a:cxnSpLocks/>
            <a:stCxn id="9" idx="3"/>
            <a:endCxn id="24" idx="1"/>
          </p:cNvCxnSpPr>
          <p:nvPr/>
        </p:nvCxnSpPr>
        <p:spPr>
          <a:xfrm flipV="1">
            <a:off x="7410755" y="4194155"/>
            <a:ext cx="1953609" cy="39918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89" name="TextBox 1088">
            <a:extLst>
              <a:ext uri="{FF2B5EF4-FFF2-40B4-BE49-F238E27FC236}">
                <a16:creationId xmlns:a16="http://schemas.microsoft.com/office/drawing/2014/main" id="{918DB1C1-7DC8-4C20-F140-3B21FA4568BE}"/>
              </a:ext>
            </a:extLst>
          </p:cNvPr>
          <p:cNvSpPr txBox="1"/>
          <p:nvPr/>
        </p:nvSpPr>
        <p:spPr>
          <a:xfrm>
            <a:off x="9830558" y="5264924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A (Simulated)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47405AB4-4B4D-2CDA-D75C-5E8B33777BD8}"/>
              </a:ext>
            </a:extLst>
          </p:cNvPr>
          <p:cNvSpPr txBox="1"/>
          <p:nvPr/>
        </p:nvSpPr>
        <p:spPr>
          <a:xfrm>
            <a:off x="4730832" y="2741323"/>
            <a:ext cx="2303494" cy="58477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NPort 6250 G2 </a:t>
            </a:r>
          </a:p>
          <a:p>
            <a:r>
              <a:rPr lang="en-US" sz="1200" dirty="0">
                <a:solidFill>
                  <a:srgbClr val="00B050"/>
                </a:solidFill>
              </a:rPr>
              <a:t>Ethernet to Serial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E646A917-54CB-C118-9B6E-7D6F288CC3CF}"/>
              </a:ext>
            </a:extLst>
          </p:cNvPr>
          <p:cNvSpPr txBox="1"/>
          <p:nvPr/>
        </p:nvSpPr>
        <p:spPr>
          <a:xfrm>
            <a:off x="370759" y="1933552"/>
            <a:ext cx="2523560" cy="135421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PComm using Serial COM Port </a:t>
            </a:r>
          </a:p>
          <a:p>
            <a:r>
              <a:rPr lang="en-US" sz="1800" dirty="0" err="1">
                <a:solidFill>
                  <a:srgbClr val="00B050"/>
                </a:solidFill>
              </a:rPr>
              <a:t>RealCOM</a:t>
            </a:r>
            <a:endParaRPr lang="en-US" sz="1800" dirty="0">
              <a:solidFill>
                <a:srgbClr val="00B050"/>
              </a:solidFill>
            </a:endParaRPr>
          </a:p>
          <a:p>
            <a:endParaRPr lang="en-DE" sz="1400" dirty="0">
              <a:solidFill>
                <a:srgbClr val="00B050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FB5E2FE-176D-140B-2B0E-0604F2EDE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3" y="3366017"/>
            <a:ext cx="2445228" cy="173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FF28EDAE-9E3F-3923-37BE-9CF0DBB13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364" y="3326098"/>
            <a:ext cx="2445228" cy="173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CD7612F-E5E7-E75D-AFAF-AF4B013A1F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4364" y="3366017"/>
            <a:ext cx="704165" cy="76367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8FD99F-C965-0773-55F2-8183C37FAD02}"/>
              </a:ext>
            </a:extLst>
          </p:cNvPr>
          <p:cNvSpPr txBox="1"/>
          <p:nvPr/>
        </p:nvSpPr>
        <p:spPr>
          <a:xfrm>
            <a:off x="9364364" y="1593357"/>
            <a:ext cx="2523560" cy="1600438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PComm using Serial COM Port </a:t>
            </a:r>
          </a:p>
          <a:p>
            <a:r>
              <a:rPr lang="en-US" sz="1800" dirty="0">
                <a:solidFill>
                  <a:srgbClr val="00B050"/>
                </a:solidFill>
              </a:rPr>
              <a:t>UPort USB to Serial Adapter </a:t>
            </a:r>
          </a:p>
          <a:p>
            <a:endParaRPr lang="en-DE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1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5FA9E-F2B4-0C37-0864-92DD370FC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9E497-12BA-3178-200D-C73AD5E6856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Troubleshooting, PComm</a:t>
            </a:r>
            <a:endParaRPr lang="en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8A98A7-85A3-AF11-C3DC-7B171D456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82" y="1764430"/>
            <a:ext cx="10849803" cy="445078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A0C3A8B-F607-FEC9-5EAF-C9E1BA9D807D}"/>
              </a:ext>
            </a:extLst>
          </p:cNvPr>
          <p:cNvSpPr/>
          <p:nvPr/>
        </p:nvSpPr>
        <p:spPr>
          <a:xfrm>
            <a:off x="515920" y="2094642"/>
            <a:ext cx="642253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C4AFCE-6786-310C-9FFA-D2C1F59C76E4}"/>
              </a:ext>
            </a:extLst>
          </p:cNvPr>
          <p:cNvSpPr txBox="1"/>
          <p:nvPr/>
        </p:nvSpPr>
        <p:spPr>
          <a:xfrm>
            <a:off x="2292096" y="3095511"/>
            <a:ext cx="2614818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Terminal connected to </a:t>
            </a:r>
          </a:p>
          <a:p>
            <a:r>
              <a:rPr lang="en-US" dirty="0"/>
              <a:t>UPort</a:t>
            </a:r>
            <a:endParaRPr lang="en-D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D83A40-1B46-E486-38B6-7AE29F0CE1D8}"/>
              </a:ext>
            </a:extLst>
          </p:cNvPr>
          <p:cNvSpPr txBox="1"/>
          <p:nvPr/>
        </p:nvSpPr>
        <p:spPr>
          <a:xfrm>
            <a:off x="7620000" y="3084576"/>
            <a:ext cx="254909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Terminal connected to</a:t>
            </a:r>
          </a:p>
          <a:p>
            <a:r>
              <a:rPr lang="en-US" dirty="0"/>
              <a:t>NPort 6250 G2 Port 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41260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A7BEF-FC1C-E5F4-B878-645E13EFA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226A8-991C-23D6-D0BD-934BC8CAF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1741D7-5BDA-0E1A-8194-DB0D2A0FD84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Troubleshooting, Traffic Monitor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4355BB-AEF2-E52E-6848-98D04BACC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808" y="1764430"/>
            <a:ext cx="8103823" cy="43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81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13954-BA54-81F9-AE46-3BAEDF774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8C97C-5C8C-276F-D778-1F8A71CD6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9A301C-6CBC-4E4A-028E-576A7D2C3A5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Extended Troubleshooting, Diagnostic Information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C02845-B361-7068-7CD8-DC1292209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6"/>
            <a:ext cx="5081408" cy="4289437"/>
          </a:xfrm>
        </p:spPr>
        <p:txBody>
          <a:bodyPr/>
          <a:lstStyle/>
          <a:p>
            <a:r>
              <a:rPr lang="en-US" dirty="0"/>
              <a:t>Export the Diagnostic Information and send it to Moxa Technical Support with description of the failure details and the expected behavior.</a:t>
            </a:r>
          </a:p>
          <a:p>
            <a:r>
              <a:rPr lang="en-US" dirty="0"/>
              <a:t>Ideally with a description (including topology drawing) helping to reproduce the problem in our own lab.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B543E-9CA2-3509-A5F1-E3FC03AB1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706" y="1877568"/>
            <a:ext cx="5701089" cy="363931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76453C5-54E1-140A-9543-2F70339C7887}"/>
              </a:ext>
            </a:extLst>
          </p:cNvPr>
          <p:cNvSpPr/>
          <p:nvPr/>
        </p:nvSpPr>
        <p:spPr>
          <a:xfrm>
            <a:off x="5975706" y="3917691"/>
            <a:ext cx="1351686" cy="4534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813974D-80CC-94B5-743D-BEE412E6201B}"/>
              </a:ext>
            </a:extLst>
          </p:cNvPr>
          <p:cNvSpPr/>
          <p:nvPr/>
        </p:nvSpPr>
        <p:spPr>
          <a:xfrm>
            <a:off x="7327392" y="2856094"/>
            <a:ext cx="3279648" cy="187440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8780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47B9F-F690-BC85-1F31-10B270988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C9B069C2-1DB1-F60D-2AB3-D82B2199C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845" y="2704207"/>
            <a:ext cx="10987761" cy="1278196"/>
          </a:xfrm>
        </p:spPr>
        <p:txBody>
          <a:bodyPr>
            <a:normAutofit/>
          </a:bodyPr>
          <a:lstStyle/>
          <a:p>
            <a:r>
              <a:rPr lang="en-US" altLang="zh-TW" sz="4400" b="1" dirty="0"/>
              <a:t>Questions</a:t>
            </a:r>
            <a:r>
              <a:rPr lang="de-DE" altLang="zh-TW" sz="4400" b="1" dirty="0"/>
              <a:t>?</a:t>
            </a:r>
            <a:endParaRPr lang="zh-TW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05673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4112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ACF3-4241-1EEE-9E32-53E4AE4D5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170103D-E2A0-9991-2D5B-DAFA20D7849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235678" y="5060936"/>
            <a:ext cx="4799673" cy="987476"/>
          </a:xfrm>
        </p:spPr>
        <p:txBody>
          <a:bodyPr/>
          <a:lstStyle/>
          <a:p>
            <a:r>
              <a:rPr lang="en-US" altLang="zh-TW" dirty="0"/>
              <a:t>Demo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A252865-36FC-C212-0DB6-D0B4F4895E1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78880" y="2453983"/>
            <a:ext cx="5196840" cy="2516029"/>
          </a:xfrm>
        </p:spPr>
        <p:txBody>
          <a:bodyPr>
            <a:normAutofit/>
          </a:bodyPr>
          <a:lstStyle/>
          <a:p>
            <a:r>
              <a:rPr lang="en-US" altLang="zh-TW" sz="1900" dirty="0">
                <a:solidFill>
                  <a:schemeClr val="tx1">
                    <a:alpha val="30000"/>
                  </a:schemeClr>
                </a:solidFill>
              </a:rPr>
              <a:t>What’s new on NPort 6000-G2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Device Search Utility</a:t>
            </a:r>
            <a:r>
              <a:rPr lang="zh-TW" altLang="en-US" sz="1900" dirty="0">
                <a:solidFill>
                  <a:schemeClr val="accent1">
                    <a:alpha val="30000"/>
                  </a:schemeClr>
                </a:solidFill>
              </a:rPr>
              <a:t> </a:t>
            </a: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3.0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Dashboard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Operation mode settings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Maintenance</a:t>
            </a:r>
          </a:p>
          <a:p>
            <a:pPr lvl="1" indent="0">
              <a:buNone/>
            </a:pPr>
            <a:r>
              <a:rPr lang="en-US" altLang="zh-TW" sz="1900" dirty="0">
                <a:solidFill>
                  <a:schemeClr val="accent1">
                    <a:alpha val="30000"/>
                  </a:schemeClr>
                </a:solidFill>
              </a:rPr>
              <a:t>Troubleshooting tools</a:t>
            </a:r>
            <a:r>
              <a:rPr lang="en-US" altLang="zh-TW" dirty="0">
                <a:solidFill>
                  <a:schemeClr val="accent1">
                    <a:alpha val="30000"/>
                  </a:schemeClr>
                </a:solidFill>
              </a:rPr>
              <a:t>	</a:t>
            </a:r>
            <a:endParaRPr lang="zh-TW" altLang="en-US" dirty="0"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DE5FC92C-0D75-DC0D-E11F-FC5E4B07FF2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7359" y="590946"/>
            <a:ext cx="4783035" cy="987476"/>
          </a:xfrm>
        </p:spPr>
        <p:txBody>
          <a:bodyPr/>
          <a:lstStyle/>
          <a:p>
            <a:r>
              <a:rPr lang="en-US" altLang="zh-TW" dirty="0">
                <a:solidFill>
                  <a:schemeClr val="tx1">
                    <a:alpha val="30000"/>
                  </a:schemeClr>
                </a:solidFill>
              </a:rPr>
              <a:t>Why NPort 6000 G2?</a:t>
            </a:r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7B80C87A-4C44-905B-0AEA-949E5BE229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753" y="514751"/>
            <a:ext cx="5107123" cy="504000"/>
          </a:xfrm>
        </p:spPr>
        <p:txBody>
          <a:bodyPr>
            <a:normAutofit fontScale="92500"/>
          </a:bodyPr>
          <a:lstStyle/>
          <a:p>
            <a:r>
              <a:rPr lang="en-US" altLang="zh-TW" dirty="0"/>
              <a:t>Introducing                 6000 G2 series </a:t>
            </a:r>
          </a:p>
          <a:p>
            <a:endParaRPr lang="zh-TW" altLang="en-US" dirty="0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093ED85E-845A-7296-EFEE-5761A9928407}"/>
              </a:ext>
            </a:extLst>
          </p:cNvPr>
          <p:cNvSpPr/>
          <p:nvPr/>
        </p:nvSpPr>
        <p:spPr>
          <a:xfrm>
            <a:off x="6406585" y="514751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5F1F12A2-4156-8691-F84F-05544DFCEEA3}"/>
              </a:ext>
            </a:extLst>
          </p:cNvPr>
          <p:cNvSpPr/>
          <p:nvPr/>
        </p:nvSpPr>
        <p:spPr>
          <a:xfrm>
            <a:off x="5594640" y="242513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792F3E40-54AD-9755-49FA-19C0C817E4AC}"/>
              </a:ext>
            </a:extLst>
          </p:cNvPr>
          <p:cNvSpPr/>
          <p:nvPr/>
        </p:nvSpPr>
        <p:spPr>
          <a:xfrm>
            <a:off x="4501311" y="5027049"/>
            <a:ext cx="411297" cy="411297"/>
          </a:xfrm>
          <a:prstGeom prst="ellipse">
            <a:avLst/>
          </a:prstGeom>
          <a:solidFill>
            <a:srgbClr val="FA9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E56548-4988-2FE4-B655-9101A91B2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822" y="514751"/>
            <a:ext cx="1228102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8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nc Milling Machine at Best Price in Agra, Uttar Pradesh | Biological Museum">
            <a:extLst>
              <a:ext uri="{FF2B5EF4-FFF2-40B4-BE49-F238E27FC236}">
                <a16:creationId xmlns:a16="http://schemas.microsoft.com/office/drawing/2014/main" id="{91AFF9CD-EFDC-8283-C4ED-4438D17C9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626" y="388271"/>
            <a:ext cx="2223899" cy="222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1633ABC-C1D7-99A9-0EA7-A20E96720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6000 G2 Demo Topology</a:t>
            </a:r>
            <a:endParaRPr lang="en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4D6706-B02F-5F15-5BA7-007617376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6759" y="2319953"/>
            <a:ext cx="3056352" cy="1815949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B58D0F8-21B3-6539-B8FF-F0B9F5561B13}"/>
              </a:ext>
            </a:extLst>
          </p:cNvPr>
          <p:cNvCxnSpPr>
            <a:cxnSpLocks/>
          </p:cNvCxnSpPr>
          <p:nvPr/>
        </p:nvCxnSpPr>
        <p:spPr>
          <a:xfrm>
            <a:off x="662905" y="5729196"/>
            <a:ext cx="648072" cy="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6CFA40D-DBF6-69A9-2824-430C4D921B34}"/>
              </a:ext>
            </a:extLst>
          </p:cNvPr>
          <p:cNvCxnSpPr>
            <a:cxnSpLocks/>
          </p:cNvCxnSpPr>
          <p:nvPr/>
        </p:nvCxnSpPr>
        <p:spPr>
          <a:xfrm>
            <a:off x="655241" y="6047131"/>
            <a:ext cx="655736" cy="0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4357AA11-C500-B747-7B32-0C7D1C97D644}"/>
              </a:ext>
            </a:extLst>
          </p:cNvPr>
          <p:cNvSpPr txBox="1"/>
          <p:nvPr/>
        </p:nvSpPr>
        <p:spPr>
          <a:xfrm>
            <a:off x="1310977" y="5572701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5"/>
                </a:solidFill>
              </a:rPr>
              <a:t>Ethernet</a:t>
            </a:r>
            <a:endParaRPr lang="en-DE" sz="1400" dirty="0">
              <a:solidFill>
                <a:schemeClr val="accent5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3CCD6F-1688-D755-F81C-A120DD0AED53}"/>
              </a:ext>
            </a:extLst>
          </p:cNvPr>
          <p:cNvSpPr txBox="1"/>
          <p:nvPr/>
        </p:nvSpPr>
        <p:spPr>
          <a:xfrm>
            <a:off x="1310977" y="5893242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</a:rPr>
              <a:t>Serial</a:t>
            </a:r>
            <a:endParaRPr lang="en-DE" sz="1400" dirty="0">
              <a:solidFill>
                <a:srgbClr val="00B050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D8A9E11-15E3-D8A7-37A2-9DD83B386835}"/>
              </a:ext>
            </a:extLst>
          </p:cNvPr>
          <p:cNvCxnSpPr>
            <a:cxnSpLocks/>
            <a:stCxn id="10" idx="3"/>
            <a:endCxn id="38" idx="1"/>
          </p:cNvCxnSpPr>
          <p:nvPr/>
        </p:nvCxnSpPr>
        <p:spPr>
          <a:xfrm>
            <a:off x="1954102" y="3227927"/>
            <a:ext cx="1168662" cy="570830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5E35FCC-F241-1FAE-8A81-9C4291513751}"/>
              </a:ext>
            </a:extLst>
          </p:cNvPr>
          <p:cNvCxnSpPr>
            <a:cxnSpLocks/>
            <a:stCxn id="9" idx="3"/>
            <a:endCxn id="1026" idx="1"/>
          </p:cNvCxnSpPr>
          <p:nvPr/>
        </p:nvCxnSpPr>
        <p:spPr>
          <a:xfrm flipV="1">
            <a:off x="8773111" y="1500221"/>
            <a:ext cx="828515" cy="1727707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8" name="圖片 27">
            <a:extLst>
              <a:ext uri="{FF2B5EF4-FFF2-40B4-BE49-F238E27FC236}">
                <a16:creationId xmlns:a16="http://schemas.microsoft.com/office/drawing/2014/main" id="{044381D7-9BE2-40B0-D818-E91FAF710E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764" y="2903737"/>
            <a:ext cx="1235232" cy="1790039"/>
          </a:xfrm>
          <a:prstGeom prst="rect">
            <a:avLst/>
          </a:prstGeom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C2A2C06F-69DA-AA68-74BB-BDFBCED67FBA}"/>
              </a:ext>
            </a:extLst>
          </p:cNvPr>
          <p:cNvCxnSpPr>
            <a:cxnSpLocks/>
            <a:stCxn id="38" idx="3"/>
            <a:endCxn id="9" idx="1"/>
          </p:cNvCxnSpPr>
          <p:nvPr/>
        </p:nvCxnSpPr>
        <p:spPr>
          <a:xfrm flipV="1">
            <a:off x="4357996" y="3227928"/>
            <a:ext cx="1358763" cy="570829"/>
          </a:xfrm>
          <a:prstGeom prst="straightConnector1">
            <a:avLst/>
          </a:prstGeom>
          <a:ln w="28575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035" name="Picture 2" descr="Cnc Milling Machine at Best Price in Agra, Uttar Pradesh | Biological Museum">
            <a:extLst>
              <a:ext uri="{FF2B5EF4-FFF2-40B4-BE49-F238E27FC236}">
                <a16:creationId xmlns:a16="http://schemas.microsoft.com/office/drawing/2014/main" id="{68202BEA-0883-5397-8A94-087FCF920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626" y="3594782"/>
            <a:ext cx="2223900" cy="22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7" name="Straight Arrow Connector 1036">
            <a:extLst>
              <a:ext uri="{FF2B5EF4-FFF2-40B4-BE49-F238E27FC236}">
                <a16:creationId xmlns:a16="http://schemas.microsoft.com/office/drawing/2014/main" id="{16337247-FDBB-690D-9CBB-B011EC5D6BAC}"/>
              </a:ext>
            </a:extLst>
          </p:cNvPr>
          <p:cNvCxnSpPr>
            <a:cxnSpLocks/>
            <a:stCxn id="9" idx="3"/>
            <a:endCxn id="1035" idx="1"/>
          </p:cNvCxnSpPr>
          <p:nvPr/>
        </p:nvCxnSpPr>
        <p:spPr>
          <a:xfrm>
            <a:off x="8773111" y="3227928"/>
            <a:ext cx="828515" cy="1478804"/>
          </a:xfrm>
          <a:prstGeom prst="straightConnector1">
            <a:avLst/>
          </a:prstGeom>
          <a:ln w="2857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80" name="TextBox 1079">
            <a:extLst>
              <a:ext uri="{FF2B5EF4-FFF2-40B4-BE49-F238E27FC236}">
                <a16:creationId xmlns:a16="http://schemas.microsoft.com/office/drawing/2014/main" id="{5ED88450-48CA-0019-1D8F-DF8C462D6A2E}"/>
              </a:ext>
            </a:extLst>
          </p:cNvPr>
          <p:cNvSpPr txBox="1"/>
          <p:nvPr/>
        </p:nvSpPr>
        <p:spPr>
          <a:xfrm>
            <a:off x="3158680" y="4706732"/>
            <a:ext cx="1163400" cy="276999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Local Network</a:t>
            </a:r>
            <a:endParaRPr lang="en-DE" sz="1200" dirty="0">
              <a:solidFill>
                <a:schemeClr val="accent5"/>
              </a:solidFill>
            </a:endParaRPr>
          </a:p>
        </p:txBody>
      </p:sp>
      <p:sp>
        <p:nvSpPr>
          <p:cNvPr id="1087" name="TextBox 1086">
            <a:extLst>
              <a:ext uri="{FF2B5EF4-FFF2-40B4-BE49-F238E27FC236}">
                <a16:creationId xmlns:a16="http://schemas.microsoft.com/office/drawing/2014/main" id="{4E8D83B6-BEA6-3117-DC5E-4C04DF6D12F9}"/>
              </a:ext>
            </a:extLst>
          </p:cNvPr>
          <p:cNvSpPr txBox="1"/>
          <p:nvPr/>
        </p:nvSpPr>
        <p:spPr>
          <a:xfrm>
            <a:off x="10131875" y="5822800"/>
            <a:ext cx="1693650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B (Optional)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089" name="TextBox 1088">
            <a:extLst>
              <a:ext uri="{FF2B5EF4-FFF2-40B4-BE49-F238E27FC236}">
                <a16:creationId xmlns:a16="http://schemas.microsoft.com/office/drawing/2014/main" id="{8A6C95A4-6F64-89DA-0767-916CB9FE3E51}"/>
              </a:ext>
            </a:extLst>
          </p:cNvPr>
          <p:cNvSpPr txBox="1"/>
          <p:nvPr/>
        </p:nvSpPr>
        <p:spPr>
          <a:xfrm>
            <a:off x="10059492" y="2641422"/>
            <a:ext cx="1766033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Machine A (Simulated)</a:t>
            </a:r>
          </a:p>
          <a:p>
            <a:r>
              <a:rPr lang="en-US" sz="1200" dirty="0">
                <a:solidFill>
                  <a:srgbClr val="00B050"/>
                </a:solidFill>
              </a:rPr>
              <a:t>Serial COM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093" name="TextBox 1092">
            <a:extLst>
              <a:ext uri="{FF2B5EF4-FFF2-40B4-BE49-F238E27FC236}">
                <a16:creationId xmlns:a16="http://schemas.microsoft.com/office/drawing/2014/main" id="{865F6717-D2E7-1079-98AA-FEF465F1D634}"/>
              </a:ext>
            </a:extLst>
          </p:cNvPr>
          <p:cNvSpPr txBox="1"/>
          <p:nvPr/>
        </p:nvSpPr>
        <p:spPr>
          <a:xfrm>
            <a:off x="6096786" y="1695108"/>
            <a:ext cx="2303494" cy="58477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5"/>
                </a:solidFill>
              </a:rPr>
              <a:t>NPort 6250 G2 </a:t>
            </a:r>
          </a:p>
          <a:p>
            <a:r>
              <a:rPr lang="en-US" sz="1200" dirty="0">
                <a:solidFill>
                  <a:srgbClr val="00B050"/>
                </a:solidFill>
              </a:rPr>
              <a:t>Ethernet to Serial</a:t>
            </a:r>
            <a:endParaRPr lang="en-DE" sz="1200" dirty="0">
              <a:solidFill>
                <a:srgbClr val="00B050"/>
              </a:solidFill>
            </a:endParaRPr>
          </a:p>
        </p:txBody>
      </p:sp>
      <p:sp>
        <p:nvSpPr>
          <p:cNvPr id="1103" name="TextBox 1102">
            <a:extLst>
              <a:ext uri="{FF2B5EF4-FFF2-40B4-BE49-F238E27FC236}">
                <a16:creationId xmlns:a16="http://schemas.microsoft.com/office/drawing/2014/main" id="{6314A3DD-FC4A-316E-7FD1-98E864B70994}"/>
              </a:ext>
            </a:extLst>
          </p:cNvPr>
          <p:cNvSpPr txBox="1"/>
          <p:nvPr/>
        </p:nvSpPr>
        <p:spPr>
          <a:xfrm>
            <a:off x="68402" y="1293340"/>
            <a:ext cx="2523560" cy="135421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Application using Serial COM Port </a:t>
            </a:r>
          </a:p>
          <a:p>
            <a:r>
              <a:rPr lang="en-US" sz="1800" dirty="0">
                <a:solidFill>
                  <a:srgbClr val="00B050"/>
                </a:solidFill>
              </a:rPr>
              <a:t>(</a:t>
            </a:r>
            <a:r>
              <a:rPr lang="en-US" sz="1800" dirty="0" err="1">
                <a:solidFill>
                  <a:srgbClr val="00B050"/>
                </a:solidFill>
              </a:rPr>
              <a:t>RealCOM</a:t>
            </a:r>
            <a:r>
              <a:rPr lang="en-US" sz="1800" dirty="0">
                <a:solidFill>
                  <a:srgbClr val="00B050"/>
                </a:solidFill>
              </a:rPr>
              <a:t>) </a:t>
            </a:r>
          </a:p>
          <a:p>
            <a:endParaRPr lang="en-DE" sz="1400" dirty="0">
              <a:solidFill>
                <a:srgbClr val="00B050"/>
              </a:solidFill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6AB9474-1C08-6B98-B2EF-E9668AB64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75" y="2706173"/>
            <a:ext cx="1469727" cy="104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378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0" grpId="0" animBg="1"/>
      <p:bldP spid="1087" grpId="0" animBg="1"/>
      <p:bldP spid="1089" grpId="0" animBg="1"/>
      <p:bldP spid="1093" grpId="0" animBg="1"/>
      <p:bldP spid="110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C9064-7527-9959-1AD1-171FD316F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3DCF0-CF3D-A371-03A0-92F77ECF7EF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Initial Configuration (for </a:t>
            </a:r>
            <a:r>
              <a:rPr lang="en-US" dirty="0" err="1"/>
              <a:t>RealCOM</a:t>
            </a:r>
            <a:r>
              <a:rPr lang="en-US" dirty="0"/>
              <a:t> operation mode)</a:t>
            </a:r>
            <a:endParaRPr lang="en-D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68671A-104B-9939-3EA2-EC0D45948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On PC running the application</a:t>
            </a:r>
          </a:p>
          <a:p>
            <a:pPr lvl="1"/>
            <a:r>
              <a:rPr lang="en-US" dirty="0"/>
              <a:t>Install NPort Driver (NPort Driver Manager) </a:t>
            </a:r>
          </a:p>
          <a:p>
            <a:pPr lvl="2"/>
            <a:r>
              <a:rPr lang="en-US" dirty="0"/>
              <a:t>Install DSU (Device Search Utility) comes with NPort Driver Manager included.</a:t>
            </a:r>
          </a:p>
          <a:p>
            <a:pPr lvl="2"/>
            <a:r>
              <a:rPr lang="en-US" dirty="0"/>
              <a:t>DSU can help to preconfigure NPort by uploading an existing configuration or set Initial IP address</a:t>
            </a:r>
          </a:p>
          <a:p>
            <a:pPr lvl="1"/>
            <a:r>
              <a:rPr lang="en-US" dirty="0"/>
              <a:t>Configure NPort Driver Manager </a:t>
            </a:r>
          </a:p>
          <a:p>
            <a:pPr lvl="2"/>
            <a:r>
              <a:rPr lang="en-US" dirty="0"/>
              <a:t>Map the NPort (IP and Serial Port) to a local COM 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On NPort</a:t>
            </a:r>
          </a:p>
          <a:p>
            <a:pPr lvl="1"/>
            <a:r>
              <a:rPr lang="en-US" dirty="0"/>
              <a:t>Upload existing preconfigured configuration file, or</a:t>
            </a:r>
          </a:p>
          <a:p>
            <a:pPr lvl="2"/>
            <a:r>
              <a:rPr lang="en-US" dirty="0"/>
              <a:t>Can be done also via DSU utility</a:t>
            </a:r>
          </a:p>
          <a:p>
            <a:pPr lvl="1"/>
            <a:r>
              <a:rPr lang="en-US" dirty="0"/>
              <a:t>Start with clean factory settings</a:t>
            </a:r>
          </a:p>
          <a:p>
            <a:pPr lvl="2"/>
            <a:r>
              <a:rPr lang="en-US" dirty="0"/>
              <a:t>Set Network parameter, like IP address …</a:t>
            </a:r>
          </a:p>
          <a:p>
            <a:pPr lvl="2"/>
            <a:r>
              <a:rPr lang="en-US" dirty="0"/>
              <a:t>Selecting the Operation Mode, like </a:t>
            </a:r>
            <a:r>
              <a:rPr lang="en-US" dirty="0" err="1"/>
              <a:t>RealCOM</a:t>
            </a:r>
            <a:endParaRPr lang="en-US" dirty="0"/>
          </a:p>
          <a:p>
            <a:pPr lvl="2"/>
            <a:r>
              <a:rPr lang="en-US" dirty="0"/>
              <a:t>Select Serial Port Interface Mode like RS232 or RS485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Ready for Application to use the mapped COM port</a:t>
            </a:r>
          </a:p>
        </p:txBody>
      </p:sp>
    </p:spTree>
    <p:extLst>
      <p:ext uri="{BB962C8B-B14F-4D97-AF65-F5344CB8AC3E}">
        <p14:creationId xmlns:p14="http://schemas.microsoft.com/office/powerpoint/2010/main" val="847757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port-dsu-qig-e-copy-20241008">
            <a:hlinkClick r:id="" action="ppaction://media"/>
            <a:extLst>
              <a:ext uri="{FF2B5EF4-FFF2-40B4-BE49-F238E27FC236}">
                <a16:creationId xmlns:a16="http://schemas.microsoft.com/office/drawing/2014/main" id="{FF1BB741-3F41-59A5-D2F2-4AB7DA27B76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2159" y="2159572"/>
            <a:ext cx="7625644" cy="4289425"/>
          </a:xfrm>
          <a:prstGeom prst="rect">
            <a:avLst/>
          </a:prstGeom>
        </p:spPr>
      </p:pic>
      <p:sp>
        <p:nvSpPr>
          <p:cNvPr id="14" name="標題 1">
            <a:extLst>
              <a:ext uri="{FF2B5EF4-FFF2-40B4-BE49-F238E27FC236}">
                <a16:creationId xmlns:a16="http://schemas.microsoft.com/office/drawing/2014/main" id="{0CDA1C8B-577C-4BB1-A185-85F05390E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777" y="417523"/>
            <a:ext cx="11160018" cy="625191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Initial Configuration</a:t>
            </a:r>
            <a:endParaRPr lang="zh-TW" altLang="en-US" dirty="0"/>
          </a:p>
        </p:txBody>
      </p:sp>
      <p:sp>
        <p:nvSpPr>
          <p:cNvPr id="15" name="文字版面配置區 2">
            <a:extLst>
              <a:ext uri="{FF2B5EF4-FFF2-40B4-BE49-F238E27FC236}">
                <a16:creationId xmlns:a16="http://schemas.microsoft.com/office/drawing/2014/main" id="{8DD5CE3F-DDEB-BFF3-A238-AD7710A5830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920" y="1151572"/>
            <a:ext cx="11161729" cy="504000"/>
          </a:xfrm>
        </p:spPr>
        <p:txBody>
          <a:bodyPr/>
          <a:lstStyle/>
          <a:p>
            <a:r>
              <a:rPr lang="en-US" altLang="zh-TW" dirty="0"/>
              <a:t>Config </a:t>
            </a:r>
            <a:r>
              <a:rPr lang="en-US" altLang="zh-TW" dirty="0" err="1"/>
              <a:t>RealCOM</a:t>
            </a:r>
            <a:r>
              <a:rPr lang="en-US" altLang="zh-TW" dirty="0"/>
              <a:t> mode</a:t>
            </a:r>
            <a:endParaRPr lang="zh-TW" altLang="en-US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D2B6797-FFDD-CA6E-F65B-412F2A6FA41F}"/>
              </a:ext>
            </a:extLst>
          </p:cNvPr>
          <p:cNvSpPr txBox="1"/>
          <p:nvPr/>
        </p:nvSpPr>
        <p:spPr>
          <a:xfrm>
            <a:off x="515920" y="1655572"/>
            <a:ext cx="824611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Follow the following video for setting </a:t>
            </a:r>
            <a:r>
              <a:rPr lang="en-US" altLang="zh-TW" dirty="0" err="1"/>
              <a:t>RealCOM</a:t>
            </a:r>
            <a:r>
              <a:rPr lang="en-US" altLang="zh-TW" dirty="0"/>
              <a:t> mode</a:t>
            </a:r>
            <a:endParaRPr lang="zh-TW" altLang="en-US" dirty="0"/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3DCFE4F9-44C5-64E1-9D3E-B6D862DAF1C2}"/>
              </a:ext>
            </a:extLst>
          </p:cNvPr>
          <p:cNvSpPr txBox="1"/>
          <p:nvPr/>
        </p:nvSpPr>
        <p:spPr>
          <a:xfrm>
            <a:off x="5410200" y="519916"/>
            <a:ext cx="6096000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dirty="0">
                <a:hlinkClick r:id="rId6"/>
              </a:rPr>
              <a:t>https://www.moxa.com/en/videos/nport-g2-quick-install</a:t>
            </a:r>
            <a:endParaRPr lang="en-US" altLang="zh-TW" dirty="0"/>
          </a:p>
          <a:p>
            <a:r>
              <a:rPr lang="de-DE" altLang="zh-TW" dirty="0">
                <a:hlinkClick r:id="rId7"/>
              </a:rPr>
              <a:t>https://www.moxa.com/en/videos/nport-g2-web-guide</a:t>
            </a:r>
            <a:endParaRPr lang="en-US" altLang="zh-TW" dirty="0"/>
          </a:p>
          <a:p>
            <a:endParaRPr lang="en-US" altLang="zh-TW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C4B3A9B-13B7-8FA7-8626-4A1B0A721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013696" y="1679924"/>
            <a:ext cx="2210816" cy="165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4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8761DDFE-071F-4200-B0AA-394476C2D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053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BFFA63-4457-CEBE-4E25-794AD587E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07" y="547815"/>
            <a:ext cx="5167857" cy="16805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TW" sz="4000" dirty="0"/>
              <a:t>Initial Configuration</a:t>
            </a:r>
            <a:endParaRPr lang="en-US" sz="40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52FEF-26D0-0D79-6827-0E74A8FC8D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27776" y="547815"/>
            <a:ext cx="5539282" cy="168051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z="1600" dirty="0">
                <a:hlinkClick r:id="rId2"/>
              </a:rPr>
              <a:t>https://www.moxa.com/en/videos/nport-g2-quick-install</a:t>
            </a:r>
            <a:endParaRPr lang="en-US" altLang="zh-TW" sz="1600" dirty="0"/>
          </a:p>
          <a:p>
            <a:r>
              <a:rPr lang="de-DE" altLang="zh-TW" sz="1600" dirty="0">
                <a:hlinkClick r:id="rId3"/>
              </a:rPr>
              <a:t>https://www.moxa.com/en/videos/nport-g2-web-guide</a:t>
            </a:r>
            <a:endParaRPr lang="en-US" altLang="zh-TW" sz="1600" dirty="0"/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8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58E1304-78F2-09E9-B82D-0DF6A75278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51997" y="2117124"/>
            <a:ext cx="5015061" cy="3711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A21AB5-A98D-EBC6-9CCB-2CC5B1053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734" y="2117124"/>
            <a:ext cx="5136534" cy="371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10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29B5A-832A-00A9-018D-E3C349FB0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Demo, Real Device setup view</a:t>
            </a:r>
            <a:endParaRPr lang="en-DE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3DB3253-02EB-EF17-8428-3698F5C38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507601" y="179650"/>
            <a:ext cx="5178386" cy="690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471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E32923-9FC7-2EA4-7F61-5CE55193E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113" y="2758125"/>
            <a:ext cx="6579371" cy="29483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868F99-5D5A-EF5F-B55C-3BEC657CB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75F11-01B9-F55F-278C-504351D817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Initial Configuration with DSU (Device Search Utility)</a:t>
            </a:r>
            <a:endParaRPr lang="en-D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8F0FB4C-9CBE-7D84-BB3C-CDFFF3C225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104" y="1999717"/>
            <a:ext cx="4813184" cy="421820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Discover NPort</a:t>
            </a:r>
          </a:p>
          <a:p>
            <a:pPr lvl="1"/>
            <a:r>
              <a:rPr lang="en-US" dirty="0"/>
              <a:t>Unlock NPort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Assign IP address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Configure NPort </a:t>
            </a:r>
          </a:p>
          <a:p>
            <a:pPr lvl="1"/>
            <a:r>
              <a:rPr lang="en-US" dirty="0"/>
              <a:t>By Web UI (</a:t>
            </a:r>
            <a:r>
              <a:rPr lang="en-US"/>
              <a:t>Console) or,</a:t>
            </a:r>
            <a:endParaRPr lang="en-US" dirty="0"/>
          </a:p>
          <a:p>
            <a:pPr lvl="1"/>
            <a:r>
              <a:rPr lang="en-US" dirty="0"/>
              <a:t>By Uploading Configuration from</a:t>
            </a:r>
          </a:p>
          <a:p>
            <a:pPr marL="457200" lvl="1" indent="0">
              <a:buNone/>
            </a:pPr>
            <a:r>
              <a:rPr lang="en-US" dirty="0"/>
              <a:t>DSU</a:t>
            </a:r>
          </a:p>
          <a:p>
            <a:endParaRPr lang="en-DE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9C38920-8D51-1A2A-C8A7-25A5B0E1AE80}"/>
              </a:ext>
            </a:extLst>
          </p:cNvPr>
          <p:cNvSpPr/>
          <p:nvPr/>
        </p:nvSpPr>
        <p:spPr>
          <a:xfrm>
            <a:off x="5206235" y="3403881"/>
            <a:ext cx="1438656" cy="54559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5FDAF57-454F-5D40-D61A-46356D13C2BF}"/>
              </a:ext>
            </a:extLst>
          </p:cNvPr>
          <p:cNvSpPr/>
          <p:nvPr/>
        </p:nvSpPr>
        <p:spPr>
          <a:xfrm>
            <a:off x="5075113" y="5160836"/>
            <a:ext cx="6409752" cy="54559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DB936A9-9B4F-6D27-138C-7B7E78F66116}"/>
              </a:ext>
            </a:extLst>
          </p:cNvPr>
          <p:cNvSpPr/>
          <p:nvPr/>
        </p:nvSpPr>
        <p:spPr>
          <a:xfrm>
            <a:off x="10619233" y="3489320"/>
            <a:ext cx="865632" cy="37447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2032AEA-25B8-CF7F-7AE1-62D69AA24D29}"/>
              </a:ext>
            </a:extLst>
          </p:cNvPr>
          <p:cNvSpPr/>
          <p:nvPr/>
        </p:nvSpPr>
        <p:spPr>
          <a:xfrm>
            <a:off x="9851135" y="3489320"/>
            <a:ext cx="377953" cy="37447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51682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0C4D2-240B-878F-8DD5-47C1BBF68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NPort 6250 G2 Demo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A94AC-E942-AB30-0507-CB85CBF66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Existing configuration file from previous NPort 6000 series generation</a:t>
            </a:r>
            <a:endParaRPr lang="en-D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24DC6E-2193-F769-2EAF-EA039A65F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" y="1764430"/>
            <a:ext cx="6104604" cy="33894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50B4E4-BE13-74C4-FD9D-D5A5F6E39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666" y="2430282"/>
            <a:ext cx="5364330" cy="3734943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4435164-178D-30DE-47FA-958CCE11C612}"/>
              </a:ext>
            </a:extLst>
          </p:cNvPr>
          <p:cNvSpPr/>
          <p:nvPr/>
        </p:nvSpPr>
        <p:spPr>
          <a:xfrm>
            <a:off x="495392" y="3677856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E1C8EF5-79A4-7BA0-C85E-579E56BE7D33}"/>
              </a:ext>
            </a:extLst>
          </p:cNvPr>
          <p:cNvSpPr/>
          <p:nvPr/>
        </p:nvSpPr>
        <p:spPr>
          <a:xfrm>
            <a:off x="4761835" y="2672016"/>
            <a:ext cx="1776176" cy="504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464114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heme/theme1.xml><?xml version="1.0" encoding="utf-8"?>
<a:theme xmlns:a="http://schemas.openxmlformats.org/drawingml/2006/main" name="1_Moxa_template">
  <a:themeElements>
    <a:clrScheme name="Moxa 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3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8" ma:contentTypeDescription="Create a new document." ma:contentTypeScope="" ma:versionID="ae6569e43fe4c75f954c25b53a55f337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62a2cc26870c1c7ceb1e526225b6f316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  <SharedWithUsers xmlns="c21419a8-5d08-433c-89f5-1cd804b0cc75">
      <UserInfo>
        <DisplayName/>
        <AccountId xsi:nil="true"/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17A69A-392A-43EA-9FE6-54C8227078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3ce642-f512-4837-a674-e86e9929dce5"/>
    <ds:schemaRef ds:uri="c21419a8-5d08-433c-89f5-1cd804b0cc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D7F0C88-2F4C-454E-81EC-F4F0D60F0792}">
  <ds:schemaRefs>
    <ds:schemaRef ds:uri="ebec2d4f-c5e7-428f-82ad-b839a0b29b1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06d1cc0-38f1-43e8-90df-fac1e92deaa1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c21419a8-5d08-433c-89f5-1cd804b0cc75"/>
    <ds:schemaRef ds:uri="573ce642-f512-4837-a674-e86e9929dce5"/>
  </ds:schemaRefs>
</ds:datastoreItem>
</file>

<file path=customXml/itemProps3.xml><?xml version="1.0" encoding="utf-8"?>
<ds:datastoreItem xmlns:ds="http://schemas.openxmlformats.org/officeDocument/2006/customXml" ds:itemID="{7E98E9A7-364F-4D4D-803C-15B6C7D3A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634</Words>
  <Application>Microsoft Office PowerPoint</Application>
  <PresentationFormat>Custom</PresentationFormat>
  <Paragraphs>98</Paragraphs>
  <Slides>16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1_Moxa_template</vt:lpstr>
      <vt:lpstr>PowerPoint Presentation</vt:lpstr>
      <vt:lpstr>PowerPoint Presentation</vt:lpstr>
      <vt:lpstr>NPort 6000 G2 Demo Topology</vt:lpstr>
      <vt:lpstr>NPort 6250 G2 Demo</vt:lpstr>
      <vt:lpstr>Initial Configuration</vt:lpstr>
      <vt:lpstr>Initial Configuration</vt:lpstr>
      <vt:lpstr>NPort 6250 G2 Demo, Real Device setup view</vt:lpstr>
      <vt:lpstr>NPort 6250 G2 Demo</vt:lpstr>
      <vt:lpstr>NPort 6250 G2 Demo</vt:lpstr>
      <vt:lpstr>NPort 6250 G2 Demo</vt:lpstr>
      <vt:lpstr>NPort 6000 G2 Demo Troubleshooting </vt:lpstr>
      <vt:lpstr>NPort 6250 G2 Demo</vt:lpstr>
      <vt:lpstr>NPort 6250 G2 Demo</vt:lpstr>
      <vt:lpstr>NPort 6250 G2 Demo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Freda WM Wan (溫晏誼)</dc:creator>
  <cp:lastModifiedBy>Christian Gromeier</cp:lastModifiedBy>
  <cp:revision>376</cp:revision>
  <dcterms:modified xsi:type="dcterms:W3CDTF">2025-01-29T18:23:15Z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