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3.xml" ContentType="application/vnd.openxmlformats-officedocument.presentationml.tags+xml"/>
  <Override PartName="/ppt/notesSlides/notesSlide18.xml" ContentType="application/vnd.openxmlformats-officedocument.presentationml.notesSlide+xml"/>
  <Override PartName="/ppt/tags/tag14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tags/tag17.xml" ContentType="application/vnd.openxmlformats-officedocument.presentationml.tags+xml"/>
  <Override PartName="/ppt/notesSlides/notesSlide24.xml" ContentType="application/vnd.openxmlformats-officedocument.presentationml.notesSlide+xml"/>
  <Override PartName="/ppt/tags/tag18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9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723" r:id="rId4"/>
  </p:sldMasterIdLst>
  <p:notesMasterIdLst>
    <p:notesMasterId r:id="rId38"/>
  </p:notesMasterIdLst>
  <p:handoutMasterIdLst>
    <p:handoutMasterId r:id="rId39"/>
  </p:handoutMasterIdLst>
  <p:sldIdLst>
    <p:sldId id="11096" r:id="rId5"/>
    <p:sldId id="2147471449" r:id="rId6"/>
    <p:sldId id="2147471442" r:id="rId7"/>
    <p:sldId id="11107" r:id="rId8"/>
    <p:sldId id="338" r:id="rId9"/>
    <p:sldId id="2147471356" r:id="rId10"/>
    <p:sldId id="2147471398" r:id="rId11"/>
    <p:sldId id="2147471399" r:id="rId12"/>
    <p:sldId id="2147471443" r:id="rId13"/>
    <p:sldId id="2147471421" r:id="rId14"/>
    <p:sldId id="2147471431" r:id="rId15"/>
    <p:sldId id="2147471416" r:id="rId16"/>
    <p:sldId id="2147471445" r:id="rId17"/>
    <p:sldId id="2147471419" r:id="rId18"/>
    <p:sldId id="2147471446" r:id="rId19"/>
    <p:sldId id="2147471364" r:id="rId20"/>
    <p:sldId id="2147471437" r:id="rId21"/>
    <p:sldId id="2147471390" r:id="rId22"/>
    <p:sldId id="2147471450" r:id="rId23"/>
    <p:sldId id="2147471424" r:id="rId24"/>
    <p:sldId id="2147471447" r:id="rId25"/>
    <p:sldId id="2147471428" r:id="rId26"/>
    <p:sldId id="2147471417" r:id="rId27"/>
    <p:sldId id="2147471448" r:id="rId28"/>
    <p:sldId id="2147471360" r:id="rId29"/>
    <p:sldId id="2147471401" r:id="rId30"/>
    <p:sldId id="2147471423" r:id="rId31"/>
    <p:sldId id="2147471451" r:id="rId32"/>
    <p:sldId id="2147471354" r:id="rId33"/>
    <p:sldId id="2147471452" r:id="rId34"/>
    <p:sldId id="2147471444" r:id="rId35"/>
    <p:sldId id="2147471433" r:id="rId36"/>
    <p:sldId id="11102" r:id="rId37"/>
  </p:sldIdLst>
  <p:sldSz cx="12193588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Introducing NPort 6000 G2 Series" id="{7950F42F-19BF-4C70-9232-1622CCFF4E84}">
          <p14:sldIdLst>
            <p14:sldId id="11096"/>
            <p14:sldId id="2147471449"/>
            <p14:sldId id="2147471442"/>
          </p14:sldIdLst>
        </p14:section>
        <p14:section name="Why NPort 6000 G2" id="{47D199B2-A977-4D0F-BC84-B1F12F1BFA20}">
          <p14:sldIdLst>
            <p14:sldId id="11107"/>
            <p14:sldId id="338"/>
            <p14:sldId id="2147471356"/>
            <p14:sldId id="2147471398"/>
            <p14:sldId id="2147471399"/>
          </p14:sldIdLst>
        </p14:section>
        <p14:section name="New with G2" id="{F45083D9-F345-4A2B-AFEF-E03F26292974}">
          <p14:sldIdLst>
            <p14:sldId id="2147471443"/>
          </p14:sldIdLst>
        </p14:section>
        <p14:section name="DSU" id="{A52DB547-114B-4C6D-839C-3A65B3D02797}">
          <p14:sldIdLst>
            <p14:sldId id="2147471421"/>
            <p14:sldId id="2147471431"/>
            <p14:sldId id="2147471416"/>
          </p14:sldIdLst>
        </p14:section>
        <p14:section name="Dashboard" id="{D373DE9B-22E3-448B-A6B4-2BCD8A45C58C}">
          <p14:sldIdLst>
            <p14:sldId id="2147471445"/>
            <p14:sldId id="2147471419"/>
          </p14:sldIdLst>
        </p14:section>
        <p14:section name="OP mode setting" id="{541A0B41-755C-49F0-A597-E97180FFC131}">
          <p14:sldIdLst>
            <p14:sldId id="2147471446"/>
            <p14:sldId id="2147471364"/>
            <p14:sldId id="2147471437"/>
            <p14:sldId id="2147471390"/>
            <p14:sldId id="2147471450"/>
            <p14:sldId id="2147471424"/>
          </p14:sldIdLst>
        </p14:section>
        <p14:section name="Maintanance" id="{17750764-6AD0-440A-B0DE-0F8080785303}">
          <p14:sldIdLst>
            <p14:sldId id="2147471447"/>
            <p14:sldId id="2147471428"/>
            <p14:sldId id="2147471417"/>
          </p14:sldIdLst>
        </p14:section>
        <p14:section name="Troubleshooting tools" id="{C666976D-D6D4-4915-A157-9BECE5EA0959}">
          <p14:sldIdLst>
            <p14:sldId id="2147471448"/>
            <p14:sldId id="2147471360"/>
            <p14:sldId id="2147471401"/>
            <p14:sldId id="2147471423"/>
            <p14:sldId id="2147471451"/>
          </p14:sldIdLst>
        </p14:section>
        <p14:section name="2-Way Installation" id="{7383F607-6120-45F1-9F76-6100503F9C9F}">
          <p14:sldIdLst>
            <p14:sldId id="2147471354"/>
            <p14:sldId id="2147471452"/>
            <p14:sldId id="2147471444"/>
          </p14:sldIdLst>
        </p14:section>
        <p14:section name="Q&amp;A" id="{D03492D1-0CC5-4688-9E5C-5F09051C35E7}">
          <p14:sldIdLst>
            <p14:sldId id="2147471433"/>
            <p14:sldId id="1110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787"/>
    <a:srgbClr val="FA9431"/>
    <a:srgbClr val="767171"/>
    <a:srgbClr val="B93A3A"/>
    <a:srgbClr val="333333"/>
    <a:srgbClr val="212633"/>
    <a:srgbClr val="FFFFFF"/>
    <a:srgbClr val="000000"/>
    <a:srgbClr val="008880"/>
    <a:srgbClr val="4CA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76138" autoAdjust="0"/>
  </p:normalViewPr>
  <p:slideViewPr>
    <p:cSldViewPr snapToGrid="0">
      <p:cViewPr varScale="1">
        <p:scale>
          <a:sx n="113" d="100"/>
          <a:sy n="113" d="100"/>
        </p:scale>
        <p:origin x="1950" y="32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68" d="100"/>
          <a:sy n="168" d="100"/>
        </p:scale>
        <p:origin x="6640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Czoer" userId="080bf333-d54c-4a8b-98a0-f999ec397f08" providerId="ADAL" clId="{538BD251-4B00-4A18-AB3C-711CE647E48C}"/>
    <pc:docChg chg="delSld modSld delSection modSection">
      <pc:chgData name="Stefan Czoer" userId="080bf333-d54c-4a8b-98a0-f999ec397f08" providerId="ADAL" clId="{538BD251-4B00-4A18-AB3C-711CE647E48C}" dt="2025-01-28T15:58:45.876" v="60" actId="20577"/>
      <pc:docMkLst>
        <pc:docMk/>
      </pc:docMkLst>
      <pc:sldChg chg="del">
        <pc:chgData name="Stefan Czoer" userId="080bf333-d54c-4a8b-98a0-f999ec397f08" providerId="ADAL" clId="{538BD251-4B00-4A18-AB3C-711CE647E48C}" dt="2025-01-28T15:08:39.863" v="2" actId="47"/>
        <pc:sldMkLst>
          <pc:docMk/>
          <pc:sldMk cId="3676985007" sldId="2147471346"/>
        </pc:sldMkLst>
      </pc:sldChg>
      <pc:sldChg chg="del">
        <pc:chgData name="Stefan Czoer" userId="080bf333-d54c-4a8b-98a0-f999ec397f08" providerId="ADAL" clId="{538BD251-4B00-4A18-AB3C-711CE647E48C}" dt="2025-01-28T15:08:40.723" v="3" actId="47"/>
        <pc:sldMkLst>
          <pc:docMk/>
          <pc:sldMk cId="449723366" sldId="2147471348"/>
        </pc:sldMkLst>
      </pc:sldChg>
      <pc:sldChg chg="del">
        <pc:chgData name="Stefan Czoer" userId="080bf333-d54c-4a8b-98a0-f999ec397f08" providerId="ADAL" clId="{538BD251-4B00-4A18-AB3C-711CE647E48C}" dt="2025-01-28T15:08:41.900" v="4" actId="47"/>
        <pc:sldMkLst>
          <pc:docMk/>
          <pc:sldMk cId="476822216" sldId="2147471349"/>
        </pc:sldMkLst>
      </pc:sldChg>
      <pc:sldChg chg="del">
        <pc:chgData name="Stefan Czoer" userId="080bf333-d54c-4a8b-98a0-f999ec397f08" providerId="ADAL" clId="{538BD251-4B00-4A18-AB3C-711CE647E48C}" dt="2025-01-28T15:08:38.859" v="1" actId="47"/>
        <pc:sldMkLst>
          <pc:docMk/>
          <pc:sldMk cId="2068763322" sldId="2147471350"/>
        </pc:sldMkLst>
      </pc:sldChg>
      <pc:sldChg chg="del">
        <pc:chgData name="Stefan Czoer" userId="080bf333-d54c-4a8b-98a0-f999ec397f08" providerId="ADAL" clId="{538BD251-4B00-4A18-AB3C-711CE647E48C}" dt="2025-01-28T15:08:42.791" v="5" actId="47"/>
        <pc:sldMkLst>
          <pc:docMk/>
          <pc:sldMk cId="2837657335" sldId="2147471353"/>
        </pc:sldMkLst>
      </pc:sldChg>
      <pc:sldChg chg="modNotesTx">
        <pc:chgData name="Stefan Czoer" userId="080bf333-d54c-4a8b-98a0-f999ec397f08" providerId="ADAL" clId="{538BD251-4B00-4A18-AB3C-711CE647E48C}" dt="2025-01-28T15:58:45.876" v="60" actId="20577"/>
        <pc:sldMkLst>
          <pc:docMk/>
          <pc:sldMk cId="4130938775" sldId="2147471354"/>
        </pc:sldMkLst>
      </pc:sldChg>
      <pc:sldChg chg="modNotesTx">
        <pc:chgData name="Stefan Czoer" userId="080bf333-d54c-4a8b-98a0-f999ec397f08" providerId="ADAL" clId="{538BD251-4B00-4A18-AB3C-711CE647E48C}" dt="2025-01-28T15:56:59.787" v="45"/>
        <pc:sldMkLst>
          <pc:docMk/>
          <pc:sldMk cId="4134752519" sldId="2147471360"/>
        </pc:sldMkLst>
      </pc:sldChg>
      <pc:sldChg chg="modNotesTx">
        <pc:chgData name="Stefan Czoer" userId="080bf333-d54c-4a8b-98a0-f999ec397f08" providerId="ADAL" clId="{538BD251-4B00-4A18-AB3C-711CE647E48C}" dt="2025-01-28T15:54:04.473" v="28" actId="20577"/>
        <pc:sldMkLst>
          <pc:docMk/>
          <pc:sldMk cId="2263073450" sldId="2147471428"/>
        </pc:sldMkLst>
      </pc:sldChg>
      <pc:sldChg chg="del">
        <pc:chgData name="Stefan Czoer" userId="080bf333-d54c-4a8b-98a0-f999ec397f08" providerId="ADAL" clId="{538BD251-4B00-4A18-AB3C-711CE647E48C}" dt="2025-01-28T15:09:47.410" v="8" actId="47"/>
        <pc:sldMkLst>
          <pc:docMk/>
          <pc:sldMk cId="1883472006" sldId="2147471434"/>
        </pc:sldMkLst>
      </pc:sldChg>
      <pc:sldChg chg="del">
        <pc:chgData name="Stefan Czoer" userId="080bf333-d54c-4a8b-98a0-f999ec397f08" providerId="ADAL" clId="{538BD251-4B00-4A18-AB3C-711CE647E48C}" dt="2025-01-28T15:09:45.967" v="6" actId="47"/>
        <pc:sldMkLst>
          <pc:docMk/>
          <pc:sldMk cId="2853783394" sldId="2147471453"/>
        </pc:sldMkLst>
      </pc:sldChg>
      <pc:sldChg chg="del">
        <pc:chgData name="Stefan Czoer" userId="080bf333-d54c-4a8b-98a0-f999ec397f08" providerId="ADAL" clId="{538BD251-4B00-4A18-AB3C-711CE647E48C}" dt="2025-01-28T15:09:46.865" v="7" actId="47"/>
        <pc:sldMkLst>
          <pc:docMk/>
          <pc:sldMk cId="847757838" sldId="2147471454"/>
        </pc:sldMkLst>
      </pc:sldChg>
      <pc:sldChg chg="del">
        <pc:chgData name="Stefan Czoer" userId="080bf333-d54c-4a8b-98a0-f999ec397f08" providerId="ADAL" clId="{538BD251-4B00-4A18-AB3C-711CE647E48C}" dt="2025-01-28T15:09:48.587" v="10" actId="47"/>
        <pc:sldMkLst>
          <pc:docMk/>
          <pc:sldMk cId="2146411443" sldId="2147471455"/>
        </pc:sldMkLst>
      </pc:sldChg>
      <pc:sldChg chg="del">
        <pc:chgData name="Stefan Czoer" userId="080bf333-d54c-4a8b-98a0-f999ec397f08" providerId="ADAL" clId="{538BD251-4B00-4A18-AB3C-711CE647E48C}" dt="2025-01-28T15:09:49.028" v="11" actId="47"/>
        <pc:sldMkLst>
          <pc:docMk/>
          <pc:sldMk cId="1732743975" sldId="2147471456"/>
        </pc:sldMkLst>
      </pc:sldChg>
      <pc:sldChg chg="del">
        <pc:chgData name="Stefan Czoer" userId="080bf333-d54c-4a8b-98a0-f999ec397f08" providerId="ADAL" clId="{538BD251-4B00-4A18-AB3C-711CE647E48C}" dt="2025-01-28T15:09:50.085" v="13" actId="47"/>
        <pc:sldMkLst>
          <pc:docMk/>
          <pc:sldMk cId="341260195" sldId="2147471457"/>
        </pc:sldMkLst>
      </pc:sldChg>
      <pc:sldChg chg="del">
        <pc:chgData name="Stefan Czoer" userId="080bf333-d54c-4a8b-98a0-f999ec397f08" providerId="ADAL" clId="{538BD251-4B00-4A18-AB3C-711CE647E48C}" dt="2025-01-28T15:09:50.595" v="14" actId="47"/>
        <pc:sldMkLst>
          <pc:docMk/>
          <pc:sldMk cId="188780073" sldId="2147471458"/>
        </pc:sldMkLst>
      </pc:sldChg>
      <pc:sldChg chg="del">
        <pc:chgData name="Stefan Czoer" userId="080bf333-d54c-4a8b-98a0-f999ec397f08" providerId="ADAL" clId="{538BD251-4B00-4A18-AB3C-711CE647E48C}" dt="2025-01-28T15:09:49.599" v="12" actId="47"/>
        <pc:sldMkLst>
          <pc:docMk/>
          <pc:sldMk cId="243731422" sldId="2147471459"/>
        </pc:sldMkLst>
      </pc:sldChg>
      <pc:sldChg chg="del">
        <pc:chgData name="Stefan Czoer" userId="080bf333-d54c-4a8b-98a0-f999ec397f08" providerId="ADAL" clId="{538BD251-4B00-4A18-AB3C-711CE647E48C}" dt="2025-01-28T15:09:48.059" v="9" actId="47"/>
        <pc:sldMkLst>
          <pc:docMk/>
          <pc:sldMk cId="1628610298" sldId="214747146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B5226473-8370-5A0C-B558-DF62F7D72A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9709864C-D48E-0F76-5FC8-6DBD3BE39B3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001B3-6FD1-DD43-B0F4-6EE862799995}" type="datetimeFigureOut">
              <a:rPr kumimoji="1" lang="zh-TW" altLang="en-US" smtClean="0"/>
              <a:t>2025/1/28</a:t>
            </a:fld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4A666960-FC74-6280-D673-0F8F761307E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3AC5879B-B190-7E04-AC43-27C48CD266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39BA74-C848-1B4F-B7EC-FE1AA86315B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88497554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902804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altLang="zh-TW" dirty="0"/>
          </a:p>
          <a:p>
            <a:r>
              <a:rPr lang="en-US" altLang="zh-TW" b="1" dirty="0"/>
              <a:t>Key Updates in DSU 3.0:</a:t>
            </a:r>
          </a:p>
          <a:p>
            <a:pPr marL="914400" marR="0" lvl="1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tabLst/>
              <a:defRPr/>
            </a:pPr>
            <a:r>
              <a:rPr lang="en-US" altLang="zh-TW" b="1" dirty="0"/>
              <a:t>&lt;CLICK&gt;</a:t>
            </a:r>
            <a:r>
              <a:rPr lang="en-US" altLang="zh-TW" b="0" dirty="0"/>
              <a:t>New Web UI </a:t>
            </a:r>
          </a:p>
          <a:p>
            <a:pPr marL="914400" marR="0" lvl="1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tabLst/>
              <a:defRPr/>
            </a:pPr>
            <a:r>
              <a:rPr lang="en-US" altLang="zh-TW" dirty="0"/>
              <a:t>With the new Device Search Utility (DSU) 3.0 we decided to include the  </a:t>
            </a:r>
            <a:r>
              <a:rPr lang="en-US" altLang="zh-TW" b="1" dirty="0"/>
              <a:t>&lt;CLICK&gt; </a:t>
            </a:r>
            <a:r>
              <a:rPr lang="en-US" altLang="zh-TW" dirty="0"/>
              <a:t>NPort Windows Driver Manager as part of the download package.</a:t>
            </a:r>
            <a:r>
              <a:rPr lang="en-US" altLang="zh-TW" b="1" dirty="0"/>
              <a:t> &lt;CLICK&gt; </a:t>
            </a:r>
            <a:endParaRPr lang="en-US" altLang="zh-TW" b="0" dirty="0"/>
          </a:p>
          <a:p>
            <a:pPr lvl="1"/>
            <a:r>
              <a:rPr lang="en-US" altLang="zh-TW" b="0" dirty="0"/>
              <a:t>Import certificate and allowlist </a:t>
            </a:r>
          </a:p>
          <a:p>
            <a:pPr marL="615950" lvl="1" indent="0">
              <a:buNone/>
            </a:pPr>
            <a:endParaRPr lang="en-US" altLang="zh-TW" b="0" dirty="0"/>
          </a:p>
          <a:p>
            <a:pPr marL="158750" lvl="0" indent="0">
              <a:buNone/>
            </a:pPr>
            <a:r>
              <a:rPr lang="en-US" altLang="zh-TW" dirty="0"/>
              <a:t>Unlike previous versions, DSU 3.0 uses </a:t>
            </a:r>
            <a:r>
              <a:rPr lang="en-US" altLang="zh-TW" dirty="0" err="1"/>
              <a:t>mDNS</a:t>
            </a:r>
            <a:r>
              <a:rPr lang="en-US" altLang="zh-TW" dirty="0"/>
              <a:t> for safer device discovery. </a:t>
            </a:r>
          </a:p>
          <a:p>
            <a:pPr marL="158750" lvl="0" indent="0">
              <a:buNone/>
            </a:pPr>
            <a:r>
              <a:rPr lang="en-US" altLang="zh-TW" dirty="0"/>
              <a:t>That means the NPort 6000-G2 can only be detected using DSU 3.0; older versions of DSU cannot locate the NPort 6000-G2.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289703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altLang="zh-TW" dirty="0"/>
              <a:t>DSU3.0 uses </a:t>
            </a:r>
            <a:r>
              <a:rPr lang="en-US" altLang="zh-TW" b="1" dirty="0" err="1"/>
              <a:t>mDNS</a:t>
            </a:r>
            <a:r>
              <a:rPr lang="en-US" altLang="zh-TW" b="1" dirty="0"/>
              <a:t> multicast packets</a:t>
            </a:r>
            <a:r>
              <a:rPr lang="en-US" altLang="zh-TW" dirty="0"/>
              <a:t> (_moxa._</a:t>
            </a:r>
            <a:r>
              <a:rPr lang="en-US" altLang="zh-TW" dirty="0" err="1"/>
              <a:t>tcp.local</a:t>
            </a:r>
            <a:r>
              <a:rPr lang="en-US" altLang="zh-TW" dirty="0"/>
              <a:t>) on </a:t>
            </a:r>
            <a:r>
              <a:rPr lang="en-US" altLang="zh-TW" b="1" dirty="0"/>
              <a:t>Port 5353</a:t>
            </a:r>
            <a:r>
              <a:rPr lang="en-US" altLang="zh-TW" dirty="0"/>
              <a:t> to discover Moxa devices that support </a:t>
            </a:r>
            <a:r>
              <a:rPr lang="en-US" altLang="zh-TW" dirty="0" err="1"/>
              <a:t>mDNS</a:t>
            </a:r>
            <a:r>
              <a:rPr lang="en-US" altLang="zh-TW" dirty="0"/>
              <a:t>. &lt;</a:t>
            </a:r>
            <a:r>
              <a:rPr lang="en-DE" altLang="zh-TW" dirty="0"/>
              <a:t>CLICK</a:t>
            </a:r>
            <a:r>
              <a:rPr lang="en-US" altLang="zh-TW" dirty="0"/>
              <a:t>&gt;</a:t>
            </a:r>
          </a:p>
          <a:p>
            <a:r>
              <a:rPr lang="en-US" altLang="zh-TW" b="1" dirty="0"/>
              <a:t>TLS handshake</a:t>
            </a:r>
            <a:r>
              <a:rPr lang="en-US" altLang="zh-TW" dirty="0"/>
              <a:t> begins once Moxa devices(here NPort 6250-G2_C98CF4._moxa._tcp.local) are discovered. </a:t>
            </a:r>
          </a:p>
          <a:p>
            <a:r>
              <a:rPr lang="en-US" altLang="zh-TW" dirty="0"/>
              <a:t>DSU3.0 also sends &lt;</a:t>
            </a:r>
            <a:r>
              <a:rPr lang="en-DE" altLang="zh-TW" dirty="0"/>
              <a:t>CLICK</a:t>
            </a:r>
            <a:r>
              <a:rPr lang="en-US" altLang="zh-TW" dirty="0"/>
              <a:t>&gt;</a:t>
            </a:r>
            <a:r>
              <a:rPr lang="en-US" altLang="zh-TW" b="1" dirty="0"/>
              <a:t>UDP packets to Port 4800</a:t>
            </a:r>
            <a:r>
              <a:rPr lang="en-US" altLang="zh-TW" dirty="0"/>
              <a:t> for legacy devices (e.g., NPort 6000-G1) that do not support </a:t>
            </a:r>
            <a:r>
              <a:rPr lang="en-US" altLang="zh-TW" dirty="0" err="1"/>
              <a:t>mDNS</a:t>
            </a:r>
            <a:r>
              <a:rPr lang="en-US" altLang="zh-TW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693634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6E251D-EC89-C4CE-B05D-4343DCD42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87509C-3911-B1F1-CB99-FE33DC9628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C73678-DA32-6A7E-4E75-B0CB03DDDD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42108801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altLang="zh-TW" dirty="0"/>
              <a:t>On the new </a:t>
            </a:r>
            <a:r>
              <a:rPr lang="en-US" altLang="zh-TW" dirty="0" err="1"/>
              <a:t>WebUI</a:t>
            </a:r>
            <a:r>
              <a:rPr lang="en-US" altLang="zh-TW" dirty="0"/>
              <a:t> we added a dashboard with an overview of the most important information and status of the new NPort 6000 G2 series. 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altLang="zh-TW" dirty="0"/>
              <a:t>The Dashboard will be shown immediately when logging in to the </a:t>
            </a:r>
            <a:r>
              <a:rPr lang="en-US" altLang="zh-TW" dirty="0" err="1"/>
              <a:t>WebUI</a:t>
            </a:r>
            <a:r>
              <a:rPr lang="en-US" altLang="zh-TW" dirty="0"/>
              <a:t>.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499021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2BBDA3-9DB0-F00C-E9C4-AAF355484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81FA81-9A9F-D4EA-25C1-8C66883D7C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85663A-E302-AF87-0861-F3EF9631D4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7228384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If the Customers is unsure  which OP mode to use  he can click on instructions &lt;CLICK&gt; in the web console for more information about the Operation modes.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388151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D29601-0327-10DA-CEF1-071E933E6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9FABAEB0-003E-BDB7-7B1F-DBB435E97D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0B093D49-B9A8-52A7-3C27-D0C635C063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new step-by-step Operation Mode configuration is designed to be more logical and user-friendly.</a:t>
            </a:r>
          </a:p>
          <a:p>
            <a:r>
              <a:rPr lang="en-US" altLang="zh-TW" dirty="0"/>
              <a:t>Just click on Configure on the right upper side &lt;CLICK&gt; and at first step  you can select the mode you want to use.</a:t>
            </a:r>
          </a:p>
          <a:p>
            <a:pPr marL="15875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141613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Now during the step-by-step setup, we illustrate now examples for each of the operation mode.</a:t>
            </a:r>
          </a:p>
          <a:p>
            <a:r>
              <a:rPr lang="en-US" altLang="zh-TW" dirty="0"/>
              <a:t>Similar to the configuration examples in </a:t>
            </a:r>
            <a:r>
              <a:rPr lang="en-US" altLang="zh-TW" dirty="0" err="1"/>
              <a:t>MGate</a:t>
            </a:r>
            <a:r>
              <a:rPr lang="en-US" altLang="zh-TW" dirty="0"/>
              <a:t> Manager, each mode provides diagrams showing the devices and traffic flow directions specific to that mode.</a:t>
            </a:r>
          </a:p>
        </p:txBody>
      </p:sp>
    </p:spTree>
    <p:extLst>
      <p:ext uri="{BB962C8B-B14F-4D97-AF65-F5344CB8AC3E}">
        <p14:creationId xmlns:p14="http://schemas.microsoft.com/office/powerpoint/2010/main" val="4196746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082FAD-EC5D-B6DE-37F2-47C8EB07A9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ACC2DFA2-7E3D-971D-39A6-951C53FDF2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2CCD2BD2-A208-0BD8-F8D2-B5E0C59A66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altLang="zh-TW" dirty="0"/>
              <a:t>Second Step is basic settings </a:t>
            </a:r>
          </a:p>
          <a:p>
            <a:pPr marL="158750" indent="0">
              <a:buNone/>
            </a:pPr>
            <a:r>
              <a:rPr lang="en-US" altLang="zh-TW" dirty="0"/>
              <a:t>&lt;CLICK&gt; Third Step Advanced settings which includes &lt;CLICK&gt; Connection Settings and &lt;CLICK&gt; Data Transmission settings &lt;CLICK&gt;</a:t>
            </a:r>
          </a:p>
          <a:p>
            <a:pPr marL="158750" indent="0">
              <a:buNone/>
            </a:pPr>
            <a:r>
              <a:rPr lang="en-US" altLang="zh-TW" dirty="0"/>
              <a:t>Finally, before confirming the new settings, you can see an overview of your new set operation mode</a:t>
            </a:r>
          </a:p>
        </p:txBody>
      </p:sp>
    </p:spTree>
    <p:extLst>
      <p:ext uri="{BB962C8B-B14F-4D97-AF65-F5344CB8AC3E}">
        <p14:creationId xmlns:p14="http://schemas.microsoft.com/office/powerpoint/2010/main" val="9331593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/>
          </a:p>
          <a:p>
            <a:r>
              <a:rPr lang="en-US" altLang="zh-TW" dirty="0"/>
              <a:t>With  NPort 6000-G2 we reorganize the Operation Modes  compared to </a:t>
            </a:r>
            <a:r>
              <a:rPr lang="en-US" altLang="zh-TW" dirty="0" err="1"/>
              <a:t>Nport</a:t>
            </a:r>
            <a:r>
              <a:rPr lang="en-US" altLang="zh-TW" dirty="0"/>
              <a:t> 6000 first Generation.</a:t>
            </a:r>
          </a:p>
          <a:p>
            <a:endParaRPr lang="en-US" altLang="zh-TW" dirty="0"/>
          </a:p>
          <a:p>
            <a:r>
              <a:rPr lang="en-US" altLang="zh-TW" u="sng" dirty="0"/>
              <a:t>&lt;click&gt;We change Category names from </a:t>
            </a:r>
          </a:p>
          <a:p>
            <a:pPr lvl="1"/>
            <a:r>
              <a:rPr lang="en-US" altLang="zh-TW" dirty="0"/>
              <a:t>&lt;click &gt; Disable to No Operation </a:t>
            </a:r>
          </a:p>
          <a:p>
            <a:pPr marL="914400" marR="0" lvl="1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tabLst/>
              <a:defRPr/>
            </a:pPr>
            <a:r>
              <a:rPr lang="en-US" altLang="zh-TW" dirty="0"/>
              <a:t>&lt;click&gt;. From Device Control to </a:t>
            </a:r>
            <a:r>
              <a:rPr lang="en-US" altLang="zh-TW" sz="1100" dirty="0">
                <a:solidFill>
                  <a:srgbClr val="00B050"/>
                </a:solidFill>
              </a:rPr>
              <a:t>COM-based Control </a:t>
            </a:r>
          </a:p>
          <a:p>
            <a:pPr marL="914400" marR="0" lvl="1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tabLst/>
              <a:defRPr/>
            </a:pPr>
            <a:r>
              <a:rPr lang="en-US" altLang="zh-TW" sz="1100" dirty="0">
                <a:solidFill>
                  <a:srgbClr val="00B050"/>
                </a:solidFill>
              </a:rPr>
              <a:t>&lt;click&gt; Reverse terminal and terminal to Connect Console</a:t>
            </a:r>
          </a:p>
          <a:p>
            <a:pPr marL="914400" marR="0" lvl="1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tabLst/>
              <a:defRPr/>
            </a:pPr>
            <a:r>
              <a:rPr lang="en-US" altLang="zh-TW" sz="1100" dirty="0">
                <a:solidFill>
                  <a:srgbClr val="00B050"/>
                </a:solidFill>
              </a:rPr>
              <a:t>&lt;click&gt; Dial in/out to Connect Modem</a:t>
            </a:r>
            <a:endParaRPr lang="zh-TW" altLang="en-US" sz="1100" dirty="0">
              <a:solidFill>
                <a:srgbClr val="00B050"/>
              </a:solidFill>
            </a:endParaRPr>
          </a:p>
          <a:p>
            <a:pPr marL="914400" marR="0" lvl="1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tabLst/>
              <a:defRPr/>
            </a:pPr>
            <a:endParaRPr lang="zh-TW" altLang="en-US" sz="1100" dirty="0">
              <a:solidFill>
                <a:srgbClr val="00B050"/>
              </a:solidFill>
            </a:endParaRPr>
          </a:p>
          <a:p>
            <a:endParaRPr lang="en-US" altLang="zh-TW" dirty="0"/>
          </a:p>
          <a:p>
            <a:r>
              <a:rPr lang="en-US" altLang="zh-TW" u="sng" dirty="0"/>
              <a:t>&lt;click&gt; Unused operation modes are removed.</a:t>
            </a:r>
            <a:endParaRPr lang="en-US" altLang="zh-TW" dirty="0"/>
          </a:p>
          <a:p>
            <a:pPr marL="914400" marR="0" lvl="1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tabLst/>
              <a:defRPr/>
            </a:pPr>
            <a:r>
              <a:rPr lang="en-US" altLang="zh-TW" dirty="0"/>
              <a:t>&lt;Click&gt; </a:t>
            </a:r>
            <a:r>
              <a:rPr lang="en-US" altLang="zh-TW" sz="1100" dirty="0">
                <a:solidFill>
                  <a:srgbClr val="FF0000"/>
                </a:solidFill>
              </a:rPr>
              <a:t>Terminal (TERM_BIN), PPPD , SLIPD,</a:t>
            </a:r>
            <a:r>
              <a:rPr lang="zh-TW" altLang="en-US" sz="1100" dirty="0">
                <a:solidFill>
                  <a:srgbClr val="FF0000"/>
                </a:solidFill>
              </a:rPr>
              <a:t> </a:t>
            </a:r>
            <a:r>
              <a:rPr lang="en-US" altLang="zh-TW" sz="1100" dirty="0">
                <a:solidFill>
                  <a:srgbClr val="FF0000"/>
                </a:solidFill>
              </a:rPr>
              <a:t>Dynamic,</a:t>
            </a:r>
            <a:r>
              <a:rPr lang="zh-TW" altLang="en-US" sz="1100" dirty="0">
                <a:solidFill>
                  <a:srgbClr val="FF0000"/>
                </a:solidFill>
              </a:rPr>
              <a:t> </a:t>
            </a:r>
            <a:r>
              <a:rPr lang="en-US" altLang="zh-TW" dirty="0"/>
              <a:t>Category: Ethernet Modem And Category Printer including RAW_PRN and LPD_PRN</a:t>
            </a:r>
          </a:p>
          <a:p>
            <a:pPr marL="615950" lvl="1" indent="0">
              <a:buNone/>
            </a:pPr>
            <a:r>
              <a:rPr lang="en-US" altLang="zh-TW" dirty="0"/>
              <a:t>		</a:t>
            </a:r>
          </a:p>
          <a:p>
            <a:pPr marL="457200" lvl="0" indent="-298450"/>
            <a:r>
              <a:rPr lang="en-US" altLang="zh-TW" u="sng" dirty="0"/>
              <a:t>&lt;click&gt; And we reclassified some Operation modes for better clarity</a:t>
            </a:r>
          </a:p>
          <a:p>
            <a:pPr marL="914400" lvl="1" indent="-298450"/>
            <a:r>
              <a:rPr lang="en-US" altLang="zh-TW" dirty="0"/>
              <a:t>&lt;Click&gt; Reverse telnet and Reverse SSH moved to Connect Console Reverse Terminal </a:t>
            </a:r>
          </a:p>
          <a:p>
            <a:pPr marL="914400" lvl="1" indent="-298450"/>
            <a:r>
              <a:rPr lang="en-US" altLang="zh-TW" dirty="0"/>
              <a:t>&lt;Click&gt; terminal ASC and SSH to Terminal </a:t>
            </a:r>
          </a:p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endParaRPr lang="en-US" altLang="zh-TW" dirty="0"/>
          </a:p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altLang="zh-TW" u="sng" dirty="0"/>
              <a:t>&lt;click&gt; Max connections have been increased from 8 in G1 to 10 in G2.</a:t>
            </a:r>
            <a:r>
              <a:rPr lang="en-US" altLang="zh-TW" sz="1100" u="sng" dirty="0">
                <a:solidFill>
                  <a:srgbClr val="FF0000"/>
                </a:solidFill>
              </a:rPr>
              <a:t> </a:t>
            </a:r>
            <a:endParaRPr lang="en-US" altLang="zh-TW" u="sng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70816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Why do we need the NPort 6000-G2 Series? &lt;CLICK&gt;</a:t>
            </a:r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3928033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34341-D1EE-5287-230F-7CA509D98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86CEED-ED91-01F9-4EF3-5680E9C3A8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377BAB-B70E-D5C3-AB06-C12C4708D2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9763543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The NPort 6000-G2 is designed for a seamless transition from the NPort 6000-G1.</a:t>
            </a:r>
          </a:p>
          <a:p>
            <a:r>
              <a:rPr lang="en-US" altLang="zh-TW" b="1" dirty="0"/>
              <a:t>Key Feature: </a:t>
            </a:r>
            <a:r>
              <a:rPr lang="en-US" altLang="zh-TW" b="0" dirty="0"/>
              <a:t>&lt;CLICK&gt;</a:t>
            </a:r>
          </a:p>
          <a:p>
            <a:pPr marL="914400" marR="0" lvl="1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Supports importing NPort 6000-G1 configurations into the NPort 6000-G2.</a:t>
            </a:r>
            <a:r>
              <a:rPr lang="en-US" altLang="zh-TW" b="0" dirty="0"/>
              <a:t> &lt;CLICK&gt;</a:t>
            </a:r>
            <a:endParaRPr lang="en-US" altLang="zh-TW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TW" dirty="0"/>
              <a:t>Allows configuration transfer from multi-port </a:t>
            </a:r>
            <a:r>
              <a:rPr lang="en-US" altLang="zh-TW" dirty="0" err="1"/>
              <a:t>NPorts</a:t>
            </a:r>
            <a:r>
              <a:rPr lang="en-US" altLang="zh-TW" dirty="0"/>
              <a:t> to models with fewer ports.</a:t>
            </a:r>
          </a:p>
          <a:p>
            <a:pPr marL="457200" indent="-298450"/>
            <a:r>
              <a:rPr lang="en-US" altLang="zh-TW" dirty="0"/>
              <a:t>Note in FW 1.0.0:</a:t>
            </a:r>
          </a:p>
          <a:p>
            <a:pPr marL="914400" lvl="1" indent="-298450"/>
            <a:r>
              <a:rPr lang="en-US" altLang="zh-TW" dirty="0"/>
              <a:t> the configurations in </a:t>
            </a:r>
            <a:r>
              <a:rPr lang="en-US" altLang="zh-TW" dirty="0" err="1"/>
              <a:t>NPort</a:t>
            </a:r>
            <a:r>
              <a:rPr lang="en-US" altLang="zh-TW" dirty="0"/>
              <a:t> 6610 series cannot import to NPort6000-G2.</a:t>
            </a:r>
          </a:p>
          <a:p>
            <a:pPr marL="914400" lvl="1" indent="-298450"/>
            <a:r>
              <a:rPr lang="en-US" altLang="zh-TW" dirty="0"/>
              <a:t>If you import an OP mode that is no longer available in the </a:t>
            </a:r>
            <a:r>
              <a:rPr lang="en-US" altLang="zh-TW" dirty="0" err="1"/>
              <a:t>NPort</a:t>
            </a:r>
            <a:r>
              <a:rPr lang="en-US" altLang="zh-TW" dirty="0"/>
              <a:t> 6000-G2, the import will display as successful, but the affected port will show as "No Operation" in the </a:t>
            </a:r>
            <a:r>
              <a:rPr lang="en-US" altLang="zh-TW" dirty="0" err="1"/>
              <a:t>NPort</a:t>
            </a:r>
            <a:r>
              <a:rPr lang="en-US" altLang="zh-TW" dirty="0"/>
              <a:t> 6000-G2.</a:t>
            </a:r>
          </a:p>
        </p:txBody>
      </p:sp>
    </p:spTree>
    <p:extLst>
      <p:ext uri="{BB962C8B-B14F-4D97-AF65-F5344CB8AC3E}">
        <p14:creationId xmlns:p14="http://schemas.microsoft.com/office/powerpoint/2010/main" val="23884141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Customers may prefer different default configurations instead of the factory settings.</a:t>
            </a:r>
          </a:p>
          <a:p>
            <a:r>
              <a:rPr lang="en-US" altLang="zh-TW" dirty="0"/>
              <a:t>With the </a:t>
            </a:r>
            <a:r>
              <a:rPr lang="en-US" altLang="zh-TW" dirty="0" err="1"/>
              <a:t>NPort</a:t>
            </a:r>
            <a:r>
              <a:rPr lang="en-US" altLang="zh-TW" dirty="0"/>
              <a:t> 6000-G2, customers can set a custom default configuration, allowing the device to reset to their preferred defaults instead of the factory settings.</a:t>
            </a:r>
          </a:p>
          <a:p>
            <a:pPr marL="158750" indent="0">
              <a:buNone/>
            </a:pPr>
            <a:endParaRPr lang="en-US" altLang="zh-TW" dirty="0"/>
          </a:p>
          <a:p>
            <a:pPr marL="158750" indent="0">
              <a:buNone/>
            </a:pP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0538794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C7D198-3C0A-78A7-FF31-7C9ACDEE86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9E3981-7E8E-5F67-04C5-E89A2996E5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CD9A0B-5EA3-B315-39C9-132BC33709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6720355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If a device encounters an issue and the customer needs to contact Technical Support (TS), the </a:t>
            </a:r>
            <a:r>
              <a:rPr lang="en-US" altLang="zh-TW" b="1" dirty="0"/>
              <a:t>One-Click Data Collection</a:t>
            </a:r>
            <a:r>
              <a:rPr lang="en-US" altLang="zh-TW" dirty="0"/>
              <a:t> feature</a:t>
            </a:r>
          </a:p>
          <a:p>
            <a:pPr marL="615950" lvl="1" indent="0">
              <a:buFont typeface="+mj-lt"/>
              <a:buNone/>
            </a:pPr>
            <a:r>
              <a:rPr lang="en-US" altLang="zh-TW" dirty="0"/>
              <a:t>-  Saves time for TS by streamlining the data collection process and it Reduces the risk of customers exporting incorrect data. </a:t>
            </a:r>
          </a:p>
          <a:p>
            <a:r>
              <a:rPr lang="en-US" altLang="zh-TW" dirty="0"/>
              <a:t>This feature helps TS and R&amp;D teams with troubleshooting. </a:t>
            </a:r>
          </a:p>
          <a:p>
            <a:r>
              <a:rPr lang="en-US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&lt;CLICK&gt; </a:t>
            </a:r>
            <a:endParaRPr lang="en-US" altLang="zh-TW" dirty="0"/>
          </a:p>
          <a:p>
            <a:r>
              <a:rPr lang="en-US" altLang="zh-TW" dirty="0"/>
              <a:t>Before exporting, an information consent notice is provided, detailing what information will be exported and ensuring the data is encrypted for secure transmission to TS.</a:t>
            </a:r>
          </a:p>
          <a:p>
            <a:r>
              <a:rPr lang="en-US" altLang="zh-TW" dirty="0"/>
              <a:t>The file size is approximately 100–200 KB.</a:t>
            </a:r>
          </a:p>
          <a:p>
            <a:pPr marL="158750" indent="0">
              <a:buNone/>
            </a:pP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0174679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altLang="zh-TW" dirty="0"/>
              <a:t>For Advanced users to troubleshoot an issue on the </a:t>
            </a:r>
            <a:r>
              <a:rPr lang="en-US" altLang="zh-TW" dirty="0" err="1"/>
              <a:t>Nport</a:t>
            </a:r>
            <a:r>
              <a:rPr lang="en-US" altLang="zh-TW" dirty="0"/>
              <a:t> you need to see real-time data streams to identify the problem. &lt;CLICK&gt;</a:t>
            </a:r>
          </a:p>
          <a:p>
            <a:pPr marL="158750" indent="0">
              <a:buNone/>
            </a:pPr>
            <a:r>
              <a:rPr lang="en-US" altLang="zh-TW" dirty="0"/>
              <a:t>“Operation Mode Statistics” provides an overview for each serial port. &lt;CLICK&gt;</a:t>
            </a:r>
          </a:p>
          <a:p>
            <a:pPr marL="158750" indent="0">
              <a:buNone/>
            </a:pPr>
            <a:r>
              <a:rPr lang="en-US" altLang="zh-TW" dirty="0"/>
              <a:t>The </a:t>
            </a:r>
            <a:r>
              <a:rPr lang="en-US" altLang="zh-TW" b="1" dirty="0"/>
              <a:t>Traffic Monitor</a:t>
            </a:r>
            <a:r>
              <a:rPr lang="en-US" altLang="zh-TW" dirty="0"/>
              <a:t> feature allows users to view real-time traffic for individual serial or Ethernet ports. &lt;CLICK&gt;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163630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With the new </a:t>
            </a:r>
            <a:r>
              <a:rPr lang="en-US" dirty="0" err="1"/>
              <a:t>Eventlog</a:t>
            </a:r>
            <a:r>
              <a:rPr lang="en-US" dirty="0"/>
              <a:t>, we increased the event types for a clear overview, what is happening on the </a:t>
            </a:r>
            <a:r>
              <a:rPr lang="en-US" dirty="0" err="1"/>
              <a:t>Nport</a:t>
            </a:r>
            <a:r>
              <a:rPr lang="en-US" dirty="0"/>
              <a:t>. 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9402085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A690C-35DB-D40C-94EA-648CE330A6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F3BC73-179E-7EF7-69E1-B9F5964DCB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74D2A5-461C-D86F-F3B7-73FC5E0FB0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5154329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30EE0-FD20-8FF4-793D-179D4F966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0C65D127-2CB4-DB6F-C035-D3611A01C7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977B2D00-A8F8-FA84-0258-74D1D69C92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b="1" dirty="0"/>
              <a:t>Mounting Options:</a:t>
            </a:r>
          </a:p>
          <a:p>
            <a:pPr marL="158750" indent="0">
              <a:buNone/>
            </a:pPr>
            <a:r>
              <a:rPr lang="en-US" dirty="0"/>
              <a:t>Beside the NPort 6000 G2 device servers includes a wall-mounting kit in the box</a:t>
            </a:r>
            <a:r>
              <a:rPr lang="en-US"/>
              <a:t>, customer can also </a:t>
            </a:r>
            <a:r>
              <a:rPr lang="en-US" dirty="0"/>
              <a:t>have a  classic DIN-rail mounting kit</a:t>
            </a:r>
            <a:r>
              <a:rPr lang="en-US"/>
              <a:t>. </a:t>
            </a:r>
          </a:p>
          <a:p>
            <a:pPr marL="158750" indent="0">
              <a:buNone/>
            </a:pPr>
            <a:r>
              <a:rPr lang="en-US"/>
              <a:t>As </a:t>
            </a:r>
            <a:r>
              <a:rPr lang="en-US" dirty="0"/>
              <a:t>a new option, a side-mounting  kit can be ordered separately, which helps to save space in a cabinet. </a:t>
            </a:r>
            <a:endParaRPr lang="en-DE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488436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DDDD35-B6CF-D4AE-D2B7-E75DDBD32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B54813-BD5F-37F2-5E02-C520D3DADC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AF5978-30F2-2BE4-FE92-091CC9D3A4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Finally, here you can see the drawings for both installations. 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231181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altLang="zh-TW" b="1" dirty="0"/>
          </a:p>
          <a:p>
            <a:pPr marL="914400" marR="0" lvl="1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tabLst/>
              <a:defRPr/>
            </a:pPr>
            <a:r>
              <a:rPr lang="en-US" altLang="zh-TW" b="1" dirty="0"/>
              <a:t>Our Goal is to ensure enhanced Security for IEC-62443 Compliance</a:t>
            </a:r>
          </a:p>
          <a:p>
            <a:pPr marL="914400" marR="0" lvl="1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tabLst/>
              <a:defRPr/>
            </a:pPr>
            <a:r>
              <a:rPr lang="en-US" b="0" i="0" dirty="0">
                <a:solidFill>
                  <a:srgbClr val="FFFFFF"/>
                </a:solidFill>
                <a:effectLst/>
                <a:latin typeface="Segoe UI" panose="020B0502040204020203" pitchFamily="34" charset="0"/>
              </a:rPr>
              <a:t>As an example, </a:t>
            </a:r>
            <a:r>
              <a:rPr lang="en-US" altLang="zh-TW" dirty="0"/>
              <a:t>&lt;CLICK&gt;</a:t>
            </a:r>
            <a:endParaRPr lang="en-US" b="0" i="0" dirty="0">
              <a:solidFill>
                <a:srgbClr val="FFFFFF"/>
              </a:solidFill>
              <a:effectLst/>
              <a:latin typeface="Segoe UI" panose="020B0502040204020203" pitchFamily="34" charset="0"/>
            </a:endParaRPr>
          </a:p>
          <a:p>
            <a:pPr marL="914400" marR="0" lvl="1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tabLst/>
              <a:defRPr/>
            </a:pPr>
            <a:r>
              <a:rPr lang="en-US" b="0" i="0" dirty="0">
                <a:solidFill>
                  <a:srgbClr val="FFFFFF"/>
                </a:solidFill>
                <a:effectLst/>
                <a:latin typeface="Segoe UI" panose="020B0502040204020203" pitchFamily="34" charset="0"/>
              </a:rPr>
              <a:t>we remember about the Ukraine Power Grid Attack in 2015 where  serial-to-Ethernet converter used in a power-grid attack resulted in a blackout affecting over 230,000 people</a:t>
            </a:r>
            <a:endParaRPr lang="en-US" altLang="zh-TW" b="1" dirty="0"/>
          </a:p>
          <a:p>
            <a:pPr marL="914400" marR="0" lvl="1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tabLst/>
              <a:defRPr/>
            </a:pPr>
            <a:r>
              <a:rPr lang="en-US" altLang="zh-TW" dirty="0"/>
              <a:t>&lt;CLICK&gt;</a:t>
            </a:r>
            <a:endParaRPr lang="en-US" altLang="zh-TW" b="1" dirty="0"/>
          </a:p>
          <a:p>
            <a:pPr marL="914400" marR="0" lvl="1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tabLst/>
              <a:defRPr/>
            </a:pPr>
            <a:r>
              <a:rPr lang="en-US" altLang="zh-TW" dirty="0">
                <a:solidFill>
                  <a:srgbClr val="008787"/>
                </a:solidFill>
                <a:latin typeface="Arial"/>
                <a:cs typeface="Arial"/>
              </a:rPr>
              <a:t>As of 2024, </a:t>
            </a:r>
            <a:r>
              <a:rPr lang="en-US" sz="1100" dirty="0">
                <a:solidFill>
                  <a:srgbClr val="008787"/>
                </a:solidFill>
                <a:latin typeface="Arial"/>
                <a:cs typeface="Arial"/>
              </a:rPr>
              <a:t>cyber attacks in critical facilities continues to rise in the past decades</a:t>
            </a:r>
            <a:endParaRPr lang="zh-TW" altLang="en-US" dirty="0">
              <a:solidFill>
                <a:srgbClr val="008787"/>
              </a:solidFill>
            </a:endParaRPr>
          </a:p>
          <a:p>
            <a:pPr lvl="1"/>
            <a:endParaRPr lang="en-US" altLang="zh-TW" b="1" dirty="0"/>
          </a:p>
        </p:txBody>
      </p:sp>
    </p:spTree>
    <p:extLst>
      <p:ext uri="{BB962C8B-B14F-4D97-AF65-F5344CB8AC3E}">
        <p14:creationId xmlns:p14="http://schemas.microsoft.com/office/powerpoint/2010/main" val="12901706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altLang="zh-TW" dirty="0"/>
              <a:t>The goal is to ensure that Moxa's product </a:t>
            </a:r>
            <a:r>
              <a:rPr lang="en-US" altLang="zh-TW" dirty="0" err="1"/>
              <a:t>portfilio</a:t>
            </a:r>
            <a:r>
              <a:rPr lang="en-US" altLang="zh-TW" dirty="0"/>
              <a:t>&lt;CLICK&gt;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altLang="zh-TW" dirty="0"/>
              <a:t> includes IEC-62443&lt;CLICK&gt;. -compliant solutions also at the edge level &lt;CLICK&gt;.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altLang="zh-TW" dirty="0"/>
              <a:t> This allows a robust cybersecurity protection even at the OT network edge. &lt;CLICK&gt;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A689-19C5-4178-9B82-B6294A11D36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2087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lvl="0" indent="0">
              <a:buNone/>
            </a:pPr>
            <a:endParaRPr lang="en-US" altLang="zh-TW" sz="1800" b="0" i="0" u="none" strike="noStrike" baseline="0" dirty="0">
              <a:latin typeface="Verdana" panose="020B0604030504040204" pitchFamily="34" charset="0"/>
            </a:endParaRPr>
          </a:p>
          <a:p>
            <a:r>
              <a:rPr lang="en-US" altLang="zh-TW" b="0" dirty="0"/>
              <a:t>The NPort 6000-G2 series  is designed to meet IEC-62443 compliance for edge devices.</a:t>
            </a:r>
          </a:p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altLang="zh-TW" b="0" dirty="0"/>
              <a:t>Key Features and Considerations: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&lt;CLICK&gt;</a:t>
            </a:r>
            <a:endParaRPr lang="en-DE" altLang="zh-TW" b="0" dirty="0"/>
          </a:p>
          <a:p>
            <a:pPr lvl="1"/>
            <a:r>
              <a:rPr lang="en-US" altLang="zh-TW" b="0" dirty="0"/>
              <a:t>Compliant with IEC-62443-4-1: </a:t>
            </a:r>
          </a:p>
          <a:p>
            <a:pPr marL="615950" lvl="1" indent="0">
              <a:buFont typeface="Arial" panose="020B0604020202020204" pitchFamily="34" charset="0"/>
              <a:buNone/>
            </a:pPr>
            <a:r>
              <a:rPr lang="en-US" altLang="zh-TW" b="0" dirty="0"/>
              <a:t>	This Ensures that the design and development process aligns with the standards for secure product development lifecycle requirements.</a:t>
            </a:r>
            <a:endParaRPr lang="en-DE" altLang="zh-TW" b="0" dirty="0"/>
          </a:p>
          <a:p>
            <a:pPr marL="61595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 panose="020B0604020202020204" pitchFamily="34" charset="0"/>
              <a:buNone/>
              <a:tabLst/>
              <a:defRPr/>
            </a:pPr>
            <a:r>
              <a:rPr lang="en-US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&lt;CLICK&gt;</a:t>
            </a:r>
            <a:endParaRPr lang="en-DE" altLang="zh-TW" b="0" dirty="0"/>
          </a:p>
          <a:p>
            <a:pPr marL="914400" lvl="1" indent="-298450"/>
            <a:r>
              <a:rPr lang="en-US" altLang="zh-TW" b="0" dirty="0"/>
              <a:t>Secure Management: Facilitates secure configuration and control of devices.</a:t>
            </a:r>
            <a:endParaRPr lang="en-DE" altLang="zh-TW" b="0" dirty="0"/>
          </a:p>
          <a:p>
            <a:pPr marL="1371600" lvl="2" indent="-298450"/>
            <a:r>
              <a:rPr lang="en-US" altLang="zh-TW" b="0" dirty="0"/>
              <a:t>Secure boot, </a:t>
            </a:r>
          </a:p>
          <a:p>
            <a:pPr marL="1371600" lvl="2" indent="-298450"/>
            <a:r>
              <a:rPr lang="en-US" altLang="zh-TW" b="0" dirty="0"/>
              <a:t>User authentication with role based access </a:t>
            </a:r>
            <a:endParaRPr lang="en-DE" altLang="zh-TW" b="0" dirty="0"/>
          </a:p>
          <a:p>
            <a:pPr marL="1371600" lvl="2" indent="-298450"/>
            <a:r>
              <a:rPr lang="en-US" altLang="zh-TW" b="0" dirty="0"/>
              <a:t>NPort 6000G2 removed HTTP, telnet and SSH console for security reason.</a:t>
            </a:r>
            <a:endParaRPr lang="en-DE" altLang="zh-TW" b="0" dirty="0"/>
          </a:p>
          <a:p>
            <a:pPr marL="61595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&lt;CLICK&gt;</a:t>
            </a:r>
            <a:endParaRPr lang="en-DE" altLang="zh-TW" b="0" dirty="0"/>
          </a:p>
          <a:p>
            <a:pPr marL="914400" lvl="1" indent="-298450"/>
            <a:r>
              <a:rPr lang="en-US" altLang="zh-TW" b="0" dirty="0"/>
              <a:t>Secure Communication</a:t>
            </a:r>
            <a:endParaRPr lang="en-DE" altLang="zh-TW" b="0" dirty="0"/>
          </a:p>
          <a:p>
            <a:pPr marL="1371600" lvl="2" indent="-298450"/>
            <a:r>
              <a:rPr lang="en-US" sz="1100" b="0" dirty="0"/>
              <a:t>Secured Serial Data Stream &amp; Management Interface </a:t>
            </a:r>
            <a:endParaRPr lang="en-DE" sz="1100" b="0" dirty="0"/>
          </a:p>
          <a:p>
            <a:pPr marL="1371600" lvl="2" indent="-298450"/>
            <a:r>
              <a:rPr lang="en-US" altLang="zh-TW" sz="1100" b="0" dirty="0"/>
              <a:t>Strong encryption method</a:t>
            </a:r>
            <a:endParaRPr lang="en-DE" altLang="zh-TW" sz="1100" b="0" dirty="0"/>
          </a:p>
          <a:p>
            <a:pPr marL="61595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&lt;CLICK&gt;</a:t>
            </a:r>
            <a:endParaRPr lang="en-DE" altLang="zh-TW" b="0" dirty="0"/>
          </a:p>
          <a:p>
            <a:pPr marL="914400" lvl="1" indent="-298450"/>
            <a:r>
              <a:rPr lang="en-US" altLang="zh-TW" b="0" dirty="0"/>
              <a:t>Enterprise Integration</a:t>
            </a:r>
            <a:endParaRPr lang="en-DE" altLang="zh-TW" b="0" dirty="0"/>
          </a:p>
          <a:p>
            <a:pPr marL="1371600" lvl="2" indent="-298450"/>
            <a:r>
              <a:rPr lang="en-US" altLang="zh-TW" b="0" dirty="0"/>
              <a:t>Remote syslog for SIEM</a:t>
            </a:r>
            <a:r>
              <a:rPr lang="zh-TW" altLang="en-US" b="0" dirty="0"/>
              <a:t>（</a:t>
            </a:r>
            <a:r>
              <a:rPr lang="en-US" altLang="zh-TW" b="0" dirty="0"/>
              <a:t>Security Information and Event Management)</a:t>
            </a:r>
            <a:endParaRPr lang="en-DE" altLang="zh-TW" b="0" dirty="0"/>
          </a:p>
          <a:p>
            <a:pPr marL="61595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&lt;CLICK&gt;</a:t>
            </a:r>
            <a:endParaRPr lang="en-DE" altLang="zh-TW" b="0" dirty="0"/>
          </a:p>
          <a:p>
            <a:pPr marL="914400" lvl="1" indent="-298450"/>
            <a:r>
              <a:rPr lang="en-US" altLang="zh-TW" b="0" dirty="0"/>
              <a:t>Ongoing Maintenance and Vulnerability Patching</a:t>
            </a:r>
          </a:p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 panose="020B0604020202020204" pitchFamily="34" charset="0"/>
              <a:buChar char="•"/>
              <a:tabLst/>
              <a:defRPr/>
            </a:pPr>
            <a:r>
              <a:rPr lang="en-US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&lt;CLICK&gt;</a:t>
            </a:r>
            <a:endParaRPr lang="en-DE" altLang="zh-TW" b="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zh-TW" b="0" dirty="0"/>
              <a:t>We now launched The 1 and two port </a:t>
            </a:r>
            <a:r>
              <a:rPr lang="en-US" altLang="zh-TW" b="0" dirty="0" err="1"/>
              <a:t>Nport</a:t>
            </a:r>
            <a:r>
              <a:rPr lang="en-US" altLang="zh-TW" b="0" dirty="0"/>
              <a:t> 6K G2 series. Product Launch of 4 to 32 port devices is estimated in November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TW" b="0" dirty="0"/>
              <a:t>FIFO size 128(G1)&gt;&gt; 512(G2)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zh-TW" b="0" dirty="0"/>
          </a:p>
        </p:txBody>
      </p:sp>
    </p:spTree>
    <p:extLst>
      <p:ext uri="{BB962C8B-B14F-4D97-AF65-F5344CB8AC3E}">
        <p14:creationId xmlns:p14="http://schemas.microsoft.com/office/powerpoint/2010/main" val="14515378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altLang="zh-TW" dirty="0">
                <a:solidFill>
                  <a:schemeClr val="tx1"/>
                </a:solidFill>
              </a:rPr>
              <a:t>Here is a table, where you can compare the security design between NPort 6000 G1 and G2 series. </a:t>
            </a:r>
          </a:p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endParaRPr lang="en-US" altLang="zh-TW" dirty="0">
              <a:solidFill>
                <a:schemeClr val="tx1"/>
              </a:solidFill>
            </a:endParaRP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altLang="zh-TW" b="1" dirty="0">
                <a:solidFill>
                  <a:schemeClr val="tx1"/>
                </a:solidFill>
              </a:rPr>
              <a:t>Including 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altLang="zh-TW" b="1" dirty="0">
                <a:solidFill>
                  <a:schemeClr val="tx1"/>
                </a:solidFill>
              </a:rPr>
              <a:t>ISO8601 Timestamp</a:t>
            </a:r>
            <a:r>
              <a:rPr lang="en-US" altLang="zh-TW" dirty="0">
                <a:solidFill>
                  <a:schemeClr val="tx1"/>
                </a:solidFill>
              </a:rPr>
              <a:t>: Supports millisecond-level precision, compared to second level timestamp limitation of RFC3164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altLang="zh-TW" b="0" dirty="0">
                <a:solidFill>
                  <a:schemeClr val="tx1"/>
                </a:solidFill>
              </a:rPr>
              <a:t>And </a:t>
            </a:r>
            <a:r>
              <a:rPr lang="en-US" altLang="zh-TW" b="1" dirty="0">
                <a:solidFill>
                  <a:schemeClr val="tx1"/>
                </a:solidFill>
              </a:rPr>
              <a:t>Dual Centralized Syslog with Failover </a:t>
            </a:r>
            <a:r>
              <a:rPr lang="en-US" altLang="zh-TW" b="0" dirty="0">
                <a:solidFill>
                  <a:schemeClr val="tx1"/>
                </a:solidFill>
              </a:rPr>
              <a:t>which </a:t>
            </a:r>
            <a:r>
              <a:rPr lang="en-US" altLang="zh-TW" dirty="0">
                <a:solidFill>
                  <a:schemeClr val="tx1"/>
                </a:solidFill>
              </a:rPr>
              <a:t> Allows configuration of two Syslog servers for backup, ensuring reliability.</a:t>
            </a:r>
            <a:endParaRPr lang="en-US" altLang="zh-TW" sz="1100" b="1" kern="1200" noProof="0" dirty="0">
              <a:solidFill>
                <a:schemeClr val="tx1"/>
              </a:solidFill>
              <a:effectLst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25864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altLang="zh-TW" b="1" dirty="0"/>
              <a:t>We are going the Extra Mile on product performance :</a:t>
            </a:r>
          </a:p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&lt;CLICK&gt;</a:t>
            </a:r>
            <a:endParaRPr lang="en-US" altLang="zh-TW" dirty="0"/>
          </a:p>
          <a:p>
            <a:r>
              <a:rPr lang="en-US" altLang="zh-TW" dirty="0"/>
              <a:t>Bootup time is 30% better than with </a:t>
            </a:r>
            <a:r>
              <a:rPr lang="en-US" altLang="zh-TW" dirty="0" err="1"/>
              <a:t>Nport</a:t>
            </a:r>
            <a:r>
              <a:rPr lang="en-US" altLang="zh-TW" dirty="0"/>
              <a:t> 6K G1</a:t>
            </a:r>
          </a:p>
          <a:p>
            <a:r>
              <a:rPr lang="en-US" altLang="zh-TW" dirty="0"/>
              <a:t>40.5 % lower read and write latency </a:t>
            </a:r>
          </a:p>
          <a:p>
            <a:r>
              <a:rPr lang="en-US" altLang="zh-TW" dirty="0"/>
              <a:t>88.5% lower jitter variation 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&lt;CLICK&gt;</a:t>
            </a:r>
            <a:endParaRPr lang="en-US" altLang="zh-TW" dirty="0"/>
          </a:p>
          <a:p>
            <a:r>
              <a:rPr lang="en-US" altLang="zh-TW" dirty="0"/>
              <a:t>Guided Quick Setup </a:t>
            </a:r>
          </a:p>
          <a:p>
            <a:r>
              <a:rPr lang="en-US" altLang="zh-TW" dirty="0"/>
              <a:t>Traffic Monitoring 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&lt;CLICK&gt;</a:t>
            </a:r>
            <a:endParaRPr lang="en-US" altLang="zh-TW" dirty="0"/>
          </a:p>
          <a:p>
            <a:r>
              <a:rPr lang="en-US" altLang="zh-TW" dirty="0"/>
              <a:t>2-way Installation ( front mount and new side- mount)</a:t>
            </a:r>
          </a:p>
          <a:p>
            <a:r>
              <a:rPr lang="en-US" altLang="zh-TW" dirty="0"/>
              <a:t>New Web Console 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r>
              <a:rPr lang="en-US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&lt;CLICK&gt;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r>
              <a:rPr lang="en-US" sz="11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&lt;CLICK&gt;</a:t>
            </a:r>
            <a:endParaRPr lang="en-US" altLang="zh-TW" dirty="0"/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endParaRPr lang="en-US" altLang="zh-TW" dirty="0"/>
          </a:p>
          <a:p>
            <a:pPr marL="457200" indent="-298450">
              <a:buFontTx/>
              <a:buChar char="-"/>
            </a:pPr>
            <a:endParaRPr lang="en-US" altLang="zh-TW" dirty="0"/>
          </a:p>
          <a:p>
            <a:pPr marL="158750" indent="0">
              <a:buNone/>
            </a:pPr>
            <a:endParaRPr lang="en-US" altLang="zh-TW" dirty="0"/>
          </a:p>
          <a:p>
            <a:pPr marL="158750" indent="0">
              <a:buNone/>
            </a:pPr>
            <a:endParaRPr lang="en-US" altLang="zh-TW" dirty="0"/>
          </a:p>
          <a:p>
            <a:pPr marL="158750" indent="0">
              <a:buNone/>
            </a:pPr>
            <a:endParaRPr lang="en-US" altLang="zh-TW" dirty="0"/>
          </a:p>
          <a:p>
            <a:pPr marL="158750" indent="0">
              <a:buNone/>
            </a:pPr>
            <a:r>
              <a:rPr lang="en-US" altLang="zh-TW" dirty="0">
                <a:solidFill>
                  <a:schemeClr val="bg2">
                    <a:lumMod val="75000"/>
                  </a:schemeClr>
                </a:solidFill>
                <a:highlight>
                  <a:srgbClr val="FFFF00"/>
                </a:highlight>
              </a:rPr>
              <a:t>[Latency: Read + Write latency for 1 byte data in 9600, 8N1, FIFO disable</a:t>
            </a:r>
          </a:p>
          <a:p>
            <a:pPr marL="158750" indent="0">
              <a:buNone/>
            </a:pPr>
            <a:r>
              <a:rPr lang="en-US" altLang="zh-TW" dirty="0">
                <a:solidFill>
                  <a:schemeClr val="bg2">
                    <a:lumMod val="75000"/>
                  </a:schemeClr>
                </a:solidFill>
                <a:highlight>
                  <a:srgbClr val="FFFF00"/>
                </a:highlight>
              </a:rPr>
              <a:t>Jitter: Jitter in 1/32/64/128/256/512/1024 byte variation (highest – lowest) ]</a:t>
            </a:r>
          </a:p>
          <a:p>
            <a:endParaRPr lang="en-US" altLang="zh-TW" dirty="0"/>
          </a:p>
          <a:p>
            <a:pPr marL="15875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787608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dirty="0"/>
              <a:t>Now you are wondering what else is new on the new </a:t>
            </a:r>
            <a:r>
              <a:rPr lang="en-US" dirty="0" err="1"/>
              <a:t>Nport</a:t>
            </a:r>
            <a:r>
              <a:rPr lang="en-US" dirty="0"/>
              <a:t> 6000 G2 series? &lt;CLICK&gt;</a:t>
            </a:r>
          </a:p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endParaRPr lang="en-US" dirty="0"/>
          </a:p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dirty="0"/>
              <a:t>Let’s start with Device search utility  version 3.0 </a:t>
            </a:r>
            <a:endParaRPr lang="en-DE" dirty="0"/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6990802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Based on research do over 50% of our customers use the NPort </a:t>
            </a:r>
            <a:r>
              <a:rPr lang="en-US" altLang="zh-TW" dirty="0" err="1"/>
              <a:t>RealCOM</a:t>
            </a:r>
            <a:r>
              <a:rPr lang="en-US" altLang="zh-TW" dirty="0"/>
              <a:t> mode. </a:t>
            </a:r>
            <a:r>
              <a:rPr lang="en-US" altLang="zh-TW" b="1" dirty="0"/>
              <a:t>&lt;CLICK&gt;</a:t>
            </a:r>
            <a:endParaRPr lang="en-US" altLang="zh-TW" dirty="0"/>
          </a:p>
          <a:p>
            <a:pPr marL="914400" marR="0" lvl="1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tabLst/>
              <a:defRPr/>
            </a:pPr>
            <a:r>
              <a:rPr lang="en-US" altLang="zh-TW" dirty="0"/>
              <a:t>With DSU 3.0  A streamlined one-stop </a:t>
            </a:r>
            <a:r>
              <a:rPr lang="en-US" altLang="zh-TW" dirty="0" err="1"/>
              <a:t>RealCOM</a:t>
            </a:r>
            <a:r>
              <a:rPr lang="en-US" altLang="zh-TW" dirty="0"/>
              <a:t> mode configuration process will be introduced.</a:t>
            </a:r>
            <a:r>
              <a:rPr lang="en-US" altLang="zh-TW" b="1" dirty="0"/>
              <a:t> &lt;CLICK&gt;</a:t>
            </a:r>
            <a:endParaRPr lang="en-US" altLang="zh-TW" dirty="0"/>
          </a:p>
          <a:p>
            <a:pPr marL="914400" marR="0" lvl="1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tabLst/>
              <a:defRPr/>
            </a:pPr>
            <a:endParaRPr lang="en-US" altLang="zh-TW" dirty="0"/>
          </a:p>
          <a:p>
            <a:r>
              <a:rPr lang="en-US" altLang="zh-TW" b="0" dirty="0"/>
              <a:t>We added </a:t>
            </a:r>
            <a:r>
              <a:rPr lang="en-US" altLang="zh-TW" b="1" dirty="0"/>
              <a:t>support for certificate import and allowlist settings</a:t>
            </a:r>
            <a:r>
              <a:rPr lang="en-US" altLang="zh-TW" b="0" dirty="0"/>
              <a:t>. &lt;CLICK&gt;</a:t>
            </a:r>
          </a:p>
          <a:p>
            <a:pPr marL="457200" lvl="0" indent="-298450"/>
            <a:r>
              <a:rPr lang="en-US" altLang="zh-TW" dirty="0"/>
              <a:t>Support for multiple languages.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altLang="zh-TW" dirty="0"/>
          </a:p>
          <a:p>
            <a:pPr marL="15875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05538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com.tw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www.moxa.com/" TargetMode="External"/><Relationship Id="rId4" Type="http://schemas.openxmlformats.org/officeDocument/2006/relationships/image" Target="../media/image10.sv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字版面配置區 17">
            <a:extLst>
              <a:ext uri="{FF2B5EF4-FFF2-40B4-BE49-F238E27FC236}">
                <a16:creationId xmlns:a16="http://schemas.microsoft.com/office/drawing/2014/main" id="{5BEF15B3-F71C-FF68-63CB-FB7051667B2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76714" y="4941168"/>
            <a:ext cx="4799673" cy="98747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19" name="文字版面配置區 17">
            <a:extLst>
              <a:ext uri="{FF2B5EF4-FFF2-40B4-BE49-F238E27FC236}">
                <a16:creationId xmlns:a16="http://schemas.microsoft.com/office/drawing/2014/main" id="{F9E40094-AF22-704B-27B1-8C13BC5790F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794" y="3019074"/>
            <a:ext cx="4839135" cy="98747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BE466DFE-A8D0-47DE-CD03-76F67DFADA8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894615" y="1121543"/>
            <a:ext cx="4783035" cy="987476"/>
          </a:xfrm>
        </p:spPr>
        <p:txBody>
          <a:bodyPr>
            <a:normAutofit/>
          </a:bodyPr>
          <a:lstStyle>
            <a:lvl1pPr marL="0" indent="0">
              <a:buNone/>
              <a:defRPr sz="1800" baseline="0"/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11" name="手繪多邊形 10">
            <a:extLst>
              <a:ext uri="{FF2B5EF4-FFF2-40B4-BE49-F238E27FC236}">
                <a16:creationId xmlns:a16="http://schemas.microsoft.com/office/drawing/2014/main" id="{3016B66C-75D0-FC76-8A56-02F5D3F54CF7}"/>
              </a:ext>
            </a:extLst>
          </p:cNvPr>
          <p:cNvSpPr/>
          <p:nvPr userDrawn="1"/>
        </p:nvSpPr>
        <p:spPr>
          <a:xfrm>
            <a:off x="0" y="0"/>
            <a:ext cx="6905703" cy="6345238"/>
          </a:xfrm>
          <a:custGeom>
            <a:avLst/>
            <a:gdLst>
              <a:gd name="connsiteX0" fmla="*/ 0 w 6905703"/>
              <a:gd name="connsiteY0" fmla="*/ 0 h 6345238"/>
              <a:gd name="connsiteX1" fmla="*/ 1159967 w 6905703"/>
              <a:gd name="connsiteY1" fmla="*/ 0 h 6345238"/>
              <a:gd name="connsiteX2" fmla="*/ 1159967 w 6905703"/>
              <a:gd name="connsiteY2" fmla="*/ 3 h 6345238"/>
              <a:gd name="connsiteX3" fmla="*/ 4026967 w 6905703"/>
              <a:gd name="connsiteY3" fmla="*/ 3 h 6345238"/>
              <a:gd name="connsiteX4" fmla="*/ 4026967 w 6905703"/>
              <a:gd name="connsiteY4" fmla="*/ 1 h 6345238"/>
              <a:gd name="connsiteX5" fmla="*/ 6905703 w 6905703"/>
              <a:gd name="connsiteY5" fmla="*/ 1 h 6345238"/>
              <a:gd name="connsiteX6" fmla="*/ 4242207 w 6905703"/>
              <a:gd name="connsiteY6" fmla="*/ 6345238 h 6345238"/>
              <a:gd name="connsiteX7" fmla="*/ 0 w 6905703"/>
              <a:gd name="connsiteY7" fmla="*/ 6345238 h 6345238"/>
              <a:gd name="connsiteX8" fmla="*/ 0 w 6905703"/>
              <a:gd name="connsiteY8" fmla="*/ 0 h 63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05703" h="6345238">
                <a:moveTo>
                  <a:pt x="0" y="0"/>
                </a:moveTo>
                <a:lnTo>
                  <a:pt x="1159967" y="0"/>
                </a:lnTo>
                <a:lnTo>
                  <a:pt x="1159967" y="3"/>
                </a:lnTo>
                <a:lnTo>
                  <a:pt x="4026967" y="3"/>
                </a:lnTo>
                <a:lnTo>
                  <a:pt x="4026967" y="1"/>
                </a:lnTo>
                <a:lnTo>
                  <a:pt x="6905703" y="1"/>
                </a:lnTo>
                <a:lnTo>
                  <a:pt x="4242207" y="6345238"/>
                </a:lnTo>
                <a:lnTo>
                  <a:pt x="0" y="6345238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/>
          </a:p>
        </p:txBody>
      </p:sp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1F9F108D-2AF7-B57D-CE24-5305F1BBEA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894" y="2073783"/>
            <a:ext cx="4081377" cy="3276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lang="zh-TW" altLang="en-US" sz="22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F2A0A008-EB98-50D4-C18B-F674176AD5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38122468-0F77-369C-4F7D-7C9D09891BE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3753" y="1175266"/>
            <a:ext cx="5107123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edit subtitle styles </a:t>
            </a:r>
            <a:endParaRPr kumimoji="1" lang="zh-TW" altLang="en-US" dirty="0"/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E3E4CD94-5DAF-D468-A744-58D77C9E65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425" y="414664"/>
            <a:ext cx="5648369" cy="727584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36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zh-TW" dirty="0"/>
              <a:t>Click to edit title styles</a:t>
            </a:r>
            <a:endParaRPr kumimoji="1"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1F05E88C-45CF-6C75-660C-F51902284E03}"/>
              </a:ext>
            </a:extLst>
          </p:cNvPr>
          <p:cNvSpPr txBox="1"/>
          <p:nvPr userDrawn="1"/>
        </p:nvSpPr>
        <p:spPr>
          <a:xfrm>
            <a:off x="443753" y="6427694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0B801B4C-3B81-E169-42A3-1E63AF9F1AFF}"/>
              </a:ext>
            </a:extLst>
          </p:cNvPr>
          <p:cNvSpPr txBox="1"/>
          <p:nvPr userDrawn="1"/>
        </p:nvSpPr>
        <p:spPr>
          <a:xfrm>
            <a:off x="196632" y="6448434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778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4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2" y="6448434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625191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</a:t>
            </a:r>
            <a:br>
              <a:rPr kumimoji="1" lang="en-US" altLang="zh-TW" dirty="0"/>
            </a:br>
            <a:r>
              <a:rPr kumimoji="1" lang="en-US" altLang="zh-TW" dirty="0"/>
              <a:t> </a:t>
            </a:r>
            <a:endParaRPr kumimoji="1" lang="zh-TW" altLang="en-US" dirty="0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0" y="1151572"/>
            <a:ext cx="11161729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subtitle style</a:t>
            </a:r>
            <a:endParaRPr kumimoji="1" lang="zh-TW" altLang="en-US" dirty="0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39104" y="1999716"/>
            <a:ext cx="11154338" cy="4289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529496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e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一張含有 天空, 水, 戶外, 空中 的圖片&#10;&#10;自動產生的描述">
            <a:extLst>
              <a:ext uri="{FF2B5EF4-FFF2-40B4-BE49-F238E27FC236}">
                <a16:creationId xmlns:a16="http://schemas.microsoft.com/office/drawing/2014/main" id="{84A1A4B9-375C-6A69-F60C-E15D43C642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366837" cy="6858000"/>
          </a:xfrm>
          <a:prstGeom prst="rect">
            <a:avLst/>
          </a:prstGeom>
        </p:spPr>
      </p:pic>
      <p:sp>
        <p:nvSpPr>
          <p:cNvPr id="2" name="手繪多邊形 1">
            <a:extLst>
              <a:ext uri="{FF2B5EF4-FFF2-40B4-BE49-F238E27FC236}">
                <a16:creationId xmlns:a16="http://schemas.microsoft.com/office/drawing/2014/main" id="{1BC3D86C-9C1B-392F-C809-E9789469CF85}"/>
              </a:ext>
            </a:extLst>
          </p:cNvPr>
          <p:cNvSpPr/>
          <p:nvPr userDrawn="1"/>
        </p:nvSpPr>
        <p:spPr>
          <a:xfrm flipH="1" flipV="1">
            <a:off x="4401084" y="-1"/>
            <a:ext cx="7805236" cy="6858001"/>
          </a:xfrm>
          <a:custGeom>
            <a:avLst/>
            <a:gdLst>
              <a:gd name="connsiteX0" fmla="*/ 5335204 w 8213940"/>
              <a:gd name="connsiteY0" fmla="*/ 6858001 h 6858001"/>
              <a:gd name="connsiteX1" fmla="*/ 4624004 w 8213940"/>
              <a:gd name="connsiteY1" fmla="*/ 6858001 h 6858001"/>
              <a:gd name="connsiteX2" fmla="*/ 4351772 w 8213940"/>
              <a:gd name="connsiteY2" fmla="*/ 6858001 h 6858001"/>
              <a:gd name="connsiteX3" fmla="*/ 3950871 w 8213940"/>
              <a:gd name="connsiteY3" fmla="*/ 6858001 h 6858001"/>
              <a:gd name="connsiteX4" fmla="*/ 3640572 w 8213940"/>
              <a:gd name="connsiteY4" fmla="*/ 6858001 h 6858001"/>
              <a:gd name="connsiteX5" fmla="*/ 3239671 w 8213940"/>
              <a:gd name="connsiteY5" fmla="*/ 6858001 h 6858001"/>
              <a:gd name="connsiteX6" fmla="*/ 2967439 w 8213940"/>
              <a:gd name="connsiteY6" fmla="*/ 6858001 h 6858001"/>
              <a:gd name="connsiteX7" fmla="*/ 2256239 w 8213940"/>
              <a:gd name="connsiteY7" fmla="*/ 6858001 h 6858001"/>
              <a:gd name="connsiteX8" fmla="*/ 1384333 w 8213940"/>
              <a:gd name="connsiteY8" fmla="*/ 6858001 h 6858001"/>
              <a:gd name="connsiteX9" fmla="*/ 0 w 8213940"/>
              <a:gd name="connsiteY9" fmla="*/ 6858001 h 6858001"/>
              <a:gd name="connsiteX10" fmla="*/ 0 w 8213940"/>
              <a:gd name="connsiteY10" fmla="*/ 1 h 6858001"/>
              <a:gd name="connsiteX11" fmla="*/ 1384333 w 8213940"/>
              <a:gd name="connsiteY11" fmla="*/ 1 h 6858001"/>
              <a:gd name="connsiteX12" fmla="*/ 2256239 w 8213940"/>
              <a:gd name="connsiteY12" fmla="*/ 1 h 6858001"/>
              <a:gd name="connsiteX13" fmla="*/ 2256239 w 8213940"/>
              <a:gd name="connsiteY13" fmla="*/ 0 h 6858001"/>
              <a:gd name="connsiteX14" fmla="*/ 2967439 w 8213940"/>
              <a:gd name="connsiteY14" fmla="*/ 0 h 6858001"/>
              <a:gd name="connsiteX15" fmla="*/ 3239671 w 8213940"/>
              <a:gd name="connsiteY15" fmla="*/ 0 h 6858001"/>
              <a:gd name="connsiteX16" fmla="*/ 3640572 w 8213940"/>
              <a:gd name="connsiteY16" fmla="*/ 0 h 6858001"/>
              <a:gd name="connsiteX17" fmla="*/ 3950871 w 8213940"/>
              <a:gd name="connsiteY17" fmla="*/ 0 h 6858001"/>
              <a:gd name="connsiteX18" fmla="*/ 4351772 w 8213940"/>
              <a:gd name="connsiteY18" fmla="*/ 0 h 6858001"/>
              <a:gd name="connsiteX19" fmla="*/ 4624004 w 8213940"/>
              <a:gd name="connsiteY19" fmla="*/ 0 h 6858001"/>
              <a:gd name="connsiteX20" fmla="*/ 5134975 w 8213940"/>
              <a:gd name="connsiteY20" fmla="*/ 0 h 6858001"/>
              <a:gd name="connsiteX21" fmla="*/ 5335204 w 8213940"/>
              <a:gd name="connsiteY21" fmla="*/ 0 h 6858001"/>
              <a:gd name="connsiteX22" fmla="*/ 5846175 w 8213940"/>
              <a:gd name="connsiteY22" fmla="*/ 0 h 6858001"/>
              <a:gd name="connsiteX23" fmla="*/ 6118407 w 8213940"/>
              <a:gd name="connsiteY23" fmla="*/ 0 h 6858001"/>
              <a:gd name="connsiteX24" fmla="*/ 6519308 w 8213940"/>
              <a:gd name="connsiteY24" fmla="*/ 0 h 6858001"/>
              <a:gd name="connsiteX25" fmla="*/ 6829607 w 8213940"/>
              <a:gd name="connsiteY25" fmla="*/ 0 h 6858001"/>
              <a:gd name="connsiteX26" fmla="*/ 7230508 w 8213940"/>
              <a:gd name="connsiteY26" fmla="*/ 0 h 6858001"/>
              <a:gd name="connsiteX27" fmla="*/ 7502740 w 8213940"/>
              <a:gd name="connsiteY27" fmla="*/ 0 h 6858001"/>
              <a:gd name="connsiteX28" fmla="*/ 8213940 w 8213940"/>
              <a:gd name="connsiteY28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13940" h="6858001">
                <a:moveTo>
                  <a:pt x="5335204" y="6858001"/>
                </a:moveTo>
                <a:lnTo>
                  <a:pt x="4624004" y="6858001"/>
                </a:lnTo>
                <a:lnTo>
                  <a:pt x="4351772" y="6858001"/>
                </a:lnTo>
                <a:lnTo>
                  <a:pt x="3950871" y="6858001"/>
                </a:lnTo>
                <a:lnTo>
                  <a:pt x="3640572" y="6858001"/>
                </a:lnTo>
                <a:lnTo>
                  <a:pt x="3239671" y="6858001"/>
                </a:lnTo>
                <a:lnTo>
                  <a:pt x="2967439" y="6858001"/>
                </a:lnTo>
                <a:lnTo>
                  <a:pt x="2256239" y="6858001"/>
                </a:lnTo>
                <a:lnTo>
                  <a:pt x="1384333" y="6858001"/>
                </a:lnTo>
                <a:lnTo>
                  <a:pt x="0" y="6858001"/>
                </a:lnTo>
                <a:lnTo>
                  <a:pt x="0" y="1"/>
                </a:lnTo>
                <a:lnTo>
                  <a:pt x="1384333" y="1"/>
                </a:lnTo>
                <a:lnTo>
                  <a:pt x="2256239" y="1"/>
                </a:lnTo>
                <a:lnTo>
                  <a:pt x="2256239" y="0"/>
                </a:lnTo>
                <a:lnTo>
                  <a:pt x="2967439" y="0"/>
                </a:lnTo>
                <a:lnTo>
                  <a:pt x="3239671" y="0"/>
                </a:lnTo>
                <a:lnTo>
                  <a:pt x="3640572" y="0"/>
                </a:lnTo>
                <a:lnTo>
                  <a:pt x="3950871" y="0"/>
                </a:lnTo>
                <a:lnTo>
                  <a:pt x="4351772" y="0"/>
                </a:lnTo>
                <a:lnTo>
                  <a:pt x="4624004" y="0"/>
                </a:lnTo>
                <a:lnTo>
                  <a:pt x="5134975" y="0"/>
                </a:lnTo>
                <a:lnTo>
                  <a:pt x="5335204" y="0"/>
                </a:lnTo>
                <a:lnTo>
                  <a:pt x="5846175" y="0"/>
                </a:lnTo>
                <a:lnTo>
                  <a:pt x="6118407" y="0"/>
                </a:lnTo>
                <a:lnTo>
                  <a:pt x="6519308" y="0"/>
                </a:lnTo>
                <a:lnTo>
                  <a:pt x="6829607" y="0"/>
                </a:lnTo>
                <a:lnTo>
                  <a:pt x="7230508" y="0"/>
                </a:lnTo>
                <a:lnTo>
                  <a:pt x="7502740" y="0"/>
                </a:lnTo>
                <a:lnTo>
                  <a:pt x="821394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dirty="0"/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59723" y="2725752"/>
            <a:ext cx="4976718" cy="1819261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4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edit master title styles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14122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F29F7220-A3DD-B82C-71F3-F65118B368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1776" y="6465415"/>
            <a:ext cx="1086321" cy="184425"/>
          </a:xfrm>
          <a:prstGeom prst="rect">
            <a:avLst/>
          </a:prstGeom>
        </p:spPr>
      </p:pic>
      <p:sp>
        <p:nvSpPr>
          <p:cNvPr id="4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845" y="2704207"/>
            <a:ext cx="7995673" cy="1278196"/>
          </a:xfrm>
          <a:prstGeom prst="rect">
            <a:avLst/>
          </a:prstGeom>
        </p:spPr>
        <p:txBody>
          <a:bodyPr anchor="t"/>
          <a:lstStyle>
            <a:lvl1pPr marR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edit master title styles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997812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2">
            <a:extLst>
              <a:ext uri="{FF2B5EF4-FFF2-40B4-BE49-F238E27FC236}">
                <a16:creationId xmlns:a16="http://schemas.microsoft.com/office/drawing/2014/main" id="{736A50A2-A452-9257-4EA2-BF7C6A09169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3588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algn="l"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6997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an image</a:t>
            </a: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DF9FBA6D-DC35-8AF4-BCC7-4932EBB35B72}"/>
              </a:ext>
            </a:extLst>
          </p:cNvPr>
          <p:cNvSpPr/>
          <p:nvPr userDrawn="1"/>
        </p:nvSpPr>
        <p:spPr>
          <a:xfrm>
            <a:off x="4884821" y="3428920"/>
            <a:ext cx="7308766" cy="3429080"/>
          </a:xfrm>
          <a:custGeom>
            <a:avLst/>
            <a:gdLst>
              <a:gd name="connsiteX0" fmla="*/ 1307794 w 7969002"/>
              <a:gd name="connsiteY0" fmla="*/ 313527 h 3429080"/>
              <a:gd name="connsiteX1" fmla="*/ 1307794 w 7969002"/>
              <a:gd name="connsiteY1" fmla="*/ 3429080 h 3429080"/>
              <a:gd name="connsiteX2" fmla="*/ 0 w 7969002"/>
              <a:gd name="connsiteY2" fmla="*/ 3429080 h 3429080"/>
              <a:gd name="connsiteX3" fmla="*/ 1439401 w 7969002"/>
              <a:gd name="connsiteY3" fmla="*/ 0 h 3429080"/>
              <a:gd name="connsiteX4" fmla="*/ 2751452 w 7969002"/>
              <a:gd name="connsiteY4" fmla="*/ 0 h 3429080"/>
              <a:gd name="connsiteX5" fmla="*/ 3045902 w 7969002"/>
              <a:gd name="connsiteY5" fmla="*/ 0 h 3429080"/>
              <a:gd name="connsiteX6" fmla="*/ 4357953 w 7969002"/>
              <a:gd name="connsiteY6" fmla="*/ 0 h 3429080"/>
              <a:gd name="connsiteX7" fmla="*/ 4918846 w 7969002"/>
              <a:gd name="connsiteY7" fmla="*/ 0 h 3429080"/>
              <a:gd name="connsiteX8" fmla="*/ 6230896 w 7969002"/>
              <a:gd name="connsiteY8" fmla="*/ 0 h 3429080"/>
              <a:gd name="connsiteX9" fmla="*/ 6656951 w 7969002"/>
              <a:gd name="connsiteY9" fmla="*/ 0 h 3429080"/>
              <a:gd name="connsiteX10" fmla="*/ 7969002 w 7969002"/>
              <a:gd name="connsiteY10" fmla="*/ 0 h 3429080"/>
              <a:gd name="connsiteX11" fmla="*/ 7969002 w 7969002"/>
              <a:gd name="connsiteY11" fmla="*/ 3429080 h 3429080"/>
              <a:gd name="connsiteX12" fmla="*/ 6656951 w 7969002"/>
              <a:gd name="connsiteY12" fmla="*/ 3429080 h 3429080"/>
              <a:gd name="connsiteX13" fmla="*/ 2619848 w 7969002"/>
              <a:gd name="connsiteY13" fmla="*/ 3429080 h 3429080"/>
              <a:gd name="connsiteX14" fmla="*/ 2619845 w 7969002"/>
              <a:gd name="connsiteY14" fmla="*/ 3429080 h 3429080"/>
              <a:gd name="connsiteX15" fmla="*/ 1312051 w 7969002"/>
              <a:gd name="connsiteY15" fmla="*/ 3429080 h 3429080"/>
              <a:gd name="connsiteX16" fmla="*/ 1307797 w 7969002"/>
              <a:gd name="connsiteY16" fmla="*/ 3429080 h 3429080"/>
              <a:gd name="connsiteX17" fmla="*/ 1307797 w 7969002"/>
              <a:gd name="connsiteY17" fmla="*/ 313521 h 342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969002" h="3429080">
                <a:moveTo>
                  <a:pt x="1307794" y="313527"/>
                </a:moveTo>
                <a:lnTo>
                  <a:pt x="1307794" y="3429080"/>
                </a:lnTo>
                <a:lnTo>
                  <a:pt x="0" y="3429080"/>
                </a:lnTo>
                <a:close/>
                <a:moveTo>
                  <a:pt x="1439401" y="0"/>
                </a:moveTo>
                <a:lnTo>
                  <a:pt x="2751452" y="0"/>
                </a:lnTo>
                <a:lnTo>
                  <a:pt x="3045902" y="0"/>
                </a:lnTo>
                <a:lnTo>
                  <a:pt x="4357953" y="0"/>
                </a:lnTo>
                <a:lnTo>
                  <a:pt x="4918846" y="0"/>
                </a:lnTo>
                <a:lnTo>
                  <a:pt x="6230896" y="0"/>
                </a:lnTo>
                <a:lnTo>
                  <a:pt x="6656951" y="0"/>
                </a:lnTo>
                <a:lnTo>
                  <a:pt x="7969002" y="0"/>
                </a:lnTo>
                <a:lnTo>
                  <a:pt x="7969002" y="3429080"/>
                </a:lnTo>
                <a:lnTo>
                  <a:pt x="6656951" y="3429080"/>
                </a:lnTo>
                <a:lnTo>
                  <a:pt x="2619848" y="3429080"/>
                </a:lnTo>
                <a:lnTo>
                  <a:pt x="2619845" y="3429080"/>
                </a:lnTo>
                <a:lnTo>
                  <a:pt x="1312051" y="3429080"/>
                </a:lnTo>
                <a:lnTo>
                  <a:pt x="1307797" y="3429080"/>
                </a:lnTo>
                <a:lnTo>
                  <a:pt x="1307797" y="31352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/>
          </a:p>
        </p:txBody>
      </p:sp>
      <p:sp>
        <p:nvSpPr>
          <p:cNvPr id="4" name="Google Shape;314;p44">
            <a:extLst>
              <a:ext uri="{FF2B5EF4-FFF2-40B4-BE49-F238E27FC236}">
                <a16:creationId xmlns:a16="http://schemas.microsoft.com/office/drawing/2014/main" id="{F9773D12-9666-E042-B919-E9CDAE7FEF84}"/>
              </a:ext>
            </a:extLst>
          </p:cNvPr>
          <p:cNvSpPr txBox="1"/>
          <p:nvPr userDrawn="1"/>
        </p:nvSpPr>
        <p:spPr>
          <a:xfrm>
            <a:off x="6342235" y="4178291"/>
            <a:ext cx="4558376" cy="11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-US" altLang="zh-TW" sz="5800" dirty="0">
                <a:solidFill>
                  <a:schemeClr val="lt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 Medium"/>
              </a:rPr>
              <a:t>Thank You</a:t>
            </a:r>
          </a:p>
        </p:txBody>
      </p:sp>
      <p:sp>
        <p:nvSpPr>
          <p:cNvPr id="5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6342235" y="5141744"/>
            <a:ext cx="5215098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2"/>
              </a:rPr>
              <a:t>www.com.tw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5038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TextBox 7"/>
          <p:cNvSpPr txBox="1"/>
          <p:nvPr/>
        </p:nvSpPr>
        <p:spPr>
          <a:xfrm>
            <a:off x="6947483" y="1646819"/>
            <a:ext cx="4321374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rIns="60959" anchor="ctr">
            <a:spAutoFit/>
          </a:bodyPr>
          <a:lstStyle>
            <a:lvl1pPr>
              <a:spcBef>
                <a:spcPts val="1100"/>
              </a:spcBef>
              <a:defRPr sz="4800" b="1">
                <a:solidFill>
                  <a:schemeClr val="accent1"/>
                </a:solidFill>
              </a:defRPr>
            </a:lvl1pPr>
          </a:lstStyle>
          <a:p>
            <a:r>
              <a:rPr sz="6400" dirty="0"/>
              <a:t>Thank You</a:t>
            </a:r>
          </a:p>
        </p:txBody>
      </p:sp>
      <p:pic>
        <p:nvPicPr>
          <p:cNvPr id="3" name="圖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17" y="3105644"/>
            <a:ext cx="11480298" cy="3752356"/>
          </a:xfrm>
          <a:prstGeom prst="rect">
            <a:avLst/>
          </a:prstGeom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0301ECC4-0EDA-63C7-7452-29496796D280}"/>
              </a:ext>
            </a:extLst>
          </p:cNvPr>
          <p:cNvSpPr txBox="1"/>
          <p:nvPr userDrawn="1"/>
        </p:nvSpPr>
        <p:spPr>
          <a:xfrm>
            <a:off x="875448" y="5961194"/>
            <a:ext cx="2954174" cy="384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rIns="60959" anchor="ctr">
            <a:norm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dirty="0">
                <a:solidFill>
                  <a:schemeClr val="accent3"/>
                </a:solidFill>
              </a:rPr>
              <a:t>© Moxa Inc. All rights reserved.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9109" y="5563962"/>
            <a:ext cx="2400842" cy="352731"/>
          </a:xfrm>
          <a:prstGeom prst="rect">
            <a:avLst/>
          </a:prstGeom>
        </p:spPr>
      </p:pic>
      <p:sp>
        <p:nvSpPr>
          <p:cNvPr id="10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7007551" y="2620994"/>
            <a:ext cx="4671504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5"/>
              </a:rPr>
              <a:t>www.moxa.com</a:t>
            </a:r>
            <a:r>
              <a:rPr lang="en-US" altLang="zh-TW" sz="180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14693317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845" y="2704207"/>
            <a:ext cx="7995673" cy="1278196"/>
          </a:xfrm>
          <a:prstGeom prst="rect">
            <a:avLst/>
          </a:prstGeom>
        </p:spPr>
        <p:txBody>
          <a:bodyPr anchor="t"/>
          <a:lstStyle>
            <a:lvl1pPr marR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edit master title styles</a:t>
            </a:r>
            <a:endParaRPr kumimoji="1" lang="zh-TW" alt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F29F7220-A3DD-B82C-71F3-F65118B368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1776" y="6465415"/>
            <a:ext cx="1086321" cy="18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289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0" y="1574154"/>
            <a:ext cx="11161729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75" marR="0" indent="-358775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 </a:t>
            </a:r>
          </a:p>
          <a:p>
            <a:pPr lvl="3"/>
            <a:r>
              <a:rPr lang="en-US" altLang="zh-TW" dirty="0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4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2" y="6448434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356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v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服裝, 布, 水, 青綠色 的圖片&#10;&#10;自動產生的描述">
            <a:extLst>
              <a:ext uri="{FF2B5EF4-FFF2-40B4-BE49-F238E27FC236}">
                <a16:creationId xmlns:a16="http://schemas.microsoft.com/office/drawing/2014/main" id="{ECFE994D-0EF3-CF8F-99C4-3832D775B80E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127" y="0"/>
            <a:ext cx="11277334" cy="4606183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765" y="1911530"/>
            <a:ext cx="10234671" cy="72195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144" y="4839730"/>
            <a:ext cx="5581650" cy="44157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8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144" y="5350969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51693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CCDCB7F7-1BC9-126D-F62F-D7EE13E31F7B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27" y="0"/>
            <a:ext cx="11277333" cy="4572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27FC470-F141-C9BB-493E-638B9F5377EF}"/>
              </a:ext>
            </a:extLst>
          </p:cNvPr>
          <p:cNvSpPr/>
          <p:nvPr userDrawn="1"/>
        </p:nvSpPr>
        <p:spPr>
          <a:xfrm>
            <a:off x="458127" y="0"/>
            <a:ext cx="8733848" cy="4572000"/>
          </a:xfrm>
          <a:prstGeom prst="rect">
            <a:avLst/>
          </a:prstGeom>
          <a:gradFill>
            <a:gsLst>
              <a:gs pos="32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1834E75B-44F2-6DB6-4FD4-87F9C93FF3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16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5582" y="1911530"/>
            <a:ext cx="10807240" cy="721953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4847759"/>
            <a:ext cx="5581650" cy="43354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8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7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938" y="5350969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6517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ver_Ed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6">
            <a:extLst>
              <a:ext uri="{FF2B5EF4-FFF2-40B4-BE49-F238E27FC236}">
                <a16:creationId xmlns:a16="http://schemas.microsoft.com/office/drawing/2014/main" id="{50DB062D-130E-7863-90A1-218D821EC4E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0194" y="0"/>
            <a:ext cx="11476800" cy="4572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an image</a:t>
            </a:r>
          </a:p>
          <a:p>
            <a:endParaRPr kumimoji="1" lang="zh-TW" altLang="en-US" dirty="0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8" y="1911530"/>
            <a:ext cx="11161712" cy="721953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j-ea"/>
                <a:cs typeface="Arial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4832311"/>
            <a:ext cx="5581650" cy="45028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8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0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938" y="5350969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1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84289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ver"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一張含有 足部穿著, 人員, 服裝, 室內 的圖片&#10;&#10;自動產生的描述">
            <a:extLst>
              <a:ext uri="{FF2B5EF4-FFF2-40B4-BE49-F238E27FC236}">
                <a16:creationId xmlns:a16="http://schemas.microsoft.com/office/drawing/2014/main" id="{E4016282-14AB-22EA-494C-9F6785271A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" y="0"/>
            <a:ext cx="12192794" cy="6858447"/>
          </a:xfrm>
          <a:prstGeom prst="rect">
            <a:avLst/>
          </a:prstGeom>
        </p:spPr>
      </p:pic>
      <p:sp>
        <p:nvSpPr>
          <p:cNvPr id="3" name="手繪多邊形 2">
            <a:extLst>
              <a:ext uri="{FF2B5EF4-FFF2-40B4-BE49-F238E27FC236}">
                <a16:creationId xmlns:a16="http://schemas.microsoft.com/office/drawing/2014/main" id="{4727375F-166D-A35D-166C-70E73F6738CE}"/>
              </a:ext>
            </a:extLst>
          </p:cNvPr>
          <p:cNvSpPr/>
          <p:nvPr userDrawn="1"/>
        </p:nvSpPr>
        <p:spPr>
          <a:xfrm>
            <a:off x="794" y="-2"/>
            <a:ext cx="6946595" cy="6858001"/>
          </a:xfrm>
          <a:custGeom>
            <a:avLst/>
            <a:gdLst>
              <a:gd name="connsiteX0" fmla="*/ 2517494 w 5209946"/>
              <a:gd name="connsiteY0" fmla="*/ 0 h 5143501"/>
              <a:gd name="connsiteX1" fmla="*/ 3050894 w 5209946"/>
              <a:gd name="connsiteY1" fmla="*/ 0 h 5143501"/>
              <a:gd name="connsiteX2" fmla="*/ 4676546 w 5209946"/>
              <a:gd name="connsiteY2" fmla="*/ 0 h 5143501"/>
              <a:gd name="connsiteX3" fmla="*/ 5209946 w 5209946"/>
              <a:gd name="connsiteY3" fmla="*/ 0 h 5143501"/>
              <a:gd name="connsiteX4" fmla="*/ 3050894 w 5209946"/>
              <a:gd name="connsiteY4" fmla="*/ 5143501 h 5143501"/>
              <a:gd name="connsiteX5" fmla="*/ 2517494 w 5209946"/>
              <a:gd name="connsiteY5" fmla="*/ 5143501 h 5143501"/>
              <a:gd name="connsiteX6" fmla="*/ 74913 w 5209946"/>
              <a:gd name="connsiteY6" fmla="*/ 5143501 h 5143501"/>
              <a:gd name="connsiteX7" fmla="*/ 0 w 5209946"/>
              <a:gd name="connsiteY7" fmla="*/ 5143501 h 5143501"/>
              <a:gd name="connsiteX8" fmla="*/ 0 w 5209946"/>
              <a:gd name="connsiteY8" fmla="*/ 1 h 5143501"/>
              <a:gd name="connsiteX9" fmla="*/ 74913 w 5209946"/>
              <a:gd name="connsiteY9" fmla="*/ 1 h 5143501"/>
              <a:gd name="connsiteX10" fmla="*/ 2517494 w 5209946"/>
              <a:gd name="connsiteY10" fmla="*/ 1 h 5143501"/>
              <a:gd name="connsiteX11" fmla="*/ 2517494 w 5209946"/>
              <a:gd name="connsiteY11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9946" h="5143501">
                <a:moveTo>
                  <a:pt x="2517494" y="0"/>
                </a:moveTo>
                <a:lnTo>
                  <a:pt x="3050894" y="0"/>
                </a:lnTo>
                <a:lnTo>
                  <a:pt x="4676546" y="0"/>
                </a:lnTo>
                <a:lnTo>
                  <a:pt x="5209946" y="0"/>
                </a:lnTo>
                <a:lnTo>
                  <a:pt x="3050894" y="5143501"/>
                </a:lnTo>
                <a:lnTo>
                  <a:pt x="2517494" y="5143501"/>
                </a:lnTo>
                <a:lnTo>
                  <a:pt x="74913" y="5143501"/>
                </a:lnTo>
                <a:lnTo>
                  <a:pt x="0" y="5143501"/>
                </a:lnTo>
                <a:lnTo>
                  <a:pt x="0" y="1"/>
                </a:lnTo>
                <a:lnTo>
                  <a:pt x="74913" y="1"/>
                </a:lnTo>
                <a:lnTo>
                  <a:pt x="2517494" y="1"/>
                </a:lnTo>
                <a:lnTo>
                  <a:pt x="2517494" y="0"/>
                </a:lnTo>
                <a:close/>
              </a:path>
            </a:pathLst>
          </a:custGeom>
          <a:solidFill>
            <a:schemeClr val="accent1">
              <a:alpha val="9129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5E29324C-1D4A-6819-0A37-A73B5FE773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9855" y="1552802"/>
            <a:ext cx="5394012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163" y="3991708"/>
            <a:ext cx="4937054" cy="3471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6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2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164" y="4441132"/>
            <a:ext cx="4022652" cy="36215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18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5164" y="5329311"/>
            <a:ext cx="4022652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44486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ver_Ed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圖片版面配置區 6">
            <a:extLst>
              <a:ext uri="{FF2B5EF4-FFF2-40B4-BE49-F238E27FC236}">
                <a16:creationId xmlns:a16="http://schemas.microsoft.com/office/drawing/2014/main" id="{3AC223BE-1CA9-4681-4433-256800A45F4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3588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image</a:t>
            </a:r>
          </a:p>
        </p:txBody>
      </p:sp>
      <p:pic>
        <p:nvPicPr>
          <p:cNvPr id="7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2" name="文字版面配置區 4">
            <a:extLst>
              <a:ext uri="{FF2B5EF4-FFF2-40B4-BE49-F238E27FC236}">
                <a16:creationId xmlns:a16="http://schemas.microsoft.com/office/drawing/2014/main" id="{BF69AB1E-6C91-2449-5B0E-F43175FD29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4222" y="1552802"/>
            <a:ext cx="5394012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9348" y="3914794"/>
            <a:ext cx="4586674" cy="44087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348" y="4432586"/>
            <a:ext cx="4022652" cy="36215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kumimoji="1" lang="zh-TW" altLang="en-US" sz="18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9348" y="5325038"/>
            <a:ext cx="4022652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31171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06F8B60-DF12-8BE1-1D70-CD3A6E5CDE70}"/>
              </a:ext>
            </a:extLst>
          </p:cNvPr>
          <p:cNvSpPr/>
          <p:nvPr userDrawn="1"/>
        </p:nvSpPr>
        <p:spPr>
          <a:xfrm>
            <a:off x="794" y="0"/>
            <a:ext cx="1219358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15BAE309-9C98-14BD-F5E4-35C32186910D}"/>
              </a:ext>
            </a:extLst>
          </p:cNvPr>
          <p:cNvSpPr/>
          <p:nvPr userDrawn="1"/>
        </p:nvSpPr>
        <p:spPr>
          <a:xfrm rot="10800000">
            <a:off x="6097588" y="0"/>
            <a:ext cx="5110983" cy="6858000"/>
          </a:xfrm>
          <a:custGeom>
            <a:avLst/>
            <a:gdLst>
              <a:gd name="connsiteX0" fmla="*/ 2878736 w 5110984"/>
              <a:gd name="connsiteY0" fmla="*/ 0 h 6858001"/>
              <a:gd name="connsiteX1" fmla="*/ 4399784 w 5110984"/>
              <a:gd name="connsiteY1" fmla="*/ 0 h 6858001"/>
              <a:gd name="connsiteX2" fmla="*/ 5110984 w 5110984"/>
              <a:gd name="connsiteY2" fmla="*/ 0 h 6858001"/>
              <a:gd name="connsiteX3" fmla="*/ 2232248 w 5110984"/>
              <a:gd name="connsiteY3" fmla="*/ 6858001 h 6858001"/>
              <a:gd name="connsiteX4" fmla="*/ 1521048 w 5110984"/>
              <a:gd name="connsiteY4" fmla="*/ 6858001 h 6858001"/>
              <a:gd name="connsiteX5" fmla="*/ 0 w 5110984"/>
              <a:gd name="connsiteY5" fmla="*/ 6858001 h 6858001"/>
              <a:gd name="connsiteX6" fmla="*/ 2878736 w 5110984"/>
              <a:gd name="connsiteY6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10984" h="6858001">
                <a:moveTo>
                  <a:pt x="2878736" y="0"/>
                </a:moveTo>
                <a:lnTo>
                  <a:pt x="4399784" y="0"/>
                </a:lnTo>
                <a:lnTo>
                  <a:pt x="5110984" y="0"/>
                </a:lnTo>
                <a:lnTo>
                  <a:pt x="2232248" y="6858001"/>
                </a:lnTo>
                <a:lnTo>
                  <a:pt x="1521048" y="6858001"/>
                </a:lnTo>
                <a:lnTo>
                  <a:pt x="0" y="6858001"/>
                </a:lnTo>
                <a:lnTo>
                  <a:pt x="2878736" y="0"/>
                </a:lnTo>
                <a:close/>
              </a:path>
            </a:pathLst>
          </a:custGeom>
          <a:solidFill>
            <a:schemeClr val="accent2">
              <a:alpha val="248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手繪多邊形 3">
            <a:extLst>
              <a:ext uri="{FF2B5EF4-FFF2-40B4-BE49-F238E27FC236}">
                <a16:creationId xmlns:a16="http://schemas.microsoft.com/office/drawing/2014/main" id="{ED02A123-2BFA-8F7E-E9D3-4B7A68E8881A}"/>
              </a:ext>
            </a:extLst>
          </p:cNvPr>
          <p:cNvSpPr/>
          <p:nvPr userDrawn="1"/>
        </p:nvSpPr>
        <p:spPr>
          <a:xfrm>
            <a:off x="10254069" y="2237494"/>
            <a:ext cx="1939519" cy="4620509"/>
          </a:xfrm>
          <a:custGeom>
            <a:avLst/>
            <a:gdLst>
              <a:gd name="connsiteX0" fmla="*/ 1566987 w 1566987"/>
              <a:gd name="connsiteY0" fmla="*/ 0 h 3733027"/>
              <a:gd name="connsiteX1" fmla="*/ 1566987 w 1566987"/>
              <a:gd name="connsiteY1" fmla="*/ 3733027 h 3733027"/>
              <a:gd name="connsiteX2" fmla="*/ 0 w 1566987"/>
              <a:gd name="connsiteY2" fmla="*/ 3733027 h 3733027"/>
              <a:gd name="connsiteX3" fmla="*/ 1566987 w 1566987"/>
              <a:gd name="connsiteY3" fmla="*/ 0 h 373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6987" h="3733027">
                <a:moveTo>
                  <a:pt x="1566987" y="0"/>
                </a:moveTo>
                <a:lnTo>
                  <a:pt x="1566987" y="3733027"/>
                </a:lnTo>
                <a:lnTo>
                  <a:pt x="0" y="3733027"/>
                </a:lnTo>
                <a:lnTo>
                  <a:pt x="1566987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4594EBB3-20C9-DA42-BE2B-49796FFC4F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3861" y="3609474"/>
            <a:ext cx="5263083" cy="3985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en-US" altLang="zh-TW" sz="24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TW" sz="2000" dirty="0">
                <a:ea typeface="+mn-ea"/>
              </a:rPr>
              <a:t>Level: External Confidential</a:t>
            </a:r>
          </a:p>
        </p:txBody>
      </p:sp>
      <p:sp>
        <p:nvSpPr>
          <p:cNvPr id="6" name="文字版面配置區 4">
            <a:extLst>
              <a:ext uri="{FF2B5EF4-FFF2-40B4-BE49-F238E27FC236}">
                <a16:creationId xmlns:a16="http://schemas.microsoft.com/office/drawing/2014/main" id="{720BFDFF-41FB-9E3B-70F7-7CF117B80B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3861" y="4076729"/>
            <a:ext cx="5263083" cy="37388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en-US" altLang="zh-TW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altLang="zh-TW" dirty="0"/>
              <a:t>Version: v1.0</a:t>
            </a:r>
            <a:endParaRPr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812208A6-53A9-2649-AF13-1C52D24962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3861" y="1783187"/>
            <a:ext cx="10301809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pic>
        <p:nvPicPr>
          <p:cNvPr id="5" name="圖形 4">
            <a:extLst>
              <a:ext uri="{FF2B5EF4-FFF2-40B4-BE49-F238E27FC236}">
                <a16:creationId xmlns:a16="http://schemas.microsoft.com/office/drawing/2014/main" id="{479F0235-4B23-293F-5DA1-1A050862FD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42270E5E-A846-D907-8EFA-17F48861DA26}"/>
              </a:ext>
            </a:extLst>
          </p:cNvPr>
          <p:cNvSpPr txBox="1"/>
          <p:nvPr userDrawn="1"/>
        </p:nvSpPr>
        <p:spPr>
          <a:xfrm>
            <a:off x="553861" y="5835499"/>
            <a:ext cx="10327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zh-TW" sz="1000" b="1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 Notes: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proprietary information contained in this file is confidential and disclosed only for Moxa Internal Usage. The receiving party has the obligation to protect the confidentiality of any</a:t>
            </a:r>
            <a:b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 all information contained in this file. Any use of this material without specific permission form [Department Name]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2618043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7">
            <a:extLst>
              <a:ext uri="{FF2B5EF4-FFF2-40B4-BE49-F238E27FC236}">
                <a16:creationId xmlns:a16="http://schemas.microsoft.com/office/drawing/2014/main" id="{B858E2D4-61A0-656D-4AF7-B7302422D56F}"/>
              </a:ext>
            </a:extLst>
          </p:cNvPr>
          <p:cNvSpPr/>
          <p:nvPr userDrawn="1"/>
        </p:nvSpPr>
        <p:spPr>
          <a:xfrm>
            <a:off x="0" y="-1"/>
            <a:ext cx="5112548" cy="6858001"/>
          </a:xfrm>
          <a:custGeom>
            <a:avLst/>
            <a:gdLst>
              <a:gd name="connsiteX0" fmla="*/ 1522612 w 5112548"/>
              <a:gd name="connsiteY0" fmla="*/ 0 h 6858001"/>
              <a:gd name="connsiteX1" fmla="*/ 2233812 w 5112548"/>
              <a:gd name="connsiteY1" fmla="*/ 0 h 6858001"/>
              <a:gd name="connsiteX2" fmla="*/ 4401348 w 5112548"/>
              <a:gd name="connsiteY2" fmla="*/ 0 h 6858001"/>
              <a:gd name="connsiteX3" fmla="*/ 5112548 w 5112548"/>
              <a:gd name="connsiteY3" fmla="*/ 0 h 6858001"/>
              <a:gd name="connsiteX4" fmla="*/ 2233812 w 5112548"/>
              <a:gd name="connsiteY4" fmla="*/ 6858001 h 6858001"/>
              <a:gd name="connsiteX5" fmla="*/ 1522612 w 5112548"/>
              <a:gd name="connsiteY5" fmla="*/ 6858001 h 6858001"/>
              <a:gd name="connsiteX6" fmla="*/ 0 w 5112548"/>
              <a:gd name="connsiteY6" fmla="*/ 6858001 h 6858001"/>
              <a:gd name="connsiteX7" fmla="*/ 0 w 5112548"/>
              <a:gd name="connsiteY7" fmla="*/ 1 h 6858001"/>
              <a:gd name="connsiteX8" fmla="*/ 1522612 w 5112548"/>
              <a:gd name="connsiteY8" fmla="*/ 1 h 6858001"/>
              <a:gd name="connsiteX9" fmla="*/ 1522612 w 5112548"/>
              <a:gd name="connsiteY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2548" h="6858001">
                <a:moveTo>
                  <a:pt x="1522612" y="0"/>
                </a:moveTo>
                <a:lnTo>
                  <a:pt x="2233812" y="0"/>
                </a:lnTo>
                <a:lnTo>
                  <a:pt x="4401348" y="0"/>
                </a:lnTo>
                <a:lnTo>
                  <a:pt x="5112548" y="0"/>
                </a:lnTo>
                <a:lnTo>
                  <a:pt x="2233812" y="6858001"/>
                </a:lnTo>
                <a:lnTo>
                  <a:pt x="1522612" y="6858001"/>
                </a:lnTo>
                <a:lnTo>
                  <a:pt x="0" y="6858001"/>
                </a:lnTo>
                <a:lnTo>
                  <a:pt x="0" y="1"/>
                </a:lnTo>
                <a:lnTo>
                  <a:pt x="1522612" y="1"/>
                </a:lnTo>
                <a:lnTo>
                  <a:pt x="152261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94" y="1409699"/>
            <a:ext cx="3725006" cy="882651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4600" b="0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styles</a:t>
            </a:r>
            <a:br>
              <a:rPr kumimoji="1" lang="zh-TW" altLang="en-US" dirty="0"/>
            </a:br>
            <a:endParaRPr kumimoji="1" lang="zh-TW" altLang="en-US" dirty="0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5CA76627-6548-F3E1-C440-B04AC02DFCEA}"/>
              </a:ext>
            </a:extLst>
          </p:cNvPr>
          <p:cNvSpPr txBox="1">
            <a:spLocks/>
          </p:cNvSpPr>
          <p:nvPr userDrawn="1"/>
        </p:nvSpPr>
        <p:spPr>
          <a:xfrm>
            <a:off x="6205538" y="512763"/>
            <a:ext cx="5472112" cy="5832475"/>
          </a:xfrm>
          <a:prstGeom prst="rect">
            <a:avLst/>
          </a:prstGeom>
        </p:spPr>
        <p:txBody>
          <a:bodyPr anchor="ctr"/>
          <a:lstStyle>
            <a:lvl1pPr marR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zh-TW" altLang="en-US" sz="42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algn="l">
              <a:lnSpc>
                <a:spcPct val="150000"/>
              </a:lnSpc>
            </a:pPr>
            <a:endParaRPr lang="en-US" altLang="zh-TW" sz="2200" b="0" i="0" u="none" strike="noStrike" kern="1200" cap="none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01C22953-92C7-BB83-BE06-C1BCBA0DBAA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51400" y="512763"/>
            <a:ext cx="1136650" cy="583247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80000"/>
              </a:lnSpc>
              <a:spcBef>
                <a:spcPts val="0"/>
              </a:spcBef>
              <a:buNone/>
              <a:defRPr lang="zh-TW" altLang="en-US" sz="2200" b="1" i="0" u="none" strike="noStrike" kern="1200" cap="none" baseline="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444A5DD8-440F-ECE2-CA23-D8D90E5879F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5538" y="512763"/>
            <a:ext cx="5472112" cy="5832475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80000"/>
              </a:lnSpc>
              <a:spcBef>
                <a:spcPts val="0"/>
              </a:spcBef>
              <a:buNone/>
              <a:defRPr lang="zh-TW" altLang="en-US" sz="2200" b="1" i="0" u="none" strike="noStrike" kern="1200" cap="none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A0F1EF7C-462E-7E64-3E5D-EA32D32CCA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703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625191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styles</a:t>
            </a:r>
            <a:br>
              <a:rPr kumimoji="1" lang="en-US" altLang="zh-TW" dirty="0"/>
            </a:br>
            <a:r>
              <a:rPr kumimoji="1" lang="en-US" altLang="zh-TW" dirty="0"/>
              <a:t> </a:t>
            </a:r>
            <a:endParaRPr kumimoji="1" lang="zh-TW" altLang="en-US" dirty="0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0" y="1400857"/>
            <a:ext cx="11161729" cy="4888295"/>
          </a:xfrm>
          <a:prstGeom prst="rect">
            <a:avLst/>
          </a:prstGeom>
        </p:spPr>
        <p:txBody>
          <a:bodyPr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 </a:t>
            </a:r>
          </a:p>
          <a:p>
            <a:pPr lvl="3"/>
            <a:r>
              <a:rPr lang="en-US" altLang="zh-TW" dirty="0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4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2" y="6448434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877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417523"/>
            <a:ext cx="11161712" cy="622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3312" y="1825625"/>
            <a:ext cx="11154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6248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59" r:id="rId2"/>
    <p:sldLayoutId id="2147483730" r:id="rId3"/>
    <p:sldLayoutId id="2147483761" r:id="rId4"/>
    <p:sldLayoutId id="2147483757" r:id="rId5"/>
    <p:sldLayoutId id="2147483762" r:id="rId6"/>
    <p:sldLayoutId id="2147483756" r:id="rId7"/>
    <p:sldLayoutId id="2147483752" r:id="rId8"/>
    <p:sldLayoutId id="2147483753" r:id="rId9"/>
    <p:sldLayoutId id="2147483766" r:id="rId10"/>
    <p:sldLayoutId id="2147483763" r:id="rId11"/>
    <p:sldLayoutId id="2147483773" r:id="rId12"/>
    <p:sldLayoutId id="2147483751" r:id="rId13"/>
    <p:sldLayoutId id="2147483750" r:id="rId14"/>
    <p:sldLayoutId id="2147483767" r:id="rId15"/>
    <p:sldLayoutId id="2147483774" r:id="rId16"/>
  </p:sldLayoutIdLst>
  <p:hf hdr="0" dt="0"/>
  <p:txStyles>
    <p:titleStyle>
      <a:lvl1pPr marR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kumimoji="1" lang="zh-TW" altLang="en-US" sz="3600" b="1" i="0" u="none" strike="noStrike" kern="1200" cap="none" dirty="0">
          <a:solidFill>
            <a:srgbClr val="008787"/>
          </a:solidFill>
          <a:latin typeface="Arial" panose="020B0604020202020204" pitchFamily="34" charset="0"/>
          <a:ea typeface="+mj-ea"/>
          <a:cs typeface="Arial" panose="020B0604020202020204" pitchFamily="34" charset="0"/>
          <a:sym typeface="Arial"/>
        </a:defRPr>
      </a:lvl1pPr>
    </p:titleStyle>
    <p:bodyStyle>
      <a:lvl1pPr marL="342900" marR="0" indent="-342900" algn="l" defTabSz="914400" rtl="0" eaLnBrk="1" fontAlgn="auto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bg2">
            <a:lumMod val="25000"/>
          </a:schemeClr>
        </a:buClr>
        <a:buSzTx/>
        <a:buFont typeface="Arial" panose="020B0604020202020204" pitchFamily="34" charset="0"/>
        <a:buChar char="●"/>
        <a:tabLst/>
        <a:defRPr sz="2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○"/>
        <a:defRPr sz="1800" b="1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bg2">
            <a:lumMod val="25000"/>
          </a:schemeClr>
        </a:buClr>
        <a:buFont typeface="Arial" panose="020B0604020202020204" pitchFamily="34" charset="0"/>
        <a:buChar char="−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tx1"/>
        </a:buClr>
        <a:buSzTx/>
        <a:buFont typeface="Arial" panose="020B0604020202020204" pitchFamily="34" charset="0"/>
        <a:buChar char="»"/>
        <a:tabLst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»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3">
          <p15:clr>
            <a:srgbClr val="F26B43"/>
          </p15:clr>
        </p15:guide>
        <p15:guide id="2" pos="325">
          <p15:clr>
            <a:srgbClr val="F26B43"/>
          </p15:clr>
        </p15:guide>
        <p15:guide id="3" orient="horz" pos="3997">
          <p15:clr>
            <a:srgbClr val="F26B43"/>
          </p15:clr>
        </p15:guide>
        <p15:guide id="4" pos="7356">
          <p15:clr>
            <a:srgbClr val="F26B43"/>
          </p15:clr>
        </p15:guide>
        <p15:guide id="5" orient="horz" pos="1480" userDrawn="1">
          <p15:clr>
            <a:srgbClr val="5ACBF0"/>
          </p15:clr>
        </p15:guide>
        <p15:guide id="6" orient="horz" pos="2863">
          <p15:clr>
            <a:srgbClr val="5ACBF0"/>
          </p15:clr>
        </p15:guide>
        <p15:guide id="7" pos="3772" userDrawn="1">
          <p15:clr>
            <a:srgbClr val="5ACBF0"/>
          </p15:clr>
        </p15:guide>
        <p15:guide id="8" pos="3909" userDrawn="1">
          <p15:clr>
            <a:srgbClr val="5ACBF0"/>
          </p15:clr>
        </p15:guide>
        <p15:guide id="9" orient="horz" pos="2160" userDrawn="1">
          <p15:clr>
            <a:srgbClr val="F26B43"/>
          </p15:clr>
        </p15:guide>
        <p15:guide id="10" pos="384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57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8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10" Type="http://schemas.openxmlformats.org/officeDocument/2006/relationships/image" Target="../media/image59.png"/><Relationship Id="rId4" Type="http://schemas.openxmlformats.org/officeDocument/2006/relationships/image" Target="../media/image54.png"/><Relationship Id="rId9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9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0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1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2.xml"/><Relationship Id="rId6" Type="http://schemas.openxmlformats.org/officeDocument/2006/relationships/image" Target="../media/image69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74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3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5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7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8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26" Type="http://schemas.openxmlformats.org/officeDocument/2006/relationships/image" Target="../media/image40.png"/><Relationship Id="rId3" Type="http://schemas.openxmlformats.org/officeDocument/2006/relationships/notesSlide" Target="../notesSlides/notesSlide4.xml"/><Relationship Id="rId21" Type="http://schemas.openxmlformats.org/officeDocument/2006/relationships/image" Target="../media/image35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5" Type="http://schemas.openxmlformats.org/officeDocument/2006/relationships/image" Target="../media/image39.png"/><Relationship Id="rId33" Type="http://schemas.openxmlformats.org/officeDocument/2006/relationships/image" Target="../media/image47.png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30.png"/><Relationship Id="rId20" Type="http://schemas.openxmlformats.org/officeDocument/2006/relationships/image" Target="../media/image34.png"/><Relationship Id="rId29" Type="http://schemas.openxmlformats.org/officeDocument/2006/relationships/image" Target="../media/image43.png"/><Relationship Id="rId1" Type="http://schemas.openxmlformats.org/officeDocument/2006/relationships/tags" Target="../tags/tag4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24" Type="http://schemas.openxmlformats.org/officeDocument/2006/relationships/image" Target="../media/image38.jpeg"/><Relationship Id="rId32" Type="http://schemas.openxmlformats.org/officeDocument/2006/relationships/image" Target="../media/image46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23" Type="http://schemas.openxmlformats.org/officeDocument/2006/relationships/image" Target="../media/image37.png"/><Relationship Id="rId28" Type="http://schemas.openxmlformats.org/officeDocument/2006/relationships/image" Target="../media/image42.png"/><Relationship Id="rId10" Type="http://schemas.openxmlformats.org/officeDocument/2006/relationships/image" Target="../media/image24.png"/><Relationship Id="rId19" Type="http://schemas.openxmlformats.org/officeDocument/2006/relationships/image" Target="../media/image33.png"/><Relationship Id="rId31" Type="http://schemas.openxmlformats.org/officeDocument/2006/relationships/image" Target="../media/image45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Relationship Id="rId22" Type="http://schemas.openxmlformats.org/officeDocument/2006/relationships/image" Target="../media/image36.png"/><Relationship Id="rId27" Type="http://schemas.openxmlformats.org/officeDocument/2006/relationships/image" Target="../media/image41.png"/><Relationship Id="rId30" Type="http://schemas.openxmlformats.org/officeDocument/2006/relationships/image" Target="../media/image44.png"/><Relationship Id="rId8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6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TW" dirty="0"/>
              <a:t>Introducing                 6000 G2 series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A2C490-51BF-E624-0A49-30BFE2593F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32" y="1908088"/>
            <a:ext cx="2193038" cy="90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029E10-F1E5-7C35-62B1-3973053C80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32" y="1911530"/>
            <a:ext cx="2196000" cy="896558"/>
          </a:xfrm>
          <a:prstGeom prst="rect">
            <a:avLst/>
          </a:prstGeom>
        </p:spPr>
      </p:pic>
      <p:sp>
        <p:nvSpPr>
          <p:cNvPr id="3" name="文字版面配置區 2"/>
          <p:cNvSpPr>
            <a:spLocks noGrp="1"/>
          </p:cNvSpPr>
          <p:nvPr>
            <p:ph type="body" sz="quarter" idx="12"/>
          </p:nvPr>
        </p:nvSpPr>
        <p:spPr>
          <a:xfrm>
            <a:off x="515144" y="4839730"/>
            <a:ext cx="6565278" cy="441571"/>
          </a:xfrm>
        </p:spPr>
        <p:txBody>
          <a:bodyPr/>
          <a:lstStyle/>
          <a:p>
            <a:r>
              <a:rPr lang="en-DE" altLang="zh-TW" dirty="0"/>
              <a:t>Christian </a:t>
            </a:r>
            <a:r>
              <a:rPr lang="en-DE" altLang="zh-TW" dirty="0" err="1"/>
              <a:t>Gromeier</a:t>
            </a:r>
            <a:r>
              <a:rPr lang="en-DE" altLang="zh-TW" dirty="0"/>
              <a:t> </a:t>
            </a:r>
            <a:r>
              <a:rPr lang="en-US" altLang="zh-TW" dirty="0"/>
              <a:t>| Stefan Czoer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TW" dirty="0"/>
              <a:t>Moxa Europe Technical Support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30.January 2025</a:t>
            </a:r>
            <a:endParaRPr lang="zh-TW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990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>
            <a:extLst>
              <a:ext uri="{FF2B5EF4-FFF2-40B4-BE49-F238E27FC236}">
                <a16:creationId xmlns:a16="http://schemas.microsoft.com/office/drawing/2014/main" id="{3F57C465-3C2B-370C-A813-B536FAA23304}"/>
              </a:ext>
            </a:extLst>
          </p:cNvPr>
          <p:cNvSpPr txBox="1">
            <a:spLocks/>
          </p:cNvSpPr>
          <p:nvPr/>
        </p:nvSpPr>
        <p:spPr>
          <a:xfrm>
            <a:off x="516777" y="417523"/>
            <a:ext cx="11160018" cy="7771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3600" b="1" i="0" u="none" strike="noStrike" kern="1200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r>
              <a:rPr lang="en-US" altLang="zh-TW" sz="3000" dirty="0"/>
              <a:t>New Device Search Utility</a:t>
            </a:r>
            <a:r>
              <a:rPr lang="en-US" sz="3000" dirty="0"/>
              <a:t> </a:t>
            </a:r>
            <a:r>
              <a:rPr lang="en-US" altLang="zh-TW" sz="3000" dirty="0"/>
              <a:t>(DSU)</a:t>
            </a:r>
            <a:r>
              <a:rPr lang="en-US" sz="3000" dirty="0"/>
              <a:t> </a:t>
            </a:r>
            <a:r>
              <a:rPr lang="en-US" altLang="zh-TW" sz="3000" dirty="0"/>
              <a:t>Setup Experience</a:t>
            </a:r>
            <a:endParaRPr lang="en-US" sz="3000" dirty="0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CCB67FEC-E5BA-7885-FD2D-5813F899A7CA}"/>
              </a:ext>
            </a:extLst>
          </p:cNvPr>
          <p:cNvGrpSpPr/>
          <p:nvPr/>
        </p:nvGrpSpPr>
        <p:grpSpPr>
          <a:xfrm>
            <a:off x="4609290" y="1670884"/>
            <a:ext cx="3636738" cy="4536000"/>
            <a:chOff x="4609290" y="1670884"/>
            <a:chExt cx="3636738" cy="4536000"/>
          </a:xfrm>
        </p:grpSpPr>
        <p:grpSp>
          <p:nvGrpSpPr>
            <p:cNvPr id="8" name="群組 7">
              <a:extLst>
                <a:ext uri="{FF2B5EF4-FFF2-40B4-BE49-F238E27FC236}">
                  <a16:creationId xmlns:a16="http://schemas.microsoft.com/office/drawing/2014/main" id="{59BA2FB7-DBF0-56E0-591D-A3D44AA402E1}"/>
                </a:ext>
              </a:extLst>
            </p:cNvPr>
            <p:cNvGrpSpPr/>
            <p:nvPr/>
          </p:nvGrpSpPr>
          <p:grpSpPr>
            <a:xfrm>
              <a:off x="4609290" y="1670884"/>
              <a:ext cx="3111072" cy="3757530"/>
              <a:chOff x="4807047" y="1663640"/>
              <a:chExt cx="3111072" cy="3757530"/>
            </a:xfrm>
          </p:grpSpPr>
          <p:pic>
            <p:nvPicPr>
              <p:cNvPr id="10" name="圖片 9" descr="一張含有 螢幕擷取畫面, 設計 的圖片&#10;&#10;自動產生的描述">
                <a:extLst>
                  <a:ext uri="{FF2B5EF4-FFF2-40B4-BE49-F238E27FC236}">
                    <a16:creationId xmlns:a16="http://schemas.microsoft.com/office/drawing/2014/main" id="{FD3E8E04-FEAB-B4D4-6031-04BE011446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96296" y="1663640"/>
                <a:ext cx="1817837" cy="1817837"/>
              </a:xfrm>
              <a:prstGeom prst="rect">
                <a:avLst/>
              </a:prstGeom>
            </p:spPr>
          </p:pic>
          <p:sp>
            <p:nvSpPr>
              <p:cNvPr id="11" name="文字方塊 10">
                <a:extLst>
                  <a:ext uri="{FF2B5EF4-FFF2-40B4-BE49-F238E27FC236}">
                    <a16:creationId xmlns:a16="http://schemas.microsoft.com/office/drawing/2014/main" id="{F17611AB-533C-4076-BA0F-772E02819D61}"/>
                  </a:ext>
                </a:extLst>
              </p:cNvPr>
              <p:cNvSpPr txBox="1"/>
              <p:nvPr/>
            </p:nvSpPr>
            <p:spPr>
              <a:xfrm>
                <a:off x="4807047" y="3831387"/>
                <a:ext cx="311107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TW" sz="2400" b="1">
                    <a:solidFill>
                      <a:schemeClr val="tx2"/>
                    </a:solidFill>
                  </a:rPr>
                  <a:t>Provisioning &amp; Maintenance Tool</a:t>
                </a:r>
                <a:endParaRPr lang="zh-TW" altLang="en-US" sz="24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12" name="文字方塊 11">
                <a:extLst>
                  <a:ext uri="{FF2B5EF4-FFF2-40B4-BE49-F238E27FC236}">
                    <a16:creationId xmlns:a16="http://schemas.microsoft.com/office/drawing/2014/main" id="{0AD16232-B6D6-C9A4-0271-BD2D941778AD}"/>
                  </a:ext>
                </a:extLst>
              </p:cNvPr>
              <p:cNvSpPr txBox="1"/>
              <p:nvPr/>
            </p:nvSpPr>
            <p:spPr>
              <a:xfrm>
                <a:off x="4845214" y="4835560"/>
                <a:ext cx="2898674" cy="585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lvl="2" indent="-342900">
                  <a:lnSpc>
                    <a:spcPct val="120000"/>
                  </a:lnSpc>
                  <a:buFont typeface="+mj-lt"/>
                  <a:buAutoNum type="arabicPeriod"/>
                  <a:tabLst>
                    <a:tab pos="266700" algn="l"/>
                  </a:tabLst>
                </a:pPr>
                <a:r>
                  <a:rPr lang="en-US" altLang="zh-TW" sz="1400" dirty="0"/>
                  <a:t>Certificate Import</a:t>
                </a:r>
              </a:p>
              <a:p>
                <a:pPr marL="342900" lvl="2" indent="-342900">
                  <a:lnSpc>
                    <a:spcPct val="120000"/>
                  </a:lnSpc>
                  <a:buFont typeface="+mj-lt"/>
                  <a:buAutoNum type="arabicPeriod"/>
                  <a:tabLst>
                    <a:tab pos="266700" algn="l"/>
                  </a:tabLst>
                </a:pPr>
                <a:r>
                  <a:rPr lang="en-US" altLang="zh-TW" sz="1400" dirty="0"/>
                  <a:t>Allowlist setting</a:t>
                </a:r>
              </a:p>
            </p:txBody>
          </p:sp>
        </p:grpSp>
        <p:cxnSp>
          <p:nvCxnSpPr>
            <p:cNvPr id="9" name="直線接點 8">
              <a:extLst>
                <a:ext uri="{FF2B5EF4-FFF2-40B4-BE49-F238E27FC236}">
                  <a16:creationId xmlns:a16="http://schemas.microsoft.com/office/drawing/2014/main" id="{7861A34C-9226-37A2-E235-FB5822163B9E}"/>
                </a:ext>
              </a:extLst>
            </p:cNvPr>
            <p:cNvCxnSpPr>
              <a:cxnSpLocks/>
            </p:cNvCxnSpPr>
            <p:nvPr/>
          </p:nvCxnSpPr>
          <p:spPr>
            <a:xfrm>
              <a:off x="8246028" y="1670884"/>
              <a:ext cx="0" cy="453600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群組 12">
            <a:extLst>
              <a:ext uri="{FF2B5EF4-FFF2-40B4-BE49-F238E27FC236}">
                <a16:creationId xmlns:a16="http://schemas.microsoft.com/office/drawing/2014/main" id="{E1DB1822-8FE7-0A43-9532-B6779907F69A}"/>
              </a:ext>
            </a:extLst>
          </p:cNvPr>
          <p:cNvGrpSpPr/>
          <p:nvPr/>
        </p:nvGrpSpPr>
        <p:grpSpPr>
          <a:xfrm>
            <a:off x="474159" y="1651556"/>
            <a:ext cx="3596109" cy="4555328"/>
            <a:chOff x="474159" y="1651556"/>
            <a:chExt cx="3596109" cy="4555328"/>
          </a:xfrm>
        </p:grpSpPr>
        <p:grpSp>
          <p:nvGrpSpPr>
            <p:cNvPr id="14" name="群組 13">
              <a:extLst>
                <a:ext uri="{FF2B5EF4-FFF2-40B4-BE49-F238E27FC236}">
                  <a16:creationId xmlns:a16="http://schemas.microsoft.com/office/drawing/2014/main" id="{CDA498DA-B9AE-FE04-866E-74E07BC62125}"/>
                </a:ext>
              </a:extLst>
            </p:cNvPr>
            <p:cNvGrpSpPr/>
            <p:nvPr/>
          </p:nvGrpSpPr>
          <p:grpSpPr>
            <a:xfrm>
              <a:off x="474159" y="1670884"/>
              <a:ext cx="3596109" cy="4536000"/>
              <a:chOff x="474159" y="1670884"/>
              <a:chExt cx="3596109" cy="4536000"/>
            </a:xfrm>
          </p:grpSpPr>
          <p:cxnSp>
            <p:nvCxnSpPr>
              <p:cNvPr id="16" name="直線接點 15">
                <a:extLst>
                  <a:ext uri="{FF2B5EF4-FFF2-40B4-BE49-F238E27FC236}">
                    <a16:creationId xmlns:a16="http://schemas.microsoft.com/office/drawing/2014/main" id="{4878243A-806A-AF65-910E-9F02591951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0268" y="1670884"/>
                <a:ext cx="0" cy="453600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" name="群組 16">
                <a:extLst>
                  <a:ext uri="{FF2B5EF4-FFF2-40B4-BE49-F238E27FC236}">
                    <a16:creationId xmlns:a16="http://schemas.microsoft.com/office/drawing/2014/main" id="{27866A71-FE7E-C257-1B50-942FA1184874}"/>
                  </a:ext>
                </a:extLst>
              </p:cNvPr>
              <p:cNvGrpSpPr/>
              <p:nvPr/>
            </p:nvGrpSpPr>
            <p:grpSpPr>
              <a:xfrm>
                <a:off x="474159" y="2042864"/>
                <a:ext cx="3259755" cy="4161146"/>
                <a:chOff x="474159" y="2042864"/>
                <a:chExt cx="3259755" cy="4161146"/>
              </a:xfrm>
            </p:grpSpPr>
            <p:grpSp>
              <p:nvGrpSpPr>
                <p:cNvPr id="18" name="群組 17">
                  <a:extLst>
                    <a:ext uri="{FF2B5EF4-FFF2-40B4-BE49-F238E27FC236}">
                      <a16:creationId xmlns:a16="http://schemas.microsoft.com/office/drawing/2014/main" id="{66B115F3-F08B-6019-CAD4-818C49F9039F}"/>
                    </a:ext>
                  </a:extLst>
                </p:cNvPr>
                <p:cNvGrpSpPr/>
                <p:nvPr/>
              </p:nvGrpSpPr>
              <p:grpSpPr>
                <a:xfrm>
                  <a:off x="1000071" y="2042864"/>
                  <a:ext cx="2226250" cy="1594490"/>
                  <a:chOff x="1055761" y="2136950"/>
                  <a:chExt cx="2226250" cy="1594490"/>
                </a:xfrm>
              </p:grpSpPr>
              <p:pic>
                <p:nvPicPr>
                  <p:cNvPr id="21" name="圖片 20" descr="一張含有 符號, 圓形, 圖形, 標誌 的圖片&#10;&#10;自動產生的描述">
                    <a:extLst>
                      <a:ext uri="{FF2B5EF4-FFF2-40B4-BE49-F238E27FC236}">
                        <a16:creationId xmlns:a16="http://schemas.microsoft.com/office/drawing/2014/main" id="{CCFA9001-03DA-5096-FAE5-0BF926CA580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1074348" y="2136951"/>
                    <a:ext cx="604879" cy="604879"/>
                  </a:xfrm>
                  <a:prstGeom prst="rect">
                    <a:avLst/>
                  </a:prstGeom>
                </p:spPr>
              </p:pic>
              <p:pic>
                <p:nvPicPr>
                  <p:cNvPr id="22" name="圖片 21" descr="一張含有 美工圖案, 圖形, 螢幕擷取畫面, 符號 的圖片&#10;&#10;自動產生的描述">
                    <a:extLst>
                      <a:ext uri="{FF2B5EF4-FFF2-40B4-BE49-F238E27FC236}">
                        <a16:creationId xmlns:a16="http://schemas.microsoft.com/office/drawing/2014/main" id="{C3B3F3DF-6A7D-8A7A-B17B-C3331938A9E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2559094" y="2136950"/>
                    <a:ext cx="604880" cy="604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圖片 22" descr="一張含有 圖形, 心臟, 符號, 標誌 的圖片&#10;&#10;自動產生的描述">
                    <a:extLst>
                      <a:ext uri="{FF2B5EF4-FFF2-40B4-BE49-F238E27FC236}">
                        <a16:creationId xmlns:a16="http://schemas.microsoft.com/office/drawing/2014/main" id="{B445EBDF-5006-2A30-C827-AD95DD53C74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1055761" y="3041434"/>
                    <a:ext cx="604879" cy="604879"/>
                  </a:xfrm>
                  <a:prstGeom prst="rect">
                    <a:avLst/>
                  </a:prstGeom>
                </p:spPr>
              </p:pic>
              <p:pic>
                <p:nvPicPr>
                  <p:cNvPr id="24" name="圖片 23" descr="一張含有 黑色, 黑暗 的圖片&#10;&#10;自動產生的描述">
                    <a:extLst>
                      <a:ext uri="{FF2B5EF4-FFF2-40B4-BE49-F238E27FC236}">
                        <a16:creationId xmlns:a16="http://schemas.microsoft.com/office/drawing/2014/main" id="{87313594-DE88-C2A4-039F-0EADE7FA9F8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2542159" y="3126560"/>
                    <a:ext cx="604880" cy="604880"/>
                  </a:xfrm>
                  <a:prstGeom prst="rect">
                    <a:avLst/>
                  </a:prstGeom>
                </p:spPr>
              </p:pic>
              <p:sp>
                <p:nvSpPr>
                  <p:cNvPr id="25" name="文字方塊 24">
                    <a:extLst>
                      <a:ext uri="{FF2B5EF4-FFF2-40B4-BE49-F238E27FC236}">
                        <a16:creationId xmlns:a16="http://schemas.microsoft.com/office/drawing/2014/main" id="{B3FBC457-5F95-9DA0-0493-27B343CC852B}"/>
                      </a:ext>
                    </a:extLst>
                  </p:cNvPr>
                  <p:cNvSpPr txBox="1"/>
                  <p:nvPr/>
                </p:nvSpPr>
                <p:spPr>
                  <a:xfrm>
                    <a:off x="2407186" y="3016919"/>
                    <a:ext cx="874825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altLang="zh-TW" sz="1400" b="1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COM 1</a:t>
                    </a:r>
                    <a:endParaRPr lang="zh-TW" altLang="en-US" sz="1400" b="1">
                      <a:solidFill>
                        <a:schemeClr val="tx1"/>
                      </a:solidFill>
                      <a:latin typeface="Tahoma" panose="020B0604030504040204" pitchFamily="34" charset="0"/>
                      <a:cs typeface="Tahoma" panose="020B0604030504040204" pitchFamily="34" charset="0"/>
                    </a:endParaRPr>
                  </a:p>
                </p:txBody>
              </p:sp>
              <p:cxnSp>
                <p:nvCxnSpPr>
                  <p:cNvPr id="26" name="直線單箭頭接點 25">
                    <a:extLst>
                      <a:ext uri="{FF2B5EF4-FFF2-40B4-BE49-F238E27FC236}">
                        <a16:creationId xmlns:a16="http://schemas.microsoft.com/office/drawing/2014/main" id="{A42324A4-8717-8446-7A16-B4DB1BEEAD3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44425" y="2422150"/>
                    <a:ext cx="729394" cy="0"/>
                  </a:xfrm>
                  <a:prstGeom prst="straightConnector1">
                    <a:avLst/>
                  </a:prstGeom>
                  <a:ln w="28575">
                    <a:solidFill>
                      <a:schemeClr val="tx2"/>
                    </a:solidFill>
                    <a:headEnd type="none" w="med" len="med"/>
                    <a:tailEnd type="arrow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線單箭頭接點 26">
                    <a:extLst>
                      <a:ext uri="{FF2B5EF4-FFF2-40B4-BE49-F238E27FC236}">
                        <a16:creationId xmlns:a16="http://schemas.microsoft.com/office/drawing/2014/main" id="{F09182E4-9162-2E96-6DFA-9140A317320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697814" y="2682063"/>
                    <a:ext cx="739726" cy="445902"/>
                  </a:xfrm>
                  <a:prstGeom prst="straightConnector1">
                    <a:avLst/>
                  </a:prstGeom>
                  <a:ln w="28575">
                    <a:solidFill>
                      <a:schemeClr val="tx2"/>
                    </a:solidFill>
                    <a:headEnd type="none" w="med" len="med"/>
                    <a:tailEnd type="arrow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線單箭頭接點 27">
                    <a:extLst>
                      <a:ext uri="{FF2B5EF4-FFF2-40B4-BE49-F238E27FC236}">
                        <a16:creationId xmlns:a16="http://schemas.microsoft.com/office/drawing/2014/main" id="{AEE68E7A-0220-1EAB-021C-ADC1110B12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97216" y="3343874"/>
                    <a:ext cx="763407" cy="0"/>
                  </a:xfrm>
                  <a:prstGeom prst="straightConnector1">
                    <a:avLst/>
                  </a:prstGeom>
                  <a:ln w="28575">
                    <a:solidFill>
                      <a:schemeClr val="tx2"/>
                    </a:solidFill>
                    <a:headEnd type="none" w="med" len="med"/>
                    <a:tailEnd type="arrow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9" name="文字方塊 18">
                  <a:extLst>
                    <a:ext uri="{FF2B5EF4-FFF2-40B4-BE49-F238E27FC236}">
                      <a16:creationId xmlns:a16="http://schemas.microsoft.com/office/drawing/2014/main" id="{7A84946D-0C12-F8D9-FD5C-1A45F20F6C99}"/>
                    </a:ext>
                  </a:extLst>
                </p:cNvPr>
                <p:cNvSpPr txBox="1"/>
                <p:nvPr/>
              </p:nvSpPr>
              <p:spPr>
                <a:xfrm>
                  <a:off x="608316" y="3860513"/>
                  <a:ext cx="3111072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TW" sz="2400" b="1" dirty="0">
                      <a:solidFill>
                        <a:schemeClr val="tx2"/>
                      </a:solidFill>
                    </a:rPr>
                    <a:t>One-stop Real COM Setup Experience</a:t>
                  </a:r>
                  <a:endParaRPr lang="zh-TW" altLang="en-US" sz="2400" b="1" dirty="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20" name="文字方塊 19">
                  <a:extLst>
                    <a:ext uri="{FF2B5EF4-FFF2-40B4-BE49-F238E27FC236}">
                      <a16:creationId xmlns:a16="http://schemas.microsoft.com/office/drawing/2014/main" id="{18FF4823-B402-9901-0EFB-86C07BD448CC}"/>
                    </a:ext>
                  </a:extLst>
                </p:cNvPr>
                <p:cNvSpPr txBox="1"/>
                <p:nvPr/>
              </p:nvSpPr>
              <p:spPr>
                <a:xfrm>
                  <a:off x="474159" y="4842804"/>
                  <a:ext cx="3259755" cy="13612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342900" lvl="2" indent="-342900">
                    <a:lnSpc>
                      <a:spcPct val="120000"/>
                    </a:lnSpc>
                    <a:buFont typeface="+mj-lt"/>
                    <a:buAutoNum type="arabicPeriod"/>
                    <a:tabLst>
                      <a:tab pos="266700" algn="l"/>
                    </a:tabLst>
                  </a:pPr>
                  <a:r>
                    <a:rPr lang="en-US" altLang="zh-TW" sz="1400" dirty="0"/>
                    <a:t>Search to Find New Unbox Device</a:t>
                  </a:r>
                </a:p>
                <a:p>
                  <a:pPr marL="342900" lvl="2" indent="-342900">
                    <a:lnSpc>
                      <a:spcPct val="120000"/>
                    </a:lnSpc>
                    <a:buFont typeface="+mj-lt"/>
                    <a:buAutoNum type="arabicPeriod"/>
                    <a:tabLst>
                      <a:tab pos="266700" algn="l"/>
                    </a:tabLst>
                  </a:pPr>
                  <a:r>
                    <a:rPr lang="en-US" altLang="zh-TW" sz="1400" dirty="0"/>
                    <a:t>Setup Username/Password</a:t>
                  </a:r>
                  <a:br>
                    <a:rPr lang="en-US" altLang="zh-TW" sz="1400" dirty="0"/>
                  </a:br>
                  <a:r>
                    <a:rPr lang="en-US" altLang="zh-TW" sz="1400" dirty="0"/>
                    <a:t>(First login process for security)</a:t>
                  </a:r>
                </a:p>
                <a:p>
                  <a:pPr marL="342900" lvl="2" indent="-342900">
                    <a:lnSpc>
                      <a:spcPct val="120000"/>
                    </a:lnSpc>
                    <a:buFont typeface="+mj-lt"/>
                    <a:buAutoNum type="arabicPeriod"/>
                    <a:tabLst>
                      <a:tab pos="266700" algn="l"/>
                    </a:tabLst>
                  </a:pPr>
                  <a:r>
                    <a:rPr lang="en-US" altLang="zh-TW" sz="1400" dirty="0"/>
                    <a:t>Setup Device IP Address</a:t>
                  </a:r>
                </a:p>
                <a:p>
                  <a:pPr marL="342900" lvl="2" indent="-342900">
                    <a:lnSpc>
                      <a:spcPct val="120000"/>
                    </a:lnSpc>
                    <a:buFont typeface="+mj-lt"/>
                    <a:buAutoNum type="arabicPeriod"/>
                    <a:tabLst>
                      <a:tab pos="266700" algn="l"/>
                    </a:tabLst>
                  </a:pPr>
                  <a:r>
                    <a:rPr lang="en-US" altLang="zh-TW" sz="1400" dirty="0"/>
                    <a:t>Driver COM mapping</a:t>
                  </a:r>
                </a:p>
              </p:txBody>
            </p:sp>
          </p:grpSp>
        </p:grpSp>
        <p:pic>
          <p:nvPicPr>
            <p:cNvPr id="15" name="圖片 14" descr="一張含有 螢幕擷取畫面, 字型, 圖形, 文字 的圖片&#10;&#10;自動產生的描述">
              <a:extLst>
                <a:ext uri="{FF2B5EF4-FFF2-40B4-BE49-F238E27FC236}">
                  <a16:creationId xmlns:a16="http://schemas.microsoft.com/office/drawing/2014/main" id="{8791D226-EDFD-CA03-FD46-795583FF103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960975" y="1651556"/>
              <a:ext cx="672975" cy="672975"/>
            </a:xfrm>
            <a:prstGeom prst="rect">
              <a:avLst/>
            </a:prstGeom>
          </p:spPr>
        </p:pic>
      </p:grpSp>
      <p:grpSp>
        <p:nvGrpSpPr>
          <p:cNvPr id="29" name="群組 28">
            <a:extLst>
              <a:ext uri="{FF2B5EF4-FFF2-40B4-BE49-F238E27FC236}">
                <a16:creationId xmlns:a16="http://schemas.microsoft.com/office/drawing/2014/main" id="{2C829233-F99E-E826-F418-B21BD978F168}"/>
              </a:ext>
            </a:extLst>
          </p:cNvPr>
          <p:cNvGrpSpPr/>
          <p:nvPr/>
        </p:nvGrpSpPr>
        <p:grpSpPr>
          <a:xfrm>
            <a:off x="8698214" y="1651555"/>
            <a:ext cx="3111072" cy="4552455"/>
            <a:chOff x="8698214" y="1651555"/>
            <a:chExt cx="3111072" cy="4552455"/>
          </a:xfrm>
        </p:grpSpPr>
        <p:grpSp>
          <p:nvGrpSpPr>
            <p:cNvPr id="30" name="群組 29">
              <a:extLst>
                <a:ext uri="{FF2B5EF4-FFF2-40B4-BE49-F238E27FC236}">
                  <a16:creationId xmlns:a16="http://schemas.microsoft.com/office/drawing/2014/main" id="{C69FB1C5-38EB-DC7E-E5FB-47C21A25516F}"/>
                </a:ext>
              </a:extLst>
            </p:cNvPr>
            <p:cNvGrpSpPr/>
            <p:nvPr/>
          </p:nvGrpSpPr>
          <p:grpSpPr>
            <a:xfrm>
              <a:off x="8698214" y="1991860"/>
              <a:ext cx="3111072" cy="4212150"/>
              <a:chOff x="8698214" y="1991860"/>
              <a:chExt cx="3111072" cy="4212150"/>
            </a:xfrm>
          </p:grpSpPr>
          <p:pic>
            <p:nvPicPr>
              <p:cNvPr id="32" name="圖片 31" descr="一張含有 圖形, 平面設計, 美工圖案, 螢幕擷取畫面 的圖片&#10;&#10;自動產生的描述">
                <a:extLst>
                  <a:ext uri="{FF2B5EF4-FFF2-40B4-BE49-F238E27FC236}">
                    <a16:creationId xmlns:a16="http://schemas.microsoft.com/office/drawing/2014/main" id="{9E6A71CD-B7F2-EB24-29CC-6E54A76FED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446214" y="1991860"/>
                <a:ext cx="1615073" cy="1615073"/>
              </a:xfrm>
              <a:prstGeom prst="rect">
                <a:avLst/>
              </a:prstGeom>
            </p:spPr>
          </p:pic>
          <p:sp>
            <p:nvSpPr>
              <p:cNvPr id="33" name="文字方塊 32">
                <a:extLst>
                  <a:ext uri="{FF2B5EF4-FFF2-40B4-BE49-F238E27FC236}">
                    <a16:creationId xmlns:a16="http://schemas.microsoft.com/office/drawing/2014/main" id="{19A84C9A-CADD-0F75-FFE3-BB49E0EABA08}"/>
                  </a:ext>
                </a:extLst>
              </p:cNvPr>
              <p:cNvSpPr txBox="1"/>
              <p:nvPr/>
            </p:nvSpPr>
            <p:spPr>
              <a:xfrm>
                <a:off x="8698214" y="3860512"/>
                <a:ext cx="311107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TW" sz="2400" b="1">
                    <a:solidFill>
                      <a:schemeClr val="tx2"/>
                    </a:solidFill>
                  </a:rPr>
                  <a:t>Multiple Language Support</a:t>
                </a:r>
                <a:endParaRPr lang="zh-TW" altLang="en-US" sz="24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34" name="文字方塊 33">
                <a:extLst>
                  <a:ext uri="{FF2B5EF4-FFF2-40B4-BE49-F238E27FC236}">
                    <a16:creationId xmlns:a16="http://schemas.microsoft.com/office/drawing/2014/main" id="{062FE1AD-D0DA-12E4-4293-D84A7CD5BB0E}"/>
                  </a:ext>
                </a:extLst>
              </p:cNvPr>
              <p:cNvSpPr txBox="1"/>
              <p:nvPr/>
            </p:nvSpPr>
            <p:spPr>
              <a:xfrm>
                <a:off x="8804413" y="4843125"/>
                <a:ext cx="2898674" cy="1360885"/>
              </a:xfrm>
              <a:prstGeom prst="rect">
                <a:avLst/>
              </a:prstGeom>
              <a:noFill/>
            </p:spPr>
            <p:txBody>
              <a:bodyPr wrap="square" numCol="2" rtlCol="0">
                <a:spAutoFit/>
              </a:bodyPr>
              <a:lstStyle/>
              <a:p>
                <a:pPr marL="342900" lvl="2" indent="-342900">
                  <a:lnSpc>
                    <a:spcPct val="120000"/>
                  </a:lnSpc>
                  <a:buFont typeface="+mj-lt"/>
                  <a:buAutoNum type="arabicPeriod"/>
                  <a:tabLst>
                    <a:tab pos="266700" algn="l"/>
                  </a:tabLst>
                </a:pPr>
                <a:r>
                  <a:rPr lang="en-US" altLang="zh-TW" sz="1400"/>
                  <a:t>English</a:t>
                </a:r>
              </a:p>
              <a:p>
                <a:pPr marL="342900" lvl="2" indent="-342900">
                  <a:lnSpc>
                    <a:spcPct val="120000"/>
                  </a:lnSpc>
                  <a:buFont typeface="+mj-lt"/>
                  <a:buAutoNum type="arabicPeriod"/>
                  <a:tabLst>
                    <a:tab pos="266700" algn="l"/>
                  </a:tabLst>
                </a:pPr>
                <a:r>
                  <a:rPr lang="zh-TW" altLang="en-US" sz="1400"/>
                  <a:t>繁體中文</a:t>
                </a:r>
                <a:endParaRPr lang="en-US" altLang="zh-TW" sz="1400"/>
              </a:p>
              <a:p>
                <a:pPr marL="342900" lvl="2" indent="-342900">
                  <a:lnSpc>
                    <a:spcPct val="120000"/>
                  </a:lnSpc>
                  <a:buFont typeface="+mj-lt"/>
                  <a:buAutoNum type="arabicPeriod"/>
                  <a:tabLst>
                    <a:tab pos="266700" algn="l"/>
                  </a:tabLst>
                </a:pPr>
                <a:r>
                  <a:rPr lang="zh-TW" altLang="en-US" sz="1400"/>
                  <a:t>简体中文</a:t>
                </a:r>
                <a:endParaRPr lang="en-US" altLang="zh-TW" sz="1400"/>
              </a:p>
              <a:p>
                <a:pPr marL="342900" lvl="2" indent="-342900">
                  <a:lnSpc>
                    <a:spcPct val="120000"/>
                  </a:lnSpc>
                  <a:buFont typeface="+mj-lt"/>
                  <a:buAutoNum type="arabicPeriod"/>
                  <a:tabLst>
                    <a:tab pos="266700" algn="l"/>
                  </a:tabLst>
                </a:pPr>
                <a:r>
                  <a:rPr lang="zh-TW" altLang="en-US" sz="1400"/>
                  <a:t>日本語</a:t>
                </a:r>
                <a:endParaRPr lang="en-US" altLang="zh-TW" sz="1400"/>
              </a:p>
              <a:p>
                <a:pPr marL="342900" lvl="2" indent="-342900">
                  <a:lnSpc>
                    <a:spcPct val="120000"/>
                  </a:lnSpc>
                  <a:buFont typeface="+mj-lt"/>
                  <a:buAutoNum type="arabicPeriod"/>
                  <a:tabLst>
                    <a:tab pos="266700" algn="l"/>
                  </a:tabLst>
                </a:pPr>
                <a:r>
                  <a:rPr lang="ko-KR" altLang="en-US" sz="1400"/>
                  <a:t>한국어</a:t>
                </a:r>
                <a:endParaRPr lang="en-US" altLang="ko-KR" sz="1400"/>
              </a:p>
              <a:p>
                <a:pPr marL="342900" lvl="2" indent="-342900">
                  <a:lnSpc>
                    <a:spcPct val="120000"/>
                  </a:lnSpc>
                  <a:buFont typeface="+mj-lt"/>
                  <a:buAutoNum type="arabicPeriod"/>
                  <a:tabLst>
                    <a:tab pos="266700" algn="l"/>
                  </a:tabLst>
                </a:pPr>
                <a:r>
                  <a:rPr lang="en-US" altLang="zh-TW" sz="1400"/>
                  <a:t>Deutsch</a:t>
                </a:r>
              </a:p>
              <a:p>
                <a:pPr marL="342900" lvl="2" indent="-342900">
                  <a:lnSpc>
                    <a:spcPct val="120000"/>
                  </a:lnSpc>
                  <a:buFont typeface="+mj-lt"/>
                  <a:buAutoNum type="arabicPeriod"/>
                  <a:tabLst>
                    <a:tab pos="266700" algn="l"/>
                  </a:tabLst>
                </a:pPr>
                <a:r>
                  <a:rPr lang="en-US" altLang="zh-TW" sz="1400"/>
                  <a:t>Français</a:t>
                </a:r>
              </a:p>
              <a:p>
                <a:pPr marL="342900" lvl="2" indent="-342900">
                  <a:lnSpc>
                    <a:spcPct val="120000"/>
                  </a:lnSpc>
                  <a:buFont typeface="+mj-lt"/>
                  <a:buAutoNum type="arabicPeriod"/>
                  <a:tabLst>
                    <a:tab pos="266700" algn="l"/>
                  </a:tabLst>
                </a:pPr>
                <a:r>
                  <a:rPr lang="az-Cyrl-AZ" altLang="zh-TW" sz="1400"/>
                  <a:t>Русский</a:t>
                </a:r>
                <a:endParaRPr lang="en-US" altLang="zh-TW" sz="1400"/>
              </a:p>
              <a:p>
                <a:pPr marL="342900" lvl="2" indent="-342900">
                  <a:lnSpc>
                    <a:spcPct val="120000"/>
                  </a:lnSpc>
                  <a:buFont typeface="+mj-lt"/>
                  <a:buAutoNum type="arabicPeriod"/>
                  <a:tabLst>
                    <a:tab pos="266700" algn="l"/>
                  </a:tabLst>
                </a:pPr>
                <a:r>
                  <a:rPr lang="en-US" altLang="zh-TW" sz="1400" err="1"/>
                  <a:t>Español</a:t>
                </a:r>
                <a:endParaRPr lang="en-US" altLang="zh-TW" sz="1400"/>
              </a:p>
            </p:txBody>
          </p:sp>
        </p:grpSp>
        <p:pic>
          <p:nvPicPr>
            <p:cNvPr id="31" name="圖片 30" descr="一張含有 螢幕擷取畫面, 字型, 圖形, 文字 的圖片&#10;&#10;自動產生的描述">
              <a:extLst>
                <a:ext uri="{FF2B5EF4-FFF2-40B4-BE49-F238E27FC236}">
                  <a16:creationId xmlns:a16="http://schemas.microsoft.com/office/drawing/2014/main" id="{BE9E0079-B540-AC8F-B18B-1C2B0D7B425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955647" y="1651555"/>
              <a:ext cx="672975" cy="672975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44463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9DDD7C0-B418-66DC-79CF-DAE651B1B0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02889"/>
            <a:ext cx="12193588" cy="3832271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44D6B35F-3229-6A53-EBD7-E48DDF76B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3600" dirty="0"/>
              <a:t>Device Search Utility</a:t>
            </a:r>
            <a:r>
              <a:rPr lang="zh-TW" altLang="en-US" sz="3600" dirty="0"/>
              <a:t> </a:t>
            </a:r>
            <a:r>
              <a:rPr lang="en-US" altLang="zh-TW" sz="3600" dirty="0"/>
              <a:t>3.0</a:t>
            </a:r>
            <a:endParaRPr lang="zh-TW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3A030FD-D2F4-AF61-86F4-A1D99D39F24E}"/>
              </a:ext>
            </a:extLst>
          </p:cNvPr>
          <p:cNvSpPr/>
          <p:nvPr/>
        </p:nvSpPr>
        <p:spPr>
          <a:xfrm>
            <a:off x="10607040" y="3287604"/>
            <a:ext cx="1424940" cy="704194"/>
          </a:xfrm>
          <a:prstGeom prst="rect">
            <a:avLst/>
          </a:prstGeom>
          <a:noFill/>
          <a:ln w="5715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C9C096E-9D20-F065-EC6D-8A2C30C85105}"/>
              </a:ext>
            </a:extLst>
          </p:cNvPr>
          <p:cNvSpPr/>
          <p:nvPr/>
        </p:nvSpPr>
        <p:spPr>
          <a:xfrm>
            <a:off x="10607041" y="4587775"/>
            <a:ext cx="1424940" cy="478805"/>
          </a:xfrm>
          <a:prstGeom prst="rect">
            <a:avLst/>
          </a:prstGeom>
          <a:noFill/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886D9252-4F00-E585-9776-694B54C4E4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5801" y="3725642"/>
            <a:ext cx="2824278" cy="2153066"/>
          </a:xfrm>
          <a:prstGeom prst="rect">
            <a:avLst/>
          </a:prstGeom>
          <a:ln>
            <a:solidFill>
              <a:srgbClr val="FA9431"/>
            </a:solidFill>
          </a:ln>
        </p:spPr>
      </p:pic>
      <p:sp>
        <p:nvSpPr>
          <p:cNvPr id="12" name="箭號: 向右 11">
            <a:extLst>
              <a:ext uri="{FF2B5EF4-FFF2-40B4-BE49-F238E27FC236}">
                <a16:creationId xmlns:a16="http://schemas.microsoft.com/office/drawing/2014/main" id="{2E3F9DCE-79BE-EE7B-A071-E36BB9156A02}"/>
              </a:ext>
            </a:extLst>
          </p:cNvPr>
          <p:cNvSpPr/>
          <p:nvPr/>
        </p:nvSpPr>
        <p:spPr>
          <a:xfrm rot="10800000">
            <a:off x="8536805" y="4587774"/>
            <a:ext cx="1639612" cy="478805"/>
          </a:xfrm>
          <a:prstGeom prst="rightArrow">
            <a:avLst/>
          </a:prstGeom>
          <a:solidFill>
            <a:srgbClr val="FA9431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734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3FEA4C6-D481-D600-4E66-E2F810D69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Device Search Utility 3.0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1291AF1B-1957-85EC-DA50-CCA9024E51F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6777" y="1455162"/>
            <a:ext cx="4318113" cy="3017778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altLang="zh-TW" sz="1400" dirty="0" err="1"/>
              <a:t>mDNS</a:t>
            </a:r>
            <a:r>
              <a:rPr lang="zh-TW" altLang="en-US" sz="1400" dirty="0"/>
              <a:t> </a:t>
            </a:r>
            <a:r>
              <a:rPr lang="en-US" altLang="zh-TW" sz="1400" dirty="0"/>
              <a:t>protocol is used for searching devices in LAN.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TW" sz="1400" dirty="0"/>
              <a:t>Then TLS 1.2 handshake begins.</a:t>
            </a:r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r>
              <a:rPr lang="en-US" altLang="zh-TW" dirty="0">
                <a:solidFill>
                  <a:srgbClr val="FA9431"/>
                </a:solidFill>
              </a:rPr>
              <a:t>               more secure</a:t>
            </a:r>
          </a:p>
          <a:p>
            <a:endParaRPr lang="zh-TW" alt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3B8E19-CE64-029A-A078-84D6855EDF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4890" y="1455162"/>
            <a:ext cx="7168143" cy="47221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3EAAE74-8190-CC63-C6D8-808B0FD74E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3654" y="3301999"/>
            <a:ext cx="1524357" cy="134874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6A7AC39-62A4-B92D-FC48-435F48D83D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8742" y="2836114"/>
            <a:ext cx="8741783" cy="19602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1608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9B77CE-AF41-986F-264F-692571395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82678F3-BCC6-2CB3-219E-F9600CC7948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78880" y="2453983"/>
            <a:ext cx="5196840" cy="2516029"/>
          </a:xfrm>
        </p:spPr>
        <p:txBody>
          <a:bodyPr>
            <a:normAutofit/>
          </a:bodyPr>
          <a:lstStyle/>
          <a:p>
            <a:r>
              <a:rPr lang="en-US" altLang="zh-TW" sz="1900" dirty="0"/>
              <a:t>What’s new on NPort 6000-G2</a:t>
            </a:r>
          </a:p>
          <a:p>
            <a:pPr lvl="1" indent="0">
              <a:buNone/>
            </a:pPr>
            <a:r>
              <a:rPr lang="en-US" altLang="zh-TW" sz="1900" dirty="0"/>
              <a:t>Device Search Utility</a:t>
            </a:r>
            <a:r>
              <a:rPr lang="zh-TW" altLang="en-US" sz="1900" dirty="0"/>
              <a:t> </a:t>
            </a:r>
            <a:r>
              <a:rPr lang="en-US" altLang="zh-TW" sz="1900" dirty="0"/>
              <a:t>3.0</a:t>
            </a:r>
          </a:p>
          <a:p>
            <a:pPr lvl="1" indent="0">
              <a:buNone/>
            </a:pPr>
            <a:r>
              <a:rPr lang="en-US" altLang="zh-TW" sz="1900" dirty="0"/>
              <a:t>Dashboard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1AD7B7E3-8B7A-D526-A882-BCFEDFDFFD0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57359" y="590946"/>
            <a:ext cx="4783035" cy="987476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alpha val="30000"/>
                  </a:schemeClr>
                </a:solidFill>
              </a:rPr>
              <a:t>Why NPort 6000 G2?</a:t>
            </a:r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6E17354F-5B9C-E596-A1BF-FD4AC2D4CF6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3753" y="514751"/>
            <a:ext cx="5107123" cy="504000"/>
          </a:xfrm>
        </p:spPr>
        <p:txBody>
          <a:bodyPr>
            <a:normAutofit fontScale="92500"/>
          </a:bodyPr>
          <a:lstStyle/>
          <a:p>
            <a:r>
              <a:rPr lang="en-US" altLang="zh-TW" dirty="0"/>
              <a:t>Introducing                 6000 G2 series </a:t>
            </a:r>
          </a:p>
          <a:p>
            <a:endParaRPr lang="zh-TW" altLang="en-US" dirty="0"/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827817A8-C88B-E92B-5974-1CACF2959808}"/>
              </a:ext>
            </a:extLst>
          </p:cNvPr>
          <p:cNvSpPr/>
          <p:nvPr/>
        </p:nvSpPr>
        <p:spPr>
          <a:xfrm>
            <a:off x="6406585" y="514751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437DB760-C091-DA2E-86CF-356B49B7F66B}"/>
              </a:ext>
            </a:extLst>
          </p:cNvPr>
          <p:cNvSpPr/>
          <p:nvPr/>
        </p:nvSpPr>
        <p:spPr>
          <a:xfrm>
            <a:off x="5594640" y="2425139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D2EFFBD-A29F-3E3F-66D4-4C39A7DAB3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822" y="514751"/>
            <a:ext cx="1228102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109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4F48AAA-5ADF-E878-1EB3-5B7559F50A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1274" y="1791695"/>
            <a:ext cx="6991019" cy="4648782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4043AAA3-5DD7-C0AC-0855-A7FA9509D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160018" cy="625191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zh-TW" dirty="0"/>
              <a:t>Dashboard</a:t>
            </a:r>
            <a:endParaRPr lang="zh-TW" altLang="en-US" dirty="0"/>
          </a:p>
        </p:txBody>
      </p:sp>
      <p:sp>
        <p:nvSpPr>
          <p:cNvPr id="9" name="文字版面配置區 3">
            <a:extLst>
              <a:ext uri="{FF2B5EF4-FFF2-40B4-BE49-F238E27FC236}">
                <a16:creationId xmlns:a16="http://schemas.microsoft.com/office/drawing/2014/main" id="{32A61AAA-199E-FEC1-17D1-5CA84735F8F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920" y="1151572"/>
            <a:ext cx="11161729" cy="5040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altLang="zh-TW" dirty="0"/>
              <a:t>Device status at a glance.</a:t>
            </a:r>
            <a:endParaRPr lang="zh-TW" altLang="en-US" dirty="0"/>
          </a:p>
        </p:txBody>
      </p:sp>
      <p:sp>
        <p:nvSpPr>
          <p:cNvPr id="5" name="矩形 6">
            <a:extLst>
              <a:ext uri="{FF2B5EF4-FFF2-40B4-BE49-F238E27FC236}">
                <a16:creationId xmlns:a16="http://schemas.microsoft.com/office/drawing/2014/main" id="{E18FD1F0-EB8C-4A50-1E84-5CD935DFBFAA}"/>
              </a:ext>
            </a:extLst>
          </p:cNvPr>
          <p:cNvSpPr/>
          <p:nvPr/>
        </p:nvSpPr>
        <p:spPr>
          <a:xfrm>
            <a:off x="3952875" y="2133601"/>
            <a:ext cx="5610843" cy="4306876"/>
          </a:xfrm>
          <a:prstGeom prst="rect">
            <a:avLst/>
          </a:prstGeom>
          <a:noFill/>
          <a:ln w="5715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6">
            <a:extLst>
              <a:ext uri="{FF2B5EF4-FFF2-40B4-BE49-F238E27FC236}">
                <a16:creationId xmlns:a16="http://schemas.microsoft.com/office/drawing/2014/main" id="{40A1F73E-CD97-BEFE-7B16-0093804F87C9}"/>
              </a:ext>
            </a:extLst>
          </p:cNvPr>
          <p:cNvSpPr/>
          <p:nvPr/>
        </p:nvSpPr>
        <p:spPr>
          <a:xfrm>
            <a:off x="2620325" y="2133602"/>
            <a:ext cx="1323026" cy="219074"/>
          </a:xfrm>
          <a:prstGeom prst="rect">
            <a:avLst/>
          </a:prstGeom>
          <a:noFill/>
          <a:ln w="5715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3349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65A62-34C1-1063-5978-87E464B88C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CC44B54-5863-7815-AFDD-6C38163F56F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78880" y="2453983"/>
            <a:ext cx="5196840" cy="2516029"/>
          </a:xfrm>
        </p:spPr>
        <p:txBody>
          <a:bodyPr>
            <a:normAutofit/>
          </a:bodyPr>
          <a:lstStyle/>
          <a:p>
            <a:r>
              <a:rPr lang="en-US" altLang="zh-TW" sz="1900" dirty="0"/>
              <a:t>What’s new on NPort 6000-G2</a:t>
            </a:r>
          </a:p>
          <a:p>
            <a:pPr lvl="1" indent="0">
              <a:buNone/>
            </a:pPr>
            <a:r>
              <a:rPr lang="en-US" altLang="zh-TW" sz="1900" dirty="0"/>
              <a:t>Device Search Utility</a:t>
            </a:r>
            <a:r>
              <a:rPr lang="zh-TW" altLang="en-US" sz="1900" dirty="0"/>
              <a:t> </a:t>
            </a:r>
            <a:r>
              <a:rPr lang="en-US" altLang="zh-TW" sz="1900" dirty="0"/>
              <a:t>3.0</a:t>
            </a:r>
          </a:p>
          <a:p>
            <a:pPr lvl="1" indent="0">
              <a:buNone/>
            </a:pPr>
            <a:r>
              <a:rPr lang="en-US" altLang="zh-TW" sz="1900" dirty="0"/>
              <a:t>Dashboard</a:t>
            </a:r>
          </a:p>
          <a:p>
            <a:pPr lvl="1" indent="0">
              <a:buNone/>
            </a:pPr>
            <a:r>
              <a:rPr lang="en-US" altLang="zh-TW" sz="1900" dirty="0"/>
              <a:t>Operation mode settings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466948-222E-5749-E1BE-FACFB36E539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57359" y="590946"/>
            <a:ext cx="4783035" cy="987476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alpha val="30000"/>
                  </a:schemeClr>
                </a:solidFill>
              </a:rPr>
              <a:t>Why NPort 6000 G2?</a:t>
            </a:r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54DDCFBC-3777-E044-FA96-E945F1E4BBC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3753" y="514751"/>
            <a:ext cx="5107123" cy="504000"/>
          </a:xfrm>
        </p:spPr>
        <p:txBody>
          <a:bodyPr>
            <a:normAutofit fontScale="92500"/>
          </a:bodyPr>
          <a:lstStyle/>
          <a:p>
            <a:r>
              <a:rPr lang="en-US" altLang="zh-TW" dirty="0"/>
              <a:t>Introducing                 6000 G2 series </a:t>
            </a:r>
          </a:p>
          <a:p>
            <a:endParaRPr lang="zh-TW" altLang="en-US" dirty="0"/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8583A265-16AF-4E5D-7A1A-39E7E5AEBA65}"/>
              </a:ext>
            </a:extLst>
          </p:cNvPr>
          <p:cNvSpPr/>
          <p:nvPr/>
        </p:nvSpPr>
        <p:spPr>
          <a:xfrm>
            <a:off x="6406585" y="514751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E193C6B6-C070-45C4-5532-541D93F32262}"/>
              </a:ext>
            </a:extLst>
          </p:cNvPr>
          <p:cNvSpPr/>
          <p:nvPr/>
        </p:nvSpPr>
        <p:spPr>
          <a:xfrm>
            <a:off x="5594640" y="2425139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5209395-FA3A-67F7-FF29-2BD1A3E4BC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822" y="514751"/>
            <a:ext cx="1228102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573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904BD46-7921-DA27-2098-C41A836B4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Operation Mode Settings</a:t>
            </a:r>
            <a:endParaRPr lang="zh-TW" altLang="en-US" dirty="0"/>
          </a:p>
        </p:txBody>
      </p:sp>
      <p:pic>
        <p:nvPicPr>
          <p:cNvPr id="4" name="圖片 3" descr="一張含有 文字, 軟體, 數字, 字型 的圖片&#10;&#10;自動產生的描述">
            <a:extLst>
              <a:ext uri="{FF2B5EF4-FFF2-40B4-BE49-F238E27FC236}">
                <a16:creationId xmlns:a16="http://schemas.microsoft.com/office/drawing/2014/main" id="{295E504B-B122-EDE6-19A2-B6D8B05F83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972" b="-7"/>
          <a:stretch/>
        </p:blipFill>
        <p:spPr bwMode="auto">
          <a:xfrm>
            <a:off x="515066" y="1187128"/>
            <a:ext cx="6887627" cy="22418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320B6332-333E-98C2-513F-D733B3DF8A84}"/>
              </a:ext>
            </a:extLst>
          </p:cNvPr>
          <p:cNvSpPr/>
          <p:nvPr/>
        </p:nvSpPr>
        <p:spPr>
          <a:xfrm>
            <a:off x="1802342" y="1603860"/>
            <a:ext cx="1888066" cy="1524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A29726E-579C-91E3-E169-9DCE2B1CD7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066" y="1144701"/>
            <a:ext cx="9174162" cy="2214787"/>
          </a:xfrm>
          <a:prstGeom prst="rect">
            <a:avLst/>
          </a:prstGeom>
        </p:spPr>
      </p:pic>
      <p:sp>
        <p:nvSpPr>
          <p:cNvPr id="10" name="矩形 6">
            <a:extLst>
              <a:ext uri="{FF2B5EF4-FFF2-40B4-BE49-F238E27FC236}">
                <a16:creationId xmlns:a16="http://schemas.microsoft.com/office/drawing/2014/main" id="{5BB29F62-D584-FB50-41EA-571ACEF26C6B}"/>
              </a:ext>
            </a:extLst>
          </p:cNvPr>
          <p:cNvSpPr/>
          <p:nvPr/>
        </p:nvSpPr>
        <p:spPr>
          <a:xfrm>
            <a:off x="1802341" y="1570523"/>
            <a:ext cx="1655233" cy="185737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2C8A995-D9C4-A746-1D77-5EFB203E96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066" y="3711303"/>
            <a:ext cx="9174162" cy="23773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6049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DBBFB8-F383-2955-20F6-6742491984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9E4771D-E0DE-F348-EBF9-E5BA441E6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Operation Mode Settings</a:t>
            </a:r>
            <a:endParaRPr lang="zh-TW" altLang="en-US" dirty="0"/>
          </a:p>
        </p:txBody>
      </p:sp>
      <p:pic>
        <p:nvPicPr>
          <p:cNvPr id="4" name="圖片 3" descr="一張含有 文字, 軟體, 數字, 字型 的圖片&#10;&#10;自動產生的描述">
            <a:extLst>
              <a:ext uri="{FF2B5EF4-FFF2-40B4-BE49-F238E27FC236}">
                <a16:creationId xmlns:a16="http://schemas.microsoft.com/office/drawing/2014/main" id="{62457036-FE1C-1CC0-B36B-3B475438AA7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972" b="-7"/>
          <a:stretch/>
        </p:blipFill>
        <p:spPr bwMode="auto">
          <a:xfrm>
            <a:off x="515066" y="1187128"/>
            <a:ext cx="6887627" cy="22418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18F8BBC-EB55-1BE2-7D2D-6D5769489436}"/>
              </a:ext>
            </a:extLst>
          </p:cNvPr>
          <p:cNvSpPr/>
          <p:nvPr/>
        </p:nvSpPr>
        <p:spPr>
          <a:xfrm>
            <a:off x="1802342" y="1603860"/>
            <a:ext cx="1888066" cy="1524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791E97F-E8EB-4EE3-D9A6-2C19CC8CF4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066" y="1144701"/>
            <a:ext cx="9174162" cy="2214787"/>
          </a:xfrm>
          <a:prstGeom prst="rect">
            <a:avLst/>
          </a:prstGeom>
        </p:spPr>
      </p:pic>
      <p:sp>
        <p:nvSpPr>
          <p:cNvPr id="10" name="矩形 6">
            <a:extLst>
              <a:ext uri="{FF2B5EF4-FFF2-40B4-BE49-F238E27FC236}">
                <a16:creationId xmlns:a16="http://schemas.microsoft.com/office/drawing/2014/main" id="{3A832C32-9094-656E-495B-1F1E9EED167F}"/>
              </a:ext>
            </a:extLst>
          </p:cNvPr>
          <p:cNvSpPr/>
          <p:nvPr/>
        </p:nvSpPr>
        <p:spPr>
          <a:xfrm>
            <a:off x="8915401" y="1866900"/>
            <a:ext cx="704849" cy="161926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7A7EA1-47EC-7B23-BC5F-47BB312511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067" y="3734163"/>
            <a:ext cx="9105184" cy="25820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4860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73F3C-B52A-4255-298C-96B9AE778D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BFFFDBC-902B-6C67-8DC3-0718D3A18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Operation Mode Settings</a:t>
            </a:r>
            <a:endParaRPr lang="zh-TW" alt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081534-C652-E539-9D69-BB85FEB8E1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777" y="937939"/>
            <a:ext cx="8610536" cy="5254689"/>
          </a:xfrm>
          <a:prstGeom prst="rect">
            <a:avLst/>
          </a:prstGeom>
        </p:spPr>
      </p:pic>
      <p:sp>
        <p:nvSpPr>
          <p:cNvPr id="5" name="矩形 6">
            <a:extLst>
              <a:ext uri="{FF2B5EF4-FFF2-40B4-BE49-F238E27FC236}">
                <a16:creationId xmlns:a16="http://schemas.microsoft.com/office/drawing/2014/main" id="{5AB22DE2-E254-D51D-F3F2-FD3EFF2F0262}"/>
              </a:ext>
            </a:extLst>
          </p:cNvPr>
          <p:cNvSpPr/>
          <p:nvPr/>
        </p:nvSpPr>
        <p:spPr>
          <a:xfrm>
            <a:off x="543093" y="2590799"/>
            <a:ext cx="3762207" cy="3705225"/>
          </a:xfrm>
          <a:prstGeom prst="rect">
            <a:avLst/>
          </a:prstGeom>
          <a:noFill/>
          <a:ln w="5715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3942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B733C-4D0B-5122-CF45-984EC1598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3275BF0-AA35-93D6-8E4A-530E063F8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544" y="1277889"/>
            <a:ext cx="9275290" cy="16116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00FDCF-F409-D483-552F-B6033288DB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544" y="1277889"/>
            <a:ext cx="9424929" cy="40890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BD5C19-791A-E52F-5072-9BDF2AB0E6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412" y="1277889"/>
            <a:ext cx="9313553" cy="2644102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4FAE5ACC-80FD-DEA1-9E04-34EE07CBE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Operation Mode Settings</a:t>
            </a:r>
            <a:endParaRPr lang="zh-TW" altLang="en-US" dirty="0"/>
          </a:p>
        </p:txBody>
      </p:sp>
      <p:sp>
        <p:nvSpPr>
          <p:cNvPr id="8" name="矩形 6">
            <a:extLst>
              <a:ext uri="{FF2B5EF4-FFF2-40B4-BE49-F238E27FC236}">
                <a16:creationId xmlns:a16="http://schemas.microsoft.com/office/drawing/2014/main" id="{BA525D61-BC95-F28B-AF05-A6C121607E44}"/>
              </a:ext>
            </a:extLst>
          </p:cNvPr>
          <p:cNvSpPr/>
          <p:nvPr/>
        </p:nvSpPr>
        <p:spPr>
          <a:xfrm>
            <a:off x="782319" y="2245360"/>
            <a:ext cx="944881" cy="223520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6">
            <a:extLst>
              <a:ext uri="{FF2B5EF4-FFF2-40B4-BE49-F238E27FC236}">
                <a16:creationId xmlns:a16="http://schemas.microsoft.com/office/drawing/2014/main" id="{DAA16107-4FFC-7291-170D-E592E56D6FF9}"/>
              </a:ext>
            </a:extLst>
          </p:cNvPr>
          <p:cNvSpPr/>
          <p:nvPr/>
        </p:nvSpPr>
        <p:spPr>
          <a:xfrm>
            <a:off x="1727200" y="2245360"/>
            <a:ext cx="1087120" cy="223520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E640E01-B0E4-A7E4-2F89-C72382A1D5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544" y="1277889"/>
            <a:ext cx="9015096" cy="4947109"/>
          </a:xfrm>
          <a:prstGeom prst="rect">
            <a:avLst/>
          </a:prstGeom>
        </p:spPr>
      </p:pic>
      <p:sp>
        <p:nvSpPr>
          <p:cNvPr id="14" name="矩形 6">
            <a:extLst>
              <a:ext uri="{FF2B5EF4-FFF2-40B4-BE49-F238E27FC236}">
                <a16:creationId xmlns:a16="http://schemas.microsoft.com/office/drawing/2014/main" id="{22ACFD5C-26E1-A5E1-D8E8-3505FE59DFA9}"/>
              </a:ext>
            </a:extLst>
          </p:cNvPr>
          <p:cNvSpPr/>
          <p:nvPr/>
        </p:nvSpPr>
        <p:spPr>
          <a:xfrm>
            <a:off x="622391" y="2889513"/>
            <a:ext cx="1429930" cy="1550407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5" name="矩形 6">
            <a:extLst>
              <a:ext uri="{FF2B5EF4-FFF2-40B4-BE49-F238E27FC236}">
                <a16:creationId xmlns:a16="http://schemas.microsoft.com/office/drawing/2014/main" id="{EF2AC75C-B802-3E20-E71C-6869380AA87A}"/>
              </a:ext>
            </a:extLst>
          </p:cNvPr>
          <p:cNvSpPr/>
          <p:nvPr/>
        </p:nvSpPr>
        <p:spPr>
          <a:xfrm>
            <a:off x="602402" y="1962451"/>
            <a:ext cx="1429930" cy="506429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3" name="矩形 6">
            <a:extLst>
              <a:ext uri="{FF2B5EF4-FFF2-40B4-BE49-F238E27FC236}">
                <a16:creationId xmlns:a16="http://schemas.microsoft.com/office/drawing/2014/main" id="{38C89889-663F-F08A-ED3A-2114C3BFA159}"/>
              </a:ext>
            </a:extLst>
          </p:cNvPr>
          <p:cNvSpPr/>
          <p:nvPr/>
        </p:nvSpPr>
        <p:spPr>
          <a:xfrm>
            <a:off x="3238500" y="1714500"/>
            <a:ext cx="1327574" cy="240331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5" name="矩形 6">
            <a:extLst>
              <a:ext uri="{FF2B5EF4-FFF2-40B4-BE49-F238E27FC236}">
                <a16:creationId xmlns:a16="http://schemas.microsoft.com/office/drawing/2014/main" id="{028720CF-1CEC-2325-9993-6122E1787E7D}"/>
              </a:ext>
            </a:extLst>
          </p:cNvPr>
          <p:cNvSpPr/>
          <p:nvPr/>
        </p:nvSpPr>
        <p:spPr>
          <a:xfrm>
            <a:off x="5890260" y="1722120"/>
            <a:ext cx="1327574" cy="240331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156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15" grpId="0" animBg="1"/>
      <p:bldP spid="3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D52C68-511E-1862-6851-725A8555A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A764A93-4EFE-5FE0-5766-285E7C67D75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235678" y="5060936"/>
            <a:ext cx="4799673" cy="987476"/>
          </a:xfrm>
        </p:spPr>
        <p:txBody>
          <a:bodyPr/>
          <a:lstStyle/>
          <a:p>
            <a:r>
              <a:rPr lang="en-US" altLang="zh-TW" dirty="0"/>
              <a:t>Demo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5B893D2-B50C-C674-9FB6-221BE1B72E9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78880" y="2453983"/>
            <a:ext cx="5328920" cy="2736084"/>
          </a:xfrm>
        </p:spPr>
        <p:txBody>
          <a:bodyPr>
            <a:normAutofit fontScale="92500" lnSpcReduction="10000"/>
          </a:bodyPr>
          <a:lstStyle/>
          <a:p>
            <a:r>
              <a:rPr lang="en-US" altLang="zh-TW" sz="1900" dirty="0"/>
              <a:t>What’s new on NPort 6000-G2</a:t>
            </a:r>
          </a:p>
          <a:p>
            <a:pPr lvl="1" indent="0">
              <a:buNone/>
            </a:pPr>
            <a:r>
              <a:rPr lang="en-US" altLang="zh-TW" sz="1900" dirty="0"/>
              <a:t>Device Search Utility</a:t>
            </a:r>
            <a:r>
              <a:rPr lang="zh-TW" altLang="en-US" sz="1900" dirty="0"/>
              <a:t> </a:t>
            </a:r>
            <a:r>
              <a:rPr lang="en-US" altLang="zh-TW" sz="1900" dirty="0"/>
              <a:t>3.0</a:t>
            </a:r>
          </a:p>
          <a:p>
            <a:pPr lvl="1" indent="0">
              <a:buNone/>
            </a:pPr>
            <a:r>
              <a:rPr lang="en-US" altLang="zh-TW" sz="1900" dirty="0"/>
              <a:t>Dashboard</a:t>
            </a:r>
          </a:p>
          <a:p>
            <a:pPr lvl="1" indent="0">
              <a:buNone/>
            </a:pPr>
            <a:r>
              <a:rPr lang="en-US" altLang="zh-TW" sz="1900" dirty="0"/>
              <a:t>Operation mode settings</a:t>
            </a:r>
          </a:p>
          <a:p>
            <a:pPr lvl="1" indent="0">
              <a:buNone/>
            </a:pPr>
            <a:r>
              <a:rPr lang="en-US" altLang="zh-TW" sz="1900" dirty="0"/>
              <a:t>Maintenance</a:t>
            </a:r>
          </a:p>
          <a:p>
            <a:pPr lvl="1" indent="0">
              <a:buNone/>
            </a:pPr>
            <a:r>
              <a:rPr lang="en-US" altLang="zh-TW" sz="1900" dirty="0"/>
              <a:t>Troubleshooting tools</a:t>
            </a:r>
          </a:p>
          <a:p>
            <a:pPr lvl="1" indent="0">
              <a:buNone/>
            </a:pPr>
            <a:r>
              <a:rPr lang="en-US" altLang="zh-TW" sz="1900" dirty="0"/>
              <a:t>2-Way</a:t>
            </a:r>
            <a:r>
              <a:rPr lang="en-US" altLang="zh-TW" dirty="0"/>
              <a:t> </a:t>
            </a:r>
            <a:r>
              <a:rPr lang="en-US" altLang="zh-TW" sz="1900" dirty="0"/>
              <a:t>Installation</a:t>
            </a:r>
            <a:endParaRPr lang="en-US" altLang="zh-TW" dirty="0"/>
          </a:p>
          <a:p>
            <a:pPr lvl="1" indent="0">
              <a:buNone/>
            </a:pPr>
            <a:r>
              <a:rPr lang="en-US" altLang="zh-TW" dirty="0"/>
              <a:t>	</a:t>
            </a:r>
            <a:endParaRPr lang="zh-TW" altLang="en-US" dirty="0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EFFF5FD5-190D-67ED-7690-8D6634BA177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57359" y="590946"/>
            <a:ext cx="4783035" cy="987476"/>
          </a:xfrm>
        </p:spPr>
        <p:txBody>
          <a:bodyPr/>
          <a:lstStyle/>
          <a:p>
            <a:r>
              <a:rPr lang="en-US" altLang="zh-TW" dirty="0"/>
              <a:t>Why NPort 6000 G2?</a:t>
            </a:r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CAE80EF9-2DE8-0317-18A8-049215148B7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3753" y="514751"/>
            <a:ext cx="5107123" cy="504000"/>
          </a:xfrm>
        </p:spPr>
        <p:txBody>
          <a:bodyPr>
            <a:normAutofit fontScale="92500"/>
          </a:bodyPr>
          <a:lstStyle/>
          <a:p>
            <a:r>
              <a:rPr lang="en-US" altLang="zh-TW" dirty="0"/>
              <a:t>Introducing                 6000 G2 series </a:t>
            </a:r>
          </a:p>
          <a:p>
            <a:endParaRPr lang="zh-TW" altLang="en-US" dirty="0"/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AFCBE196-FF4C-A7CB-4547-EA631D786066}"/>
              </a:ext>
            </a:extLst>
          </p:cNvPr>
          <p:cNvSpPr/>
          <p:nvPr/>
        </p:nvSpPr>
        <p:spPr>
          <a:xfrm>
            <a:off x="6406585" y="514751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B9EB40BE-E456-19AA-F1F5-A68D4745F35D}"/>
              </a:ext>
            </a:extLst>
          </p:cNvPr>
          <p:cNvSpPr/>
          <p:nvPr/>
        </p:nvSpPr>
        <p:spPr>
          <a:xfrm>
            <a:off x="5594640" y="2425139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橢圓 9">
            <a:extLst>
              <a:ext uri="{FF2B5EF4-FFF2-40B4-BE49-F238E27FC236}">
                <a16:creationId xmlns:a16="http://schemas.microsoft.com/office/drawing/2014/main" id="{6D0C7585-E7BC-BF54-FBC9-B477E2B92CE9}"/>
              </a:ext>
            </a:extLst>
          </p:cNvPr>
          <p:cNvSpPr/>
          <p:nvPr/>
        </p:nvSpPr>
        <p:spPr>
          <a:xfrm>
            <a:off x="4501311" y="5027049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3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296C254-5EF6-3F2D-723D-BBE943620A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822" y="514751"/>
            <a:ext cx="1228102" cy="504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35E6DEC4-DF89-E355-1CB5-55DBFB36C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425" y="1039625"/>
            <a:ext cx="5648369" cy="727584"/>
          </a:xfrm>
        </p:spPr>
        <p:txBody>
          <a:bodyPr/>
          <a:lstStyle/>
          <a:p>
            <a:r>
              <a:rPr lang="en-US" dirty="0"/>
              <a:t>Agenda</a:t>
            </a:r>
            <a:endParaRPr lang="en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72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uiExpand="1" build="p"/>
      <p:bldP spid="4" grpId="0" build="p"/>
      <p:bldP spid="8" grpId="0" animBg="1"/>
      <p:bldP spid="9" grpId="0" animBg="1"/>
      <p:bldP spid="10" grpId="0" uiExpand="1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8C6B357-AA90-FEA5-6D42-20D0C6A27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653" y="203148"/>
            <a:ext cx="5448575" cy="625191"/>
          </a:xfrm>
        </p:spPr>
        <p:txBody>
          <a:bodyPr>
            <a:normAutofit fontScale="90000"/>
          </a:bodyPr>
          <a:lstStyle/>
          <a:p>
            <a:r>
              <a:rPr lang="en-US" altLang="zh-TW"/>
              <a:t>Reorganized </a:t>
            </a:r>
            <a:r>
              <a:rPr lang="en-US" altLang="zh-TW" dirty="0"/>
              <a:t>Operation Modes</a:t>
            </a:r>
            <a:endParaRPr lang="zh-TW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8A4B7456-531B-3004-AA57-FD5FD2A7D6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604873"/>
              </p:ext>
            </p:extLst>
          </p:nvPr>
        </p:nvGraphicFramePr>
        <p:xfrm>
          <a:off x="5795229" y="191387"/>
          <a:ext cx="6135564" cy="6158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3450">
                  <a:extLst>
                    <a:ext uri="{9D8B030D-6E8A-4147-A177-3AD203B41FA5}">
                      <a16:colId xmlns:a16="http://schemas.microsoft.com/office/drawing/2014/main" val="1350073002"/>
                    </a:ext>
                  </a:extLst>
                </a:gridCol>
                <a:gridCol w="1689100">
                  <a:extLst>
                    <a:ext uri="{9D8B030D-6E8A-4147-A177-3AD203B41FA5}">
                      <a16:colId xmlns:a16="http://schemas.microsoft.com/office/drawing/2014/main" val="2306790708"/>
                    </a:ext>
                  </a:extLst>
                </a:gridCol>
                <a:gridCol w="1301980">
                  <a:extLst>
                    <a:ext uri="{9D8B030D-6E8A-4147-A177-3AD203B41FA5}">
                      <a16:colId xmlns:a16="http://schemas.microsoft.com/office/drawing/2014/main" val="2645142531"/>
                    </a:ext>
                  </a:extLst>
                </a:gridCol>
                <a:gridCol w="1951034">
                  <a:extLst>
                    <a:ext uri="{9D8B030D-6E8A-4147-A177-3AD203B41FA5}">
                      <a16:colId xmlns:a16="http://schemas.microsoft.com/office/drawing/2014/main" val="2430352223"/>
                    </a:ext>
                  </a:extLst>
                </a:gridCol>
              </a:tblGrid>
              <a:tr h="279648">
                <a:tc>
                  <a:txBody>
                    <a:bodyPr/>
                    <a:lstStyle/>
                    <a:p>
                      <a:r>
                        <a:rPr lang="en-US" altLang="zh-TW" sz="1100" dirty="0"/>
                        <a:t>Category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 err="1"/>
                        <a:t>NPort</a:t>
                      </a:r>
                      <a:r>
                        <a:rPr lang="en-US" altLang="zh-TW" sz="1100" dirty="0"/>
                        <a:t> 6000-G1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/>
                        <a:t>Category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 err="1"/>
                        <a:t>NPort</a:t>
                      </a:r>
                      <a:r>
                        <a:rPr lang="en-US" altLang="zh-TW" sz="1100" dirty="0"/>
                        <a:t> 6000-G2</a:t>
                      </a:r>
                      <a:endParaRPr lang="zh-TW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7117988"/>
                  </a:ext>
                </a:extLst>
              </a:tr>
              <a:tr h="233306">
                <a:tc>
                  <a:txBody>
                    <a:bodyPr/>
                    <a:lstStyle/>
                    <a:p>
                      <a:r>
                        <a:rPr lang="en-US" altLang="zh-TW" sz="1100" dirty="0"/>
                        <a:t>Disable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/>
                        <a:t>N/A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/>
                        <a:t>N/A</a:t>
                      </a:r>
                      <a:endParaRPr lang="zh-TW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0492380"/>
                  </a:ext>
                </a:extLst>
              </a:tr>
              <a:tr h="233306">
                <a:tc rowSpan="3">
                  <a:txBody>
                    <a:bodyPr/>
                    <a:lstStyle/>
                    <a:p>
                      <a:r>
                        <a:rPr lang="en-US" altLang="zh-TW" sz="1100" dirty="0"/>
                        <a:t>Device Control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/>
                        <a:t>Real COM</a:t>
                      </a:r>
                      <a:endParaRPr lang="zh-TW" altLang="en-US" sz="11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zh-TW" altLang="en-US" sz="11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/>
                        <a:t>Real COM</a:t>
                      </a:r>
                      <a:endParaRPr lang="zh-TW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8626442"/>
                  </a:ext>
                </a:extLst>
              </a:tr>
              <a:tr h="233306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/>
                        <a:t>RFC2217</a:t>
                      </a:r>
                      <a:endParaRPr lang="zh-TW" altLang="en-US" sz="11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/>
                        <a:t>RFC2217</a:t>
                      </a:r>
                      <a:endParaRPr lang="zh-TW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9774179"/>
                  </a:ext>
                </a:extLst>
              </a:tr>
              <a:tr h="325989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/>
                        <a:t>Reverse Real COM</a:t>
                      </a:r>
                      <a:endParaRPr lang="zh-TW" altLang="en-US" sz="11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/>
                        <a:t>Reverse Real COM</a:t>
                      </a:r>
                      <a:endParaRPr lang="zh-TW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8539909"/>
                  </a:ext>
                </a:extLst>
              </a:tr>
              <a:tr h="233306">
                <a:tc rowSpan="3">
                  <a:txBody>
                    <a:bodyPr/>
                    <a:lstStyle/>
                    <a:p>
                      <a:r>
                        <a:rPr lang="en-US" altLang="zh-TW" sz="1100" dirty="0"/>
                        <a:t>Socket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/>
                        <a:t>TCP Server</a:t>
                      </a:r>
                      <a:endParaRPr lang="zh-TW" altLang="en-US" sz="11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en-US" altLang="zh-TW" sz="1100" dirty="0"/>
                        <a:t>Socket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/>
                        <a:t>TCP Server</a:t>
                      </a:r>
                      <a:endParaRPr lang="zh-TW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853086"/>
                  </a:ext>
                </a:extLst>
              </a:tr>
              <a:tr h="233306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/>
                        <a:t>TCP Client</a:t>
                      </a:r>
                      <a:endParaRPr lang="zh-TW" altLang="en-US" sz="11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/>
                        <a:t>TCP Client</a:t>
                      </a:r>
                      <a:endParaRPr lang="zh-TW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3439935"/>
                  </a:ext>
                </a:extLst>
              </a:tr>
              <a:tr h="230303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/>
                        <a:t>UDP</a:t>
                      </a:r>
                      <a:endParaRPr lang="zh-TW" altLang="en-US" sz="11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/>
                        <a:t>UDP</a:t>
                      </a:r>
                      <a:endParaRPr lang="zh-TW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8005265"/>
                  </a:ext>
                </a:extLst>
              </a:tr>
              <a:tr h="230303">
                <a:tc rowSpan="2">
                  <a:txBody>
                    <a:bodyPr/>
                    <a:lstStyle/>
                    <a:p>
                      <a:r>
                        <a:rPr lang="en-US" altLang="zh-TW" sz="1100" dirty="0"/>
                        <a:t>Pair Connection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/>
                        <a:t>Pair Connection Master</a:t>
                      </a:r>
                      <a:endParaRPr lang="zh-TW" altLang="en-US" sz="11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altLang="zh-TW" sz="1100" dirty="0"/>
                        <a:t>Pair Connection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/>
                        <a:t>Pair connection Client</a:t>
                      </a:r>
                      <a:endParaRPr lang="zh-TW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13480"/>
                  </a:ext>
                </a:extLst>
              </a:tr>
              <a:tr h="325989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dirty="0"/>
                        <a:t>Pair Connection Slave</a:t>
                      </a:r>
                      <a:endParaRPr lang="zh-TW" altLang="en-US" sz="11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/>
                        <a:t>Pair Connection Server</a:t>
                      </a:r>
                      <a:endParaRPr lang="zh-TW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922553"/>
                  </a:ext>
                </a:extLst>
              </a:tr>
              <a:tr h="230303">
                <a:tc rowSpan="2">
                  <a:txBody>
                    <a:bodyPr/>
                    <a:lstStyle/>
                    <a:p>
                      <a:r>
                        <a:rPr lang="en-US" altLang="zh-TW" sz="1100" dirty="0"/>
                        <a:t>Reverse Terminal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dirty="0">
                          <a:solidFill>
                            <a:schemeClr val="accent5"/>
                          </a:solidFill>
                        </a:rPr>
                        <a:t>Reverse Telnet</a:t>
                      </a:r>
                      <a:endParaRPr lang="zh-TW" altLang="en-US" sz="1100" dirty="0">
                        <a:solidFill>
                          <a:schemeClr val="accent5"/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zh-TW" altLang="en-US" sz="11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974813"/>
                  </a:ext>
                </a:extLst>
              </a:tr>
              <a:tr h="230303"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dirty="0">
                          <a:solidFill>
                            <a:schemeClr val="accent5"/>
                          </a:solidFill>
                        </a:rPr>
                        <a:t>Reverse SSH</a:t>
                      </a:r>
                      <a:endParaRPr lang="zh-TW" altLang="en-US" sz="1100" dirty="0">
                        <a:solidFill>
                          <a:schemeClr val="accent5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0946840"/>
                  </a:ext>
                </a:extLst>
              </a:tr>
              <a:tr h="230303">
                <a:tc rowSpan="3">
                  <a:txBody>
                    <a:bodyPr/>
                    <a:lstStyle/>
                    <a:p>
                      <a:r>
                        <a:rPr lang="en-US" altLang="zh-TW" sz="1100" dirty="0"/>
                        <a:t>Terminal</a:t>
                      </a:r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solidFill>
                            <a:schemeClr val="accent5"/>
                          </a:solidFill>
                        </a:rPr>
                        <a:t>Terminal (TERM_ASC)</a:t>
                      </a:r>
                      <a:endParaRPr lang="zh-TW" altLang="en-US" sz="1100" dirty="0">
                        <a:solidFill>
                          <a:schemeClr val="accent5"/>
                        </a:solidFill>
                      </a:endParaRPr>
                    </a:p>
                  </a:txBody>
                  <a:tcPr/>
                </a:tc>
                <a:tc rowSpan="3" gridSpan="2">
                  <a:txBody>
                    <a:bodyPr/>
                    <a:lstStyle/>
                    <a:p>
                      <a:endParaRPr lang="zh-TW" altLang="en-US" sz="1100" dirty="0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6053744"/>
                  </a:ext>
                </a:extLst>
              </a:tr>
              <a:tr h="2303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4214610"/>
                  </a:ext>
                </a:extLst>
              </a:tr>
              <a:tr h="230303">
                <a:tc vMerge="1">
                  <a:txBody>
                    <a:bodyPr/>
                    <a:lstStyle/>
                    <a:p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b="0" dirty="0">
                          <a:solidFill>
                            <a:schemeClr val="accent5"/>
                          </a:solidFill>
                        </a:rPr>
                        <a:t>SSH</a:t>
                      </a:r>
                      <a:endParaRPr lang="zh-TW" altLang="en-US" sz="1100" b="0" dirty="0">
                        <a:solidFill>
                          <a:schemeClr val="accent5"/>
                        </a:solidFill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1130733"/>
                  </a:ext>
                </a:extLst>
              </a:tr>
              <a:tr h="230303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dirty="0"/>
                        <a:t>Dial in/out</a:t>
                      </a:r>
                      <a:endParaRPr lang="zh-TW" altLang="en-US" sz="1100" dirty="0"/>
                    </a:p>
                    <a:p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/>
                        <a:t>PPP</a:t>
                      </a:r>
                      <a:endParaRPr lang="zh-TW" altLang="en-US" sz="11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zh-TW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/>
                        <a:t>PPP</a:t>
                      </a:r>
                      <a:endParaRPr lang="zh-TW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4601764"/>
                  </a:ext>
                </a:extLst>
              </a:tr>
              <a:tr h="2303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dirty="0"/>
                        <a:t>SLIP</a:t>
                      </a:r>
                      <a:endParaRPr lang="zh-TW" altLang="en-US" sz="11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/>
                        <a:t>SLIP</a:t>
                      </a:r>
                      <a:endParaRPr lang="zh-TW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2935764"/>
                  </a:ext>
                </a:extLst>
              </a:tr>
              <a:tr h="230303">
                <a:tc vMerge="1"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rowSpan="6" gridSpan="2">
                  <a:txBody>
                    <a:bodyPr/>
                    <a:lstStyle/>
                    <a:p>
                      <a:endParaRPr lang="zh-TW" altLang="en-US" sz="1100" dirty="0"/>
                    </a:p>
                  </a:txBody>
                  <a:tcPr/>
                </a:tc>
                <a:tc rowSpan="6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7799473"/>
                  </a:ext>
                </a:extLst>
              </a:tr>
              <a:tr h="230303">
                <a:tc vMerge="1"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215724"/>
                  </a:ext>
                </a:extLst>
              </a:tr>
              <a:tr h="230303">
                <a:tc vMerge="1"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2728523"/>
                  </a:ext>
                </a:extLst>
              </a:tr>
              <a:tr h="2303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868247"/>
                  </a:ext>
                </a:extLst>
              </a:tr>
              <a:tr h="230303">
                <a:tc rowSpan="2">
                  <a:txBody>
                    <a:bodyPr/>
                    <a:lstStyle/>
                    <a:p>
                      <a:endParaRPr lang="zh-TW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1215409"/>
                  </a:ext>
                </a:extLst>
              </a:tr>
              <a:tr h="230303">
                <a:tc vMerge="1"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2097258"/>
                  </a:ext>
                </a:extLst>
              </a:tr>
            </a:tbl>
          </a:graphicData>
        </a:graphic>
      </p:graphicFrame>
      <p:sp>
        <p:nvSpPr>
          <p:cNvPr id="5" name="文字方塊 4">
            <a:extLst>
              <a:ext uri="{FF2B5EF4-FFF2-40B4-BE49-F238E27FC236}">
                <a16:creationId xmlns:a16="http://schemas.microsoft.com/office/drawing/2014/main" id="{067EFB1E-EA24-8157-89A7-01E9BA94E075}"/>
              </a:ext>
            </a:extLst>
          </p:cNvPr>
          <p:cNvSpPr txBox="1"/>
          <p:nvPr/>
        </p:nvSpPr>
        <p:spPr>
          <a:xfrm>
            <a:off x="346653" y="1823045"/>
            <a:ext cx="5448575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dirty="0"/>
              <a:t>Unused  operation modes are removed.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3FA0FC2-A615-484B-1D6D-D4E2F6FCD357}"/>
              </a:ext>
            </a:extLst>
          </p:cNvPr>
          <p:cNvCxnSpPr>
            <a:cxnSpLocks/>
          </p:cNvCxnSpPr>
          <p:nvPr/>
        </p:nvCxnSpPr>
        <p:spPr>
          <a:xfrm>
            <a:off x="8286750" y="3064667"/>
            <a:ext cx="1854996" cy="278914"/>
          </a:xfrm>
          <a:prstGeom prst="straightConnector1">
            <a:avLst/>
          </a:prstGeom>
          <a:ln>
            <a:tailEnd type="triangle"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C4D1C19-6C77-B72F-9EEA-754299F44E11}"/>
              </a:ext>
            </a:extLst>
          </p:cNvPr>
          <p:cNvCxnSpPr>
            <a:cxnSpLocks/>
          </p:cNvCxnSpPr>
          <p:nvPr/>
        </p:nvCxnSpPr>
        <p:spPr>
          <a:xfrm flipV="1">
            <a:off x="8374415" y="3308399"/>
            <a:ext cx="1794893" cy="23421"/>
          </a:xfrm>
          <a:prstGeom prst="straightConnector1">
            <a:avLst/>
          </a:prstGeom>
          <a:ln>
            <a:tailEnd type="triangle"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4279967-910D-7FC2-1321-A51C2F5A5F7C}"/>
              </a:ext>
            </a:extLst>
          </p:cNvPr>
          <p:cNvCxnSpPr>
            <a:cxnSpLocks/>
          </p:cNvCxnSpPr>
          <p:nvPr/>
        </p:nvCxnSpPr>
        <p:spPr>
          <a:xfrm flipV="1">
            <a:off x="8374415" y="3064667"/>
            <a:ext cx="1794893" cy="494155"/>
          </a:xfrm>
          <a:prstGeom prst="straightConnector1">
            <a:avLst/>
          </a:prstGeom>
          <a:ln>
            <a:tailEnd type="triangle"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3578D22-6421-9631-675C-19410EC78AF7}"/>
              </a:ext>
            </a:extLst>
          </p:cNvPr>
          <p:cNvCxnSpPr>
            <a:cxnSpLocks/>
          </p:cNvCxnSpPr>
          <p:nvPr/>
        </p:nvCxnSpPr>
        <p:spPr>
          <a:xfrm flipV="1">
            <a:off x="8374415" y="3093158"/>
            <a:ext cx="1794893" cy="993067"/>
          </a:xfrm>
          <a:prstGeom prst="straightConnector1">
            <a:avLst/>
          </a:prstGeom>
          <a:ln>
            <a:tailEnd type="triangle"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B30EECD-F4EC-A8B7-C6D3-6FCCABE02DD3}"/>
              </a:ext>
            </a:extLst>
          </p:cNvPr>
          <p:cNvSpPr txBox="1"/>
          <p:nvPr/>
        </p:nvSpPr>
        <p:spPr>
          <a:xfrm>
            <a:off x="7000876" y="3743325"/>
            <a:ext cx="16192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>
                <a:solidFill>
                  <a:srgbClr val="FF0000"/>
                </a:solidFill>
                <a:latin typeface="+mn-lt"/>
              </a:rPr>
              <a:t>Terminal (TERM_BIN)</a:t>
            </a:r>
            <a:endParaRPr lang="zh-TW" altLang="en-US" sz="11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EF1B23C-9114-9585-57F8-85AE84E8BF76}"/>
              </a:ext>
            </a:extLst>
          </p:cNvPr>
          <p:cNvSpPr txBox="1"/>
          <p:nvPr/>
        </p:nvSpPr>
        <p:spPr>
          <a:xfrm>
            <a:off x="6998051" y="4800600"/>
            <a:ext cx="16192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>
                <a:solidFill>
                  <a:srgbClr val="FF0000"/>
                </a:solidFill>
              </a:rPr>
              <a:t>PPPD</a:t>
            </a:r>
            <a:endParaRPr lang="zh-TW" altLang="en-US" sz="1100" dirty="0">
              <a:solidFill>
                <a:srgbClr val="FF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601B16C-72D0-7C38-0471-0AB48E6B99E8}"/>
              </a:ext>
            </a:extLst>
          </p:cNvPr>
          <p:cNvSpPr txBox="1"/>
          <p:nvPr/>
        </p:nvSpPr>
        <p:spPr>
          <a:xfrm>
            <a:off x="7000876" y="5052685"/>
            <a:ext cx="16192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>
                <a:solidFill>
                  <a:srgbClr val="FF0000"/>
                </a:solidFill>
              </a:rPr>
              <a:t>SLIPD</a:t>
            </a:r>
            <a:endParaRPr lang="zh-TW" altLang="en-US" sz="1100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BB886E8-57A6-9698-E57D-5DB5A02E62B6}"/>
              </a:ext>
            </a:extLst>
          </p:cNvPr>
          <p:cNvSpPr txBox="1"/>
          <p:nvPr/>
        </p:nvSpPr>
        <p:spPr>
          <a:xfrm>
            <a:off x="7013226" y="5304770"/>
            <a:ext cx="16192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>
                <a:solidFill>
                  <a:srgbClr val="FF0000"/>
                </a:solidFill>
              </a:rPr>
              <a:t>Dynamic</a:t>
            </a:r>
            <a:endParaRPr lang="zh-TW" altLang="en-US" sz="1100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09CF0C5-598A-A71E-E4C7-90EBD6618D9A}"/>
              </a:ext>
            </a:extLst>
          </p:cNvPr>
          <p:cNvSpPr txBox="1"/>
          <p:nvPr/>
        </p:nvSpPr>
        <p:spPr>
          <a:xfrm>
            <a:off x="5795228" y="5529590"/>
            <a:ext cx="16192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>
                <a:solidFill>
                  <a:srgbClr val="FF0000"/>
                </a:solidFill>
              </a:rPr>
              <a:t>Ethernet Modem</a:t>
            </a:r>
            <a:endParaRPr lang="zh-TW" altLang="en-US" sz="1100" dirty="0">
              <a:solidFill>
                <a:srgbClr val="FF0000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1CE4772-3905-00BD-22B5-33A3F68718DF}"/>
              </a:ext>
            </a:extLst>
          </p:cNvPr>
          <p:cNvSpPr txBox="1"/>
          <p:nvPr/>
        </p:nvSpPr>
        <p:spPr>
          <a:xfrm>
            <a:off x="6998051" y="5566380"/>
            <a:ext cx="16192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>
                <a:solidFill>
                  <a:srgbClr val="FF0000"/>
                </a:solidFill>
              </a:rPr>
              <a:t>N/A</a:t>
            </a:r>
            <a:endParaRPr lang="zh-TW" altLang="en-US" sz="1100" dirty="0">
              <a:solidFill>
                <a:srgbClr val="FF00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2A834CA-9FC1-A3B0-C2D5-7BC9A1B01FE2}"/>
              </a:ext>
            </a:extLst>
          </p:cNvPr>
          <p:cNvSpPr txBox="1"/>
          <p:nvPr/>
        </p:nvSpPr>
        <p:spPr>
          <a:xfrm>
            <a:off x="5795228" y="5832425"/>
            <a:ext cx="36916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>
                <a:solidFill>
                  <a:srgbClr val="FF0000"/>
                </a:solidFill>
              </a:rPr>
              <a:t>Printer	       RAW_PRN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809EC28-71A8-5E2F-A4BC-3EA60F9F018E}"/>
              </a:ext>
            </a:extLst>
          </p:cNvPr>
          <p:cNvSpPr txBox="1"/>
          <p:nvPr/>
        </p:nvSpPr>
        <p:spPr>
          <a:xfrm>
            <a:off x="7010401" y="6070923"/>
            <a:ext cx="16192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>
                <a:solidFill>
                  <a:srgbClr val="FF0000"/>
                </a:solidFill>
              </a:rPr>
              <a:t>LPT_PRN</a:t>
            </a:r>
            <a:endParaRPr lang="zh-TW" altLang="en-US" sz="1100" dirty="0">
              <a:solidFill>
                <a:srgbClr val="FF000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3FCCE79-9BB0-C858-9357-08989D0046AD}"/>
              </a:ext>
            </a:extLst>
          </p:cNvPr>
          <p:cNvSpPr txBox="1"/>
          <p:nvPr/>
        </p:nvSpPr>
        <p:spPr>
          <a:xfrm>
            <a:off x="346653" y="1384539"/>
            <a:ext cx="609600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dirty="0"/>
              <a:t>Change of some Categories.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C5F4497-E2D1-6416-7D9E-F656C6018488}"/>
              </a:ext>
            </a:extLst>
          </p:cNvPr>
          <p:cNvSpPr txBox="1"/>
          <p:nvPr/>
        </p:nvSpPr>
        <p:spPr>
          <a:xfrm>
            <a:off x="8696325" y="479732"/>
            <a:ext cx="16192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>
                <a:solidFill>
                  <a:srgbClr val="00B050"/>
                </a:solidFill>
              </a:rPr>
              <a:t>No Operation</a:t>
            </a:r>
            <a:endParaRPr lang="zh-TW" altLang="en-US" sz="1100" dirty="0">
              <a:solidFill>
                <a:srgbClr val="00B05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712F24F-49BE-44D0-4ADA-804670479F0B}"/>
              </a:ext>
            </a:extLst>
          </p:cNvPr>
          <p:cNvSpPr txBox="1"/>
          <p:nvPr/>
        </p:nvSpPr>
        <p:spPr>
          <a:xfrm>
            <a:off x="8696325" y="729755"/>
            <a:ext cx="13049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>
                <a:solidFill>
                  <a:srgbClr val="00B050"/>
                </a:solidFill>
              </a:rPr>
              <a:t>COM-based Control</a:t>
            </a:r>
            <a:endParaRPr lang="zh-TW" altLang="en-US" sz="1100" dirty="0">
              <a:solidFill>
                <a:srgbClr val="00B050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323546B-CA2E-4C1E-D7E7-2515D2E83C7E}"/>
              </a:ext>
            </a:extLst>
          </p:cNvPr>
          <p:cNvSpPr txBox="1"/>
          <p:nvPr/>
        </p:nvSpPr>
        <p:spPr>
          <a:xfrm>
            <a:off x="8696325" y="2988680"/>
            <a:ext cx="13049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>
                <a:solidFill>
                  <a:srgbClr val="00B050"/>
                </a:solidFill>
              </a:rPr>
              <a:t>Connect Console</a:t>
            </a:r>
            <a:endParaRPr lang="zh-TW" altLang="en-US" sz="1100" dirty="0">
              <a:solidFill>
                <a:srgbClr val="00B050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7370355-397E-D445-B70E-64A46C88D406}"/>
              </a:ext>
            </a:extLst>
          </p:cNvPr>
          <p:cNvSpPr txBox="1"/>
          <p:nvPr/>
        </p:nvSpPr>
        <p:spPr>
          <a:xfrm>
            <a:off x="8696324" y="4266358"/>
            <a:ext cx="13049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>
                <a:solidFill>
                  <a:srgbClr val="00B050"/>
                </a:solidFill>
              </a:rPr>
              <a:t>Connect Modem</a:t>
            </a:r>
            <a:endParaRPr lang="zh-TW" altLang="en-US" sz="1100" dirty="0">
              <a:solidFill>
                <a:srgbClr val="00B050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FF4109A-70A8-3929-07D2-E2A2FAEE3BC9}"/>
              </a:ext>
            </a:extLst>
          </p:cNvPr>
          <p:cNvSpPr txBox="1"/>
          <p:nvPr/>
        </p:nvSpPr>
        <p:spPr>
          <a:xfrm>
            <a:off x="10001249" y="2929142"/>
            <a:ext cx="13049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>
                <a:solidFill>
                  <a:schemeClr val="tx1"/>
                </a:solidFill>
              </a:rPr>
              <a:t>Terminal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D0FD20F-3F88-1C3C-9331-55CE4E59441C}"/>
              </a:ext>
            </a:extLst>
          </p:cNvPr>
          <p:cNvSpPr txBox="1"/>
          <p:nvPr/>
        </p:nvSpPr>
        <p:spPr>
          <a:xfrm>
            <a:off x="10043654" y="3214867"/>
            <a:ext cx="13049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>
                <a:solidFill>
                  <a:schemeClr val="tx1"/>
                </a:solidFill>
              </a:rPr>
              <a:t>Reverse Terminal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046C911-E496-3098-5F1E-4B16B9237772}"/>
              </a:ext>
            </a:extLst>
          </p:cNvPr>
          <p:cNvSpPr txBox="1"/>
          <p:nvPr/>
        </p:nvSpPr>
        <p:spPr>
          <a:xfrm>
            <a:off x="175067" y="2269675"/>
            <a:ext cx="5448575" cy="66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01650" lvl="0" indent="-342900">
              <a:buFont typeface="Arial" panose="020B0604020202020204" pitchFamily="34" charset="0"/>
              <a:buChar char="•"/>
            </a:pPr>
            <a:r>
              <a:rPr lang="en-US" altLang="zh-TW" dirty="0"/>
              <a:t>Some Operation modes are reclassified for better clarity.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C4C36ED-6537-5092-385B-E3BD37F994EC}"/>
              </a:ext>
            </a:extLst>
          </p:cNvPr>
          <p:cNvSpPr txBox="1"/>
          <p:nvPr/>
        </p:nvSpPr>
        <p:spPr>
          <a:xfrm>
            <a:off x="175406" y="2999865"/>
            <a:ext cx="5037610" cy="687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en-US" altLang="zh-TW" dirty="0"/>
              <a:t>Max connections have been increased from 8 in G1 to 10 in G2.</a:t>
            </a:r>
            <a:r>
              <a:rPr lang="en-US" altLang="zh-TW" sz="2000" dirty="0">
                <a:solidFill>
                  <a:srgbClr val="FF0000"/>
                </a:solidFill>
              </a:rPr>
              <a:t> </a:t>
            </a:r>
            <a:endParaRPr lang="en-US" altLang="zh-TW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026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40" grpId="0"/>
      <p:bldP spid="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4F788B-C3DF-CEA1-DF3C-BAF879F7F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22473A4-FDF2-526C-C1E6-A8226EBC000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78880" y="2453983"/>
            <a:ext cx="5196840" cy="2516029"/>
          </a:xfrm>
        </p:spPr>
        <p:txBody>
          <a:bodyPr>
            <a:normAutofit/>
          </a:bodyPr>
          <a:lstStyle/>
          <a:p>
            <a:r>
              <a:rPr lang="en-US" altLang="zh-TW" sz="1900" dirty="0"/>
              <a:t>What’s new on NPort 6000-G2</a:t>
            </a:r>
          </a:p>
          <a:p>
            <a:pPr lvl="1" indent="0">
              <a:buNone/>
            </a:pPr>
            <a:r>
              <a:rPr lang="en-US" altLang="zh-TW" sz="1900" dirty="0"/>
              <a:t>Device Search Utility</a:t>
            </a:r>
            <a:r>
              <a:rPr lang="zh-TW" altLang="en-US" sz="1900" dirty="0"/>
              <a:t> </a:t>
            </a:r>
            <a:r>
              <a:rPr lang="en-US" altLang="zh-TW" sz="1900" dirty="0"/>
              <a:t>3.0</a:t>
            </a:r>
          </a:p>
          <a:p>
            <a:pPr lvl="1" indent="0">
              <a:buNone/>
            </a:pPr>
            <a:r>
              <a:rPr lang="en-US" altLang="zh-TW" sz="1900" dirty="0"/>
              <a:t>Dashboard</a:t>
            </a:r>
          </a:p>
          <a:p>
            <a:pPr lvl="1" indent="0">
              <a:buNone/>
            </a:pPr>
            <a:r>
              <a:rPr lang="en-US" altLang="zh-TW" sz="1900" dirty="0"/>
              <a:t>Operation mode settings</a:t>
            </a:r>
          </a:p>
          <a:p>
            <a:pPr lvl="1" indent="0">
              <a:buNone/>
            </a:pPr>
            <a:r>
              <a:rPr lang="en-US" altLang="zh-TW" sz="1900" dirty="0"/>
              <a:t>Maintenance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E0F2A73-F201-E608-F732-DF7B8E1EF15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57359" y="590946"/>
            <a:ext cx="4783035" cy="987476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alpha val="30000"/>
                  </a:schemeClr>
                </a:solidFill>
              </a:rPr>
              <a:t>Why NPort 6000 G2?</a:t>
            </a:r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66151C9E-C125-B29D-CF99-068BE022382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3753" y="514751"/>
            <a:ext cx="5107123" cy="504000"/>
          </a:xfrm>
        </p:spPr>
        <p:txBody>
          <a:bodyPr>
            <a:normAutofit fontScale="92500"/>
          </a:bodyPr>
          <a:lstStyle/>
          <a:p>
            <a:r>
              <a:rPr lang="en-US" altLang="zh-TW" dirty="0"/>
              <a:t>Introducing                 6000 G2 series </a:t>
            </a:r>
          </a:p>
          <a:p>
            <a:endParaRPr lang="zh-TW" altLang="en-US" dirty="0"/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ABE14A20-FF3D-D750-4A34-B68B27B0F660}"/>
              </a:ext>
            </a:extLst>
          </p:cNvPr>
          <p:cNvSpPr/>
          <p:nvPr/>
        </p:nvSpPr>
        <p:spPr>
          <a:xfrm>
            <a:off x="6406585" y="514751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E966AEF0-2A24-76EB-22AB-DB441DB36DCF}"/>
              </a:ext>
            </a:extLst>
          </p:cNvPr>
          <p:cNvSpPr/>
          <p:nvPr/>
        </p:nvSpPr>
        <p:spPr>
          <a:xfrm>
            <a:off x="5594640" y="2425139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1A5C90F-C503-B46F-8B43-864C869BDF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822" y="514751"/>
            <a:ext cx="1228102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8041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B5D8324-1003-ADCA-072B-DBB4724E5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err="1"/>
              <a:t>NPort</a:t>
            </a:r>
            <a:r>
              <a:rPr lang="en-US" altLang="zh-TW" dirty="0"/>
              <a:t> 6000-G1 configuration import</a:t>
            </a:r>
            <a:endParaRPr lang="zh-TW" altLang="en-US" dirty="0"/>
          </a:p>
        </p:txBody>
      </p:sp>
      <p:pic>
        <p:nvPicPr>
          <p:cNvPr id="8" name="內容版面配置區 7">
            <a:extLst>
              <a:ext uri="{FF2B5EF4-FFF2-40B4-BE49-F238E27FC236}">
                <a16:creationId xmlns:a16="http://schemas.microsoft.com/office/drawing/2014/main" id="{5FD1BD42-D24B-1235-0617-BD2EDADBCE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735945" y="1460500"/>
            <a:ext cx="8109010" cy="4270375"/>
          </a:xfr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D84175A0-EC64-FED9-EB8E-B7BF5B3FC9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532" y="1318436"/>
            <a:ext cx="6843109" cy="3136606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3AD54E6E-0E80-51D1-CEDD-1CD2CD4C37E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6446" r="1995"/>
          <a:stretch/>
        </p:blipFill>
        <p:spPr>
          <a:xfrm>
            <a:off x="6729581" y="1980593"/>
            <a:ext cx="4497572" cy="3750282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8984B55-14F6-EAA0-75B7-D5155385E80A}"/>
              </a:ext>
            </a:extLst>
          </p:cNvPr>
          <p:cNvSpPr/>
          <p:nvPr/>
        </p:nvSpPr>
        <p:spPr>
          <a:xfrm>
            <a:off x="2254103" y="2806996"/>
            <a:ext cx="1541721" cy="265814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C9A527DB-2A10-8FBD-31C0-D0DFC8C7E476}"/>
              </a:ext>
            </a:extLst>
          </p:cNvPr>
          <p:cNvSpPr txBox="1"/>
          <p:nvPr/>
        </p:nvSpPr>
        <p:spPr>
          <a:xfrm>
            <a:off x="399903" y="4720903"/>
            <a:ext cx="6127022" cy="95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 ✅ Import </a:t>
            </a:r>
            <a:r>
              <a:rPr lang="en-US" altLang="zh-TW" dirty="0" err="1"/>
              <a:t>NPort</a:t>
            </a:r>
            <a:r>
              <a:rPr lang="en-US" altLang="zh-TW" dirty="0"/>
              <a:t> 6000-G1 configs to </a:t>
            </a:r>
            <a:r>
              <a:rPr lang="en-US" altLang="zh-TW" dirty="0" err="1"/>
              <a:t>NPort</a:t>
            </a:r>
            <a:r>
              <a:rPr lang="en-US" altLang="zh-TW" dirty="0"/>
              <a:t> 6000-G2.</a:t>
            </a:r>
          </a:p>
          <a:p>
            <a:r>
              <a:rPr lang="en-US" altLang="zh-TW" dirty="0"/>
              <a:t> ✅ Import multi-port configs from </a:t>
            </a:r>
            <a:r>
              <a:rPr lang="en-US" altLang="zh-TW" dirty="0" err="1"/>
              <a:t>NPort</a:t>
            </a:r>
            <a:r>
              <a:rPr lang="en-US" altLang="zh-TW" dirty="0"/>
              <a:t> 6000 to fewer ports on </a:t>
            </a:r>
            <a:r>
              <a:rPr lang="en-US" altLang="zh-TW" dirty="0" err="1"/>
              <a:t>NPort</a:t>
            </a:r>
            <a:r>
              <a:rPr lang="en-US" altLang="zh-TW" dirty="0"/>
              <a:t> 6000-G2.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307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CF589F-B0E2-7628-B29C-B3935D86B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Reset to customized default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FCDA97C-5BE0-0AB2-9BDD-2707825D6C7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066" y="1042714"/>
            <a:ext cx="11161729" cy="4888295"/>
          </a:xfrm>
        </p:spPr>
        <p:txBody>
          <a:bodyPr/>
          <a:lstStyle/>
          <a:p>
            <a:pPr marL="0" indent="0">
              <a:buNone/>
            </a:pPr>
            <a:r>
              <a:rPr lang="en-US" altLang="zh-TW" dirty="0"/>
              <a:t>Reset default to a customized configuration</a:t>
            </a:r>
            <a:endParaRPr lang="zh-TW" altLang="en-US" dirty="0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B76CA7C4-122A-C532-6AC6-6EB0C28E84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932" y="1667905"/>
            <a:ext cx="8794044" cy="4325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2073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23DEF3-A4C4-0754-4259-2F6EF03BA4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A77ED2D4-1307-BBD6-D65B-EAB8B94605A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57359" y="590946"/>
            <a:ext cx="4783035" cy="987476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alpha val="30000"/>
                  </a:schemeClr>
                </a:solidFill>
              </a:rPr>
              <a:t>Why NPort 6000 G2?</a:t>
            </a:r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B5AA4ECB-EE5D-F871-3EA2-4D68399EB77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3753" y="514751"/>
            <a:ext cx="5107123" cy="504000"/>
          </a:xfrm>
        </p:spPr>
        <p:txBody>
          <a:bodyPr>
            <a:normAutofit fontScale="92500"/>
          </a:bodyPr>
          <a:lstStyle/>
          <a:p>
            <a:r>
              <a:rPr lang="en-US" altLang="zh-TW" dirty="0"/>
              <a:t>Introducing                 6000 G2 series </a:t>
            </a:r>
          </a:p>
          <a:p>
            <a:endParaRPr lang="zh-TW" altLang="en-US" dirty="0"/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A0A6FE7F-9521-6154-2489-5B41220CF3AA}"/>
              </a:ext>
            </a:extLst>
          </p:cNvPr>
          <p:cNvSpPr/>
          <p:nvPr/>
        </p:nvSpPr>
        <p:spPr>
          <a:xfrm>
            <a:off x="6406585" y="514751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327FF32B-2F08-78C5-CA75-6E18A99CF0EA}"/>
              </a:ext>
            </a:extLst>
          </p:cNvPr>
          <p:cNvSpPr/>
          <p:nvPr/>
        </p:nvSpPr>
        <p:spPr>
          <a:xfrm>
            <a:off x="5594640" y="2425139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8910274-E959-2D9D-2C57-37A6DA8D83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2822" y="514751"/>
            <a:ext cx="1228102" cy="504000"/>
          </a:xfrm>
          <a:prstGeom prst="rect">
            <a:avLst/>
          </a:prstGeom>
        </p:spPr>
      </p:pic>
      <p:sp>
        <p:nvSpPr>
          <p:cNvPr id="10" name="文字版面配置區 2">
            <a:extLst>
              <a:ext uri="{FF2B5EF4-FFF2-40B4-BE49-F238E27FC236}">
                <a16:creationId xmlns:a16="http://schemas.microsoft.com/office/drawing/2014/main" id="{95E61AE4-AA10-18C9-4784-628C738D65CA}"/>
              </a:ext>
            </a:extLst>
          </p:cNvPr>
          <p:cNvSpPr txBox="1">
            <a:spLocks/>
          </p:cNvSpPr>
          <p:nvPr/>
        </p:nvSpPr>
        <p:spPr>
          <a:xfrm>
            <a:off x="6278880" y="2453983"/>
            <a:ext cx="5196840" cy="25160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1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/>
              <a:t>What’s new on NPort 6000-G2</a:t>
            </a:r>
          </a:p>
          <a:p>
            <a:pPr lvl="1" indent="0">
              <a:buNone/>
            </a:pPr>
            <a:r>
              <a:rPr lang="en-US" altLang="zh-TW" dirty="0"/>
              <a:t>Device Search Utility</a:t>
            </a:r>
            <a:r>
              <a:rPr lang="zh-TW" altLang="en-US" dirty="0"/>
              <a:t> </a:t>
            </a:r>
            <a:r>
              <a:rPr lang="en-US" altLang="zh-TW" dirty="0"/>
              <a:t>3.0</a:t>
            </a:r>
          </a:p>
          <a:p>
            <a:pPr lvl="1" indent="0">
              <a:buNone/>
            </a:pPr>
            <a:r>
              <a:rPr lang="en-US" altLang="zh-TW" dirty="0"/>
              <a:t>Dashboard</a:t>
            </a:r>
          </a:p>
          <a:p>
            <a:pPr lvl="1" indent="0">
              <a:buNone/>
            </a:pPr>
            <a:r>
              <a:rPr lang="en-US" altLang="zh-TW" dirty="0"/>
              <a:t>Operation mode settings</a:t>
            </a:r>
          </a:p>
          <a:p>
            <a:pPr lvl="1" indent="0">
              <a:buNone/>
            </a:pPr>
            <a:r>
              <a:rPr lang="en-US" altLang="zh-TW" dirty="0"/>
              <a:t>Maintenance</a:t>
            </a:r>
          </a:p>
          <a:p>
            <a:pPr lvl="1" indent="0">
              <a:buNone/>
            </a:pPr>
            <a:r>
              <a:rPr lang="en-US" altLang="zh-TW" dirty="0"/>
              <a:t>Troubleshooting tools</a:t>
            </a:r>
          </a:p>
          <a:p>
            <a:pPr lvl="2" indent="0">
              <a:buNone/>
            </a:pPr>
            <a:r>
              <a:rPr lang="en-US" altLang="zh-TW" sz="1800" dirty="0"/>
              <a:t>One-Click Data Collection</a:t>
            </a:r>
          </a:p>
          <a:p>
            <a:pPr lvl="2" indent="0">
              <a:buNone/>
            </a:pPr>
            <a:r>
              <a:rPr lang="en-US" altLang="zh-TW" sz="1800" dirty="0"/>
              <a:t>Traffic monitor</a:t>
            </a:r>
          </a:p>
          <a:p>
            <a:pPr lvl="2" indent="0">
              <a:buNone/>
            </a:pPr>
            <a:r>
              <a:rPr lang="en-US" altLang="zh-TW" sz="1800" dirty="0"/>
              <a:t>Event Log</a:t>
            </a:r>
          </a:p>
          <a:p>
            <a:pPr lvl="2" indent="0">
              <a:buFont typeface="Arial" panose="020B0604020202020204" pitchFamily="34" charset="0"/>
              <a:buNone/>
            </a:pPr>
            <a:r>
              <a:rPr lang="en-US" altLang="zh-TW" sz="1800" dirty="0"/>
              <a:t>	</a:t>
            </a:r>
            <a:endParaRPr lang="zh-TW" altLang="en-US" sz="1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72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A518FD-6FF3-D7EF-A46A-78585F7E7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960358" cy="1155031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What info should customer collect before opening a TS case?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9CB4D9E-06AD-3FD6-8FCA-16A47C950C4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922" y="1615745"/>
            <a:ext cx="4125748" cy="531440"/>
          </a:xfrm>
        </p:spPr>
        <p:txBody>
          <a:bodyPr/>
          <a:lstStyle/>
          <a:p>
            <a:r>
              <a:rPr lang="en-US" altLang="zh-TW" dirty="0"/>
              <a:t>One-Click Data Collection</a:t>
            </a:r>
            <a:endParaRPr lang="zh-TW" altLang="en-US" dirty="0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CBB2F2FE-B024-79B2-E81F-413556CBC286}"/>
              </a:ext>
            </a:extLst>
          </p:cNvPr>
          <p:cNvGrpSpPr/>
          <p:nvPr/>
        </p:nvGrpSpPr>
        <p:grpSpPr>
          <a:xfrm>
            <a:off x="1364908" y="2190376"/>
            <a:ext cx="6067636" cy="3884250"/>
            <a:chOff x="1607852" y="2375342"/>
            <a:chExt cx="6067636" cy="3884250"/>
          </a:xfrm>
        </p:grpSpPr>
        <p:pic>
          <p:nvPicPr>
            <p:cNvPr id="4" name="圖片 3" descr="一張含有 文字, 螢幕擷取畫面, 字型, 數字 的圖片&#10;&#10;自動產生的描述">
              <a:extLst>
                <a:ext uri="{FF2B5EF4-FFF2-40B4-BE49-F238E27FC236}">
                  <a16:creationId xmlns:a16="http://schemas.microsoft.com/office/drawing/2014/main" id="{2D7E3905-0E7A-67DE-12D7-B413A467D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07852" y="2375342"/>
              <a:ext cx="6067636" cy="3884250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B1CBCA87-D61F-B3C4-2A98-4EE7AB98D004}"/>
                </a:ext>
              </a:extLst>
            </p:cNvPr>
            <p:cNvSpPr/>
            <p:nvPr/>
          </p:nvSpPr>
          <p:spPr>
            <a:xfrm>
              <a:off x="3334389" y="4230188"/>
              <a:ext cx="4319452" cy="1047206"/>
            </a:xfrm>
            <a:prstGeom prst="rect">
              <a:avLst/>
            </a:prstGeom>
            <a:noFill/>
            <a:ln w="38100">
              <a:solidFill>
                <a:srgbClr val="00878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pic>
        <p:nvPicPr>
          <p:cNvPr id="6" name="圖片 5" descr="一張含有 文字, 電子產品, 螢幕擷取畫面, 字型 的圖片&#10;&#10;自動產生的描述">
            <a:extLst>
              <a:ext uri="{FF2B5EF4-FFF2-40B4-BE49-F238E27FC236}">
                <a16:creationId xmlns:a16="http://schemas.microsoft.com/office/drawing/2014/main" id="{EF5466BD-F7E4-76D6-8681-FF4772FFD1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4863" y="2147185"/>
            <a:ext cx="4022954" cy="418302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3475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27342A-78E7-F8A6-E319-499D7FB64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254B9B-E44F-389C-BB30-3A339AE4A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414" y="343904"/>
            <a:ext cx="11160018" cy="777116"/>
          </a:xfrm>
        </p:spPr>
        <p:txBody>
          <a:bodyPr anchor="ctr">
            <a:noAutofit/>
          </a:bodyPr>
          <a:lstStyle/>
          <a:p>
            <a:r>
              <a:rPr lang="en-US" altLang="zh-TW" sz="3000" dirty="0"/>
              <a:t>Realtime traffic Monitoring</a:t>
            </a:r>
            <a:endParaRPr lang="zh-TW" altLang="en-US" sz="3000" dirty="0"/>
          </a:p>
        </p:txBody>
      </p:sp>
      <p:grpSp>
        <p:nvGrpSpPr>
          <p:cNvPr id="29" name="群組 28">
            <a:extLst>
              <a:ext uri="{FF2B5EF4-FFF2-40B4-BE49-F238E27FC236}">
                <a16:creationId xmlns:a16="http://schemas.microsoft.com/office/drawing/2014/main" id="{FE27BC79-47B1-76EF-5FE5-A7A8AE1CB830}"/>
              </a:ext>
            </a:extLst>
          </p:cNvPr>
          <p:cNvGrpSpPr/>
          <p:nvPr/>
        </p:nvGrpSpPr>
        <p:grpSpPr>
          <a:xfrm>
            <a:off x="-3062" y="1290320"/>
            <a:ext cx="5923192" cy="5151653"/>
            <a:chOff x="-3062" y="1290320"/>
            <a:chExt cx="5923192" cy="5151653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5CA6030D-AD6F-74B8-B842-9B750134B1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3062" y="3520440"/>
              <a:ext cx="5923192" cy="2921533"/>
            </a:xfrm>
            <a:prstGeom prst="rect">
              <a:avLst/>
            </a:prstGeom>
          </p:spPr>
        </p:pic>
        <p:sp>
          <p:nvSpPr>
            <p:cNvPr id="9" name="文字方塊 8">
              <a:extLst>
                <a:ext uri="{FF2B5EF4-FFF2-40B4-BE49-F238E27FC236}">
                  <a16:creationId xmlns:a16="http://schemas.microsoft.com/office/drawing/2014/main" id="{914A437F-B9F1-A48A-BF2B-19794E577771}"/>
                </a:ext>
              </a:extLst>
            </p:cNvPr>
            <p:cNvSpPr txBox="1"/>
            <p:nvPr/>
          </p:nvSpPr>
          <p:spPr>
            <a:xfrm>
              <a:off x="599440" y="1290320"/>
              <a:ext cx="50901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b="1">
                  <a:solidFill>
                    <a:schemeClr val="tx2">
                      <a:lumMod val="75000"/>
                    </a:schemeClr>
                  </a:solidFill>
                </a:rPr>
                <a:t>Statistics Summary</a:t>
              </a:r>
              <a:endParaRPr lang="zh-TW" altLang="en-US" sz="2800" b="1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1E44359-C43D-8720-F831-ED69AE4E1679}"/>
                </a:ext>
              </a:extLst>
            </p:cNvPr>
            <p:cNvSpPr/>
            <p:nvPr/>
          </p:nvSpPr>
          <p:spPr>
            <a:xfrm>
              <a:off x="81280" y="5750560"/>
              <a:ext cx="1158240" cy="233680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78A01AFE-388E-3AC3-A84F-123EAB0D7B66}"/>
                </a:ext>
              </a:extLst>
            </p:cNvPr>
            <p:cNvSpPr/>
            <p:nvPr/>
          </p:nvSpPr>
          <p:spPr>
            <a:xfrm>
              <a:off x="1239520" y="3870344"/>
              <a:ext cx="1574800" cy="305415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E5C43E4-33EF-7E6D-1C21-A3A96DF8FE36}"/>
                </a:ext>
              </a:extLst>
            </p:cNvPr>
            <p:cNvSpPr/>
            <p:nvPr/>
          </p:nvSpPr>
          <p:spPr>
            <a:xfrm>
              <a:off x="1808480" y="4687833"/>
              <a:ext cx="1341120" cy="305415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DA3011A2-6EB7-3A55-66C8-6CE4C5879639}"/>
                </a:ext>
              </a:extLst>
            </p:cNvPr>
            <p:cNvSpPr txBox="1"/>
            <p:nvPr/>
          </p:nvSpPr>
          <p:spPr>
            <a:xfrm>
              <a:off x="696659" y="1839670"/>
              <a:ext cx="500750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Clr>
                  <a:schemeClr val="tx2">
                    <a:lumMod val="75000"/>
                  </a:schemeClr>
                </a:buClr>
                <a:buFont typeface="+mj-lt"/>
                <a:buAutoNum type="arabicPeriod"/>
              </a:pPr>
              <a:r>
                <a:rPr lang="en-US" altLang="zh-TW" sz="1800" b="1" dirty="0">
                  <a:solidFill>
                    <a:schemeClr val="tx2">
                      <a:lumMod val="75000"/>
                    </a:schemeClr>
                  </a:solidFill>
                </a:rPr>
                <a:t>Port Operation Mode/Connection Status</a:t>
              </a:r>
            </a:p>
            <a:p>
              <a:pPr marL="457200" indent="-457200">
                <a:buClr>
                  <a:schemeClr val="tx2">
                    <a:lumMod val="75000"/>
                  </a:schemeClr>
                </a:buClr>
                <a:buFont typeface="+mj-lt"/>
                <a:buAutoNum type="arabicPeriod"/>
              </a:pPr>
              <a:r>
                <a:rPr lang="en-US" altLang="zh-TW" sz="1800" b="1" dirty="0">
                  <a:solidFill>
                    <a:schemeClr val="tx2">
                      <a:lumMod val="75000"/>
                    </a:schemeClr>
                  </a:solidFill>
                </a:rPr>
                <a:t>Ethernet &amp; Serial Tx/Rx Count</a:t>
              </a:r>
            </a:p>
            <a:p>
              <a:pPr marL="457200" indent="-457200">
                <a:buClr>
                  <a:schemeClr val="tx2">
                    <a:lumMod val="75000"/>
                  </a:schemeClr>
                </a:buClr>
                <a:buFont typeface="+mj-lt"/>
                <a:buAutoNum type="arabicPeriod"/>
              </a:pPr>
              <a:r>
                <a:rPr lang="en-US" altLang="zh-TW" sz="1800" b="1" dirty="0">
                  <a:solidFill>
                    <a:schemeClr val="tx2">
                      <a:lumMod val="75000"/>
                    </a:schemeClr>
                  </a:solidFill>
                </a:rPr>
                <a:t>Serial Error Count</a:t>
              </a:r>
              <a:endParaRPr lang="zh-TW" altLang="en-US" sz="18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5590187E-8683-E174-5E1C-4108F70508FF}"/>
                </a:ext>
              </a:extLst>
            </p:cNvPr>
            <p:cNvSpPr/>
            <p:nvPr/>
          </p:nvSpPr>
          <p:spPr>
            <a:xfrm>
              <a:off x="3144518" y="4687833"/>
              <a:ext cx="1816624" cy="305415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46277557-2D0E-E2B8-2422-B6D01E88BE94}"/>
                </a:ext>
              </a:extLst>
            </p:cNvPr>
            <p:cNvSpPr/>
            <p:nvPr/>
          </p:nvSpPr>
          <p:spPr>
            <a:xfrm>
              <a:off x="4961142" y="4687833"/>
              <a:ext cx="835138" cy="305415"/>
            </a:xfrm>
            <a:prstGeom prst="rect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" name="橢圓 19">
              <a:extLst>
                <a:ext uri="{FF2B5EF4-FFF2-40B4-BE49-F238E27FC236}">
                  <a16:creationId xmlns:a16="http://schemas.microsoft.com/office/drawing/2014/main" id="{BC0C0251-AAF7-557D-C606-642C9A3C0C8F}"/>
                </a:ext>
              </a:extLst>
            </p:cNvPr>
            <p:cNvSpPr/>
            <p:nvPr/>
          </p:nvSpPr>
          <p:spPr>
            <a:xfrm>
              <a:off x="2294675" y="4401882"/>
              <a:ext cx="360000" cy="3600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b="1"/>
                <a:t>1</a:t>
              </a:r>
              <a:endParaRPr lang="zh-TW" altLang="en-US" b="1"/>
            </a:p>
          </p:txBody>
        </p:sp>
        <p:sp>
          <p:nvSpPr>
            <p:cNvPr id="21" name="橢圓 20">
              <a:extLst>
                <a:ext uri="{FF2B5EF4-FFF2-40B4-BE49-F238E27FC236}">
                  <a16:creationId xmlns:a16="http://schemas.microsoft.com/office/drawing/2014/main" id="{51F8D000-1196-2C3B-DA57-CA11264E8F6A}"/>
                </a:ext>
              </a:extLst>
            </p:cNvPr>
            <p:cNvSpPr/>
            <p:nvPr/>
          </p:nvSpPr>
          <p:spPr>
            <a:xfrm>
              <a:off x="3875371" y="4401882"/>
              <a:ext cx="360000" cy="3600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b="1"/>
                <a:t>2</a:t>
              </a:r>
              <a:endParaRPr lang="zh-TW" altLang="en-US" b="1"/>
            </a:p>
          </p:txBody>
        </p:sp>
        <p:sp>
          <p:nvSpPr>
            <p:cNvPr id="22" name="橢圓 21">
              <a:extLst>
                <a:ext uri="{FF2B5EF4-FFF2-40B4-BE49-F238E27FC236}">
                  <a16:creationId xmlns:a16="http://schemas.microsoft.com/office/drawing/2014/main" id="{4A5C6C84-7C33-7CFC-9F0C-18227B31842C}"/>
                </a:ext>
              </a:extLst>
            </p:cNvPr>
            <p:cNvSpPr/>
            <p:nvPr/>
          </p:nvSpPr>
          <p:spPr>
            <a:xfrm>
              <a:off x="5201323" y="4401882"/>
              <a:ext cx="360000" cy="36000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b="1"/>
                <a:t>3</a:t>
              </a:r>
              <a:endParaRPr lang="zh-TW" altLang="en-US" b="1"/>
            </a:p>
          </p:txBody>
        </p:sp>
        <p:grpSp>
          <p:nvGrpSpPr>
            <p:cNvPr id="27" name="群組 26">
              <a:extLst>
                <a:ext uri="{FF2B5EF4-FFF2-40B4-BE49-F238E27FC236}">
                  <a16:creationId xmlns:a16="http://schemas.microsoft.com/office/drawing/2014/main" id="{972FBFF3-576D-5C4E-63E0-D9403C918B46}"/>
                </a:ext>
              </a:extLst>
            </p:cNvPr>
            <p:cNvGrpSpPr/>
            <p:nvPr/>
          </p:nvGrpSpPr>
          <p:grpSpPr>
            <a:xfrm>
              <a:off x="966997" y="2865391"/>
              <a:ext cx="3994145" cy="512074"/>
              <a:chOff x="966997" y="2865391"/>
              <a:chExt cx="3994145" cy="512074"/>
            </a:xfrm>
            <a:effectLst>
              <a:outerShdw dist="50800" dir="2700000" algn="tl" rotWithShape="0">
                <a:schemeClr val="tx2">
                  <a:alpha val="25000"/>
                </a:schemeClr>
              </a:outerShdw>
            </a:effectLst>
          </p:grpSpPr>
          <p:sp>
            <p:nvSpPr>
              <p:cNvPr id="23" name="矩形: 圓角 22">
                <a:extLst>
                  <a:ext uri="{FF2B5EF4-FFF2-40B4-BE49-F238E27FC236}">
                    <a16:creationId xmlns:a16="http://schemas.microsoft.com/office/drawing/2014/main" id="{A5267DCC-7C78-308E-1AC1-456F3BF78B1F}"/>
                  </a:ext>
                </a:extLst>
              </p:cNvPr>
              <p:cNvSpPr/>
              <p:nvPr/>
            </p:nvSpPr>
            <p:spPr>
              <a:xfrm>
                <a:off x="966997" y="2865391"/>
                <a:ext cx="3994145" cy="512074"/>
              </a:xfrm>
              <a:prstGeom prst="roundRect">
                <a:avLst/>
              </a:prstGeom>
              <a:ln w="38100"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b="1">
                    <a:solidFill>
                      <a:schemeClr val="tx2"/>
                    </a:solidFill>
                  </a:rPr>
                  <a:t>    Quick View &amp; Status Check</a:t>
                </a:r>
                <a:endParaRPr lang="zh-TW" altLang="en-US" b="1">
                  <a:solidFill>
                    <a:schemeClr val="tx2"/>
                  </a:solidFill>
                </a:endParaRPr>
              </a:p>
            </p:txBody>
          </p:sp>
          <p:pic>
            <p:nvPicPr>
              <p:cNvPr id="26" name="圖片 25" descr="一張含有 美工圖案, 圖形, 設計 的圖片&#10;&#10;自動產生的描述">
                <a:extLst>
                  <a:ext uri="{FF2B5EF4-FFF2-40B4-BE49-F238E27FC236}">
                    <a16:creationId xmlns:a16="http://schemas.microsoft.com/office/drawing/2014/main" id="{6DE08B78-1DB6-1CEC-B60C-5CC0D62B70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00630" y="2915193"/>
                <a:ext cx="423611" cy="423611"/>
              </a:xfrm>
              <a:prstGeom prst="rect">
                <a:avLst/>
              </a:prstGeom>
            </p:spPr>
          </p:pic>
        </p:grpSp>
      </p:grpSp>
      <p:grpSp>
        <p:nvGrpSpPr>
          <p:cNvPr id="31" name="群組 30">
            <a:extLst>
              <a:ext uri="{FF2B5EF4-FFF2-40B4-BE49-F238E27FC236}">
                <a16:creationId xmlns:a16="http://schemas.microsoft.com/office/drawing/2014/main" id="{CC1FA947-B32F-C66A-70E4-7698D5D4765D}"/>
              </a:ext>
            </a:extLst>
          </p:cNvPr>
          <p:cNvGrpSpPr/>
          <p:nvPr/>
        </p:nvGrpSpPr>
        <p:grpSpPr>
          <a:xfrm>
            <a:off x="6096794" y="1194638"/>
            <a:ext cx="6096775" cy="5455516"/>
            <a:chOff x="6096794" y="1194638"/>
            <a:chExt cx="6096775" cy="5455516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72077B15-A57B-7413-6751-A33D84E6F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73459" y="3520440"/>
              <a:ext cx="5920110" cy="2921533"/>
            </a:xfrm>
            <a:prstGeom prst="rect">
              <a:avLst/>
            </a:prstGeom>
          </p:spPr>
        </p:pic>
        <p:cxnSp>
          <p:nvCxnSpPr>
            <p:cNvPr id="8" name="直線接點 7">
              <a:extLst>
                <a:ext uri="{FF2B5EF4-FFF2-40B4-BE49-F238E27FC236}">
                  <a16:creationId xmlns:a16="http://schemas.microsoft.com/office/drawing/2014/main" id="{F88553C5-6744-D530-CC63-3AA171808252}"/>
                </a:ext>
              </a:extLst>
            </p:cNvPr>
            <p:cNvCxnSpPr>
              <a:cxnSpLocks/>
            </p:cNvCxnSpPr>
            <p:nvPr/>
          </p:nvCxnSpPr>
          <p:spPr>
            <a:xfrm>
              <a:off x="6096794" y="1574154"/>
              <a:ext cx="0" cy="50760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1B35B792-3F7B-6681-85E7-E9A18717C7FD}"/>
                </a:ext>
              </a:extLst>
            </p:cNvPr>
            <p:cNvSpPr txBox="1"/>
            <p:nvPr/>
          </p:nvSpPr>
          <p:spPr>
            <a:xfrm>
              <a:off x="6586638" y="1288866"/>
              <a:ext cx="50901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2800" b="1">
                  <a:solidFill>
                    <a:srgbClr val="0070C0"/>
                  </a:solidFill>
                </a:rPr>
                <a:t>Realtime Traffic Monitoring</a:t>
              </a:r>
              <a:endParaRPr lang="zh-TW" altLang="en-US" sz="2800" b="1">
                <a:solidFill>
                  <a:srgbClr val="0070C0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59F1E0D-B8C4-6E58-B7E8-D87F1E9C0902}"/>
                </a:ext>
              </a:extLst>
            </p:cNvPr>
            <p:cNvSpPr/>
            <p:nvPr/>
          </p:nvSpPr>
          <p:spPr>
            <a:xfrm>
              <a:off x="6273459" y="6136640"/>
              <a:ext cx="1158240" cy="233680"/>
            </a:xfrm>
            <a:prstGeom prst="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E7DD25B-BC37-44CF-F2BF-726F2E2220EA}"/>
                </a:ext>
              </a:extLst>
            </p:cNvPr>
            <p:cNvSpPr/>
            <p:nvPr/>
          </p:nvSpPr>
          <p:spPr>
            <a:xfrm>
              <a:off x="7512979" y="3870344"/>
              <a:ext cx="1574800" cy="305415"/>
            </a:xfrm>
            <a:prstGeom prst="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24" name="圖片 23" descr="一張含有 螢幕擷取畫面, 字型, 圖形, 文字 的圖片&#10;&#10;自動產生的描述">
              <a:extLst>
                <a:ext uri="{FF2B5EF4-FFF2-40B4-BE49-F238E27FC236}">
                  <a16:creationId xmlns:a16="http://schemas.microsoft.com/office/drawing/2014/main" id="{DB026B15-6003-3539-726B-A14556A49E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342451" y="1194638"/>
              <a:ext cx="672975" cy="672975"/>
            </a:xfrm>
            <a:prstGeom prst="rect">
              <a:avLst/>
            </a:prstGeom>
          </p:spPr>
        </p:pic>
        <p:grpSp>
          <p:nvGrpSpPr>
            <p:cNvPr id="34" name="群組 33">
              <a:extLst>
                <a:ext uri="{FF2B5EF4-FFF2-40B4-BE49-F238E27FC236}">
                  <a16:creationId xmlns:a16="http://schemas.microsoft.com/office/drawing/2014/main" id="{BE98F1F5-2E2E-210C-5D28-8A0F5891BC61}"/>
                </a:ext>
              </a:extLst>
            </p:cNvPr>
            <p:cNvGrpSpPr/>
            <p:nvPr/>
          </p:nvGrpSpPr>
          <p:grpSpPr>
            <a:xfrm>
              <a:off x="7232446" y="2865391"/>
              <a:ext cx="3994145" cy="512074"/>
              <a:chOff x="7232446" y="2865391"/>
              <a:chExt cx="3994145" cy="512074"/>
            </a:xfrm>
          </p:grpSpPr>
          <p:sp>
            <p:nvSpPr>
              <p:cNvPr id="30" name="矩形: 圓角 29">
                <a:extLst>
                  <a:ext uri="{FF2B5EF4-FFF2-40B4-BE49-F238E27FC236}">
                    <a16:creationId xmlns:a16="http://schemas.microsoft.com/office/drawing/2014/main" id="{F7A8A418-553B-F821-3E87-48BFF3C3980F}"/>
                  </a:ext>
                </a:extLst>
              </p:cNvPr>
              <p:cNvSpPr/>
              <p:nvPr/>
            </p:nvSpPr>
            <p:spPr>
              <a:xfrm>
                <a:off x="7232446" y="2865391"/>
                <a:ext cx="3994145" cy="512074"/>
              </a:xfrm>
              <a:prstGeom prst="roundRect">
                <a:avLst/>
              </a:prstGeom>
              <a:ln w="38100">
                <a:solidFill>
                  <a:srgbClr val="0070C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b="1">
                    <a:solidFill>
                      <a:srgbClr val="0070C0"/>
                    </a:solidFill>
                  </a:rPr>
                  <a:t>    Investigate &amp; Troubleshoot </a:t>
                </a:r>
                <a:endParaRPr lang="zh-TW" altLang="en-US" b="1">
                  <a:solidFill>
                    <a:srgbClr val="0070C0"/>
                  </a:solidFill>
                </a:endParaRPr>
              </a:p>
            </p:txBody>
          </p:sp>
          <p:pic>
            <p:nvPicPr>
              <p:cNvPr id="33" name="圖片 32" descr="一張含有 圓形 的圖片&#10;&#10;自動產生的描述">
                <a:extLst>
                  <a:ext uri="{FF2B5EF4-FFF2-40B4-BE49-F238E27FC236}">
                    <a16:creationId xmlns:a16="http://schemas.microsoft.com/office/drawing/2014/main" id="{2D87501D-FEEE-96B7-0C8B-6D677E081C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flipH="1">
                <a:off x="7320865" y="2915193"/>
                <a:ext cx="426267" cy="426267"/>
              </a:xfrm>
              <a:prstGeom prst="rect">
                <a:avLst/>
              </a:prstGeom>
            </p:spPr>
          </p:pic>
        </p:grpSp>
        <p:sp>
          <p:nvSpPr>
            <p:cNvPr id="35" name="文字方塊 34">
              <a:extLst>
                <a:ext uri="{FF2B5EF4-FFF2-40B4-BE49-F238E27FC236}">
                  <a16:creationId xmlns:a16="http://schemas.microsoft.com/office/drawing/2014/main" id="{73FA38C7-519F-F150-015D-7952FDF1F2B3}"/>
                </a:ext>
              </a:extLst>
            </p:cNvPr>
            <p:cNvSpPr txBox="1"/>
            <p:nvPr/>
          </p:nvSpPr>
          <p:spPr>
            <a:xfrm>
              <a:off x="6584024" y="1838722"/>
              <a:ext cx="500750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Clr>
                  <a:srgbClr val="0070C0"/>
                </a:buClr>
                <a:buFont typeface="+mj-lt"/>
                <a:buAutoNum type="arabicPeriod"/>
              </a:pPr>
              <a:r>
                <a:rPr lang="en-US" altLang="zh-TW" sz="1800" b="1">
                  <a:solidFill>
                    <a:srgbClr val="005EB4"/>
                  </a:solidFill>
                </a:rPr>
                <a:t>Select Port to Pinpoint Issue</a:t>
              </a:r>
            </a:p>
            <a:p>
              <a:pPr marL="457200" indent="-457200">
                <a:buClr>
                  <a:srgbClr val="0070C0"/>
                </a:buClr>
                <a:buFont typeface="+mj-lt"/>
                <a:buAutoNum type="arabicPeriod"/>
              </a:pPr>
              <a:r>
                <a:rPr lang="en-US" altLang="zh-TW" sz="1800" b="1">
                  <a:solidFill>
                    <a:srgbClr val="005EB4"/>
                  </a:solidFill>
                </a:rPr>
                <a:t>Bidirectional Serial &amp; Ethernet Packet</a:t>
              </a:r>
            </a:p>
            <a:p>
              <a:pPr marL="457200" indent="-457200">
                <a:buClr>
                  <a:srgbClr val="0070C0"/>
                </a:buClr>
                <a:buFont typeface="+mj-lt"/>
                <a:buAutoNum type="arabicPeriod"/>
              </a:pPr>
              <a:r>
                <a:rPr lang="en-US" altLang="zh-TW" sz="1800" b="1">
                  <a:solidFill>
                    <a:srgbClr val="005EB4"/>
                  </a:solidFill>
                </a:rPr>
                <a:t>Export Detail Data in Files</a:t>
              </a:r>
              <a:endParaRPr lang="zh-TW" altLang="en-US" sz="1800" b="1">
                <a:solidFill>
                  <a:srgbClr val="005EB4"/>
                </a:solidFill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66139014-00BB-7AFA-3384-8E5719C00E39}"/>
                </a:ext>
              </a:extLst>
            </p:cNvPr>
            <p:cNvSpPr/>
            <p:nvPr/>
          </p:nvSpPr>
          <p:spPr>
            <a:xfrm>
              <a:off x="7547306" y="4429174"/>
              <a:ext cx="2027617" cy="332708"/>
            </a:xfrm>
            <a:prstGeom prst="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17F96D6-6F9B-9BE8-2BC7-F248642A59EA}"/>
                </a:ext>
              </a:extLst>
            </p:cNvPr>
            <p:cNvSpPr/>
            <p:nvPr/>
          </p:nvSpPr>
          <p:spPr>
            <a:xfrm>
              <a:off x="8499841" y="5353670"/>
              <a:ext cx="1785094" cy="1016650"/>
            </a:xfrm>
            <a:prstGeom prst="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4FA9C27-67CE-AF59-7454-360D81A598FD}"/>
                </a:ext>
              </a:extLst>
            </p:cNvPr>
            <p:cNvSpPr/>
            <p:nvPr/>
          </p:nvSpPr>
          <p:spPr>
            <a:xfrm>
              <a:off x="11477296" y="5056019"/>
              <a:ext cx="716273" cy="275511"/>
            </a:xfrm>
            <a:prstGeom prst="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橢圓 16">
              <a:extLst>
                <a:ext uri="{FF2B5EF4-FFF2-40B4-BE49-F238E27FC236}">
                  <a16:creationId xmlns:a16="http://schemas.microsoft.com/office/drawing/2014/main" id="{1C83D485-4B97-F029-C218-B00ED84C1F16}"/>
                </a:ext>
              </a:extLst>
            </p:cNvPr>
            <p:cNvSpPr/>
            <p:nvPr/>
          </p:nvSpPr>
          <p:spPr>
            <a:xfrm>
              <a:off x="9615133" y="4401882"/>
              <a:ext cx="360000" cy="360000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b="1" dirty="0"/>
                <a:t>1</a:t>
              </a:r>
              <a:endParaRPr lang="zh-TW" altLang="en-US" b="1" dirty="0"/>
            </a:p>
          </p:txBody>
        </p:sp>
        <p:sp>
          <p:nvSpPr>
            <p:cNvPr id="25" name="橢圓 24">
              <a:extLst>
                <a:ext uri="{FF2B5EF4-FFF2-40B4-BE49-F238E27FC236}">
                  <a16:creationId xmlns:a16="http://schemas.microsoft.com/office/drawing/2014/main" id="{AB030F60-92CE-80D2-3DB5-0C7C72E55410}"/>
                </a:ext>
              </a:extLst>
            </p:cNvPr>
            <p:cNvSpPr/>
            <p:nvPr/>
          </p:nvSpPr>
          <p:spPr>
            <a:xfrm>
              <a:off x="9131716" y="4971530"/>
              <a:ext cx="360000" cy="360000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b="1"/>
                <a:t>2</a:t>
              </a:r>
              <a:endParaRPr lang="zh-TW" altLang="en-US" b="1"/>
            </a:p>
          </p:txBody>
        </p:sp>
        <p:sp>
          <p:nvSpPr>
            <p:cNvPr id="28" name="橢圓 27">
              <a:extLst>
                <a:ext uri="{FF2B5EF4-FFF2-40B4-BE49-F238E27FC236}">
                  <a16:creationId xmlns:a16="http://schemas.microsoft.com/office/drawing/2014/main" id="{B2FEDE58-2327-B263-4A82-3766C990D752}"/>
                </a:ext>
              </a:extLst>
            </p:cNvPr>
            <p:cNvSpPr/>
            <p:nvPr/>
          </p:nvSpPr>
          <p:spPr>
            <a:xfrm>
              <a:off x="11655432" y="4633248"/>
              <a:ext cx="360000" cy="360000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b="1"/>
                <a:t>3</a:t>
              </a:r>
              <a:endParaRPr lang="zh-TW" altLang="en-US" b="1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3543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8FA8FC2-52DD-0905-6690-9BD6162C9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40" y="377843"/>
            <a:ext cx="11160018" cy="625191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Event log</a:t>
            </a:r>
            <a:endParaRPr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C9A56C62-2082-935D-AE42-8AEE000470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40" y="1093342"/>
            <a:ext cx="7390865" cy="2470273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52A318C8-4A0D-A677-89E4-C14171BADD5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833"/>
          <a:stretch/>
        </p:blipFill>
        <p:spPr>
          <a:xfrm>
            <a:off x="3120456" y="2728299"/>
            <a:ext cx="8862437" cy="3744077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8589A418-4197-D340-FF1A-E699EF438A81}"/>
              </a:ext>
            </a:extLst>
          </p:cNvPr>
          <p:cNvSpPr txBox="1"/>
          <p:nvPr/>
        </p:nvSpPr>
        <p:spPr>
          <a:xfrm>
            <a:off x="2485360" y="500610"/>
            <a:ext cx="60977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000" b="1" dirty="0"/>
              <a:t>More types of event can be logged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4503536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8B779-9869-81F3-503F-B15ADB0133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45EFAFF-0C81-C027-F5B1-7763342CD64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57359" y="590946"/>
            <a:ext cx="4783035" cy="987476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alpha val="30000"/>
                  </a:schemeClr>
                </a:solidFill>
              </a:rPr>
              <a:t>Why NPort 6000 G2?</a:t>
            </a:r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4C623483-06E7-9B85-66BA-676451762F0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3753" y="514751"/>
            <a:ext cx="5107123" cy="504000"/>
          </a:xfrm>
        </p:spPr>
        <p:txBody>
          <a:bodyPr>
            <a:normAutofit fontScale="92500"/>
          </a:bodyPr>
          <a:lstStyle/>
          <a:p>
            <a:r>
              <a:rPr lang="en-US" altLang="zh-TW" dirty="0"/>
              <a:t>Introducing                 6000 G2 series </a:t>
            </a:r>
          </a:p>
          <a:p>
            <a:endParaRPr lang="zh-TW" altLang="en-US" dirty="0"/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DCE649E9-609C-B76D-3626-9D479450DE27}"/>
              </a:ext>
            </a:extLst>
          </p:cNvPr>
          <p:cNvSpPr/>
          <p:nvPr/>
        </p:nvSpPr>
        <p:spPr>
          <a:xfrm>
            <a:off x="6406585" y="514751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D0860271-C7D5-A8D9-BBF2-2D983CECA983}"/>
              </a:ext>
            </a:extLst>
          </p:cNvPr>
          <p:cNvSpPr/>
          <p:nvPr/>
        </p:nvSpPr>
        <p:spPr>
          <a:xfrm>
            <a:off x="5594640" y="2425139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A900284-3903-8FDF-E1D4-B39A4E6559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2822" y="514751"/>
            <a:ext cx="1228102" cy="504000"/>
          </a:xfrm>
          <a:prstGeom prst="rect">
            <a:avLst/>
          </a:prstGeom>
        </p:spPr>
      </p:pic>
      <p:sp>
        <p:nvSpPr>
          <p:cNvPr id="10" name="文字版面配置區 2">
            <a:extLst>
              <a:ext uri="{FF2B5EF4-FFF2-40B4-BE49-F238E27FC236}">
                <a16:creationId xmlns:a16="http://schemas.microsoft.com/office/drawing/2014/main" id="{5F1A1F81-7138-9A14-3E97-347554146878}"/>
              </a:ext>
            </a:extLst>
          </p:cNvPr>
          <p:cNvSpPr txBox="1">
            <a:spLocks/>
          </p:cNvSpPr>
          <p:nvPr/>
        </p:nvSpPr>
        <p:spPr>
          <a:xfrm>
            <a:off x="6278880" y="2453983"/>
            <a:ext cx="5196840" cy="25160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1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/>
              <a:t>What’s new on NPort 6000-G2</a:t>
            </a:r>
          </a:p>
          <a:p>
            <a:pPr lvl="1" indent="0">
              <a:buNone/>
            </a:pPr>
            <a:r>
              <a:rPr lang="en-US" altLang="zh-TW" dirty="0"/>
              <a:t>Device Search Utility</a:t>
            </a:r>
            <a:r>
              <a:rPr lang="zh-TW" altLang="en-US" dirty="0"/>
              <a:t> </a:t>
            </a:r>
            <a:r>
              <a:rPr lang="en-US" altLang="zh-TW" dirty="0"/>
              <a:t>3.0</a:t>
            </a:r>
          </a:p>
          <a:p>
            <a:pPr lvl="1" indent="0">
              <a:buNone/>
            </a:pPr>
            <a:r>
              <a:rPr lang="en-US" altLang="zh-TW" dirty="0"/>
              <a:t>Dashboard</a:t>
            </a:r>
          </a:p>
          <a:p>
            <a:pPr lvl="1" indent="0">
              <a:buNone/>
            </a:pPr>
            <a:r>
              <a:rPr lang="en-US" altLang="zh-TW" dirty="0"/>
              <a:t>Operation mode settings</a:t>
            </a:r>
          </a:p>
          <a:p>
            <a:pPr lvl="1" indent="0">
              <a:buNone/>
            </a:pPr>
            <a:r>
              <a:rPr lang="en-US" altLang="zh-TW" dirty="0"/>
              <a:t>Maintenance</a:t>
            </a:r>
          </a:p>
          <a:p>
            <a:pPr lvl="1" indent="0">
              <a:buNone/>
            </a:pPr>
            <a:r>
              <a:rPr lang="en-US" altLang="zh-TW" dirty="0"/>
              <a:t>Troubleshooting tools</a:t>
            </a:r>
          </a:p>
          <a:p>
            <a:pPr lvl="1" indent="0">
              <a:buNone/>
            </a:pPr>
            <a:r>
              <a:rPr lang="en-US" altLang="zh-TW" dirty="0"/>
              <a:t>2-way Installation</a:t>
            </a:r>
          </a:p>
          <a:p>
            <a:pPr lvl="1" indent="0">
              <a:buNone/>
            </a:pPr>
            <a:endParaRPr lang="en-US" altLang="zh-TW" dirty="0"/>
          </a:p>
          <a:p>
            <a:pPr lvl="1" indent="0">
              <a:buNone/>
            </a:pPr>
            <a:endParaRPr lang="en-US" altLang="zh-TW" dirty="0"/>
          </a:p>
          <a:p>
            <a:pPr lvl="2" indent="0">
              <a:buFont typeface="Arial" panose="020B0604020202020204" pitchFamily="34" charset="0"/>
              <a:buNone/>
            </a:pPr>
            <a:r>
              <a:rPr lang="en-US" altLang="zh-TW" sz="1800" dirty="0"/>
              <a:t>	</a:t>
            </a:r>
            <a:endParaRPr lang="zh-TW" altLang="en-US" sz="1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23679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9C11C2-25DF-ABA7-92AF-4D1158AB0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群組 62">
            <a:extLst>
              <a:ext uri="{FF2B5EF4-FFF2-40B4-BE49-F238E27FC236}">
                <a16:creationId xmlns:a16="http://schemas.microsoft.com/office/drawing/2014/main" id="{34363084-5F31-5CEF-4FC8-1E8722DE411E}"/>
              </a:ext>
            </a:extLst>
          </p:cNvPr>
          <p:cNvGrpSpPr/>
          <p:nvPr/>
        </p:nvGrpSpPr>
        <p:grpSpPr>
          <a:xfrm>
            <a:off x="3127933" y="1497445"/>
            <a:ext cx="5091507" cy="5218316"/>
            <a:chOff x="772161" y="1383999"/>
            <a:chExt cx="3777195" cy="3927884"/>
          </a:xfrm>
        </p:grpSpPr>
        <p:grpSp>
          <p:nvGrpSpPr>
            <p:cNvPr id="11" name="群組 10">
              <a:extLst>
                <a:ext uri="{FF2B5EF4-FFF2-40B4-BE49-F238E27FC236}">
                  <a16:creationId xmlns:a16="http://schemas.microsoft.com/office/drawing/2014/main" id="{42DBCA0A-62BD-F25E-9F5F-8D63B4A379F1}"/>
                </a:ext>
              </a:extLst>
            </p:cNvPr>
            <p:cNvGrpSpPr/>
            <p:nvPr/>
          </p:nvGrpSpPr>
          <p:grpSpPr>
            <a:xfrm>
              <a:off x="772161" y="1384000"/>
              <a:ext cx="3777195" cy="3927883"/>
              <a:chOff x="3114863" y="1268326"/>
              <a:chExt cx="2925286" cy="3108442"/>
            </a:xfrm>
          </p:grpSpPr>
          <p:grpSp>
            <p:nvGrpSpPr>
              <p:cNvPr id="12" name="群組 11">
                <a:extLst>
                  <a:ext uri="{FF2B5EF4-FFF2-40B4-BE49-F238E27FC236}">
                    <a16:creationId xmlns:a16="http://schemas.microsoft.com/office/drawing/2014/main" id="{7DB10028-B231-33B9-4BA9-48E1E186135A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114863" y="1324665"/>
                <a:ext cx="2925286" cy="3052103"/>
                <a:chOff x="110774" y="987574"/>
                <a:chExt cx="4426992" cy="4618911"/>
              </a:xfrm>
            </p:grpSpPr>
            <p:pic>
              <p:nvPicPr>
                <p:cNvPr id="18" name="圖片 17">
                  <a:extLst>
                    <a:ext uri="{FF2B5EF4-FFF2-40B4-BE49-F238E27FC236}">
                      <a16:creationId xmlns:a16="http://schemas.microsoft.com/office/drawing/2014/main" id="{54D7F47A-225B-3C4D-7AC9-7D0834AD355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0774" y="2286242"/>
                  <a:ext cx="4426992" cy="3320243"/>
                </a:xfrm>
                <a:prstGeom prst="rect">
                  <a:avLst/>
                </a:prstGeom>
              </p:spPr>
            </p:pic>
            <p:pic>
              <p:nvPicPr>
                <p:cNvPr id="19" name="圖片 18" descr="一張含有 螢幕擷取畫面, 工具, 智慧型手機 的圖片&#10;&#10;自動產生的描述">
                  <a:extLst>
                    <a:ext uri="{FF2B5EF4-FFF2-40B4-BE49-F238E27FC236}">
                      <a16:creationId xmlns:a16="http://schemas.microsoft.com/office/drawing/2014/main" id="{C3A6696B-7DB3-6CD5-B350-75CADBE949A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2617" t="15293" r="43217" b="13907"/>
                <a:stretch/>
              </p:blipFill>
              <p:spPr>
                <a:xfrm>
                  <a:off x="2975706" y="987574"/>
                  <a:ext cx="540877" cy="2027378"/>
                </a:xfrm>
                <a:prstGeom prst="rect">
                  <a:avLst/>
                </a:prstGeom>
              </p:spPr>
            </p:pic>
            <p:pic>
              <p:nvPicPr>
                <p:cNvPr id="26" name="圖片 25" descr="一張含有 文字, 螢幕擷取畫面, 電子產品, 設計 的圖片&#10;&#10;自動產生的描述">
                  <a:extLst>
                    <a:ext uri="{FF2B5EF4-FFF2-40B4-BE49-F238E27FC236}">
                      <a16:creationId xmlns:a16="http://schemas.microsoft.com/office/drawing/2014/main" id="{B406E39F-F6CF-590F-A9C3-7F44254C4C2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8248" y="1175942"/>
                  <a:ext cx="1378944" cy="1611833"/>
                </a:xfrm>
                <a:prstGeom prst="rect">
                  <a:avLst/>
                </a:prstGeom>
              </p:spPr>
            </p:pic>
            <p:pic>
              <p:nvPicPr>
                <p:cNvPr id="31" name="圖片 30" descr="一張含有 文字, 電子產品, 螢幕擷取畫面, 電子裝置 的圖片&#10;&#10;自動產生的描述">
                  <a:extLst>
                    <a:ext uri="{FF2B5EF4-FFF2-40B4-BE49-F238E27FC236}">
                      <a16:creationId xmlns:a16="http://schemas.microsoft.com/office/drawing/2014/main" id="{583B24D2-18FF-64C2-9676-3D70F51D3A5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7421" y="3140346"/>
                  <a:ext cx="1379772" cy="1612800"/>
                </a:xfrm>
                <a:prstGeom prst="rect">
                  <a:avLst/>
                </a:prstGeom>
              </p:spPr>
            </p:pic>
            <p:pic>
              <p:nvPicPr>
                <p:cNvPr id="33" name="圖片 32" descr="一張含有 螢幕擷取畫面, 黑與白, 夜晚 的圖片&#10;&#10;自動產生的描述">
                  <a:extLst>
                    <a:ext uri="{FF2B5EF4-FFF2-40B4-BE49-F238E27FC236}">
                      <a16:creationId xmlns:a16="http://schemas.microsoft.com/office/drawing/2014/main" id="{E8CF7ED9-28D2-3AAA-B97D-1C43C471431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0651" t="20124" r="41174" b="19174"/>
                <a:stretch/>
              </p:blipFill>
              <p:spPr>
                <a:xfrm>
                  <a:off x="2922075" y="3090131"/>
                  <a:ext cx="688532" cy="1724620"/>
                </a:xfrm>
                <a:prstGeom prst="rect">
                  <a:avLst/>
                </a:prstGeom>
              </p:spPr>
            </p:pic>
          </p:grp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7944B357-1FC8-1D9C-566C-3E18BD3C5EAB}"/>
                  </a:ext>
                </a:extLst>
              </p:cNvPr>
              <p:cNvSpPr/>
              <p:nvPr/>
            </p:nvSpPr>
            <p:spPr>
              <a:xfrm>
                <a:off x="4746088" y="1268326"/>
                <a:ext cx="911731" cy="2585275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tx1"/>
                  </a:solidFill>
                  <a:latin typeface="HelveticaNeueLT Std Med Cn" panose="020B0606030502030204" pitchFamily="34" charset="0"/>
                </a:endParaRPr>
              </a:p>
            </p:txBody>
          </p:sp>
        </p:grpSp>
        <p:sp>
          <p:nvSpPr>
            <p:cNvPr id="36" name="文字方塊 35">
              <a:extLst>
                <a:ext uri="{FF2B5EF4-FFF2-40B4-BE49-F238E27FC236}">
                  <a16:creationId xmlns:a16="http://schemas.microsoft.com/office/drawing/2014/main" id="{D0DA4155-6663-C308-0891-940FB6BE8C13}"/>
                </a:ext>
              </a:extLst>
            </p:cNvPr>
            <p:cNvSpPr txBox="1"/>
            <p:nvPr/>
          </p:nvSpPr>
          <p:spPr>
            <a:xfrm rot="16200000">
              <a:off x="3331344" y="4191350"/>
              <a:ext cx="266417" cy="137473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TW" sz="1100" b="1">
                  <a:latin typeface="HelveticaNeueLT Std Med Cn" panose="020B0606030502030204" pitchFamily="34" charset="0"/>
                </a:rPr>
                <a:t>New Side-mount Options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15C4B0BC-D63C-F171-42F7-C40C554C5EB8}"/>
                </a:ext>
              </a:extLst>
            </p:cNvPr>
            <p:cNvSpPr/>
            <p:nvPr/>
          </p:nvSpPr>
          <p:spPr>
            <a:xfrm>
              <a:off x="972276" y="1383999"/>
              <a:ext cx="1740128" cy="3278789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tx1"/>
                </a:solidFill>
                <a:latin typeface="HelveticaNeueLT Std Med Cn" panose="020B0606030502030204" pitchFamily="34" charset="0"/>
              </a:endParaRPr>
            </a:p>
          </p:txBody>
        </p:sp>
        <p:sp>
          <p:nvSpPr>
            <p:cNvPr id="38" name="文字方塊 37">
              <a:extLst>
                <a:ext uri="{FF2B5EF4-FFF2-40B4-BE49-F238E27FC236}">
                  <a16:creationId xmlns:a16="http://schemas.microsoft.com/office/drawing/2014/main" id="{810D3800-E750-707E-8530-CF4F76B85977}"/>
                </a:ext>
              </a:extLst>
            </p:cNvPr>
            <p:cNvSpPr txBox="1"/>
            <p:nvPr/>
          </p:nvSpPr>
          <p:spPr>
            <a:xfrm rot="16200000">
              <a:off x="1665369" y="4352161"/>
              <a:ext cx="353943" cy="114064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TW" sz="1100">
                  <a:latin typeface="HelveticaNeueLT Std Med Cn" panose="020B0606030502030204" pitchFamily="34" charset="0"/>
                </a:rPr>
                <a:t>Classic</a:t>
              </a:r>
            </a:p>
          </p:txBody>
        </p:sp>
      </p:grpSp>
      <p:sp>
        <p:nvSpPr>
          <p:cNvPr id="6" name="標題 1">
            <a:extLst>
              <a:ext uri="{FF2B5EF4-FFF2-40B4-BE49-F238E27FC236}">
                <a16:creationId xmlns:a16="http://schemas.microsoft.com/office/drawing/2014/main" id="{734581F1-F7C2-7284-5B17-3FD69A6D6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40" y="377843"/>
            <a:ext cx="11160018" cy="625191"/>
          </a:xfrm>
        </p:spPr>
        <p:txBody>
          <a:bodyPr>
            <a:normAutofit fontScale="90000"/>
          </a:bodyPr>
          <a:lstStyle/>
          <a:p>
            <a:r>
              <a:rPr lang="en-US" altLang="zh-TW" sz="3600" b="1" dirty="0">
                <a:solidFill>
                  <a:schemeClr val="accent1"/>
                </a:solidFill>
              </a:rPr>
              <a:t>2-Way Installation</a:t>
            </a:r>
          </a:p>
        </p:txBody>
      </p:sp>
    </p:spTree>
    <p:extLst>
      <p:ext uri="{BB962C8B-B14F-4D97-AF65-F5344CB8AC3E}">
        <p14:creationId xmlns:p14="http://schemas.microsoft.com/office/powerpoint/2010/main" val="4130938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F5B1CD-FF58-5FED-FFD4-E42D1B79B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8321C1E9-9867-BE97-9A74-87D69EFE746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57359" y="590946"/>
            <a:ext cx="4783035" cy="987476"/>
          </a:xfrm>
        </p:spPr>
        <p:txBody>
          <a:bodyPr/>
          <a:lstStyle/>
          <a:p>
            <a:r>
              <a:rPr lang="en-US" altLang="zh-TW" dirty="0"/>
              <a:t>Why NPort 6000 G2?</a:t>
            </a:r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4250C7F3-0247-B73A-F1CA-D36B8C4F65A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3753" y="514751"/>
            <a:ext cx="5107123" cy="504000"/>
          </a:xfrm>
        </p:spPr>
        <p:txBody>
          <a:bodyPr>
            <a:normAutofit fontScale="92500"/>
          </a:bodyPr>
          <a:lstStyle/>
          <a:p>
            <a:r>
              <a:rPr lang="en-US" altLang="zh-TW" dirty="0"/>
              <a:t>Introducing                 6000 G2 series </a:t>
            </a:r>
          </a:p>
          <a:p>
            <a:endParaRPr lang="zh-TW" altLang="en-US" dirty="0"/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5C0CCA16-BB56-981D-8BD2-7A55EA4635CF}"/>
              </a:ext>
            </a:extLst>
          </p:cNvPr>
          <p:cNvSpPr/>
          <p:nvPr/>
        </p:nvSpPr>
        <p:spPr>
          <a:xfrm>
            <a:off x="6406585" y="514751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57A0CF4-EF27-98D0-3692-1A10D3B57F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822" y="514751"/>
            <a:ext cx="1228102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7760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CE1A2B-8FC3-D807-BEBD-C04445C8D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DDD2510-CEE5-5847-94B5-A5FDB106A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340" y="377843"/>
            <a:ext cx="11160018" cy="625191"/>
          </a:xfrm>
        </p:spPr>
        <p:txBody>
          <a:bodyPr>
            <a:normAutofit fontScale="90000"/>
          </a:bodyPr>
          <a:lstStyle/>
          <a:p>
            <a:r>
              <a:rPr lang="en-US" altLang="zh-TW" sz="3600" b="1" dirty="0">
                <a:solidFill>
                  <a:schemeClr val="accent1"/>
                </a:solidFill>
              </a:rPr>
              <a:t>2-Way Installation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07425FA-3162-8C16-9CF9-89F796D207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110" y="2116666"/>
            <a:ext cx="3539324" cy="262466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59635C2-2298-DA95-A343-E2CE13987C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9316" y="2116666"/>
            <a:ext cx="3253238" cy="326404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12B8862-636C-D993-5660-92B6A46F46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4436" y="2116666"/>
            <a:ext cx="3428380" cy="2634191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2F78152-5D58-65CC-5133-BBDC3B4CD196}"/>
              </a:ext>
            </a:extLst>
          </p:cNvPr>
          <p:cNvCxnSpPr/>
          <p:nvPr/>
        </p:nvCxnSpPr>
        <p:spPr>
          <a:xfrm>
            <a:off x="4487333" y="1642533"/>
            <a:ext cx="0" cy="406400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0DF0723-06F9-4A9D-7D8F-A9F4D8909A1C}"/>
              </a:ext>
            </a:extLst>
          </p:cNvPr>
          <p:cNvCxnSpPr/>
          <p:nvPr/>
        </p:nvCxnSpPr>
        <p:spPr>
          <a:xfrm>
            <a:off x="8153400" y="1642533"/>
            <a:ext cx="0" cy="406400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DB63E7F-3C35-C0CE-C88D-65219FEBB91C}"/>
              </a:ext>
            </a:extLst>
          </p:cNvPr>
          <p:cNvCxnSpPr/>
          <p:nvPr/>
        </p:nvCxnSpPr>
        <p:spPr>
          <a:xfrm>
            <a:off x="1354667" y="2277533"/>
            <a:ext cx="10138691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4E6C3F7B-75C9-24FF-5E8A-CBFB3C0A9C5E}"/>
              </a:ext>
            </a:extLst>
          </p:cNvPr>
          <p:cNvSpPr txBox="1"/>
          <p:nvPr/>
        </p:nvSpPr>
        <p:spPr>
          <a:xfrm>
            <a:off x="3048000" y="3021457"/>
            <a:ext cx="6096000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6618083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DACF3-4241-1EEE-9E32-53E4AE4D51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170103D-E2A0-9991-2D5B-DAFA20D7849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235678" y="5060936"/>
            <a:ext cx="4799673" cy="987476"/>
          </a:xfrm>
        </p:spPr>
        <p:txBody>
          <a:bodyPr/>
          <a:lstStyle/>
          <a:p>
            <a:r>
              <a:rPr lang="en-US" altLang="zh-TW" dirty="0"/>
              <a:t>Demo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252865-36FC-C212-0DB6-D0B4F4895E1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78880" y="2453983"/>
            <a:ext cx="5196840" cy="2516029"/>
          </a:xfrm>
        </p:spPr>
        <p:txBody>
          <a:bodyPr>
            <a:normAutofit/>
          </a:bodyPr>
          <a:lstStyle/>
          <a:p>
            <a:r>
              <a:rPr lang="en-US" altLang="zh-TW" sz="1900" dirty="0">
                <a:solidFill>
                  <a:schemeClr val="tx1">
                    <a:alpha val="30000"/>
                  </a:schemeClr>
                </a:solidFill>
              </a:rPr>
              <a:t>What’s new on NPort 6000-G2</a:t>
            </a:r>
          </a:p>
          <a:p>
            <a:pPr lvl="1" indent="0">
              <a:buNone/>
            </a:pPr>
            <a:r>
              <a:rPr lang="en-US" altLang="zh-TW" sz="1900" dirty="0">
                <a:solidFill>
                  <a:schemeClr val="accent1">
                    <a:alpha val="30000"/>
                  </a:schemeClr>
                </a:solidFill>
              </a:rPr>
              <a:t>Device Search Utility</a:t>
            </a:r>
            <a:r>
              <a:rPr lang="zh-TW" altLang="en-US" sz="1900" dirty="0">
                <a:solidFill>
                  <a:schemeClr val="accent1">
                    <a:alpha val="30000"/>
                  </a:schemeClr>
                </a:solidFill>
              </a:rPr>
              <a:t> </a:t>
            </a:r>
            <a:r>
              <a:rPr lang="en-US" altLang="zh-TW" sz="1900" dirty="0">
                <a:solidFill>
                  <a:schemeClr val="accent1">
                    <a:alpha val="30000"/>
                  </a:schemeClr>
                </a:solidFill>
              </a:rPr>
              <a:t>3.0</a:t>
            </a:r>
          </a:p>
          <a:p>
            <a:pPr lvl="1" indent="0">
              <a:buNone/>
            </a:pPr>
            <a:r>
              <a:rPr lang="en-US" altLang="zh-TW" sz="1900" dirty="0">
                <a:solidFill>
                  <a:schemeClr val="accent1">
                    <a:alpha val="30000"/>
                  </a:schemeClr>
                </a:solidFill>
              </a:rPr>
              <a:t>Dashboard</a:t>
            </a:r>
          </a:p>
          <a:p>
            <a:pPr lvl="1" indent="0">
              <a:buNone/>
            </a:pPr>
            <a:r>
              <a:rPr lang="en-US" altLang="zh-TW" sz="1900" dirty="0">
                <a:solidFill>
                  <a:schemeClr val="accent1">
                    <a:alpha val="30000"/>
                  </a:schemeClr>
                </a:solidFill>
              </a:rPr>
              <a:t>Operation mode settings</a:t>
            </a:r>
          </a:p>
          <a:p>
            <a:pPr lvl="1" indent="0">
              <a:buNone/>
            </a:pPr>
            <a:r>
              <a:rPr lang="en-US" altLang="zh-TW" sz="1900" dirty="0">
                <a:solidFill>
                  <a:schemeClr val="accent1">
                    <a:alpha val="30000"/>
                  </a:schemeClr>
                </a:solidFill>
              </a:rPr>
              <a:t>Maintenance</a:t>
            </a:r>
          </a:p>
          <a:p>
            <a:pPr lvl="1" indent="0">
              <a:buNone/>
            </a:pPr>
            <a:r>
              <a:rPr lang="en-US" altLang="zh-TW" sz="1900" dirty="0">
                <a:solidFill>
                  <a:schemeClr val="accent1">
                    <a:alpha val="30000"/>
                  </a:schemeClr>
                </a:solidFill>
              </a:rPr>
              <a:t>Troubleshooting tools</a:t>
            </a:r>
            <a:r>
              <a:rPr lang="en-US" altLang="zh-TW" dirty="0">
                <a:solidFill>
                  <a:schemeClr val="accent1">
                    <a:alpha val="30000"/>
                  </a:schemeClr>
                </a:solidFill>
              </a:rPr>
              <a:t>	</a:t>
            </a:r>
            <a:endParaRPr lang="zh-TW" altLang="en-US" dirty="0">
              <a:solidFill>
                <a:schemeClr val="accent1">
                  <a:alpha val="30000"/>
                </a:schemeClr>
              </a:solidFill>
            </a:endParaRP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E5FC92C-0D75-DC0D-E11F-FC5E4B07FF2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57359" y="590946"/>
            <a:ext cx="4783035" cy="987476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alpha val="30000"/>
                  </a:schemeClr>
                </a:solidFill>
              </a:rPr>
              <a:t>Why NPort 6000 G2?</a:t>
            </a:r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7B80C87A-4C44-905B-0AEA-949E5BE229F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3753" y="514751"/>
            <a:ext cx="5107123" cy="504000"/>
          </a:xfrm>
        </p:spPr>
        <p:txBody>
          <a:bodyPr>
            <a:normAutofit fontScale="92500"/>
          </a:bodyPr>
          <a:lstStyle/>
          <a:p>
            <a:r>
              <a:rPr lang="en-US" altLang="zh-TW" dirty="0"/>
              <a:t>Introducing                 6000 G2 series </a:t>
            </a:r>
          </a:p>
          <a:p>
            <a:endParaRPr lang="zh-TW" altLang="en-US" dirty="0"/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093ED85E-845A-7296-EFEE-5761A9928407}"/>
              </a:ext>
            </a:extLst>
          </p:cNvPr>
          <p:cNvSpPr/>
          <p:nvPr/>
        </p:nvSpPr>
        <p:spPr>
          <a:xfrm>
            <a:off x="6406585" y="514751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5F1F12A2-4156-8691-F84F-05544DFCEEA3}"/>
              </a:ext>
            </a:extLst>
          </p:cNvPr>
          <p:cNvSpPr/>
          <p:nvPr/>
        </p:nvSpPr>
        <p:spPr>
          <a:xfrm>
            <a:off x="5594640" y="2425139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橢圓 9">
            <a:extLst>
              <a:ext uri="{FF2B5EF4-FFF2-40B4-BE49-F238E27FC236}">
                <a16:creationId xmlns:a16="http://schemas.microsoft.com/office/drawing/2014/main" id="{792F3E40-54AD-9755-49FA-19C0C817E4AC}"/>
              </a:ext>
            </a:extLst>
          </p:cNvPr>
          <p:cNvSpPr/>
          <p:nvPr/>
        </p:nvSpPr>
        <p:spPr>
          <a:xfrm>
            <a:off x="4501311" y="5027049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3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1E56548-4988-2FE4-B655-9101A91B24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822" y="514751"/>
            <a:ext cx="1228102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2883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647B9F-F690-BC85-1F31-10B270988F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C9B069C2-1DB1-F60D-2AB3-D82B2199C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845" y="2704207"/>
            <a:ext cx="10987761" cy="1278196"/>
          </a:xfrm>
        </p:spPr>
        <p:txBody>
          <a:bodyPr>
            <a:normAutofit/>
          </a:bodyPr>
          <a:lstStyle/>
          <a:p>
            <a:r>
              <a:rPr lang="en-US" altLang="zh-TW" sz="4400" b="1" dirty="0"/>
              <a:t>Questions</a:t>
            </a:r>
            <a:r>
              <a:rPr lang="de-DE" altLang="zh-TW" sz="4400" b="1" dirty="0"/>
              <a:t>?</a:t>
            </a:r>
            <a:endParaRPr lang="zh-TW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4056735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74112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Why </a:t>
            </a:r>
            <a:r>
              <a:rPr lang="en-US" altLang="zh-TW" dirty="0" err="1"/>
              <a:t>NPort</a:t>
            </a:r>
            <a:r>
              <a:rPr lang="en-US" altLang="zh-TW" dirty="0"/>
              <a:t> 6000-G2?</a:t>
            </a:r>
            <a:endParaRPr lang="zh-TW" altLang="en-US" dirty="0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FAF2145D-A342-A800-B9E2-055AA521B1AB}"/>
              </a:ext>
            </a:extLst>
          </p:cNvPr>
          <p:cNvSpPr txBox="1"/>
          <p:nvPr/>
        </p:nvSpPr>
        <p:spPr>
          <a:xfrm>
            <a:off x="510541" y="1177870"/>
            <a:ext cx="11022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/>
              <a:t>Enhance Serial-To-Ethernet cybersecurity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82A677DF-CA99-45DF-01B7-DFED532BA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698" y="2225672"/>
            <a:ext cx="5846917" cy="2920478"/>
          </a:xfrm>
          <a:prstGeom prst="rect">
            <a:avLst/>
          </a:prstGeom>
        </p:spPr>
      </p:pic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FEA9D80-FF25-E92C-7F54-7DEA3D3B583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018884" y="2077031"/>
            <a:ext cx="5846917" cy="625191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TW" dirty="0">
                <a:solidFill>
                  <a:srgbClr val="008787"/>
                </a:solidFill>
                <a:latin typeface="Arial"/>
                <a:cs typeface="Arial"/>
              </a:rPr>
              <a:t>Yet 2024, </a:t>
            </a:r>
            <a:r>
              <a:rPr lang="en-US" sz="2200" dirty="0">
                <a:solidFill>
                  <a:srgbClr val="008787"/>
                </a:solidFill>
                <a:latin typeface="Arial"/>
                <a:cs typeface="Arial"/>
              </a:rPr>
              <a:t>the cyber attack in critical facility continues to rise in past decades</a:t>
            </a:r>
            <a:endParaRPr lang="zh-TW" altLang="en-US" dirty="0">
              <a:solidFill>
                <a:srgbClr val="008787"/>
              </a:solidFill>
            </a:endParaRPr>
          </a:p>
        </p:txBody>
      </p:sp>
      <p:pic>
        <p:nvPicPr>
          <p:cNvPr id="7" name="圖片 7">
            <a:extLst>
              <a:ext uri="{FF2B5EF4-FFF2-40B4-BE49-F238E27FC236}">
                <a16:creationId xmlns:a16="http://schemas.microsoft.com/office/drawing/2014/main" id="{F9A9B91C-6279-B308-B869-1D0ADBA7CD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3975" y="2718232"/>
            <a:ext cx="5724008" cy="32688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52520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線接點 196">
            <a:extLst>
              <a:ext uri="{FF2B5EF4-FFF2-40B4-BE49-F238E27FC236}">
                <a16:creationId xmlns:a16="http://schemas.microsoft.com/office/drawing/2014/main" id="{E051CCBF-0883-BB02-1B50-1D072E166BED}"/>
              </a:ext>
            </a:extLst>
          </p:cNvPr>
          <p:cNvCxnSpPr>
            <a:cxnSpLocks/>
          </p:cNvCxnSpPr>
          <p:nvPr/>
        </p:nvCxnSpPr>
        <p:spPr>
          <a:xfrm flipH="1" flipV="1">
            <a:off x="1658130" y="5089037"/>
            <a:ext cx="0" cy="3240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群組 15">
            <a:extLst>
              <a:ext uri="{FF2B5EF4-FFF2-40B4-BE49-F238E27FC236}">
                <a16:creationId xmlns:a16="http://schemas.microsoft.com/office/drawing/2014/main" id="{8B9D8F83-2F10-F49B-E6F6-5084EB19F620}"/>
              </a:ext>
            </a:extLst>
          </p:cNvPr>
          <p:cNvGrpSpPr/>
          <p:nvPr/>
        </p:nvGrpSpPr>
        <p:grpSpPr>
          <a:xfrm>
            <a:off x="8034480" y="1344490"/>
            <a:ext cx="4985691" cy="2524556"/>
            <a:chOff x="7780338" y="1242402"/>
            <a:chExt cx="7365101" cy="4486287"/>
          </a:xfrm>
        </p:grpSpPr>
        <p:grpSp>
          <p:nvGrpSpPr>
            <p:cNvPr id="153" name="Group 11">
              <a:extLst>
                <a:ext uri="{FF2B5EF4-FFF2-40B4-BE49-F238E27FC236}">
                  <a16:creationId xmlns:a16="http://schemas.microsoft.com/office/drawing/2014/main" id="{C4D51B62-9001-4853-AB26-EBA998102F65}"/>
                </a:ext>
              </a:extLst>
            </p:cNvPr>
            <p:cNvGrpSpPr/>
            <p:nvPr/>
          </p:nvGrpSpPr>
          <p:grpSpPr>
            <a:xfrm>
              <a:off x="7780338" y="1706622"/>
              <a:ext cx="5178231" cy="4022067"/>
              <a:chOff x="4427982" y="1295565"/>
              <a:chExt cx="3883674" cy="3016552"/>
            </a:xfrm>
          </p:grpSpPr>
          <p:grpSp>
            <p:nvGrpSpPr>
              <p:cNvPr id="157" name="Group 19">
                <a:extLst>
                  <a:ext uri="{FF2B5EF4-FFF2-40B4-BE49-F238E27FC236}">
                    <a16:creationId xmlns:a16="http://schemas.microsoft.com/office/drawing/2014/main" id="{2AF22F07-915C-4B6D-AA46-3A78C556003D}"/>
                  </a:ext>
                </a:extLst>
              </p:cNvPr>
              <p:cNvGrpSpPr/>
              <p:nvPr/>
            </p:nvGrpSpPr>
            <p:grpSpPr>
              <a:xfrm>
                <a:off x="4486254" y="1295565"/>
                <a:ext cx="3825402" cy="1075940"/>
                <a:chOff x="4359382" y="1299838"/>
                <a:chExt cx="3770212" cy="1075940"/>
              </a:xfrm>
            </p:grpSpPr>
            <p:sp>
              <p:nvSpPr>
                <p:cNvPr id="175" name="TextBox 2">
                  <a:extLst>
                    <a:ext uri="{FF2B5EF4-FFF2-40B4-BE49-F238E27FC236}">
                      <a16:creationId xmlns:a16="http://schemas.microsoft.com/office/drawing/2014/main" id="{5D9E033D-B0F5-470B-8AC5-5EE37D167084}"/>
                    </a:ext>
                  </a:extLst>
                </p:cNvPr>
                <p:cNvSpPr txBox="1"/>
                <p:nvPr/>
              </p:nvSpPr>
              <p:spPr>
                <a:xfrm>
                  <a:off x="4360756" y="1965574"/>
                  <a:ext cx="3768838" cy="41020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228589" indent="-228589">
                    <a:buFont typeface="Arial" panose="020B0604020202020204" pitchFamily="34" charset="0"/>
                    <a:buChar char="•"/>
                  </a:pPr>
                  <a:r>
                    <a:rPr lang="en-US" altLang="zh-TW" sz="1400" b="1" dirty="0">
                      <a:solidFill>
                        <a:schemeClr val="accent1"/>
                      </a:solidFill>
                    </a:rPr>
                    <a:t>S</a:t>
                  </a:r>
                  <a:r>
                    <a:rPr lang="en-US" altLang="zh-TW" sz="1400" dirty="0">
                      <a:solidFill>
                        <a:schemeClr val="accent1"/>
                      </a:solidFill>
                    </a:rPr>
                    <a:t>elect Secure Device</a:t>
                  </a:r>
                  <a:endParaRPr lang="zh-TW" altLang="en-US" sz="1400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76" name="TextBox 3">
                  <a:extLst>
                    <a:ext uri="{FF2B5EF4-FFF2-40B4-BE49-F238E27FC236}">
                      <a16:creationId xmlns:a16="http://schemas.microsoft.com/office/drawing/2014/main" id="{F2B9FBC8-5962-4DD9-9158-39EE0CE1F4FA}"/>
                    </a:ext>
                  </a:extLst>
                </p:cNvPr>
                <p:cNvSpPr txBox="1"/>
                <p:nvPr/>
              </p:nvSpPr>
              <p:spPr>
                <a:xfrm>
                  <a:off x="4359382" y="1625711"/>
                  <a:ext cx="1680149" cy="25009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228589" indent="-228589">
                    <a:buFont typeface="Arial" panose="020B0604020202020204" pitchFamily="34" charset="0"/>
                    <a:buChar char="•"/>
                  </a:pPr>
                  <a:r>
                    <a:rPr lang="en-US" altLang="zh-TW" sz="1400" b="1" dirty="0">
                      <a:solidFill>
                        <a:schemeClr val="accent1"/>
                      </a:solidFill>
                    </a:rPr>
                    <a:t>P</a:t>
                  </a:r>
                  <a:r>
                    <a:rPr lang="en-US" altLang="zh-TW" sz="1400" dirty="0">
                      <a:solidFill>
                        <a:schemeClr val="accent1"/>
                      </a:solidFill>
                    </a:rPr>
                    <a:t>rotect Your Networks</a:t>
                  </a:r>
                  <a:endParaRPr lang="zh-TW" altLang="en-US" sz="1400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77" name="TextBox 4">
                  <a:extLst>
                    <a:ext uri="{FF2B5EF4-FFF2-40B4-BE49-F238E27FC236}">
                      <a16:creationId xmlns:a16="http://schemas.microsoft.com/office/drawing/2014/main" id="{D4BB5CF1-732C-4250-A1AB-1A4423E8BA1C}"/>
                    </a:ext>
                  </a:extLst>
                </p:cNvPr>
                <p:cNvSpPr txBox="1"/>
                <p:nvPr/>
              </p:nvSpPr>
              <p:spPr>
                <a:xfrm>
                  <a:off x="4368916" y="1299838"/>
                  <a:ext cx="1717968" cy="2500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228589" indent="-228589">
                    <a:buFont typeface="Arial" panose="020B0604020202020204" pitchFamily="34" charset="0"/>
                    <a:buChar char="•"/>
                  </a:pPr>
                  <a:r>
                    <a:rPr lang="en-US" altLang="zh-TW" sz="1400" b="1" dirty="0">
                      <a:solidFill>
                        <a:schemeClr val="accent1"/>
                      </a:solidFill>
                    </a:rPr>
                    <a:t>I</a:t>
                  </a:r>
                  <a:r>
                    <a:rPr lang="en-US" altLang="zh-TW" sz="1400" dirty="0">
                      <a:solidFill>
                        <a:schemeClr val="accent1"/>
                      </a:solidFill>
                    </a:rPr>
                    <a:t>dentify Network Status</a:t>
                  </a:r>
                </a:p>
              </p:txBody>
            </p:sp>
          </p:grpSp>
          <p:grpSp>
            <p:nvGrpSpPr>
              <p:cNvPr id="158" name="Group 20">
                <a:extLst>
                  <a:ext uri="{FF2B5EF4-FFF2-40B4-BE49-F238E27FC236}">
                    <a16:creationId xmlns:a16="http://schemas.microsoft.com/office/drawing/2014/main" id="{C6DC387D-9157-4BBD-A1A9-C44B51FE09C2}"/>
                  </a:ext>
                </a:extLst>
              </p:cNvPr>
              <p:cNvGrpSpPr/>
              <p:nvPr/>
            </p:nvGrpSpPr>
            <p:grpSpPr>
              <a:xfrm>
                <a:off x="4427982" y="2519612"/>
                <a:ext cx="2991642" cy="1792505"/>
                <a:chOff x="179510" y="1688225"/>
                <a:chExt cx="3274067" cy="1961726"/>
              </a:xfrm>
            </p:grpSpPr>
            <p:grpSp>
              <p:nvGrpSpPr>
                <p:cNvPr id="159" name="Group 21">
                  <a:extLst>
                    <a:ext uri="{FF2B5EF4-FFF2-40B4-BE49-F238E27FC236}">
                      <a16:creationId xmlns:a16="http://schemas.microsoft.com/office/drawing/2014/main" id="{EAE19401-2374-4C60-B944-D22181C083B5}"/>
                    </a:ext>
                  </a:extLst>
                </p:cNvPr>
                <p:cNvGrpSpPr/>
                <p:nvPr/>
              </p:nvGrpSpPr>
              <p:grpSpPr>
                <a:xfrm>
                  <a:off x="179510" y="1688225"/>
                  <a:ext cx="3274067" cy="1961726"/>
                  <a:chOff x="189520" y="1706313"/>
                  <a:chExt cx="3274067" cy="1961726"/>
                </a:xfrm>
              </p:grpSpPr>
              <p:grpSp>
                <p:nvGrpSpPr>
                  <p:cNvPr id="166" name="Group 25">
                    <a:extLst>
                      <a:ext uri="{FF2B5EF4-FFF2-40B4-BE49-F238E27FC236}">
                        <a16:creationId xmlns:a16="http://schemas.microsoft.com/office/drawing/2014/main" id="{49894C88-A337-4385-91C6-A24A04A2DA67}"/>
                      </a:ext>
                    </a:extLst>
                  </p:cNvPr>
                  <p:cNvGrpSpPr/>
                  <p:nvPr/>
                </p:nvGrpSpPr>
                <p:grpSpPr>
                  <a:xfrm>
                    <a:off x="189520" y="1706313"/>
                    <a:ext cx="3274067" cy="1961726"/>
                    <a:chOff x="4830211" y="1284789"/>
                    <a:chExt cx="3244733" cy="1944149"/>
                  </a:xfrm>
                </p:grpSpPr>
                <p:sp>
                  <p:nvSpPr>
                    <p:cNvPr id="171" name="Freeform: Shape 33">
                      <a:extLst>
                        <a:ext uri="{FF2B5EF4-FFF2-40B4-BE49-F238E27FC236}">
                          <a16:creationId xmlns:a16="http://schemas.microsoft.com/office/drawing/2014/main" id="{54D5AAEE-570C-4CDA-A7A2-12A63C0039F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30211" y="1284789"/>
                      <a:ext cx="3244733" cy="1944149"/>
                    </a:xfrm>
                    <a:custGeom>
                      <a:avLst/>
                      <a:gdLst>
                        <a:gd name="connsiteX0" fmla="*/ 1619250 w 3238500"/>
                        <a:gd name="connsiteY0" fmla="*/ 0 h 1788238"/>
                        <a:gd name="connsiteX1" fmla="*/ 3238500 w 3238500"/>
                        <a:gd name="connsiteY1" fmla="*/ 1619250 h 1788238"/>
                        <a:gd name="connsiteX2" fmla="*/ 3230140 w 3238500"/>
                        <a:gd name="connsiteY2" fmla="*/ 1784809 h 1788238"/>
                        <a:gd name="connsiteX3" fmla="*/ 3229617 w 3238500"/>
                        <a:gd name="connsiteY3" fmla="*/ 1788238 h 1788238"/>
                        <a:gd name="connsiteX4" fmla="*/ 8884 w 3238500"/>
                        <a:gd name="connsiteY4" fmla="*/ 1788238 h 1788238"/>
                        <a:gd name="connsiteX5" fmla="*/ 8360 w 3238500"/>
                        <a:gd name="connsiteY5" fmla="*/ 1784809 h 1788238"/>
                        <a:gd name="connsiteX6" fmla="*/ 0 w 3238500"/>
                        <a:gd name="connsiteY6" fmla="*/ 1619250 h 1788238"/>
                        <a:gd name="connsiteX7" fmla="*/ 1619250 w 3238500"/>
                        <a:gd name="connsiteY7" fmla="*/ 0 h 17882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238500" h="1788238">
                          <a:moveTo>
                            <a:pt x="1619250" y="0"/>
                          </a:moveTo>
                          <a:cubicBezTo>
                            <a:pt x="2513537" y="0"/>
                            <a:pt x="3238500" y="724963"/>
                            <a:pt x="3238500" y="1619250"/>
                          </a:cubicBezTo>
                          <a:cubicBezTo>
                            <a:pt x="3238500" y="1675143"/>
                            <a:pt x="3235668" y="1730375"/>
                            <a:pt x="3230140" y="1784809"/>
                          </a:cubicBezTo>
                          <a:lnTo>
                            <a:pt x="3229617" y="1788238"/>
                          </a:lnTo>
                          <a:lnTo>
                            <a:pt x="8884" y="1788238"/>
                          </a:lnTo>
                          <a:lnTo>
                            <a:pt x="8360" y="1784809"/>
                          </a:lnTo>
                          <a:cubicBezTo>
                            <a:pt x="2832" y="1730375"/>
                            <a:pt x="0" y="1675143"/>
                            <a:pt x="0" y="1619250"/>
                          </a:cubicBezTo>
                          <a:cubicBezTo>
                            <a:pt x="0" y="724963"/>
                            <a:pt x="724963" y="0"/>
                            <a:pt x="1619250" y="0"/>
                          </a:cubicBezTo>
                          <a:close/>
                        </a:path>
                      </a:pathLst>
                    </a:custGeom>
                    <a:solidFill>
                      <a:srgbClr val="FCB04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noAutofit/>
                    </a:bodyPr>
                    <a:lstStyle/>
                    <a:p>
                      <a:pPr algn="ctr"/>
                      <a:endParaRPr lang="en-SV" sz="900"/>
                    </a:p>
                  </p:txBody>
                </p:sp>
                <p:sp>
                  <p:nvSpPr>
                    <p:cNvPr id="172" name="Freeform: Shape 34">
                      <a:extLst>
                        <a:ext uri="{FF2B5EF4-FFF2-40B4-BE49-F238E27FC236}">
                          <a16:creationId xmlns:a16="http://schemas.microsoft.com/office/drawing/2014/main" id="{96E18E3B-8AEC-42DA-8CE4-6C40F6386D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70685" y="1871673"/>
                      <a:ext cx="2357554" cy="1357265"/>
                    </a:xfrm>
                    <a:custGeom>
                      <a:avLst/>
                      <a:gdLst>
                        <a:gd name="connsiteX0" fmla="*/ 1178777 w 2357554"/>
                        <a:gd name="connsiteY0" fmla="*/ 0 h 1357265"/>
                        <a:gd name="connsiteX1" fmla="*/ 2357554 w 2357554"/>
                        <a:gd name="connsiteY1" fmla="*/ 1178777 h 1357265"/>
                        <a:gd name="connsiteX2" fmla="*/ 2351468 w 2357554"/>
                        <a:gd name="connsiteY2" fmla="*/ 1299300 h 1357265"/>
                        <a:gd name="connsiteX3" fmla="*/ 2342622 w 2357554"/>
                        <a:gd name="connsiteY3" fmla="*/ 1357265 h 1357265"/>
                        <a:gd name="connsiteX4" fmla="*/ 14932 w 2357554"/>
                        <a:gd name="connsiteY4" fmla="*/ 1357265 h 1357265"/>
                        <a:gd name="connsiteX5" fmla="*/ 6086 w 2357554"/>
                        <a:gd name="connsiteY5" fmla="*/ 1299300 h 1357265"/>
                        <a:gd name="connsiteX6" fmla="*/ 0 w 2357554"/>
                        <a:gd name="connsiteY6" fmla="*/ 1178777 h 1357265"/>
                        <a:gd name="connsiteX7" fmla="*/ 1178777 w 2357554"/>
                        <a:gd name="connsiteY7" fmla="*/ 0 h 13572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357554" h="1357265">
                          <a:moveTo>
                            <a:pt x="1178777" y="0"/>
                          </a:moveTo>
                          <a:cubicBezTo>
                            <a:pt x="1829798" y="0"/>
                            <a:pt x="2357554" y="527756"/>
                            <a:pt x="2357554" y="1178777"/>
                          </a:cubicBezTo>
                          <a:cubicBezTo>
                            <a:pt x="2357554" y="1219466"/>
                            <a:pt x="2355492" y="1259673"/>
                            <a:pt x="2351468" y="1299300"/>
                          </a:cubicBezTo>
                          <a:lnTo>
                            <a:pt x="2342622" y="1357265"/>
                          </a:lnTo>
                          <a:lnTo>
                            <a:pt x="14932" y="1357265"/>
                          </a:lnTo>
                          <a:lnTo>
                            <a:pt x="6086" y="1299300"/>
                          </a:lnTo>
                          <a:cubicBezTo>
                            <a:pt x="2062" y="1259673"/>
                            <a:pt x="0" y="1219466"/>
                            <a:pt x="0" y="1178777"/>
                          </a:cubicBezTo>
                          <a:cubicBezTo>
                            <a:pt x="0" y="527756"/>
                            <a:pt x="527756" y="0"/>
                            <a:pt x="1178777" y="0"/>
                          </a:cubicBezTo>
                          <a:close/>
                        </a:path>
                      </a:pathLst>
                    </a:custGeom>
                    <a:solidFill>
                      <a:srgbClr val="72C9F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noAutofit/>
                    </a:bodyPr>
                    <a:lstStyle/>
                    <a:p>
                      <a:pPr algn="ctr"/>
                      <a:endParaRPr lang="en-SV" sz="900"/>
                    </a:p>
                  </p:txBody>
                </p:sp>
                <p:sp>
                  <p:nvSpPr>
                    <p:cNvPr id="173" name="Freeform: Shape 35">
                      <a:extLst>
                        <a:ext uri="{FF2B5EF4-FFF2-40B4-BE49-F238E27FC236}">
                          <a16:creationId xmlns:a16="http://schemas.microsoft.com/office/drawing/2014/main" id="{F56C3530-5869-4773-AC56-43824B7D6F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07951" y="2411067"/>
                      <a:ext cx="1283022" cy="817871"/>
                    </a:xfrm>
                    <a:custGeom>
                      <a:avLst/>
                      <a:gdLst>
                        <a:gd name="connsiteX0" fmla="*/ 641511 w 1283022"/>
                        <a:gd name="connsiteY0" fmla="*/ 0 h 817871"/>
                        <a:gd name="connsiteX1" fmla="*/ 1283022 w 1283022"/>
                        <a:gd name="connsiteY1" fmla="*/ 641511 h 817871"/>
                        <a:gd name="connsiteX2" fmla="*/ 1269989 w 1283022"/>
                        <a:gd name="connsiteY2" fmla="*/ 770798 h 817871"/>
                        <a:gd name="connsiteX3" fmla="*/ 1255377 w 1283022"/>
                        <a:gd name="connsiteY3" fmla="*/ 817871 h 817871"/>
                        <a:gd name="connsiteX4" fmla="*/ 27646 w 1283022"/>
                        <a:gd name="connsiteY4" fmla="*/ 817871 h 817871"/>
                        <a:gd name="connsiteX5" fmla="*/ 13033 w 1283022"/>
                        <a:gd name="connsiteY5" fmla="*/ 770798 h 817871"/>
                        <a:gd name="connsiteX6" fmla="*/ 0 w 1283022"/>
                        <a:gd name="connsiteY6" fmla="*/ 641511 h 817871"/>
                        <a:gd name="connsiteX7" fmla="*/ 641511 w 1283022"/>
                        <a:gd name="connsiteY7" fmla="*/ 0 h 8178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283022" h="817871">
                          <a:moveTo>
                            <a:pt x="641511" y="0"/>
                          </a:moveTo>
                          <a:cubicBezTo>
                            <a:pt x="995808" y="0"/>
                            <a:pt x="1283022" y="287214"/>
                            <a:pt x="1283022" y="641511"/>
                          </a:cubicBezTo>
                          <a:cubicBezTo>
                            <a:pt x="1283022" y="685798"/>
                            <a:pt x="1278535" y="729037"/>
                            <a:pt x="1269989" y="770798"/>
                          </a:cubicBezTo>
                          <a:lnTo>
                            <a:pt x="1255377" y="817871"/>
                          </a:lnTo>
                          <a:lnTo>
                            <a:pt x="27646" y="817871"/>
                          </a:lnTo>
                          <a:lnTo>
                            <a:pt x="13033" y="770798"/>
                          </a:lnTo>
                          <a:cubicBezTo>
                            <a:pt x="4488" y="729037"/>
                            <a:pt x="0" y="685798"/>
                            <a:pt x="0" y="641511"/>
                          </a:cubicBezTo>
                          <a:cubicBezTo>
                            <a:pt x="0" y="287214"/>
                            <a:pt x="287214" y="0"/>
                            <a:pt x="641511" y="0"/>
                          </a:cubicBezTo>
                          <a:close/>
                        </a:path>
                      </a:pathLst>
                    </a:custGeom>
                    <a:solidFill>
                      <a:srgbClr val="11658E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>
                      <a:noAutofit/>
                    </a:bodyPr>
                    <a:lstStyle/>
                    <a:p>
                      <a:pPr algn="ctr"/>
                      <a:endParaRPr lang="en-SV" sz="900"/>
                    </a:p>
                  </p:txBody>
                </p:sp>
              </p:grpSp>
              <p:sp>
                <p:nvSpPr>
                  <p:cNvPr id="167" name="TextBox 26">
                    <a:extLst>
                      <a:ext uri="{FF2B5EF4-FFF2-40B4-BE49-F238E27FC236}">
                        <a16:creationId xmlns:a16="http://schemas.microsoft.com/office/drawing/2014/main" id="{D0D25292-BABF-46B3-A0E2-9FEA5295D2D5}"/>
                      </a:ext>
                    </a:extLst>
                  </p:cNvPr>
                  <p:cNvSpPr txBox="1"/>
                  <p:nvPr/>
                </p:nvSpPr>
                <p:spPr>
                  <a:xfrm>
                    <a:off x="1100388" y="1923677"/>
                    <a:ext cx="1566331" cy="36825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TW" sz="1400" b="1" dirty="0"/>
                      <a:t>Management</a:t>
                    </a:r>
                    <a:endParaRPr lang="zh-TW" altLang="en-US" sz="1400" b="1" dirty="0"/>
                  </a:p>
                </p:txBody>
              </p:sp>
              <p:sp>
                <p:nvSpPr>
                  <p:cNvPr id="168" name="TextBox 27">
                    <a:extLst>
                      <a:ext uri="{FF2B5EF4-FFF2-40B4-BE49-F238E27FC236}">
                        <a16:creationId xmlns:a16="http://schemas.microsoft.com/office/drawing/2014/main" id="{143CCE64-D990-43C1-8778-78A36EA6593D}"/>
                      </a:ext>
                    </a:extLst>
                  </p:cNvPr>
                  <p:cNvSpPr txBox="1"/>
                  <p:nvPr/>
                </p:nvSpPr>
                <p:spPr>
                  <a:xfrm>
                    <a:off x="1381539" y="3063222"/>
                    <a:ext cx="1566331" cy="36825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TW" sz="1400" b="1" dirty="0">
                        <a:solidFill>
                          <a:schemeClr val="bg1"/>
                        </a:solidFill>
                      </a:rPr>
                      <a:t>Device</a:t>
                    </a:r>
                    <a:endParaRPr lang="zh-TW" alt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70" name="TextBox 29">
                    <a:extLst>
                      <a:ext uri="{FF2B5EF4-FFF2-40B4-BE49-F238E27FC236}">
                        <a16:creationId xmlns:a16="http://schemas.microsoft.com/office/drawing/2014/main" id="{50AB53A6-EA33-49DA-BF7F-F8C05DC961CD}"/>
                      </a:ext>
                    </a:extLst>
                  </p:cNvPr>
                  <p:cNvSpPr txBox="1"/>
                  <p:nvPr/>
                </p:nvSpPr>
                <p:spPr>
                  <a:xfrm>
                    <a:off x="1320628" y="2499743"/>
                    <a:ext cx="1229940" cy="36825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TW" sz="1400" b="1" dirty="0"/>
                      <a:t>Network</a:t>
                    </a:r>
                    <a:endParaRPr lang="zh-TW" altLang="en-US" sz="1400" b="1" dirty="0"/>
                  </a:p>
                </p:txBody>
              </p:sp>
            </p:grpSp>
            <p:pic>
              <p:nvPicPr>
                <p:cNvPr id="160" name="Picture 22" descr="Logo&#10;&#10;Description automatically generated with medium confidence">
                  <a:extLst>
                    <a:ext uri="{FF2B5EF4-FFF2-40B4-BE49-F238E27FC236}">
                      <a16:creationId xmlns:a16="http://schemas.microsoft.com/office/drawing/2014/main" id="{09AEE459-B44F-43B3-A9B6-7B632247D21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6482" y="2548875"/>
                  <a:ext cx="354587" cy="354587"/>
                </a:xfrm>
                <a:prstGeom prst="rect">
                  <a:avLst/>
                </a:prstGeom>
              </p:spPr>
            </p:pic>
            <p:pic>
              <p:nvPicPr>
                <p:cNvPr id="161" name="Picture 23" descr="Icon&#10;&#10;Description automatically generated">
                  <a:extLst>
                    <a:ext uri="{FF2B5EF4-FFF2-40B4-BE49-F238E27FC236}">
                      <a16:creationId xmlns:a16="http://schemas.microsoft.com/office/drawing/2014/main" id="{BE86A104-F3EF-4AA1-9CA9-E0E8FCA1BE0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77667" y="2085942"/>
                  <a:ext cx="354587" cy="354587"/>
                </a:xfrm>
                <a:prstGeom prst="rect">
                  <a:avLst/>
                </a:prstGeom>
              </p:spPr>
            </p:pic>
            <p:pic>
              <p:nvPicPr>
                <p:cNvPr id="165" name="Picture 24" descr="Icon&#10;&#10;Description automatically generated">
                  <a:extLst>
                    <a:ext uri="{FF2B5EF4-FFF2-40B4-BE49-F238E27FC236}">
                      <a16:creationId xmlns:a16="http://schemas.microsoft.com/office/drawing/2014/main" id="{C089AEC7-BB62-4DEF-A3DE-932FD541D3C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12344" y="3057644"/>
                  <a:ext cx="354587" cy="354587"/>
                </a:xfrm>
                <a:prstGeom prst="rect">
                  <a:avLst/>
                </a:prstGeom>
              </p:spPr>
            </p:pic>
          </p:grpSp>
        </p:grpSp>
        <p:sp>
          <p:nvSpPr>
            <p:cNvPr id="180" name="文字方塊 179">
              <a:extLst>
                <a:ext uri="{FF2B5EF4-FFF2-40B4-BE49-F238E27FC236}">
                  <a16:creationId xmlns:a16="http://schemas.microsoft.com/office/drawing/2014/main" id="{FECAF96F-959C-4B70-A14D-CFDBA76AF360}"/>
                </a:ext>
              </a:extLst>
            </p:cNvPr>
            <p:cNvSpPr txBox="1"/>
            <p:nvPr/>
          </p:nvSpPr>
          <p:spPr>
            <a:xfrm>
              <a:off x="7858032" y="1242402"/>
              <a:ext cx="7287407" cy="492244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en-US" sz="1200" b="1" dirty="0">
                  <a:solidFill>
                    <a:srgbClr val="008787"/>
                  </a:solidFill>
                  <a:ea typeface="+mn-lt"/>
                  <a:cs typeface="+mn-lt"/>
                </a:rPr>
                <a:t>Holistic Security Strategy, aligned with IEC 62443</a:t>
              </a:r>
              <a:endParaRPr lang="en-US" altLang="zh-TW" sz="1200" b="1" dirty="0">
                <a:solidFill>
                  <a:srgbClr val="008787"/>
                </a:solidFill>
              </a:endParaRPr>
            </a:p>
          </p:txBody>
        </p:sp>
      </p:grpSp>
      <p:sp>
        <p:nvSpPr>
          <p:cNvPr id="6" name="標題 5">
            <a:extLst>
              <a:ext uri="{FF2B5EF4-FFF2-40B4-BE49-F238E27FC236}">
                <a16:creationId xmlns:a16="http://schemas.microsoft.com/office/drawing/2014/main" id="{B10C53A2-1F2C-A093-DCB2-0205C9664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547404" cy="777116"/>
          </a:xfrm>
        </p:spPr>
        <p:txBody>
          <a:bodyPr>
            <a:normAutofit/>
          </a:bodyPr>
          <a:lstStyle/>
          <a:p>
            <a:r>
              <a:rPr lang="en-US" altLang="zh-TW" dirty="0"/>
              <a:t>Why Serial-to-Ethernet Cybersecurity Matters?</a:t>
            </a:r>
            <a:endParaRPr lang="zh-TW" altLang="en-US" dirty="0"/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9986EB26-67B8-E839-A4C0-ED87EDA1C120}"/>
              </a:ext>
            </a:extLst>
          </p:cNvPr>
          <p:cNvGrpSpPr/>
          <p:nvPr/>
        </p:nvGrpSpPr>
        <p:grpSpPr>
          <a:xfrm>
            <a:off x="425791" y="1194639"/>
            <a:ext cx="6673195" cy="4605786"/>
            <a:chOff x="425791" y="1194639"/>
            <a:chExt cx="6673195" cy="4605786"/>
          </a:xfrm>
        </p:grpSpPr>
        <p:cxnSp>
          <p:nvCxnSpPr>
            <p:cNvPr id="81" name="直線接點 243">
              <a:extLst>
                <a:ext uri="{FF2B5EF4-FFF2-40B4-BE49-F238E27FC236}">
                  <a16:creationId xmlns:a16="http://schemas.microsoft.com/office/drawing/2014/main" id="{719FE7FD-B75C-FB4A-B671-475FC454E20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74707" y="2651661"/>
              <a:ext cx="0" cy="267932"/>
            </a:xfrm>
            <a:prstGeom prst="line">
              <a:avLst/>
            </a:prstGeom>
            <a:solidFill>
              <a:srgbClr val="B5B6B6"/>
            </a:solidFill>
            <a:ln w="38100">
              <a:solidFill>
                <a:srgbClr val="0599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圖片 8">
              <a:extLst>
                <a:ext uri="{FF2B5EF4-FFF2-40B4-BE49-F238E27FC236}">
                  <a16:creationId xmlns:a16="http://schemas.microsoft.com/office/drawing/2014/main" id="{D346211A-609F-2DFA-957C-A77C66D025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5809" y="2205685"/>
              <a:ext cx="1162503" cy="57879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18" name="群組 124">
              <a:extLst>
                <a:ext uri="{FF2B5EF4-FFF2-40B4-BE49-F238E27FC236}">
                  <a16:creationId xmlns:a16="http://schemas.microsoft.com/office/drawing/2014/main" id="{E3F07BAB-7A54-AF40-860A-75756B24404E}"/>
                </a:ext>
              </a:extLst>
            </p:cNvPr>
            <p:cNvGrpSpPr/>
            <p:nvPr/>
          </p:nvGrpSpPr>
          <p:grpSpPr>
            <a:xfrm>
              <a:off x="1015382" y="1738829"/>
              <a:ext cx="5795400" cy="2476384"/>
              <a:chOff x="1170223" y="1171239"/>
              <a:chExt cx="4006895" cy="1922331"/>
            </a:xfrm>
            <a:solidFill>
              <a:srgbClr val="B5B6B6"/>
            </a:solidFill>
          </p:grpSpPr>
          <p:sp>
            <p:nvSpPr>
              <p:cNvPr id="138" name="迴轉箭號 298">
                <a:extLst>
                  <a:ext uri="{FF2B5EF4-FFF2-40B4-BE49-F238E27FC236}">
                    <a16:creationId xmlns:a16="http://schemas.microsoft.com/office/drawing/2014/main" id="{FBA525BA-A399-2944-A173-685A7A2D990F}"/>
                  </a:ext>
                </a:extLst>
              </p:cNvPr>
              <p:cNvSpPr/>
              <p:nvPr/>
            </p:nvSpPr>
            <p:spPr>
              <a:xfrm rot="16200000" flipV="1">
                <a:off x="2212506" y="128958"/>
                <a:ext cx="1922331" cy="4006893"/>
              </a:xfrm>
              <a:prstGeom prst="uturnArrow">
                <a:avLst>
                  <a:gd name="adj1" fmla="val 0"/>
                  <a:gd name="adj2" fmla="val 0"/>
                  <a:gd name="adj3" fmla="val 0"/>
                  <a:gd name="adj4" fmla="val 1614"/>
                  <a:gd name="adj5" fmla="val 33556"/>
                </a:avLst>
              </a:prstGeom>
              <a:grpFill/>
              <a:ln w="34925">
                <a:solidFill>
                  <a:srgbClr val="0599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TW" altLang="en-US" sz="3200">
                  <a:solidFill>
                    <a:schemeClr val="tx1"/>
                  </a:solidFill>
                  <a:latin typeface="+mj-lt"/>
                </a:endParaRPr>
              </a:p>
            </p:txBody>
          </p:sp>
          <p:cxnSp>
            <p:nvCxnSpPr>
              <p:cNvPr id="139" name="直線接點 299">
                <a:extLst>
                  <a:ext uri="{FF2B5EF4-FFF2-40B4-BE49-F238E27FC236}">
                    <a16:creationId xmlns:a16="http://schemas.microsoft.com/office/drawing/2014/main" id="{835707E9-E7F0-F248-80CE-E85B951449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70223" y="2100062"/>
                <a:ext cx="3981496" cy="0"/>
              </a:xfrm>
              <a:prstGeom prst="line">
                <a:avLst/>
              </a:prstGeom>
              <a:grpFill/>
              <a:ln w="38100">
                <a:solidFill>
                  <a:srgbClr val="0599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線接點 300">
                <a:extLst>
                  <a:ext uri="{FF2B5EF4-FFF2-40B4-BE49-F238E27FC236}">
                    <a16:creationId xmlns:a16="http://schemas.microsoft.com/office/drawing/2014/main" id="{997943F5-D35A-BF4D-BEE8-5E6D39EF3EE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35456" y="1897568"/>
                <a:ext cx="0" cy="202627"/>
              </a:xfrm>
              <a:prstGeom prst="line">
                <a:avLst/>
              </a:prstGeom>
              <a:grpFill/>
              <a:ln w="38100">
                <a:solidFill>
                  <a:srgbClr val="0599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文字方塊 125">
              <a:extLst>
                <a:ext uri="{FF2B5EF4-FFF2-40B4-BE49-F238E27FC236}">
                  <a16:creationId xmlns:a16="http://schemas.microsoft.com/office/drawing/2014/main" id="{3F4F2E8D-CF3E-CE44-9E67-6B57BA9A8D2D}"/>
                </a:ext>
              </a:extLst>
            </p:cNvPr>
            <p:cNvSpPr txBox="1"/>
            <p:nvPr/>
          </p:nvSpPr>
          <p:spPr>
            <a:xfrm>
              <a:off x="3117750" y="3015334"/>
              <a:ext cx="108715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80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Engineering Station</a:t>
              </a:r>
            </a:p>
          </p:txBody>
        </p:sp>
        <p:sp>
          <p:nvSpPr>
            <p:cNvPr id="20" name="文字方塊 126">
              <a:extLst>
                <a:ext uri="{FF2B5EF4-FFF2-40B4-BE49-F238E27FC236}">
                  <a16:creationId xmlns:a16="http://schemas.microsoft.com/office/drawing/2014/main" id="{266E5F8C-65B9-1945-8048-3B54C71BF4A2}"/>
                </a:ext>
              </a:extLst>
            </p:cNvPr>
            <p:cNvSpPr txBox="1"/>
            <p:nvPr/>
          </p:nvSpPr>
          <p:spPr>
            <a:xfrm>
              <a:off x="2022901" y="3015334"/>
              <a:ext cx="8707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80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SCADA Server</a:t>
              </a:r>
              <a:endParaRPr lang="zh-TW" altLang="en-US" sz="800">
                <a:solidFill>
                  <a:schemeClr val="bg1">
                    <a:lumMod val="50000"/>
                  </a:schemeClr>
                </a:solidFill>
                <a:latin typeface="+mj-lt"/>
              </a:endParaRPr>
            </a:p>
          </p:txBody>
        </p:sp>
        <p:pic>
          <p:nvPicPr>
            <p:cNvPr id="21" name="圖片 134">
              <a:extLst>
                <a:ext uri="{FF2B5EF4-FFF2-40B4-BE49-F238E27FC236}">
                  <a16:creationId xmlns:a16="http://schemas.microsoft.com/office/drawing/2014/main" id="{4C955273-B8D4-4A42-BD88-1106A7449DD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76637" y="2287724"/>
              <a:ext cx="699737" cy="397801"/>
            </a:xfrm>
            <a:prstGeom prst="rect">
              <a:avLst/>
            </a:prstGeom>
          </p:spPr>
        </p:pic>
        <p:sp>
          <p:nvSpPr>
            <p:cNvPr id="22" name="文字方塊 187">
              <a:extLst>
                <a:ext uri="{FF2B5EF4-FFF2-40B4-BE49-F238E27FC236}">
                  <a16:creationId xmlns:a16="http://schemas.microsoft.com/office/drawing/2014/main" id="{93859C9E-3F99-8744-A1DB-AD42C7C08940}"/>
                </a:ext>
              </a:extLst>
            </p:cNvPr>
            <p:cNvSpPr txBox="1"/>
            <p:nvPr/>
          </p:nvSpPr>
          <p:spPr>
            <a:xfrm>
              <a:off x="1839056" y="1993415"/>
              <a:ext cx="102143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800">
                  <a:solidFill>
                    <a:schemeClr val="bg1">
                      <a:lumMod val="50000"/>
                    </a:schemeClr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Application Server</a:t>
              </a:r>
            </a:p>
          </p:txBody>
        </p:sp>
        <p:grpSp>
          <p:nvGrpSpPr>
            <p:cNvPr id="23" name="群組 188">
              <a:extLst>
                <a:ext uri="{FF2B5EF4-FFF2-40B4-BE49-F238E27FC236}">
                  <a16:creationId xmlns:a16="http://schemas.microsoft.com/office/drawing/2014/main" id="{5DF8BA99-DCF9-0F42-9AAB-CBAE9452F3B1}"/>
                </a:ext>
              </a:extLst>
            </p:cNvPr>
            <p:cNvGrpSpPr/>
            <p:nvPr/>
          </p:nvGrpSpPr>
          <p:grpSpPr>
            <a:xfrm>
              <a:off x="2375289" y="3606061"/>
              <a:ext cx="2599420" cy="581967"/>
              <a:chOff x="2016156" y="2519412"/>
              <a:chExt cx="2141972" cy="415370"/>
            </a:xfrm>
          </p:grpSpPr>
          <p:cxnSp>
            <p:nvCxnSpPr>
              <p:cNvPr id="135" name="直線接點 295">
                <a:extLst>
                  <a:ext uri="{FF2B5EF4-FFF2-40B4-BE49-F238E27FC236}">
                    <a16:creationId xmlns:a16="http://schemas.microsoft.com/office/drawing/2014/main" id="{EAEDF923-3B54-F849-AD92-B70F5D97091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016156" y="2519412"/>
                <a:ext cx="0" cy="415360"/>
              </a:xfrm>
              <a:prstGeom prst="line">
                <a:avLst/>
              </a:prstGeom>
              <a:ln w="38100">
                <a:solidFill>
                  <a:srgbClr val="0599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線接點 296">
                <a:extLst>
                  <a:ext uri="{FF2B5EF4-FFF2-40B4-BE49-F238E27FC236}">
                    <a16:creationId xmlns:a16="http://schemas.microsoft.com/office/drawing/2014/main" id="{9287ACE6-5389-C74C-B2F3-260863A34A4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65928" y="2519422"/>
                <a:ext cx="0" cy="415360"/>
              </a:xfrm>
              <a:prstGeom prst="line">
                <a:avLst/>
              </a:prstGeom>
              <a:ln w="38100">
                <a:solidFill>
                  <a:srgbClr val="0599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線接點 297">
                <a:extLst>
                  <a:ext uri="{FF2B5EF4-FFF2-40B4-BE49-F238E27FC236}">
                    <a16:creationId xmlns:a16="http://schemas.microsoft.com/office/drawing/2014/main" id="{A6282B4D-70EC-314E-8B80-224FAD75D0B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158128" y="2519412"/>
                <a:ext cx="0" cy="415360"/>
              </a:xfrm>
              <a:prstGeom prst="line">
                <a:avLst/>
              </a:prstGeom>
              <a:ln w="38100">
                <a:solidFill>
                  <a:srgbClr val="0599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文字方塊 189">
              <a:extLst>
                <a:ext uri="{FF2B5EF4-FFF2-40B4-BE49-F238E27FC236}">
                  <a16:creationId xmlns:a16="http://schemas.microsoft.com/office/drawing/2014/main" id="{AC433431-4D5A-E946-A7E0-B6160BDB4315}"/>
                </a:ext>
              </a:extLst>
            </p:cNvPr>
            <p:cNvSpPr txBox="1"/>
            <p:nvPr/>
          </p:nvSpPr>
          <p:spPr>
            <a:xfrm>
              <a:off x="4438016" y="3015334"/>
              <a:ext cx="110799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80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Maintenance Server</a:t>
              </a:r>
            </a:p>
          </p:txBody>
        </p:sp>
        <p:grpSp>
          <p:nvGrpSpPr>
            <p:cNvPr id="25" name="群組 190">
              <a:extLst>
                <a:ext uri="{FF2B5EF4-FFF2-40B4-BE49-F238E27FC236}">
                  <a16:creationId xmlns:a16="http://schemas.microsoft.com/office/drawing/2014/main" id="{2CA2DFA0-2597-B743-BDD3-6EE3A7B2771E}"/>
                </a:ext>
              </a:extLst>
            </p:cNvPr>
            <p:cNvGrpSpPr/>
            <p:nvPr/>
          </p:nvGrpSpPr>
          <p:grpSpPr>
            <a:xfrm>
              <a:off x="1666899" y="4197518"/>
              <a:ext cx="3910832" cy="864010"/>
              <a:chOff x="1248196" y="2942996"/>
              <a:chExt cx="3199448" cy="760551"/>
            </a:xfrm>
          </p:grpSpPr>
          <p:cxnSp>
            <p:nvCxnSpPr>
              <p:cNvPr id="129" name="直線接點 289">
                <a:extLst>
                  <a:ext uri="{FF2B5EF4-FFF2-40B4-BE49-F238E27FC236}">
                    <a16:creationId xmlns:a16="http://schemas.microsoft.com/office/drawing/2014/main" id="{66034BB4-BE0F-6245-A6C1-2C89F2DF0E1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48196" y="2943005"/>
                <a:ext cx="0" cy="760542"/>
              </a:xfrm>
              <a:prstGeom prst="line">
                <a:avLst/>
              </a:prstGeom>
              <a:ln w="38100">
                <a:solidFill>
                  <a:srgbClr val="0599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線接點 290">
                <a:extLst>
                  <a:ext uri="{FF2B5EF4-FFF2-40B4-BE49-F238E27FC236}">
                    <a16:creationId xmlns:a16="http://schemas.microsoft.com/office/drawing/2014/main" id="{E6F52939-1DB3-444B-BE26-ECA0248F453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11516" y="2942998"/>
                <a:ext cx="0" cy="571077"/>
              </a:xfrm>
              <a:prstGeom prst="line">
                <a:avLst/>
              </a:prstGeom>
              <a:ln w="38100">
                <a:solidFill>
                  <a:srgbClr val="0599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線接點 291">
                <a:extLst>
                  <a:ext uri="{FF2B5EF4-FFF2-40B4-BE49-F238E27FC236}">
                    <a16:creationId xmlns:a16="http://schemas.microsoft.com/office/drawing/2014/main" id="{21E205C8-6FFA-D144-ACA5-19FE79C4128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66711" y="2942998"/>
                <a:ext cx="0" cy="571077"/>
              </a:xfrm>
              <a:prstGeom prst="line">
                <a:avLst/>
              </a:prstGeom>
              <a:ln w="38100">
                <a:solidFill>
                  <a:srgbClr val="0599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線接點 292">
                <a:extLst>
                  <a:ext uri="{FF2B5EF4-FFF2-40B4-BE49-F238E27FC236}">
                    <a16:creationId xmlns:a16="http://schemas.microsoft.com/office/drawing/2014/main" id="{94D12708-9F13-AB4B-9343-AD217BB5D6F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193688" y="2942998"/>
                <a:ext cx="0" cy="571077"/>
              </a:xfrm>
              <a:prstGeom prst="line">
                <a:avLst/>
              </a:prstGeom>
              <a:ln w="38100">
                <a:solidFill>
                  <a:srgbClr val="0599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線接點 293">
                <a:extLst>
                  <a:ext uri="{FF2B5EF4-FFF2-40B4-BE49-F238E27FC236}">
                    <a16:creationId xmlns:a16="http://schemas.microsoft.com/office/drawing/2014/main" id="{CAAE5C5E-AE61-5749-8C0E-6D8F0909C54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804481" y="2942998"/>
                <a:ext cx="0" cy="571077"/>
              </a:xfrm>
              <a:prstGeom prst="line">
                <a:avLst/>
              </a:prstGeom>
              <a:ln w="38100">
                <a:solidFill>
                  <a:srgbClr val="0599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線接點 294">
                <a:extLst>
                  <a:ext uri="{FF2B5EF4-FFF2-40B4-BE49-F238E27FC236}">
                    <a16:creationId xmlns:a16="http://schemas.microsoft.com/office/drawing/2014/main" id="{260C1727-57C1-D645-8397-85E0973F596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447644" y="2942996"/>
                <a:ext cx="0" cy="760542"/>
              </a:xfrm>
              <a:prstGeom prst="line">
                <a:avLst/>
              </a:prstGeom>
              <a:ln w="38100">
                <a:solidFill>
                  <a:srgbClr val="0599D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線接點 192">
              <a:extLst>
                <a:ext uri="{FF2B5EF4-FFF2-40B4-BE49-F238E27FC236}">
                  <a16:creationId xmlns:a16="http://schemas.microsoft.com/office/drawing/2014/main" id="{CD4925E9-1C58-3249-A75D-AF36A4C005F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502598" y="4905102"/>
              <a:ext cx="5540" cy="57788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接點 193">
              <a:extLst>
                <a:ext uri="{FF2B5EF4-FFF2-40B4-BE49-F238E27FC236}">
                  <a16:creationId xmlns:a16="http://schemas.microsoft.com/office/drawing/2014/main" id="{449DA843-696E-8941-88E3-635D2A1C77A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16818" y="4905097"/>
              <a:ext cx="0" cy="549407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接點 194">
              <a:extLst>
                <a:ext uri="{FF2B5EF4-FFF2-40B4-BE49-F238E27FC236}">
                  <a16:creationId xmlns:a16="http://schemas.microsoft.com/office/drawing/2014/main" id="{3E70BBF2-4C93-F441-974D-22EF543DAA3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068915" y="4905096"/>
              <a:ext cx="989" cy="480572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接點 195">
              <a:extLst>
                <a:ext uri="{FF2B5EF4-FFF2-40B4-BE49-F238E27FC236}">
                  <a16:creationId xmlns:a16="http://schemas.microsoft.com/office/drawing/2014/main" id="{F7E90E5D-2169-084A-8B85-BCE7E07ACAF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11191" y="4905095"/>
              <a:ext cx="0" cy="527648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接點 196">
              <a:extLst>
                <a:ext uri="{FF2B5EF4-FFF2-40B4-BE49-F238E27FC236}">
                  <a16:creationId xmlns:a16="http://schemas.microsoft.com/office/drawing/2014/main" id="{2D1CD1F2-EB1C-854C-A739-960BAFC1D4A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573111" y="4905097"/>
              <a:ext cx="0" cy="52426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群組 197">
              <a:extLst>
                <a:ext uri="{FF2B5EF4-FFF2-40B4-BE49-F238E27FC236}">
                  <a16:creationId xmlns:a16="http://schemas.microsoft.com/office/drawing/2014/main" id="{4E1C0C24-7775-E94F-9F18-37E074945A6C}"/>
                </a:ext>
              </a:extLst>
            </p:cNvPr>
            <p:cNvGrpSpPr/>
            <p:nvPr/>
          </p:nvGrpSpPr>
          <p:grpSpPr>
            <a:xfrm>
              <a:off x="1153947" y="4514502"/>
              <a:ext cx="5259948" cy="520441"/>
              <a:chOff x="796194" y="3474021"/>
              <a:chExt cx="4163160" cy="428853"/>
            </a:xfrm>
          </p:grpSpPr>
          <p:pic>
            <p:nvPicPr>
              <p:cNvPr id="117" name="圖片 277">
                <a:extLst>
                  <a:ext uri="{FF2B5EF4-FFF2-40B4-BE49-F238E27FC236}">
                    <a16:creationId xmlns:a16="http://schemas.microsoft.com/office/drawing/2014/main" id="{5C34834A-4DF5-DB40-B5E5-E386DFBA9E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59218" y="3474021"/>
                <a:ext cx="288000" cy="224300"/>
              </a:xfrm>
              <a:prstGeom prst="rect">
                <a:avLst/>
              </a:prstGeom>
            </p:spPr>
          </p:pic>
          <p:pic>
            <p:nvPicPr>
              <p:cNvPr id="118" name="圖片 278">
                <a:extLst>
                  <a:ext uri="{FF2B5EF4-FFF2-40B4-BE49-F238E27FC236}">
                    <a16:creationId xmlns:a16="http://schemas.microsoft.com/office/drawing/2014/main" id="{E714D1B2-1A2E-F24C-9300-19197F0B37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59471" y="3686874"/>
                <a:ext cx="391968" cy="216000"/>
              </a:xfrm>
              <a:prstGeom prst="rect">
                <a:avLst/>
              </a:prstGeom>
            </p:spPr>
          </p:pic>
          <p:pic>
            <p:nvPicPr>
              <p:cNvPr id="119" name="圖片 279">
                <a:extLst>
                  <a:ext uri="{FF2B5EF4-FFF2-40B4-BE49-F238E27FC236}">
                    <a16:creationId xmlns:a16="http://schemas.microsoft.com/office/drawing/2014/main" id="{4F50AF60-6987-0848-9461-1D53D9CD3C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306041" y="3615980"/>
                <a:ext cx="360000" cy="222825"/>
              </a:xfrm>
              <a:prstGeom prst="rect">
                <a:avLst/>
              </a:prstGeom>
            </p:spPr>
          </p:pic>
          <p:pic>
            <p:nvPicPr>
              <p:cNvPr id="120" name="圖片 280">
                <a:extLst>
                  <a:ext uri="{FF2B5EF4-FFF2-40B4-BE49-F238E27FC236}">
                    <a16:creationId xmlns:a16="http://schemas.microsoft.com/office/drawing/2014/main" id="{F990E00F-17A5-104F-B64C-89CC58524C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994743" y="3579022"/>
                <a:ext cx="216000" cy="225570"/>
              </a:xfrm>
              <a:prstGeom prst="rect">
                <a:avLst/>
              </a:prstGeom>
            </p:spPr>
          </p:pic>
          <p:pic>
            <p:nvPicPr>
              <p:cNvPr id="121" name="圖片 281">
                <a:extLst>
                  <a:ext uri="{FF2B5EF4-FFF2-40B4-BE49-F238E27FC236}">
                    <a16:creationId xmlns:a16="http://schemas.microsoft.com/office/drawing/2014/main" id="{A7847417-5BB6-FB49-8B64-CD68FC1A7D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506199" y="3653453"/>
                <a:ext cx="373389" cy="205761"/>
              </a:xfrm>
              <a:prstGeom prst="rect">
                <a:avLst/>
              </a:prstGeom>
            </p:spPr>
          </p:pic>
          <p:pic>
            <p:nvPicPr>
              <p:cNvPr id="122" name="圖片 282">
                <a:extLst>
                  <a:ext uri="{FF2B5EF4-FFF2-40B4-BE49-F238E27FC236}">
                    <a16:creationId xmlns:a16="http://schemas.microsoft.com/office/drawing/2014/main" id="{919AFF56-C5E9-0E43-A3C5-7943A59480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143058" y="3593335"/>
                <a:ext cx="288000" cy="224300"/>
              </a:xfrm>
              <a:prstGeom prst="rect">
                <a:avLst/>
              </a:prstGeom>
            </p:spPr>
          </p:pic>
          <p:sp>
            <p:nvSpPr>
              <p:cNvPr id="123" name="文字方塊 283">
                <a:extLst>
                  <a:ext uri="{FF2B5EF4-FFF2-40B4-BE49-F238E27FC236}">
                    <a16:creationId xmlns:a16="http://schemas.microsoft.com/office/drawing/2014/main" id="{5E0D0C65-EEB9-F340-82AB-13ECC31AD3A6}"/>
                  </a:ext>
                </a:extLst>
              </p:cNvPr>
              <p:cNvSpPr txBox="1"/>
              <p:nvPr/>
            </p:nvSpPr>
            <p:spPr>
              <a:xfrm>
                <a:off x="796194" y="3523493"/>
                <a:ext cx="340520" cy="177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800">
                    <a:solidFill>
                      <a:schemeClr val="bg1">
                        <a:lumMod val="50000"/>
                      </a:schemeClr>
                    </a:solidFill>
                    <a:latin typeface="+mj-lt"/>
                  </a:rPr>
                  <a:t>IPC</a:t>
                </a:r>
                <a:endParaRPr lang="zh-TW" altLang="en-US" sz="8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124" name="文字方塊 284">
                <a:extLst>
                  <a:ext uri="{FF2B5EF4-FFF2-40B4-BE49-F238E27FC236}">
                    <a16:creationId xmlns:a16="http://schemas.microsoft.com/office/drawing/2014/main" id="{4E3958C1-D293-D445-9B2D-2AD93D3CDB11}"/>
                  </a:ext>
                </a:extLst>
              </p:cNvPr>
              <p:cNvSpPr txBox="1"/>
              <p:nvPr/>
            </p:nvSpPr>
            <p:spPr>
              <a:xfrm>
                <a:off x="4434376" y="3592390"/>
                <a:ext cx="524978" cy="2789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800">
                    <a:solidFill>
                      <a:schemeClr val="bg1">
                        <a:lumMod val="50000"/>
                      </a:schemeClr>
                    </a:solidFill>
                    <a:latin typeface="+mj-lt"/>
                  </a:rPr>
                  <a:t>Industrial PC</a:t>
                </a:r>
                <a:endParaRPr lang="zh-TW" altLang="en-US" sz="8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125" name="文字方塊 285">
                <a:extLst>
                  <a:ext uri="{FF2B5EF4-FFF2-40B4-BE49-F238E27FC236}">
                    <a16:creationId xmlns:a16="http://schemas.microsoft.com/office/drawing/2014/main" id="{2D327643-D134-C846-B0B7-04CCA56639B8}"/>
                  </a:ext>
                </a:extLst>
              </p:cNvPr>
              <p:cNvSpPr txBox="1"/>
              <p:nvPr/>
            </p:nvSpPr>
            <p:spPr>
              <a:xfrm>
                <a:off x="3845473" y="3678320"/>
                <a:ext cx="304754" cy="1775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800">
                    <a:solidFill>
                      <a:schemeClr val="bg1">
                        <a:lumMod val="50000"/>
                      </a:schemeClr>
                    </a:solidFill>
                    <a:latin typeface="+mj-lt"/>
                  </a:rPr>
                  <a:t>PLC</a:t>
                </a:r>
                <a:endParaRPr lang="zh-TW" altLang="en-US" sz="8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126" name="文字方塊 286">
                <a:extLst>
                  <a:ext uri="{FF2B5EF4-FFF2-40B4-BE49-F238E27FC236}">
                    <a16:creationId xmlns:a16="http://schemas.microsoft.com/office/drawing/2014/main" id="{F2520DEF-451F-704E-8A69-8D4D151C4BD8}"/>
                  </a:ext>
                </a:extLst>
              </p:cNvPr>
              <p:cNvSpPr txBox="1"/>
              <p:nvPr/>
            </p:nvSpPr>
            <p:spPr>
              <a:xfrm>
                <a:off x="3187564" y="3613166"/>
                <a:ext cx="281917" cy="1775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800">
                    <a:solidFill>
                      <a:schemeClr val="bg1">
                        <a:lumMod val="50000"/>
                      </a:schemeClr>
                    </a:solidFill>
                    <a:latin typeface="+mj-lt"/>
                  </a:rPr>
                  <a:t>IED</a:t>
                </a:r>
                <a:endParaRPr lang="zh-TW" altLang="en-US" sz="8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127" name="文字方塊 287">
                <a:extLst>
                  <a:ext uri="{FF2B5EF4-FFF2-40B4-BE49-F238E27FC236}">
                    <a16:creationId xmlns:a16="http://schemas.microsoft.com/office/drawing/2014/main" id="{82A73E77-4B0F-A649-9276-0D494CDF82A1}"/>
                  </a:ext>
                </a:extLst>
              </p:cNvPr>
              <p:cNvSpPr txBox="1"/>
              <p:nvPr/>
            </p:nvSpPr>
            <p:spPr>
              <a:xfrm flipH="1">
                <a:off x="2613029" y="3657613"/>
                <a:ext cx="450782" cy="177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800">
                    <a:solidFill>
                      <a:schemeClr val="bg1">
                        <a:lumMod val="50000"/>
                      </a:schemeClr>
                    </a:solidFill>
                    <a:latin typeface="+mj-lt"/>
                  </a:rPr>
                  <a:t>HMI</a:t>
                </a:r>
                <a:endParaRPr lang="zh-TW" altLang="en-US" sz="8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128" name="文字方塊 288">
                <a:extLst>
                  <a:ext uri="{FF2B5EF4-FFF2-40B4-BE49-F238E27FC236}">
                    <a16:creationId xmlns:a16="http://schemas.microsoft.com/office/drawing/2014/main" id="{175D1657-EBF8-D446-AB50-3C8C72CAA553}"/>
                  </a:ext>
                </a:extLst>
              </p:cNvPr>
              <p:cNvSpPr txBox="1"/>
              <p:nvPr/>
            </p:nvSpPr>
            <p:spPr>
              <a:xfrm>
                <a:off x="2028612" y="3658201"/>
                <a:ext cx="304754" cy="1775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800">
                    <a:solidFill>
                      <a:schemeClr val="bg1">
                        <a:lumMod val="50000"/>
                      </a:schemeClr>
                    </a:solidFill>
                    <a:latin typeface="+mj-lt"/>
                  </a:rPr>
                  <a:t>PLC</a:t>
                </a:r>
                <a:endParaRPr lang="zh-TW" altLang="en-US" sz="800">
                  <a:solidFill>
                    <a:schemeClr val="bg1">
                      <a:lumMod val="50000"/>
                    </a:schemeClr>
                  </a:solidFill>
                  <a:latin typeface="+mj-lt"/>
                </a:endParaRPr>
              </a:p>
            </p:txBody>
          </p:sp>
        </p:grpSp>
        <p:pic>
          <p:nvPicPr>
            <p:cNvPr id="33" name="圖片 198">
              <a:extLst>
                <a:ext uri="{FF2B5EF4-FFF2-40B4-BE49-F238E27FC236}">
                  <a16:creationId xmlns:a16="http://schemas.microsoft.com/office/drawing/2014/main" id="{1113A816-ECD0-204D-B704-B4EF0A8BB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67199" y="5351506"/>
              <a:ext cx="192229" cy="262129"/>
            </a:xfrm>
            <a:prstGeom prst="rect">
              <a:avLst/>
            </a:prstGeom>
          </p:spPr>
        </p:pic>
        <p:pic>
          <p:nvPicPr>
            <p:cNvPr id="34" name="圖片 199">
              <a:extLst>
                <a:ext uri="{FF2B5EF4-FFF2-40B4-BE49-F238E27FC236}">
                  <a16:creationId xmlns:a16="http://schemas.microsoft.com/office/drawing/2014/main" id="{184E3593-A80A-4642-A10B-D6490E0BC6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634723" y="5201094"/>
              <a:ext cx="392101" cy="407569"/>
            </a:xfrm>
            <a:prstGeom prst="rect">
              <a:avLst/>
            </a:prstGeom>
          </p:spPr>
        </p:pic>
        <p:pic>
          <p:nvPicPr>
            <p:cNvPr id="35" name="圖片 200">
              <a:extLst>
                <a:ext uri="{FF2B5EF4-FFF2-40B4-BE49-F238E27FC236}">
                  <a16:creationId xmlns:a16="http://schemas.microsoft.com/office/drawing/2014/main" id="{B61E8B5F-A782-A340-B92E-69246B8798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0615" y="5315088"/>
              <a:ext cx="231563" cy="293575"/>
            </a:xfrm>
            <a:prstGeom prst="rect">
              <a:avLst/>
            </a:prstGeom>
          </p:spPr>
        </p:pic>
        <p:pic>
          <p:nvPicPr>
            <p:cNvPr id="36" name="圖片 201">
              <a:extLst>
                <a:ext uri="{FF2B5EF4-FFF2-40B4-BE49-F238E27FC236}">
                  <a16:creationId xmlns:a16="http://schemas.microsoft.com/office/drawing/2014/main" id="{6BAF0503-D01A-7C48-86DE-2E2638564F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94640" y="5326941"/>
              <a:ext cx="385079" cy="281720"/>
            </a:xfrm>
            <a:prstGeom prst="rect">
              <a:avLst/>
            </a:prstGeom>
          </p:spPr>
        </p:pic>
        <p:pic>
          <p:nvPicPr>
            <p:cNvPr id="37" name="圖片 202">
              <a:extLst>
                <a:ext uri="{FF2B5EF4-FFF2-40B4-BE49-F238E27FC236}">
                  <a16:creationId xmlns:a16="http://schemas.microsoft.com/office/drawing/2014/main" id="{8AA14291-E4FF-7448-97EC-E700DD66E0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36215" y="5415257"/>
              <a:ext cx="522397" cy="193405"/>
            </a:xfrm>
            <a:prstGeom prst="rect">
              <a:avLst/>
            </a:prstGeom>
          </p:spPr>
        </p:pic>
        <p:pic>
          <p:nvPicPr>
            <p:cNvPr id="38" name="圖片 203">
              <a:extLst>
                <a:ext uri="{FF2B5EF4-FFF2-40B4-BE49-F238E27FC236}">
                  <a16:creationId xmlns:a16="http://schemas.microsoft.com/office/drawing/2014/main" id="{62AEDDC9-6649-5C41-B363-D9DEAB7C8B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02140" y="5329718"/>
              <a:ext cx="199478" cy="264314"/>
            </a:xfrm>
            <a:prstGeom prst="rect">
              <a:avLst/>
            </a:prstGeom>
          </p:spPr>
        </p:pic>
        <p:sp>
          <p:nvSpPr>
            <p:cNvPr id="39" name="文字方塊 204">
              <a:extLst>
                <a:ext uri="{FF2B5EF4-FFF2-40B4-BE49-F238E27FC236}">
                  <a16:creationId xmlns:a16="http://schemas.microsoft.com/office/drawing/2014/main" id="{AF87AE70-6C9E-F24A-8B14-88DAF611A08D}"/>
                </a:ext>
              </a:extLst>
            </p:cNvPr>
            <p:cNvSpPr txBox="1"/>
            <p:nvPr/>
          </p:nvSpPr>
          <p:spPr>
            <a:xfrm>
              <a:off x="5191343" y="5584981"/>
              <a:ext cx="7745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80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Traffic Lights</a:t>
              </a:r>
              <a:endParaRPr lang="zh-TW" altLang="en-US" sz="800">
                <a:solidFill>
                  <a:schemeClr val="bg1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40" name="文字方塊 212">
              <a:extLst>
                <a:ext uri="{FF2B5EF4-FFF2-40B4-BE49-F238E27FC236}">
                  <a16:creationId xmlns:a16="http://schemas.microsoft.com/office/drawing/2014/main" id="{4C06A389-65C7-284C-A476-549B885CB5D5}"/>
                </a:ext>
              </a:extLst>
            </p:cNvPr>
            <p:cNvSpPr txBox="1"/>
            <p:nvPr/>
          </p:nvSpPr>
          <p:spPr>
            <a:xfrm>
              <a:off x="4427300" y="5584981"/>
              <a:ext cx="76976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80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Solar Panels</a:t>
              </a:r>
              <a:endParaRPr lang="zh-TW" altLang="en-US" sz="800">
                <a:solidFill>
                  <a:schemeClr val="bg1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41" name="文字方塊 213">
              <a:extLst>
                <a:ext uri="{FF2B5EF4-FFF2-40B4-BE49-F238E27FC236}">
                  <a16:creationId xmlns:a16="http://schemas.microsoft.com/office/drawing/2014/main" id="{420AB2F6-EFBA-1841-A101-F6CFE4030E17}"/>
                </a:ext>
              </a:extLst>
            </p:cNvPr>
            <p:cNvSpPr txBox="1"/>
            <p:nvPr/>
          </p:nvSpPr>
          <p:spPr>
            <a:xfrm>
              <a:off x="3666671" y="5584981"/>
              <a:ext cx="79701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80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Switch Gears</a:t>
              </a:r>
              <a:endParaRPr lang="zh-TW" altLang="en-US" sz="800">
                <a:solidFill>
                  <a:schemeClr val="bg1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42" name="文字方塊 214">
              <a:extLst>
                <a:ext uri="{FF2B5EF4-FFF2-40B4-BE49-F238E27FC236}">
                  <a16:creationId xmlns:a16="http://schemas.microsoft.com/office/drawing/2014/main" id="{FDD34E1A-8E82-A147-A737-F02D1D03BCD3}"/>
                </a:ext>
              </a:extLst>
            </p:cNvPr>
            <p:cNvSpPr txBox="1"/>
            <p:nvPr/>
          </p:nvSpPr>
          <p:spPr>
            <a:xfrm>
              <a:off x="3045298" y="5584981"/>
              <a:ext cx="50526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80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Pumps</a:t>
              </a:r>
              <a:endParaRPr lang="zh-TW" altLang="en-US" sz="800">
                <a:solidFill>
                  <a:schemeClr val="bg1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43" name="文字方塊 215">
              <a:extLst>
                <a:ext uri="{FF2B5EF4-FFF2-40B4-BE49-F238E27FC236}">
                  <a16:creationId xmlns:a16="http://schemas.microsoft.com/office/drawing/2014/main" id="{ADEEC81B-2596-F94A-92F6-1A19086A1701}"/>
                </a:ext>
              </a:extLst>
            </p:cNvPr>
            <p:cNvSpPr txBox="1"/>
            <p:nvPr/>
          </p:nvSpPr>
          <p:spPr>
            <a:xfrm>
              <a:off x="2156881" y="5584981"/>
              <a:ext cx="6767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80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Conveyors</a:t>
              </a:r>
              <a:endParaRPr lang="zh-TW" altLang="en-US" sz="800">
                <a:solidFill>
                  <a:schemeClr val="bg1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44" name="文字方塊 216">
              <a:extLst>
                <a:ext uri="{FF2B5EF4-FFF2-40B4-BE49-F238E27FC236}">
                  <a16:creationId xmlns:a16="http://schemas.microsoft.com/office/drawing/2014/main" id="{26D457B8-86E4-AD47-9C14-5B9C1882530D}"/>
                </a:ext>
              </a:extLst>
            </p:cNvPr>
            <p:cNvSpPr txBox="1"/>
            <p:nvPr/>
          </p:nvSpPr>
          <p:spPr>
            <a:xfrm>
              <a:off x="1206038" y="5584981"/>
              <a:ext cx="80182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800">
                  <a:solidFill>
                    <a:schemeClr val="bg1">
                      <a:lumMod val="50000"/>
                    </a:schemeClr>
                  </a:solidFill>
                  <a:latin typeface="+mj-lt"/>
                </a:rPr>
                <a:t>Robotic Arms</a:t>
              </a:r>
              <a:endParaRPr lang="zh-TW" altLang="en-US" sz="800">
                <a:solidFill>
                  <a:schemeClr val="bg1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45" name="矩形 217">
              <a:extLst>
                <a:ext uri="{FF2B5EF4-FFF2-40B4-BE49-F238E27FC236}">
                  <a16:creationId xmlns:a16="http://schemas.microsoft.com/office/drawing/2014/main" id="{4CCBAFAE-7F63-2E4B-A4BF-83EC504D5B80}"/>
                </a:ext>
              </a:extLst>
            </p:cNvPr>
            <p:cNvSpPr/>
            <p:nvPr/>
          </p:nvSpPr>
          <p:spPr>
            <a:xfrm>
              <a:off x="463109" y="1861609"/>
              <a:ext cx="218441" cy="38670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3200">
                <a:latin typeface="+mj-lt"/>
              </a:endParaRPr>
            </a:p>
          </p:txBody>
        </p:sp>
        <p:sp>
          <p:nvSpPr>
            <p:cNvPr id="46" name="文字方塊 218">
              <a:extLst>
                <a:ext uri="{FF2B5EF4-FFF2-40B4-BE49-F238E27FC236}">
                  <a16:creationId xmlns:a16="http://schemas.microsoft.com/office/drawing/2014/main" id="{3C814E14-EFEE-D242-9E35-0EB52185D6E7}"/>
                </a:ext>
              </a:extLst>
            </p:cNvPr>
            <p:cNvSpPr txBox="1"/>
            <p:nvPr/>
          </p:nvSpPr>
          <p:spPr>
            <a:xfrm rot="16200000">
              <a:off x="2085" y="3436420"/>
              <a:ext cx="1144865" cy="2974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333" b="1">
                  <a:solidFill>
                    <a:srgbClr val="00658C"/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OT Network</a:t>
              </a:r>
              <a:endParaRPr lang="zh-TW" altLang="en-US" sz="1333" b="1">
                <a:solidFill>
                  <a:srgbClr val="00658C"/>
                </a:solidFill>
                <a:latin typeface="+mj-lt"/>
                <a:cs typeface="Helvetica Neue" panose="02000503000000020004" pitchFamily="2" charset="0"/>
              </a:endParaRPr>
            </a:p>
          </p:txBody>
        </p:sp>
        <p:sp>
          <p:nvSpPr>
            <p:cNvPr id="62" name="文字方塊 224">
              <a:extLst>
                <a:ext uri="{FF2B5EF4-FFF2-40B4-BE49-F238E27FC236}">
                  <a16:creationId xmlns:a16="http://schemas.microsoft.com/office/drawing/2014/main" id="{E4FA1C18-E474-DB42-A556-FE43BF47B1C8}"/>
                </a:ext>
              </a:extLst>
            </p:cNvPr>
            <p:cNvSpPr txBox="1"/>
            <p:nvPr/>
          </p:nvSpPr>
          <p:spPr>
            <a:xfrm rot="16200000">
              <a:off x="405790" y="2321915"/>
              <a:ext cx="110778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900">
                  <a:solidFill>
                    <a:srgbClr val="00658C"/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MANAGEMENT</a:t>
              </a:r>
              <a:endParaRPr lang="zh-TW" altLang="en-US" sz="900">
                <a:solidFill>
                  <a:srgbClr val="00658C"/>
                </a:solidFill>
                <a:latin typeface="+mj-lt"/>
                <a:cs typeface="Helvetica Neue" panose="02000503000000020004" pitchFamily="2" charset="0"/>
              </a:endParaRPr>
            </a:p>
          </p:txBody>
        </p:sp>
        <p:sp>
          <p:nvSpPr>
            <p:cNvPr id="63" name="文字方塊 225">
              <a:extLst>
                <a:ext uri="{FF2B5EF4-FFF2-40B4-BE49-F238E27FC236}">
                  <a16:creationId xmlns:a16="http://schemas.microsoft.com/office/drawing/2014/main" id="{65479732-CC2E-6844-B1F1-3B94FF90AA69}"/>
                </a:ext>
              </a:extLst>
            </p:cNvPr>
            <p:cNvSpPr txBox="1"/>
            <p:nvPr/>
          </p:nvSpPr>
          <p:spPr>
            <a:xfrm rot="16200000">
              <a:off x="380162" y="3416147"/>
              <a:ext cx="112606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900">
                  <a:solidFill>
                    <a:srgbClr val="00658C"/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SUPERVISORY</a:t>
              </a:r>
              <a:endParaRPr lang="zh-TW" altLang="en-US" sz="900">
                <a:solidFill>
                  <a:srgbClr val="00658C"/>
                </a:solidFill>
                <a:latin typeface="+mj-lt"/>
                <a:cs typeface="Helvetica Neue" panose="02000503000000020004" pitchFamily="2" charset="0"/>
              </a:endParaRPr>
            </a:p>
          </p:txBody>
        </p:sp>
        <p:sp>
          <p:nvSpPr>
            <p:cNvPr id="64" name="文字方塊 226">
              <a:extLst>
                <a:ext uri="{FF2B5EF4-FFF2-40B4-BE49-F238E27FC236}">
                  <a16:creationId xmlns:a16="http://schemas.microsoft.com/office/drawing/2014/main" id="{3B1629D6-3DE3-374F-8EFE-BC5E625B8A57}"/>
                </a:ext>
              </a:extLst>
            </p:cNvPr>
            <p:cNvSpPr txBox="1"/>
            <p:nvPr/>
          </p:nvSpPr>
          <p:spPr>
            <a:xfrm rot="16200000">
              <a:off x="500763" y="4741020"/>
              <a:ext cx="94100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900">
                  <a:solidFill>
                    <a:srgbClr val="00658C"/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CONTROL</a:t>
              </a:r>
              <a:endParaRPr lang="zh-TW" altLang="en-US" sz="900">
                <a:solidFill>
                  <a:srgbClr val="00658C"/>
                </a:solidFill>
                <a:latin typeface="+mj-lt"/>
                <a:cs typeface="Helvetica Neue" panose="02000503000000020004" pitchFamily="2" charset="0"/>
              </a:endParaRPr>
            </a:p>
          </p:txBody>
        </p:sp>
        <p:sp>
          <p:nvSpPr>
            <p:cNvPr id="65" name="矩形 227">
              <a:extLst>
                <a:ext uri="{FF2B5EF4-FFF2-40B4-BE49-F238E27FC236}">
                  <a16:creationId xmlns:a16="http://schemas.microsoft.com/office/drawing/2014/main" id="{CC5A6439-AE7F-5647-A5D6-73D7433C2D7D}"/>
                </a:ext>
              </a:extLst>
            </p:cNvPr>
            <p:cNvSpPr/>
            <p:nvPr/>
          </p:nvSpPr>
          <p:spPr>
            <a:xfrm>
              <a:off x="939041" y="4088315"/>
              <a:ext cx="90767" cy="1922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3200">
                <a:latin typeface="+mj-lt"/>
              </a:endParaRPr>
            </a:p>
          </p:txBody>
        </p:sp>
        <p:sp>
          <p:nvSpPr>
            <p:cNvPr id="66" name="文字方塊 228">
              <a:extLst>
                <a:ext uri="{FF2B5EF4-FFF2-40B4-BE49-F238E27FC236}">
                  <a16:creationId xmlns:a16="http://schemas.microsoft.com/office/drawing/2014/main" id="{F1973FB1-371E-F740-B51D-EDFCA940CA57}"/>
                </a:ext>
              </a:extLst>
            </p:cNvPr>
            <p:cNvSpPr txBox="1"/>
            <p:nvPr/>
          </p:nvSpPr>
          <p:spPr>
            <a:xfrm>
              <a:off x="1328810" y="2653438"/>
              <a:ext cx="797316" cy="496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TW" sz="933">
                  <a:solidFill>
                    <a:srgbClr val="00A0E9"/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Industrial Network</a:t>
              </a:r>
            </a:p>
          </p:txBody>
        </p:sp>
        <p:pic>
          <p:nvPicPr>
            <p:cNvPr id="68" name="圖片 230">
              <a:extLst>
                <a:ext uri="{FF2B5EF4-FFF2-40B4-BE49-F238E27FC236}">
                  <a16:creationId xmlns:a16="http://schemas.microsoft.com/office/drawing/2014/main" id="{164A2078-3E64-9E40-8ED6-35A4E334E4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19059" y="3226655"/>
              <a:ext cx="524392" cy="375537"/>
            </a:xfrm>
            <a:prstGeom prst="rect">
              <a:avLst/>
            </a:prstGeom>
          </p:spPr>
        </p:pic>
        <p:sp>
          <p:nvSpPr>
            <p:cNvPr id="69" name="文字方塊 231">
              <a:extLst>
                <a:ext uri="{FF2B5EF4-FFF2-40B4-BE49-F238E27FC236}">
                  <a16:creationId xmlns:a16="http://schemas.microsoft.com/office/drawing/2014/main" id="{CA97FA03-27A9-2E4E-948A-1B22D536080F}"/>
                </a:ext>
              </a:extLst>
            </p:cNvPr>
            <p:cNvSpPr txBox="1"/>
            <p:nvPr/>
          </p:nvSpPr>
          <p:spPr>
            <a:xfrm>
              <a:off x="2412228" y="3795633"/>
              <a:ext cx="7026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800">
                  <a:solidFill>
                    <a:srgbClr val="77B800"/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Industrial IPS/IDS</a:t>
              </a:r>
            </a:p>
          </p:txBody>
        </p:sp>
        <p:pic>
          <p:nvPicPr>
            <p:cNvPr id="70" name="圖片 232">
              <a:extLst>
                <a:ext uri="{FF2B5EF4-FFF2-40B4-BE49-F238E27FC236}">
                  <a16:creationId xmlns:a16="http://schemas.microsoft.com/office/drawing/2014/main" id="{F67ADE32-C645-7946-A781-DDD9E12A1E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4355" y="3645637"/>
              <a:ext cx="322205" cy="480572"/>
            </a:xfrm>
            <a:prstGeom prst="rect">
              <a:avLst/>
            </a:prstGeom>
            <a:effectLst/>
          </p:spPr>
        </p:pic>
        <p:pic>
          <p:nvPicPr>
            <p:cNvPr id="71" name="圖片 233">
              <a:extLst>
                <a:ext uri="{FF2B5EF4-FFF2-40B4-BE49-F238E27FC236}">
                  <a16:creationId xmlns:a16="http://schemas.microsoft.com/office/drawing/2014/main" id="{9B4FB939-79A5-9546-A349-EF506BC6AF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94915" y="3643913"/>
              <a:ext cx="322205" cy="480572"/>
            </a:xfrm>
            <a:prstGeom prst="rect">
              <a:avLst/>
            </a:prstGeom>
            <a:effectLst/>
          </p:spPr>
        </p:pic>
        <p:pic>
          <p:nvPicPr>
            <p:cNvPr id="72" name="圖片 234">
              <a:extLst>
                <a:ext uri="{FF2B5EF4-FFF2-40B4-BE49-F238E27FC236}">
                  <a16:creationId xmlns:a16="http://schemas.microsoft.com/office/drawing/2014/main" id="{28094CFE-50BD-C945-80DF-A3A294334F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96923" y="3643913"/>
              <a:ext cx="322205" cy="480572"/>
            </a:xfrm>
            <a:prstGeom prst="rect">
              <a:avLst/>
            </a:prstGeom>
            <a:effectLst/>
          </p:spPr>
        </p:pic>
        <p:pic>
          <p:nvPicPr>
            <p:cNvPr id="73" name="圖片 235">
              <a:extLst>
                <a:ext uri="{FF2B5EF4-FFF2-40B4-BE49-F238E27FC236}">
                  <a16:creationId xmlns:a16="http://schemas.microsoft.com/office/drawing/2014/main" id="{94E0A20A-4E0C-B94C-A5AA-788C30200C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69160" y="3239143"/>
              <a:ext cx="524392" cy="375537"/>
            </a:xfrm>
            <a:prstGeom prst="rect">
              <a:avLst/>
            </a:prstGeom>
          </p:spPr>
        </p:pic>
        <p:pic>
          <p:nvPicPr>
            <p:cNvPr id="74" name="圖片 236">
              <a:extLst>
                <a:ext uri="{FF2B5EF4-FFF2-40B4-BE49-F238E27FC236}">
                  <a16:creationId xmlns:a16="http://schemas.microsoft.com/office/drawing/2014/main" id="{01400879-3ECD-4443-BFCA-3A34DA254D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91130" y="3239143"/>
              <a:ext cx="524392" cy="375537"/>
            </a:xfrm>
            <a:prstGeom prst="rect">
              <a:avLst/>
            </a:prstGeom>
          </p:spPr>
        </p:pic>
        <p:sp>
          <p:nvSpPr>
            <p:cNvPr id="75" name="文字方塊 237">
              <a:extLst>
                <a:ext uri="{FF2B5EF4-FFF2-40B4-BE49-F238E27FC236}">
                  <a16:creationId xmlns:a16="http://schemas.microsoft.com/office/drawing/2014/main" id="{1510375F-1BE5-8B48-9616-2B2DB7D64C1E}"/>
                </a:ext>
              </a:extLst>
            </p:cNvPr>
            <p:cNvSpPr txBox="1"/>
            <p:nvPr/>
          </p:nvSpPr>
          <p:spPr>
            <a:xfrm>
              <a:off x="6237912" y="3726349"/>
              <a:ext cx="6861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800">
                  <a:solidFill>
                    <a:srgbClr val="77B800"/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Industrial</a:t>
              </a:r>
            </a:p>
            <a:p>
              <a:r>
                <a:rPr lang="en-US" altLang="zh-TW" sz="800">
                  <a:solidFill>
                    <a:srgbClr val="77B800"/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Secure Router</a:t>
              </a:r>
            </a:p>
          </p:txBody>
        </p:sp>
        <p:sp>
          <p:nvSpPr>
            <p:cNvPr id="115" name="文字方塊 275">
              <a:extLst>
                <a:ext uri="{FF2B5EF4-FFF2-40B4-BE49-F238E27FC236}">
                  <a16:creationId xmlns:a16="http://schemas.microsoft.com/office/drawing/2014/main" id="{04E67DCB-5B20-AD49-94F9-2D5A0F04413B}"/>
                </a:ext>
              </a:extLst>
            </p:cNvPr>
            <p:cNvSpPr txBox="1"/>
            <p:nvPr/>
          </p:nvSpPr>
          <p:spPr>
            <a:xfrm>
              <a:off x="6156875" y="2454674"/>
              <a:ext cx="720045" cy="492426"/>
            </a:xfrm>
            <a:prstGeom prst="rect">
              <a:avLst/>
            </a:prstGeom>
            <a:noFill/>
          </p:spPr>
          <p:txBody>
            <a:bodyPr wrap="square" lIns="121904" tIns="60952" rIns="121904" bIns="60952" rtlCol="0" anchor="t">
              <a:spAutoFit/>
            </a:bodyPr>
            <a:lstStyle/>
            <a:p>
              <a:r>
                <a:rPr lang="en-US" altLang="zh-TW" sz="800">
                  <a:solidFill>
                    <a:srgbClr val="77B800"/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Industrial IPS Firewall</a:t>
              </a:r>
            </a:p>
          </p:txBody>
        </p:sp>
        <p:pic>
          <p:nvPicPr>
            <p:cNvPr id="116" name="圖片 276">
              <a:extLst>
                <a:ext uri="{FF2B5EF4-FFF2-40B4-BE49-F238E27FC236}">
                  <a16:creationId xmlns:a16="http://schemas.microsoft.com/office/drawing/2014/main" id="{73750CE0-DD16-3E43-A567-0A4016176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50148" y="2606768"/>
              <a:ext cx="481720" cy="722157"/>
            </a:xfrm>
            <a:prstGeom prst="rect">
              <a:avLst/>
            </a:prstGeom>
          </p:spPr>
        </p:pic>
        <p:sp>
          <p:nvSpPr>
            <p:cNvPr id="78" name="矩形 240">
              <a:extLst>
                <a:ext uri="{FF2B5EF4-FFF2-40B4-BE49-F238E27FC236}">
                  <a16:creationId xmlns:a16="http://schemas.microsoft.com/office/drawing/2014/main" id="{109B5EE0-CF67-A445-A6C8-D7FCE8125FF4}"/>
                </a:ext>
              </a:extLst>
            </p:cNvPr>
            <p:cNvSpPr/>
            <p:nvPr/>
          </p:nvSpPr>
          <p:spPr>
            <a:xfrm>
              <a:off x="5446772" y="3782726"/>
              <a:ext cx="540680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altLang="zh-TW" sz="800">
                  <a:solidFill>
                    <a:srgbClr val="77B800"/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Industrial </a:t>
              </a:r>
            </a:p>
            <a:p>
              <a:r>
                <a:rPr lang="en-US" altLang="zh-TW" sz="800">
                  <a:solidFill>
                    <a:srgbClr val="77B800"/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Ethernet </a:t>
              </a:r>
            </a:p>
            <a:p>
              <a:r>
                <a:rPr lang="en-US" altLang="zh-TW" sz="800">
                  <a:solidFill>
                    <a:srgbClr val="77B800"/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Switch</a:t>
              </a:r>
            </a:p>
          </p:txBody>
        </p:sp>
        <p:pic>
          <p:nvPicPr>
            <p:cNvPr id="79" name="圖片 241">
              <a:extLst>
                <a:ext uri="{FF2B5EF4-FFF2-40B4-BE49-F238E27FC236}">
                  <a16:creationId xmlns:a16="http://schemas.microsoft.com/office/drawing/2014/main" id="{46B4A101-949B-024B-978B-FFC5230CA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74726" y="3785814"/>
              <a:ext cx="524260" cy="786389"/>
            </a:xfrm>
            <a:prstGeom prst="rect">
              <a:avLst/>
            </a:prstGeom>
          </p:spPr>
        </p:pic>
        <p:cxnSp>
          <p:nvCxnSpPr>
            <p:cNvPr id="80" name="直線接點 242">
              <a:extLst>
                <a:ext uri="{FF2B5EF4-FFF2-40B4-BE49-F238E27FC236}">
                  <a16:creationId xmlns:a16="http://schemas.microsoft.com/office/drawing/2014/main" id="{ED60F46A-EBC5-F846-B7BD-392517EFB8F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00344" y="2665385"/>
              <a:ext cx="0" cy="267932"/>
            </a:xfrm>
            <a:prstGeom prst="line">
              <a:avLst/>
            </a:prstGeom>
            <a:solidFill>
              <a:srgbClr val="B5B6B6"/>
            </a:solidFill>
            <a:ln w="38100">
              <a:solidFill>
                <a:srgbClr val="0599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3" name="圖片 245">
              <a:extLst>
                <a:ext uri="{FF2B5EF4-FFF2-40B4-BE49-F238E27FC236}">
                  <a16:creationId xmlns:a16="http://schemas.microsoft.com/office/drawing/2014/main" id="{91820B4E-6D3A-134C-B20D-49AA3F8AC6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28026" y="2201063"/>
              <a:ext cx="942380" cy="592115"/>
            </a:xfrm>
            <a:prstGeom prst="rect">
              <a:avLst/>
            </a:prstGeom>
            <a:solidFill>
              <a:schemeClr val="bg1"/>
            </a:solidFill>
            <a:ln w="3810" cap="sq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pic>
        <p:sp>
          <p:nvSpPr>
            <p:cNvPr id="84" name="文字方塊 246">
              <a:extLst>
                <a:ext uri="{FF2B5EF4-FFF2-40B4-BE49-F238E27FC236}">
                  <a16:creationId xmlns:a16="http://schemas.microsoft.com/office/drawing/2014/main" id="{946F894D-8C11-C349-9946-E50C4DB8B6E9}"/>
                </a:ext>
              </a:extLst>
            </p:cNvPr>
            <p:cNvSpPr txBox="1"/>
            <p:nvPr/>
          </p:nvSpPr>
          <p:spPr>
            <a:xfrm>
              <a:off x="3068910" y="1900292"/>
              <a:ext cx="1291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800">
                  <a:solidFill>
                    <a:schemeClr val="bg1">
                      <a:lumMod val="50000"/>
                    </a:schemeClr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Network Management Software</a:t>
              </a:r>
            </a:p>
          </p:txBody>
        </p:sp>
        <p:sp>
          <p:nvSpPr>
            <p:cNvPr id="85" name="文字方塊 247">
              <a:extLst>
                <a:ext uri="{FF2B5EF4-FFF2-40B4-BE49-F238E27FC236}">
                  <a16:creationId xmlns:a16="http://schemas.microsoft.com/office/drawing/2014/main" id="{6A5EB79D-3630-1141-B76E-480FC559BF90}"/>
                </a:ext>
              </a:extLst>
            </p:cNvPr>
            <p:cNvSpPr txBox="1"/>
            <p:nvPr/>
          </p:nvSpPr>
          <p:spPr>
            <a:xfrm>
              <a:off x="4266863" y="1900292"/>
              <a:ext cx="13854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800">
                  <a:solidFill>
                    <a:schemeClr val="bg1">
                      <a:lumMod val="50000"/>
                    </a:schemeClr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Network Security Management</a:t>
              </a:r>
            </a:p>
          </p:txBody>
        </p:sp>
        <p:sp>
          <p:nvSpPr>
            <p:cNvPr id="90" name="文字方塊 252">
              <a:extLst>
                <a:ext uri="{FF2B5EF4-FFF2-40B4-BE49-F238E27FC236}">
                  <a16:creationId xmlns:a16="http://schemas.microsoft.com/office/drawing/2014/main" id="{10A84CC8-2081-444F-BDD5-D1E55EB97235}"/>
                </a:ext>
              </a:extLst>
            </p:cNvPr>
            <p:cNvSpPr txBox="1"/>
            <p:nvPr/>
          </p:nvSpPr>
          <p:spPr>
            <a:xfrm>
              <a:off x="3716835" y="3820184"/>
              <a:ext cx="6946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800">
                  <a:solidFill>
                    <a:srgbClr val="77B800"/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Industrial IPS/IDS</a:t>
              </a:r>
            </a:p>
          </p:txBody>
        </p:sp>
        <p:sp>
          <p:nvSpPr>
            <p:cNvPr id="92" name="文字方塊 254">
              <a:extLst>
                <a:ext uri="{FF2B5EF4-FFF2-40B4-BE49-F238E27FC236}">
                  <a16:creationId xmlns:a16="http://schemas.microsoft.com/office/drawing/2014/main" id="{71474A16-3046-744A-BADE-0021197F05F1}"/>
                </a:ext>
              </a:extLst>
            </p:cNvPr>
            <p:cNvSpPr txBox="1"/>
            <p:nvPr/>
          </p:nvSpPr>
          <p:spPr>
            <a:xfrm>
              <a:off x="4288885" y="3809767"/>
              <a:ext cx="7466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800">
                  <a:solidFill>
                    <a:srgbClr val="77B800"/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Industrial IPS/IDS</a:t>
              </a:r>
            </a:p>
          </p:txBody>
        </p:sp>
        <p:sp>
          <p:nvSpPr>
            <p:cNvPr id="97" name="文字方塊 257">
              <a:extLst>
                <a:ext uri="{FF2B5EF4-FFF2-40B4-BE49-F238E27FC236}">
                  <a16:creationId xmlns:a16="http://schemas.microsoft.com/office/drawing/2014/main" id="{7015F859-1A88-1742-86E7-240EDF081E97}"/>
                </a:ext>
              </a:extLst>
            </p:cNvPr>
            <p:cNvSpPr txBox="1"/>
            <p:nvPr/>
          </p:nvSpPr>
          <p:spPr>
            <a:xfrm>
              <a:off x="5625500" y="5017941"/>
              <a:ext cx="8596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800">
                  <a:solidFill>
                    <a:srgbClr val="00A0E9"/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Serial Device Server</a:t>
              </a:r>
            </a:p>
          </p:txBody>
        </p:sp>
        <p:sp>
          <p:nvSpPr>
            <p:cNvPr id="98" name="文字方塊 258">
              <a:extLst>
                <a:ext uri="{FF2B5EF4-FFF2-40B4-BE49-F238E27FC236}">
                  <a16:creationId xmlns:a16="http://schemas.microsoft.com/office/drawing/2014/main" id="{1D593DD0-7939-8D4D-B8E0-18BAA91B2697}"/>
                </a:ext>
              </a:extLst>
            </p:cNvPr>
            <p:cNvSpPr txBox="1"/>
            <p:nvPr/>
          </p:nvSpPr>
          <p:spPr>
            <a:xfrm>
              <a:off x="3477751" y="5012613"/>
              <a:ext cx="6316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800">
                  <a:solidFill>
                    <a:schemeClr val="bg1">
                      <a:lumMod val="50000"/>
                    </a:schemeClr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Remote I/O</a:t>
              </a:r>
            </a:p>
          </p:txBody>
        </p:sp>
        <p:pic>
          <p:nvPicPr>
            <p:cNvPr id="99" name="圖片 259">
              <a:extLst>
                <a:ext uri="{FF2B5EF4-FFF2-40B4-BE49-F238E27FC236}">
                  <a16:creationId xmlns:a16="http://schemas.microsoft.com/office/drawing/2014/main" id="{6C48F47E-0440-2C44-BA57-5EE96A28C8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19843" y="5021653"/>
              <a:ext cx="512288" cy="267308"/>
            </a:xfrm>
            <a:prstGeom prst="rect">
              <a:avLst/>
            </a:prstGeom>
          </p:spPr>
        </p:pic>
        <p:sp>
          <p:nvSpPr>
            <p:cNvPr id="100" name="文字方塊 260">
              <a:extLst>
                <a:ext uri="{FF2B5EF4-FFF2-40B4-BE49-F238E27FC236}">
                  <a16:creationId xmlns:a16="http://schemas.microsoft.com/office/drawing/2014/main" id="{04BFD0B5-E897-9242-818F-F7B14BB80655}"/>
                </a:ext>
              </a:extLst>
            </p:cNvPr>
            <p:cNvSpPr txBox="1"/>
            <p:nvPr/>
          </p:nvSpPr>
          <p:spPr>
            <a:xfrm>
              <a:off x="4101232" y="5021486"/>
              <a:ext cx="7131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800">
                  <a:solidFill>
                    <a:schemeClr val="bg1">
                      <a:lumMod val="50000"/>
                    </a:schemeClr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Protocol Gateway</a:t>
              </a:r>
            </a:p>
          </p:txBody>
        </p:sp>
        <p:sp>
          <p:nvSpPr>
            <p:cNvPr id="101" name="文字方塊 261">
              <a:extLst>
                <a:ext uri="{FF2B5EF4-FFF2-40B4-BE49-F238E27FC236}">
                  <a16:creationId xmlns:a16="http://schemas.microsoft.com/office/drawing/2014/main" id="{FE9D44E2-5C88-264F-903C-01054B811BD7}"/>
                </a:ext>
              </a:extLst>
            </p:cNvPr>
            <p:cNvSpPr txBox="1"/>
            <p:nvPr/>
          </p:nvSpPr>
          <p:spPr>
            <a:xfrm>
              <a:off x="4846749" y="4337297"/>
              <a:ext cx="9761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800">
                  <a:solidFill>
                    <a:srgbClr val="0599D9"/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Industrial IPS/IDS</a:t>
              </a:r>
            </a:p>
          </p:txBody>
        </p:sp>
        <p:pic>
          <p:nvPicPr>
            <p:cNvPr id="102" name="圖片 18" descr="NPORT.png">
              <a:extLst>
                <a:ext uri="{FF2B5EF4-FFF2-40B4-BE49-F238E27FC236}">
                  <a16:creationId xmlns:a16="http://schemas.microsoft.com/office/drawing/2014/main" id="{F7A200E4-F8AF-0644-995D-09B9746C08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87903" y="5035230"/>
              <a:ext cx="184701" cy="272865"/>
            </a:xfrm>
            <a:prstGeom prst="rect">
              <a:avLst/>
            </a:prstGeom>
          </p:spPr>
        </p:pic>
        <p:pic>
          <p:nvPicPr>
            <p:cNvPr id="103" name="圖片 263">
              <a:extLst>
                <a:ext uri="{FF2B5EF4-FFF2-40B4-BE49-F238E27FC236}">
                  <a16:creationId xmlns:a16="http://schemas.microsoft.com/office/drawing/2014/main" id="{75CC3F80-F0D9-7F43-95AA-DDD7DD34B9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11228" y="4935657"/>
              <a:ext cx="118511" cy="364508"/>
            </a:xfrm>
            <a:prstGeom prst="rect">
              <a:avLst/>
            </a:prstGeom>
          </p:spPr>
        </p:pic>
        <p:pic>
          <p:nvPicPr>
            <p:cNvPr id="104" name="圖片 264">
              <a:extLst>
                <a:ext uri="{FF2B5EF4-FFF2-40B4-BE49-F238E27FC236}">
                  <a16:creationId xmlns:a16="http://schemas.microsoft.com/office/drawing/2014/main" id="{B83A8788-C215-BE4F-A9A7-331E806DE2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34366" y="4238609"/>
              <a:ext cx="322205" cy="480572"/>
            </a:xfrm>
            <a:prstGeom prst="rect">
              <a:avLst/>
            </a:prstGeom>
            <a:effectLst/>
          </p:spPr>
        </p:pic>
        <p:pic>
          <p:nvPicPr>
            <p:cNvPr id="105" name="圖片 265">
              <a:extLst>
                <a:ext uri="{FF2B5EF4-FFF2-40B4-BE49-F238E27FC236}">
                  <a16:creationId xmlns:a16="http://schemas.microsoft.com/office/drawing/2014/main" id="{0392E946-715E-B54B-A514-E989FC0617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44194" y="4250461"/>
              <a:ext cx="322205" cy="480572"/>
            </a:xfrm>
            <a:prstGeom prst="rect">
              <a:avLst/>
            </a:prstGeom>
            <a:effectLst/>
          </p:spPr>
        </p:pic>
        <p:sp>
          <p:nvSpPr>
            <p:cNvPr id="107" name="文字方塊 267">
              <a:extLst>
                <a:ext uri="{FF2B5EF4-FFF2-40B4-BE49-F238E27FC236}">
                  <a16:creationId xmlns:a16="http://schemas.microsoft.com/office/drawing/2014/main" id="{E9FBA141-62CC-F749-A0D4-5207A0BEBF16}"/>
                </a:ext>
              </a:extLst>
            </p:cNvPr>
            <p:cNvSpPr txBox="1"/>
            <p:nvPr/>
          </p:nvSpPr>
          <p:spPr>
            <a:xfrm>
              <a:off x="2535842" y="4409528"/>
              <a:ext cx="9761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800">
                  <a:solidFill>
                    <a:srgbClr val="0599D9"/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Industrial IPS/IDS</a:t>
              </a:r>
            </a:p>
          </p:txBody>
        </p:sp>
        <p:sp>
          <p:nvSpPr>
            <p:cNvPr id="111" name="圓角矩形 271">
              <a:extLst>
                <a:ext uri="{FF2B5EF4-FFF2-40B4-BE49-F238E27FC236}">
                  <a16:creationId xmlns:a16="http://schemas.microsoft.com/office/drawing/2014/main" id="{A9648B75-B779-2242-801D-4D35A462E737}"/>
                </a:ext>
              </a:extLst>
            </p:cNvPr>
            <p:cNvSpPr/>
            <p:nvPr/>
          </p:nvSpPr>
          <p:spPr>
            <a:xfrm>
              <a:off x="694159" y="1614478"/>
              <a:ext cx="5444877" cy="243427"/>
            </a:xfrm>
            <a:prstGeom prst="roundRect">
              <a:avLst>
                <a:gd name="adj" fmla="val 4775"/>
              </a:avLst>
            </a:prstGeom>
            <a:solidFill>
              <a:srgbClr val="006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333">
                  <a:solidFill>
                    <a:schemeClr val="bg1"/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IT/Enterprise Network</a:t>
              </a:r>
              <a:endParaRPr lang="zh-TW" altLang="en-US" sz="1333">
                <a:solidFill>
                  <a:schemeClr val="bg1"/>
                </a:solidFill>
                <a:latin typeface="+mj-lt"/>
                <a:cs typeface="Helvetica Neue" panose="02000503000000020004" pitchFamily="2" charset="0"/>
              </a:endParaRPr>
            </a:p>
          </p:txBody>
        </p:sp>
        <p:pic>
          <p:nvPicPr>
            <p:cNvPr id="112" name="圖片 272">
              <a:extLst>
                <a:ext uri="{FF2B5EF4-FFF2-40B4-BE49-F238E27FC236}">
                  <a16:creationId xmlns:a16="http://schemas.microsoft.com/office/drawing/2014/main" id="{D547DDE1-0060-1A40-B824-558811723B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0767" y="1357458"/>
              <a:ext cx="604064" cy="545605"/>
            </a:xfrm>
            <a:prstGeom prst="rect">
              <a:avLst/>
            </a:prstGeom>
          </p:spPr>
        </p:pic>
        <p:sp>
          <p:nvSpPr>
            <p:cNvPr id="156" name="文字方塊 228">
              <a:extLst>
                <a:ext uri="{FF2B5EF4-FFF2-40B4-BE49-F238E27FC236}">
                  <a16:creationId xmlns:a16="http://schemas.microsoft.com/office/drawing/2014/main" id="{1766AE09-64D3-B747-8E50-14438C2325AE}"/>
                </a:ext>
              </a:extLst>
            </p:cNvPr>
            <p:cNvSpPr txBox="1"/>
            <p:nvPr/>
          </p:nvSpPr>
          <p:spPr>
            <a:xfrm>
              <a:off x="1032838" y="3923347"/>
              <a:ext cx="797316" cy="496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TW" sz="933">
                  <a:solidFill>
                    <a:srgbClr val="00A0E9"/>
                  </a:solidFill>
                  <a:latin typeface="+mj-lt"/>
                  <a:ea typeface="Helvetica Neue" panose="02000503000000020004" pitchFamily="2" charset="0"/>
                  <a:cs typeface="Helvetica Neue" panose="02000503000000020004" pitchFamily="2" charset="0"/>
                </a:rPr>
                <a:t>Industrial Network</a:t>
              </a:r>
            </a:p>
          </p:txBody>
        </p:sp>
        <p:sp>
          <p:nvSpPr>
            <p:cNvPr id="155" name="內容版面配置區 4">
              <a:extLst>
                <a:ext uri="{FF2B5EF4-FFF2-40B4-BE49-F238E27FC236}">
                  <a16:creationId xmlns:a16="http://schemas.microsoft.com/office/drawing/2014/main" id="{FE388FC1-D646-214E-837C-84A2C2915C6E}"/>
                </a:ext>
              </a:extLst>
            </p:cNvPr>
            <p:cNvSpPr txBox="1">
              <a:spLocks/>
            </p:cNvSpPr>
            <p:nvPr/>
          </p:nvSpPr>
          <p:spPr>
            <a:xfrm>
              <a:off x="879135" y="1194639"/>
              <a:ext cx="5531897" cy="503097"/>
            </a:xfrm>
            <a:prstGeom prst="rect">
              <a:avLst/>
            </a:prstGeom>
          </p:spPr>
          <p:txBody>
            <a:bodyPr vert="horz" lIns="91428" tIns="45715" rIns="91428" bIns="45715" rtlCol="0">
              <a:noAutofit/>
            </a:bodyPr>
            <a:lstStyle>
              <a:lvl1pPr marL="457189" indent="-457189" algn="l" defTabSz="121917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933" b="1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990575" indent="-380990" algn="l" defTabSz="121917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667" b="1" kern="1200">
                  <a:solidFill>
                    <a:srgbClr val="008787"/>
                  </a:solidFill>
                  <a:latin typeface="+mn-lt"/>
                  <a:ea typeface="+mn-ea"/>
                  <a:cs typeface="+mn-cs"/>
                </a:defRPr>
              </a:lvl2pPr>
              <a:lvl3pPr marL="1523962" indent="-304792" algn="l" defTabSz="121917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667" b="1" kern="1200">
                  <a:solidFill>
                    <a:srgbClr val="008787"/>
                  </a:solidFill>
                  <a:latin typeface="+mn-lt"/>
                  <a:ea typeface="+mn-ea"/>
                  <a:cs typeface="+mn-cs"/>
                </a:defRPr>
              </a:lvl3pPr>
              <a:lvl4pPr marL="2133547" indent="-304792" algn="l" defTabSz="121917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667" kern="1200">
                  <a:solidFill>
                    <a:srgbClr val="008787"/>
                  </a:solidFill>
                  <a:latin typeface="+mn-lt"/>
                  <a:ea typeface="+mn-ea"/>
                  <a:cs typeface="+mn-cs"/>
                </a:defRPr>
              </a:lvl4pPr>
              <a:lvl5pPr marL="2743131" indent="-304792" algn="l" defTabSz="121917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667" kern="1200">
                  <a:solidFill>
                    <a:srgbClr val="008787"/>
                  </a:solidFill>
                  <a:latin typeface="+mn-lt"/>
                  <a:ea typeface="+mn-ea"/>
                  <a:cs typeface="+mn-cs"/>
                </a:defRPr>
              </a:lvl5pPr>
              <a:lvl6pPr marL="3352716" indent="-304792" algn="l" defTabSz="121917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66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66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66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66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TW" sz="2000" b="0" kern="1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Helvetica Neue Light" panose="02000403000000020004" pitchFamily="2" charset="0"/>
                  <a:cs typeface="Helvetica Neue" panose="02000503000000020004" pitchFamily="2" charset="0"/>
                </a:rPr>
                <a:t>OT-IT Integrated Network Security Solution</a:t>
              </a:r>
            </a:p>
          </p:txBody>
        </p:sp>
        <p:pic>
          <p:nvPicPr>
            <p:cNvPr id="2" name="Picture 2" descr="A picture containing text, electronics&#10;&#10;Description automatically generated">
              <a:extLst>
                <a:ext uri="{FF2B5EF4-FFF2-40B4-BE49-F238E27FC236}">
                  <a16:creationId xmlns:a16="http://schemas.microsoft.com/office/drawing/2014/main" id="{7462FF6C-9FE4-1EA4-61CC-0AF084A438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5758758" y="3866801"/>
              <a:ext cx="453699" cy="671788"/>
            </a:xfrm>
            <a:prstGeom prst="rect">
              <a:avLst/>
            </a:prstGeom>
          </p:spPr>
        </p:pic>
      </p:grpSp>
      <p:sp>
        <p:nvSpPr>
          <p:cNvPr id="47" name="文字方塊 257">
            <a:extLst>
              <a:ext uri="{FF2B5EF4-FFF2-40B4-BE49-F238E27FC236}">
                <a16:creationId xmlns:a16="http://schemas.microsoft.com/office/drawing/2014/main" id="{6421EA12-8284-7039-C60B-3D062C2C86ED}"/>
              </a:ext>
            </a:extLst>
          </p:cNvPr>
          <p:cNvSpPr txBox="1"/>
          <p:nvPr/>
        </p:nvSpPr>
        <p:spPr>
          <a:xfrm>
            <a:off x="1077617" y="4970261"/>
            <a:ext cx="5478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800">
                <a:solidFill>
                  <a:srgbClr val="00A0E9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Serial Device Server</a:t>
            </a:r>
          </a:p>
        </p:txBody>
      </p:sp>
      <p:pic>
        <p:nvPicPr>
          <p:cNvPr id="48" name="圖片 18" descr="NPORT.png">
            <a:extLst>
              <a:ext uri="{FF2B5EF4-FFF2-40B4-BE49-F238E27FC236}">
                <a16:creationId xmlns:a16="http://schemas.microsoft.com/office/drawing/2014/main" id="{59D62B59-6BC1-A8B8-3E95-F81643A450D8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5780" y="4969434"/>
            <a:ext cx="184701" cy="272865"/>
          </a:xfrm>
          <a:prstGeom prst="rect">
            <a:avLst/>
          </a:prstGeom>
        </p:spPr>
      </p:pic>
      <p:grpSp>
        <p:nvGrpSpPr>
          <p:cNvPr id="67" name="群組 66">
            <a:extLst>
              <a:ext uri="{FF2B5EF4-FFF2-40B4-BE49-F238E27FC236}">
                <a16:creationId xmlns:a16="http://schemas.microsoft.com/office/drawing/2014/main" id="{6BC1A48B-8EE7-A31D-9D26-C9192BF3FC11}"/>
              </a:ext>
            </a:extLst>
          </p:cNvPr>
          <p:cNvGrpSpPr/>
          <p:nvPr/>
        </p:nvGrpSpPr>
        <p:grpSpPr>
          <a:xfrm>
            <a:off x="1104527" y="4814508"/>
            <a:ext cx="3586603" cy="1508720"/>
            <a:chOff x="1104527" y="4814508"/>
            <a:chExt cx="3586603" cy="1508720"/>
          </a:xfrm>
        </p:grpSpPr>
        <p:sp>
          <p:nvSpPr>
            <p:cNvPr id="51" name="手繪多邊形: 圖案 50">
              <a:extLst>
                <a:ext uri="{FF2B5EF4-FFF2-40B4-BE49-F238E27FC236}">
                  <a16:creationId xmlns:a16="http://schemas.microsoft.com/office/drawing/2014/main" id="{06AD0362-07F4-765F-72F8-2FB3942EB7BF}"/>
                </a:ext>
              </a:extLst>
            </p:cNvPr>
            <p:cNvSpPr/>
            <p:nvPr/>
          </p:nvSpPr>
          <p:spPr>
            <a:xfrm flipV="1">
              <a:off x="1122134" y="4814508"/>
              <a:ext cx="989862" cy="1008000"/>
            </a:xfrm>
            <a:custGeom>
              <a:avLst/>
              <a:gdLst>
                <a:gd name="connsiteX0" fmla="*/ 24102 w 989862"/>
                <a:gd name="connsiteY0" fmla="*/ 974504 h 1008000"/>
                <a:gd name="connsiteX1" fmla="*/ 24102 w 989862"/>
                <a:gd name="connsiteY1" fmla="*/ 33495 h 1008000"/>
                <a:gd name="connsiteX2" fmla="*/ 965760 w 989862"/>
                <a:gd name="connsiteY2" fmla="*/ 33495 h 1008000"/>
                <a:gd name="connsiteX3" fmla="*/ 965760 w 989862"/>
                <a:gd name="connsiteY3" fmla="*/ 974504 h 1008000"/>
                <a:gd name="connsiteX4" fmla="*/ 0 w 989862"/>
                <a:gd name="connsiteY4" fmla="*/ 1008000 h 1008000"/>
                <a:gd name="connsiteX5" fmla="*/ 989862 w 989862"/>
                <a:gd name="connsiteY5" fmla="*/ 1008000 h 1008000"/>
                <a:gd name="connsiteX6" fmla="*/ 989862 w 989862"/>
                <a:gd name="connsiteY6" fmla="*/ 0 h 1008000"/>
                <a:gd name="connsiteX7" fmla="*/ 0 w 989862"/>
                <a:gd name="connsiteY7" fmla="*/ 0 h 10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9862" h="1008000">
                  <a:moveTo>
                    <a:pt x="24102" y="974504"/>
                  </a:moveTo>
                  <a:lnTo>
                    <a:pt x="24102" y="33495"/>
                  </a:lnTo>
                  <a:lnTo>
                    <a:pt x="965760" y="33495"/>
                  </a:lnTo>
                  <a:lnTo>
                    <a:pt x="965760" y="974504"/>
                  </a:lnTo>
                  <a:close/>
                  <a:moveTo>
                    <a:pt x="0" y="1008000"/>
                  </a:moveTo>
                  <a:lnTo>
                    <a:pt x="989862" y="1008000"/>
                  </a:lnTo>
                  <a:lnTo>
                    <a:pt x="9898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TW" altLang="en-US"/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4390BD77-1B07-52DE-9C3E-B04143644EF4}"/>
                </a:ext>
              </a:extLst>
            </p:cNvPr>
            <p:cNvSpPr/>
            <p:nvPr/>
          </p:nvSpPr>
          <p:spPr>
            <a:xfrm>
              <a:off x="1104527" y="5861563"/>
              <a:ext cx="3586603" cy="46166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>
                  <a:solidFill>
                    <a:schemeClr val="tx1"/>
                  </a:solidFill>
                </a:rPr>
                <a:t>Last mile to the equipment/device</a:t>
              </a:r>
              <a:endParaRPr lang="zh-TW" altLang="en-US" sz="1600" b="1">
                <a:solidFill>
                  <a:schemeClr val="tx1"/>
                </a:solidFill>
              </a:endParaRPr>
            </a:p>
          </p:txBody>
        </p:sp>
      </p:grpSp>
      <p:grpSp>
        <p:nvGrpSpPr>
          <p:cNvPr id="87" name="群組 86">
            <a:extLst>
              <a:ext uri="{FF2B5EF4-FFF2-40B4-BE49-F238E27FC236}">
                <a16:creationId xmlns:a16="http://schemas.microsoft.com/office/drawing/2014/main" id="{DFA86835-DD77-5E27-83AA-70BE79EE2BD5}"/>
              </a:ext>
            </a:extLst>
          </p:cNvPr>
          <p:cNvGrpSpPr/>
          <p:nvPr/>
        </p:nvGrpSpPr>
        <p:grpSpPr>
          <a:xfrm>
            <a:off x="1117538" y="1900290"/>
            <a:ext cx="5890778" cy="3922217"/>
            <a:chOff x="1117538" y="1900290"/>
            <a:chExt cx="5890778" cy="3922217"/>
          </a:xfrm>
        </p:grpSpPr>
        <p:sp>
          <p:nvSpPr>
            <p:cNvPr id="59" name="手繪多邊形: 圖案 58">
              <a:extLst>
                <a:ext uri="{FF2B5EF4-FFF2-40B4-BE49-F238E27FC236}">
                  <a16:creationId xmlns:a16="http://schemas.microsoft.com/office/drawing/2014/main" id="{A89D9B73-08E7-81E6-8ED1-0E26D39ED6F7}"/>
                </a:ext>
              </a:extLst>
            </p:cNvPr>
            <p:cNvSpPr/>
            <p:nvPr/>
          </p:nvSpPr>
          <p:spPr>
            <a:xfrm>
              <a:off x="1117538" y="1900290"/>
              <a:ext cx="5890778" cy="3922217"/>
            </a:xfrm>
            <a:custGeom>
              <a:avLst/>
              <a:gdLst>
                <a:gd name="connsiteX0" fmla="*/ 4221877 w 5890778"/>
                <a:gd name="connsiteY0" fmla="*/ 3096126 h 3922216"/>
                <a:gd name="connsiteX1" fmla="*/ 4221877 w 5890778"/>
                <a:gd name="connsiteY1" fmla="*/ 3434680 h 3922216"/>
                <a:gd name="connsiteX2" fmla="*/ 5275556 w 5890778"/>
                <a:gd name="connsiteY2" fmla="*/ 3434680 h 3922216"/>
                <a:gd name="connsiteX3" fmla="*/ 5275556 w 5890778"/>
                <a:gd name="connsiteY3" fmla="*/ 3096126 h 3922216"/>
                <a:gd name="connsiteX4" fmla="*/ 0 w 5890778"/>
                <a:gd name="connsiteY4" fmla="*/ 2857754 h 3922216"/>
                <a:gd name="connsiteX5" fmla="*/ 786 w 5890778"/>
                <a:gd name="connsiteY5" fmla="*/ 2857754 h 3922216"/>
                <a:gd name="connsiteX6" fmla="*/ 786 w 5890778"/>
                <a:gd name="connsiteY6" fmla="*/ 3922215 h 3922216"/>
                <a:gd name="connsiteX7" fmla="*/ 0 w 5890778"/>
                <a:gd name="connsiteY7" fmla="*/ 3922215 h 3922216"/>
                <a:gd name="connsiteX8" fmla="*/ 4221774 w 5890778"/>
                <a:gd name="connsiteY8" fmla="*/ 2730588 h 3922216"/>
                <a:gd name="connsiteX9" fmla="*/ 4221774 w 5890778"/>
                <a:gd name="connsiteY9" fmla="*/ 3069142 h 3922216"/>
                <a:gd name="connsiteX10" fmla="*/ 5275453 w 5890778"/>
                <a:gd name="connsiteY10" fmla="*/ 3069142 h 3922216"/>
                <a:gd name="connsiteX11" fmla="*/ 5275453 w 5890778"/>
                <a:gd name="connsiteY11" fmla="*/ 2730588 h 3922216"/>
                <a:gd name="connsiteX12" fmla="*/ 4275211 w 5890778"/>
                <a:gd name="connsiteY12" fmla="*/ 1853521 h 3922216"/>
                <a:gd name="connsiteX13" fmla="*/ 4275211 w 5890778"/>
                <a:gd name="connsiteY13" fmla="*/ 2630112 h 3922216"/>
                <a:gd name="connsiteX14" fmla="*/ 5104912 w 5890778"/>
                <a:gd name="connsiteY14" fmla="*/ 2630112 h 3922216"/>
                <a:gd name="connsiteX15" fmla="*/ 5104912 w 5890778"/>
                <a:gd name="connsiteY15" fmla="*/ 1853521 h 3922216"/>
                <a:gd name="connsiteX16" fmla="*/ 5154584 w 5890778"/>
                <a:gd name="connsiteY16" fmla="*/ 1853081 h 3922216"/>
                <a:gd name="connsiteX17" fmla="*/ 5154584 w 5890778"/>
                <a:gd name="connsiteY17" fmla="*/ 2625990 h 3922216"/>
                <a:gd name="connsiteX18" fmla="*/ 5859305 w 5890778"/>
                <a:gd name="connsiteY18" fmla="*/ 2625990 h 3922216"/>
                <a:gd name="connsiteX19" fmla="*/ 5859305 w 5890778"/>
                <a:gd name="connsiteY19" fmla="*/ 1853081 h 3922216"/>
                <a:gd name="connsiteX20" fmla="*/ 5108908 w 5890778"/>
                <a:gd name="connsiteY20" fmla="*/ 525159 h 3922216"/>
                <a:gd name="connsiteX21" fmla="*/ 5108908 w 5890778"/>
                <a:gd name="connsiteY21" fmla="*/ 1401304 h 3922216"/>
                <a:gd name="connsiteX22" fmla="*/ 5866993 w 5890778"/>
                <a:gd name="connsiteY22" fmla="*/ 1401304 h 3922216"/>
                <a:gd name="connsiteX23" fmla="*/ 5866993 w 5890778"/>
                <a:gd name="connsiteY23" fmla="*/ 525159 h 3922216"/>
                <a:gd name="connsiteX24" fmla="*/ 786 w 5890778"/>
                <a:gd name="connsiteY24" fmla="*/ 0 h 3922216"/>
                <a:gd name="connsiteX25" fmla="*/ 5890778 w 5890778"/>
                <a:gd name="connsiteY25" fmla="*/ 0 h 3922216"/>
                <a:gd name="connsiteX26" fmla="*/ 5890778 w 5890778"/>
                <a:gd name="connsiteY26" fmla="*/ 3922216 h 3922216"/>
                <a:gd name="connsiteX27" fmla="*/ 786 w 5890778"/>
                <a:gd name="connsiteY27" fmla="*/ 3922216 h 3922216"/>
                <a:gd name="connsiteX28" fmla="*/ 786 w 5890778"/>
                <a:gd name="connsiteY28" fmla="*/ 3922215 h 3922216"/>
                <a:gd name="connsiteX29" fmla="*/ 1053679 w 5890778"/>
                <a:gd name="connsiteY29" fmla="*/ 3922215 h 3922216"/>
                <a:gd name="connsiteX30" fmla="*/ 1053679 w 5890778"/>
                <a:gd name="connsiteY30" fmla="*/ 2857754 h 3922216"/>
                <a:gd name="connsiteX31" fmla="*/ 786 w 5890778"/>
                <a:gd name="connsiteY31" fmla="*/ 2857754 h 392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890778" h="3922216">
                  <a:moveTo>
                    <a:pt x="4221877" y="3096126"/>
                  </a:moveTo>
                  <a:lnTo>
                    <a:pt x="4221877" y="3434680"/>
                  </a:lnTo>
                  <a:lnTo>
                    <a:pt x="5275556" y="3434680"/>
                  </a:lnTo>
                  <a:lnTo>
                    <a:pt x="5275556" y="3096126"/>
                  </a:lnTo>
                  <a:close/>
                  <a:moveTo>
                    <a:pt x="0" y="2857754"/>
                  </a:moveTo>
                  <a:lnTo>
                    <a:pt x="786" y="2857754"/>
                  </a:lnTo>
                  <a:lnTo>
                    <a:pt x="786" y="3922215"/>
                  </a:lnTo>
                  <a:lnTo>
                    <a:pt x="0" y="3922215"/>
                  </a:lnTo>
                  <a:close/>
                  <a:moveTo>
                    <a:pt x="4221774" y="2730588"/>
                  </a:moveTo>
                  <a:lnTo>
                    <a:pt x="4221774" y="3069142"/>
                  </a:lnTo>
                  <a:lnTo>
                    <a:pt x="5275453" y="3069142"/>
                  </a:lnTo>
                  <a:lnTo>
                    <a:pt x="5275453" y="2730588"/>
                  </a:lnTo>
                  <a:close/>
                  <a:moveTo>
                    <a:pt x="4275211" y="1853521"/>
                  </a:moveTo>
                  <a:lnTo>
                    <a:pt x="4275211" y="2630112"/>
                  </a:lnTo>
                  <a:lnTo>
                    <a:pt x="5104912" y="2630112"/>
                  </a:lnTo>
                  <a:lnTo>
                    <a:pt x="5104912" y="1853521"/>
                  </a:lnTo>
                  <a:close/>
                  <a:moveTo>
                    <a:pt x="5154584" y="1853081"/>
                  </a:moveTo>
                  <a:lnTo>
                    <a:pt x="5154584" y="2625990"/>
                  </a:lnTo>
                  <a:lnTo>
                    <a:pt x="5859305" y="2625990"/>
                  </a:lnTo>
                  <a:lnTo>
                    <a:pt x="5859305" y="1853081"/>
                  </a:lnTo>
                  <a:close/>
                  <a:moveTo>
                    <a:pt x="5108908" y="525159"/>
                  </a:moveTo>
                  <a:lnTo>
                    <a:pt x="5108908" y="1401304"/>
                  </a:lnTo>
                  <a:lnTo>
                    <a:pt x="5866993" y="1401304"/>
                  </a:lnTo>
                  <a:lnTo>
                    <a:pt x="5866993" y="525159"/>
                  </a:lnTo>
                  <a:close/>
                  <a:moveTo>
                    <a:pt x="786" y="0"/>
                  </a:moveTo>
                  <a:lnTo>
                    <a:pt x="5890778" y="0"/>
                  </a:lnTo>
                  <a:lnTo>
                    <a:pt x="5890778" y="3922216"/>
                  </a:lnTo>
                  <a:lnTo>
                    <a:pt x="786" y="3922216"/>
                  </a:lnTo>
                  <a:lnTo>
                    <a:pt x="786" y="3922215"/>
                  </a:lnTo>
                  <a:lnTo>
                    <a:pt x="1053679" y="3922215"/>
                  </a:lnTo>
                  <a:lnTo>
                    <a:pt x="1053679" y="2857754"/>
                  </a:lnTo>
                  <a:lnTo>
                    <a:pt x="786" y="2857754"/>
                  </a:lnTo>
                  <a:close/>
                </a:path>
              </a:pathLst>
            </a:custGeom>
            <a:solidFill>
              <a:srgbClr val="090A0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TW" altLang="en-US"/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8B2C4282-B58E-E288-B19A-2274409C6FB6}"/>
                </a:ext>
              </a:extLst>
            </p:cNvPr>
            <p:cNvSpPr/>
            <p:nvPr/>
          </p:nvSpPr>
          <p:spPr>
            <a:xfrm>
              <a:off x="2355386" y="5351730"/>
              <a:ext cx="4647807" cy="46166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>
                  <a:solidFill>
                    <a:schemeClr val="tx1"/>
                  </a:solidFill>
                </a:rPr>
                <a:t>Defense-in-depth for OT network security</a:t>
              </a:r>
              <a:endParaRPr lang="zh-TW" altLang="en-US" sz="1600" b="1">
                <a:solidFill>
                  <a:schemeClr val="tx1"/>
                </a:solidFill>
              </a:endParaRPr>
            </a:p>
          </p:txBody>
        </p:sp>
        <p:cxnSp>
          <p:nvCxnSpPr>
            <p:cNvPr id="86" name="直線單箭頭接點 85">
              <a:extLst>
                <a:ext uri="{FF2B5EF4-FFF2-40B4-BE49-F238E27FC236}">
                  <a16:creationId xmlns:a16="http://schemas.microsoft.com/office/drawing/2014/main" id="{7F8948BB-8CF7-C897-8DC6-F99446679716}"/>
                </a:ext>
              </a:extLst>
            </p:cNvPr>
            <p:cNvCxnSpPr/>
            <p:nvPr/>
          </p:nvCxnSpPr>
          <p:spPr>
            <a:xfrm flipH="1">
              <a:off x="5041480" y="1932811"/>
              <a:ext cx="0" cy="3357752"/>
            </a:xfrm>
            <a:prstGeom prst="straightConnector1">
              <a:avLst/>
            </a:prstGeom>
            <a:ln w="38100">
              <a:solidFill>
                <a:srgbClr val="FFC000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A0F4E4CF-3ABA-42CE-28E4-1D2217ECEEFB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7219946" y="4107349"/>
            <a:ext cx="4027425" cy="19431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199D4A8-CA1A-EF95-F739-EA652DDC34D4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8620414" y="5366617"/>
            <a:ext cx="770483" cy="66479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0F0630C-04F2-8346-2EF9-841A45C2553A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8494417" y="6031414"/>
            <a:ext cx="1022475" cy="5156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7FE8C90-CF29-48C7-60AA-E929C99479CB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5720556" y="3043237"/>
            <a:ext cx="752475" cy="771525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B806EAE2-A127-A591-5633-0F7C6785B7EE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10992071" y="806081"/>
            <a:ext cx="765430" cy="7771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7725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圖片 19" descr="一張含有 電子產品, 電子裝置, 小工具, 智慧型手機 的圖片&#10;&#10;自動產生的描述">
            <a:extLst>
              <a:ext uri="{FF2B5EF4-FFF2-40B4-BE49-F238E27FC236}">
                <a16:creationId xmlns:a16="http://schemas.microsoft.com/office/drawing/2014/main" id="{9B7C898D-D4B1-1B5F-18C8-091A94BEDE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319" y="1036363"/>
            <a:ext cx="4948834" cy="3299223"/>
          </a:xfrm>
          <a:prstGeom prst="rect">
            <a:avLst/>
          </a:prstGeom>
        </p:spPr>
      </p:pic>
      <p:pic>
        <p:nvPicPr>
          <p:cNvPr id="4" name="圖片 3" descr="bk.jpg">
            <a:extLst>
              <a:ext uri="{FF2B5EF4-FFF2-40B4-BE49-F238E27FC236}">
                <a16:creationId xmlns:a16="http://schemas.microsoft.com/office/drawing/2014/main" id="{81C0F010-8D1A-B103-0515-CA1BBE17D1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9874"/>
            <a:ext cx="12193588" cy="1133130"/>
          </a:xfrm>
          <a:prstGeom prst="rect">
            <a:avLst/>
          </a:prstGeom>
          <a:solidFill>
            <a:schemeClr val="tx2">
              <a:lumMod val="75000"/>
              <a:alpha val="85000"/>
            </a:schemeClr>
          </a:solidFill>
          <a:ln>
            <a:noFill/>
          </a:ln>
          <a:effectLst/>
        </p:spPr>
      </p:pic>
      <p:sp>
        <p:nvSpPr>
          <p:cNvPr id="5" name="標題 1">
            <a:extLst>
              <a:ext uri="{FF2B5EF4-FFF2-40B4-BE49-F238E27FC236}">
                <a16:creationId xmlns:a16="http://schemas.microsoft.com/office/drawing/2014/main" id="{159C64ED-CDC9-B162-432F-88117F013FB6}"/>
              </a:ext>
            </a:extLst>
          </p:cNvPr>
          <p:cNvSpPr txBox="1">
            <a:spLocks/>
          </p:cNvSpPr>
          <p:nvPr/>
        </p:nvSpPr>
        <p:spPr>
          <a:xfrm>
            <a:off x="164563" y="71678"/>
            <a:ext cx="11512231" cy="96468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3200">
                <a:solidFill>
                  <a:schemeClr val="bg1"/>
                </a:solidFill>
                <a:cs typeface="Arial"/>
              </a:rPr>
              <a:t>NPort 6000-G2 Series</a:t>
            </a:r>
            <a:endParaRPr lang="zh-TW" altLang="en-US" sz="800">
              <a:solidFill>
                <a:schemeClr val="bg1"/>
              </a:solidFill>
              <a:cs typeface="Arial"/>
            </a:endParaRPr>
          </a:p>
          <a:p>
            <a:r>
              <a:rPr lang="fr-FR" altLang="zh-TW" sz="1600" i="1">
                <a:solidFill>
                  <a:schemeClr val="bg1"/>
                </a:solidFill>
                <a:cs typeface="Arial"/>
              </a:rPr>
              <a:t>1/2/4/8/16/32-port RS-232/422/485 Secure Serial Device Server</a:t>
            </a:r>
            <a:endParaRPr lang="en-US" altLang="zh-TW" sz="1600" i="1">
              <a:solidFill>
                <a:schemeClr val="bg1"/>
              </a:solidFill>
              <a:cs typeface="Arial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09B6B5A-8B3D-B69A-603E-D90302DB5486}"/>
              </a:ext>
            </a:extLst>
          </p:cNvPr>
          <p:cNvSpPr txBox="1"/>
          <p:nvPr/>
        </p:nvSpPr>
        <p:spPr>
          <a:xfrm>
            <a:off x="5464818" y="1222170"/>
            <a:ext cx="6121299" cy="5316840"/>
          </a:xfrm>
          <a:prstGeom prst="rect">
            <a:avLst/>
          </a:prstGeom>
          <a:noFill/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ts val="383"/>
              </a:spcBef>
            </a:pPr>
            <a:r>
              <a:rPr lang="en-US" altLang="zh-TW" sz="1800" b="1" dirty="0">
                <a:solidFill>
                  <a:srgbClr val="222222"/>
                </a:solidFill>
                <a:latin typeface="Arial"/>
                <a:ea typeface="Arial" panose="020B0604020202020204" pitchFamily="34" charset="0"/>
                <a:cs typeface="Arial"/>
              </a:rPr>
              <a:t>Features and Benefits</a:t>
            </a:r>
            <a:endParaRPr lang="zh-TW" altLang="zh-TW" sz="1800" b="1" dirty="0">
              <a:latin typeface="Arial"/>
              <a:ea typeface="Arial" panose="020B0604020202020204" pitchFamily="34" charset="0"/>
              <a:cs typeface="Arial"/>
            </a:endParaRPr>
          </a:p>
          <a:p>
            <a:pPr marL="571500" lvl="1" indent="-228600">
              <a:spcBef>
                <a:spcPts val="518"/>
              </a:spcBef>
              <a:buSzPct val="100000"/>
              <a:buFont typeface="+mj-lt"/>
              <a:buAutoNum type="arabicPeriod"/>
              <a:tabLst>
                <a:tab pos="2073542" algn="l"/>
              </a:tabLst>
            </a:pPr>
            <a:r>
              <a:rPr lang="en-US" altLang="zh-TW" sz="1600" b="1" dirty="0">
                <a:solidFill>
                  <a:schemeClr val="accent5">
                    <a:lumMod val="75000"/>
                  </a:schemeClr>
                </a:solidFill>
                <a:cs typeface="Arial"/>
              </a:rPr>
              <a:t>Developed following Secure by Design Process</a:t>
            </a:r>
          </a:p>
          <a:p>
            <a:pPr marL="895350" lvl="2" indent="-358775">
              <a:spcBef>
                <a:spcPts val="518"/>
              </a:spcBef>
              <a:buSzPct val="100000"/>
              <a:buFont typeface="Arial" panose="020B0604020202020204" pitchFamily="34" charset="0"/>
              <a:buChar char="•"/>
              <a:tabLst>
                <a:tab pos="895350" algn="l"/>
                <a:tab pos="2073275" algn="l"/>
              </a:tabLst>
            </a:pPr>
            <a:r>
              <a:rPr lang="en-US" altLang="zh-TW" sz="1200" dirty="0"/>
              <a:t>Team certified for IEC 62443-4-1</a:t>
            </a:r>
          </a:p>
          <a:p>
            <a:pPr marL="895350" lvl="2" indent="-358775">
              <a:spcBef>
                <a:spcPts val="518"/>
              </a:spcBef>
              <a:buSzPct val="100000"/>
              <a:buFont typeface="Arial" panose="020B0604020202020204" pitchFamily="34" charset="0"/>
              <a:buChar char="•"/>
              <a:tabLst>
                <a:tab pos="895350" algn="l"/>
                <a:tab pos="2073275" algn="l"/>
              </a:tabLst>
            </a:pPr>
            <a:r>
              <a:rPr lang="en-US" altLang="zh-TW" sz="1200" dirty="0"/>
              <a:t>Product lifecycle / design following IEC 62443/NIS2/CRA</a:t>
            </a:r>
          </a:p>
          <a:p>
            <a:pPr marL="895350" lvl="2" indent="-358775">
              <a:spcBef>
                <a:spcPts val="518"/>
              </a:spcBef>
              <a:buSzPct val="100000"/>
              <a:buFont typeface="Arial" panose="020B0604020202020204" pitchFamily="34" charset="0"/>
              <a:buChar char="•"/>
              <a:tabLst>
                <a:tab pos="895350" algn="l"/>
                <a:tab pos="2073275" algn="l"/>
              </a:tabLst>
            </a:pPr>
            <a:r>
              <a:rPr lang="en-US" altLang="zh-TW" sz="1200" b="1" dirty="0"/>
              <a:t>IEC 62443-4-2 Secure Level 2 Certified</a:t>
            </a:r>
            <a:r>
              <a:rPr lang="en-US" altLang="zh-TW" sz="1200" dirty="0"/>
              <a:t>*</a:t>
            </a:r>
          </a:p>
          <a:p>
            <a:pPr marL="571500" lvl="1" indent="-228600">
              <a:spcBef>
                <a:spcPts val="518"/>
              </a:spcBef>
              <a:buSzPct val="100000"/>
              <a:buFont typeface="+mj-lt"/>
              <a:buAutoNum type="arabicPeriod"/>
              <a:tabLst>
                <a:tab pos="2073542" algn="l"/>
              </a:tabLst>
            </a:pPr>
            <a:r>
              <a:rPr lang="en-US" altLang="zh-TW" sz="1600" b="1" dirty="0">
                <a:solidFill>
                  <a:schemeClr val="accent6">
                    <a:lumMod val="75000"/>
                  </a:schemeClr>
                </a:solidFill>
                <a:cs typeface="Arial"/>
              </a:rPr>
              <a:t>Secure Management</a:t>
            </a:r>
          </a:p>
          <a:p>
            <a:pPr marL="860425" lvl="3" indent="-323850">
              <a:spcBef>
                <a:spcPts val="518"/>
              </a:spcBef>
              <a:buSzPct val="100000"/>
              <a:buFont typeface="Arial" panose="020B0604020202020204" pitchFamily="34" charset="0"/>
              <a:buChar char="•"/>
              <a:tabLst>
                <a:tab pos="2073542" algn="l"/>
              </a:tabLst>
            </a:pPr>
            <a:r>
              <a:rPr lang="en-US" altLang="zh-TW" sz="1200" dirty="0">
                <a:cs typeface="Arial"/>
              </a:rPr>
              <a:t>Hardware Secure Boot </a:t>
            </a:r>
            <a:r>
              <a:rPr lang="en-US" altLang="zh-TW" sz="1200" dirty="0"/>
              <a:t>that o</a:t>
            </a:r>
            <a:r>
              <a:rPr lang="en-US" altLang="zh-TW" sz="1200" dirty="0">
                <a:cs typeface="Arial"/>
              </a:rPr>
              <a:t>nly runs trusted firmware &amp; config</a:t>
            </a:r>
          </a:p>
          <a:p>
            <a:pPr marL="860425" lvl="3" indent="-323850">
              <a:spcBef>
                <a:spcPts val="518"/>
              </a:spcBef>
              <a:buSzPct val="100000"/>
              <a:buFont typeface="Arial" panose="020B0604020202020204" pitchFamily="34" charset="0"/>
              <a:buChar char="•"/>
              <a:tabLst>
                <a:tab pos="2073542" algn="l"/>
              </a:tabLst>
            </a:pPr>
            <a:r>
              <a:rPr lang="en-US" altLang="zh-TW" sz="1200" b="1" dirty="0">
                <a:cs typeface="Arial"/>
              </a:rPr>
              <a:t>User authentication </a:t>
            </a:r>
            <a:r>
              <a:rPr lang="en-US" altLang="zh-TW" sz="1200" dirty="0">
                <a:cs typeface="Arial"/>
              </a:rPr>
              <a:t>w/ </a:t>
            </a:r>
            <a:r>
              <a:rPr lang="en-US" altLang="zh-TW" sz="1200" b="1" dirty="0">
                <a:cs typeface="Arial"/>
              </a:rPr>
              <a:t>Role-based access</a:t>
            </a:r>
            <a:r>
              <a:rPr lang="zh-TW" altLang="en-US" sz="1200" b="1" dirty="0">
                <a:cs typeface="Arial"/>
              </a:rPr>
              <a:t> </a:t>
            </a:r>
            <a:r>
              <a:rPr lang="en-US" altLang="zh-TW" sz="1200" dirty="0">
                <a:cs typeface="Arial"/>
              </a:rPr>
              <a:t>control with first </a:t>
            </a:r>
          </a:p>
          <a:p>
            <a:pPr marL="860425" lvl="3" indent="-323850">
              <a:spcBef>
                <a:spcPts val="518"/>
              </a:spcBef>
              <a:buSzPct val="100000"/>
              <a:buFont typeface="Arial" panose="020B0604020202020204" pitchFamily="34" charset="0"/>
              <a:buChar char="•"/>
              <a:tabLst>
                <a:tab pos="2073542" algn="l"/>
              </a:tabLst>
            </a:pPr>
            <a:r>
              <a:rPr lang="en-US" altLang="zh-TW" sz="1200" dirty="0">
                <a:cs typeface="Arial"/>
              </a:rPr>
              <a:t>login process w/o default username &amp; password</a:t>
            </a:r>
          </a:p>
          <a:p>
            <a:pPr marL="860425" lvl="3" indent="-323850">
              <a:spcBef>
                <a:spcPts val="518"/>
              </a:spcBef>
              <a:buSzPct val="100000"/>
              <a:buFont typeface="Arial" panose="020B0604020202020204" pitchFamily="34" charset="0"/>
              <a:buChar char="•"/>
              <a:tabLst>
                <a:tab pos="2073542" algn="l"/>
              </a:tabLst>
            </a:pPr>
            <a:r>
              <a:rPr lang="en-US" altLang="zh-TW" sz="1200" b="1" dirty="0">
                <a:cs typeface="Arial"/>
              </a:rPr>
              <a:t>Syslog</a:t>
            </a:r>
            <a:r>
              <a:rPr lang="en-US" altLang="zh-TW" sz="1200" dirty="0">
                <a:cs typeface="Arial"/>
              </a:rPr>
              <a:t> for Incident Auditing </a:t>
            </a:r>
          </a:p>
          <a:p>
            <a:pPr marL="571500" lvl="1" indent="-228600">
              <a:spcBef>
                <a:spcPts val="518"/>
              </a:spcBef>
              <a:buSzPct val="100000"/>
              <a:buFont typeface="+mj-lt"/>
              <a:buAutoNum type="arabicPeriod"/>
              <a:tabLst>
                <a:tab pos="2073542" algn="l"/>
              </a:tabLst>
            </a:pPr>
            <a:r>
              <a:rPr lang="en-US" sz="1600" b="1" dirty="0">
                <a:solidFill>
                  <a:schemeClr val="accent6">
                    <a:lumMod val="75000"/>
                  </a:schemeClr>
                </a:solidFill>
                <a:ea typeface="Arial" panose="020B0604020202020204" pitchFamily="34" charset="0"/>
                <a:cs typeface="Arial"/>
              </a:rPr>
              <a:t>Secure Communication</a:t>
            </a:r>
          </a:p>
          <a:p>
            <a:pPr marL="803275" lvl="1" indent="-268288">
              <a:spcBef>
                <a:spcPts val="518"/>
              </a:spcBef>
              <a:buSzPct val="100000"/>
              <a:buFont typeface="Arial" panose="020B0604020202020204" pitchFamily="34" charset="0"/>
              <a:buChar char="•"/>
              <a:tabLst>
                <a:tab pos="803275" algn="l"/>
                <a:tab pos="2073275" algn="l"/>
              </a:tabLst>
            </a:pPr>
            <a:r>
              <a:rPr lang="en-US" sz="1200" b="1" dirty="0"/>
              <a:t>Secured Serial Data Stream &amp; Management Interface </a:t>
            </a:r>
            <a:br>
              <a:rPr lang="en-US" sz="1200" dirty="0"/>
            </a:br>
            <a:r>
              <a:rPr lang="en-US" sz="1200" dirty="0"/>
              <a:t>with </a:t>
            </a:r>
            <a:r>
              <a:rPr lang="en-US" sz="1200" b="1" dirty="0"/>
              <a:t>encryption &amp; authentication</a:t>
            </a:r>
          </a:p>
          <a:p>
            <a:pPr marL="803275" lvl="1" indent="-268288">
              <a:spcBef>
                <a:spcPts val="518"/>
              </a:spcBef>
              <a:buSzPct val="100000"/>
              <a:buFont typeface="Arial" panose="020B0604020202020204" pitchFamily="34" charset="0"/>
              <a:buChar char="•"/>
              <a:tabLst>
                <a:tab pos="803275" algn="l"/>
                <a:tab pos="2073275" algn="l"/>
              </a:tabLst>
            </a:pPr>
            <a:r>
              <a:rPr lang="en-US" sz="1200" dirty="0"/>
              <a:t>Strong Enough Encryption Method (ECC-256 = </a:t>
            </a:r>
            <a:r>
              <a:rPr lang="en-US" sz="1200" b="1" dirty="0"/>
              <a:t>RSA 3072</a:t>
            </a:r>
            <a:r>
              <a:rPr lang="en-US" sz="1200" dirty="0"/>
              <a:t>)</a:t>
            </a:r>
          </a:p>
          <a:p>
            <a:pPr marL="623888" lvl="1" indent="-280988">
              <a:spcBef>
                <a:spcPts val="518"/>
              </a:spcBef>
              <a:buSzPct val="100000"/>
              <a:buFont typeface="+mj-lt"/>
              <a:buAutoNum type="arabicPeriod" startAt="4"/>
              <a:tabLst>
                <a:tab pos="2073542" algn="l"/>
              </a:tabLst>
            </a:pPr>
            <a:r>
              <a:rPr lang="en-US" altLang="zh-TW" sz="1600" b="1" dirty="0">
                <a:solidFill>
                  <a:schemeClr val="accent6">
                    <a:lumMod val="75000"/>
                  </a:schemeClr>
                </a:solidFill>
                <a:cs typeface="Arial"/>
              </a:rPr>
              <a:t>Enterprise Integration</a:t>
            </a:r>
          </a:p>
          <a:p>
            <a:pPr marL="803275" lvl="1" indent="-280988">
              <a:spcBef>
                <a:spcPts val="518"/>
              </a:spcBef>
              <a:buSzPct val="100000"/>
              <a:buFont typeface="Arial" panose="020B0604020202020204" pitchFamily="34" charset="0"/>
              <a:buChar char="•"/>
              <a:tabLst>
                <a:tab pos="2073542" algn="l"/>
              </a:tabLst>
            </a:pPr>
            <a:r>
              <a:rPr lang="en-US" altLang="zh-TW" sz="1200" dirty="0">
                <a:cs typeface="Arial"/>
              </a:rPr>
              <a:t>Supporting </a:t>
            </a:r>
            <a:r>
              <a:rPr lang="en-US" altLang="zh-TW" sz="1200" b="1" dirty="0">
                <a:cs typeface="Arial"/>
              </a:rPr>
              <a:t>remote syslog (RFC3164)</a:t>
            </a:r>
            <a:r>
              <a:rPr lang="en-US" altLang="zh-TW" sz="1200" dirty="0">
                <a:cs typeface="Arial"/>
              </a:rPr>
              <a:t> for SIEM</a:t>
            </a:r>
          </a:p>
          <a:p>
            <a:pPr marL="803275" lvl="1" indent="-280988">
              <a:spcBef>
                <a:spcPts val="518"/>
              </a:spcBef>
              <a:buSzPct val="100000"/>
              <a:buFont typeface="Arial" panose="020B0604020202020204" pitchFamily="34" charset="0"/>
              <a:buChar char="•"/>
              <a:tabLst>
                <a:tab pos="2073542" algn="l"/>
              </a:tabLst>
            </a:pPr>
            <a:r>
              <a:rPr lang="en-US" altLang="zh-TW" sz="1200" dirty="0">
                <a:cs typeface="Arial"/>
              </a:rPr>
              <a:t>Supporting remote authentication server for with </a:t>
            </a:r>
          </a:p>
          <a:p>
            <a:pPr marL="803275" lvl="1" indent="-280988">
              <a:spcBef>
                <a:spcPts val="518"/>
              </a:spcBef>
              <a:buSzPct val="100000"/>
              <a:buFont typeface="Arial" panose="020B0604020202020204" pitchFamily="34" charset="0"/>
              <a:buChar char="•"/>
              <a:tabLst>
                <a:tab pos="2073542" algn="l"/>
              </a:tabLst>
            </a:pPr>
            <a:r>
              <a:rPr lang="en-US" altLang="zh-TW" sz="1200" b="1" dirty="0">
                <a:cs typeface="Arial"/>
              </a:rPr>
              <a:t>RADIUS/ TACACS+ server</a:t>
            </a:r>
          </a:p>
          <a:p>
            <a:pPr marL="623888" lvl="1" indent="-280988">
              <a:spcBef>
                <a:spcPts val="518"/>
              </a:spcBef>
              <a:buSzPct val="100000"/>
              <a:buFont typeface="+mj-lt"/>
              <a:buAutoNum type="arabicPeriod" startAt="5"/>
              <a:tabLst>
                <a:tab pos="2073542" algn="l"/>
              </a:tabLst>
            </a:pPr>
            <a:r>
              <a:rPr lang="en-US" altLang="zh-TW" sz="1600" b="1" dirty="0">
                <a:cs typeface="Arial"/>
              </a:rPr>
              <a:t>Continuous Service</a:t>
            </a:r>
          </a:p>
          <a:p>
            <a:pPr marL="803275" lvl="1" indent="-268288">
              <a:spcBef>
                <a:spcPts val="518"/>
              </a:spcBef>
              <a:buSzPct val="100000"/>
              <a:buFont typeface="Arial" panose="020B0604020202020204" pitchFamily="34" charset="0"/>
              <a:buChar char="•"/>
              <a:tabLst>
                <a:tab pos="2073542" algn="l"/>
              </a:tabLst>
            </a:pPr>
            <a:r>
              <a:rPr lang="en-US" altLang="zh-TW" sz="1200" dirty="0">
                <a:cs typeface="Arial"/>
              </a:rPr>
              <a:t>Continuous vulnerability &amp; </a:t>
            </a:r>
            <a:r>
              <a:rPr lang="en-US" altLang="zh-TW" sz="1200" dirty="0"/>
              <a:t>p</a:t>
            </a:r>
            <a:r>
              <a:rPr lang="en-US" altLang="zh-TW" sz="1200" dirty="0">
                <a:cs typeface="Arial"/>
              </a:rPr>
              <a:t>atch </a:t>
            </a:r>
            <a:r>
              <a:rPr lang="en-US" altLang="zh-TW" sz="1200" dirty="0"/>
              <a:t>s</a:t>
            </a:r>
            <a:r>
              <a:rPr lang="en-US" altLang="zh-TW" sz="1200" dirty="0">
                <a:cs typeface="Arial"/>
              </a:rPr>
              <a:t>ervice</a:t>
            </a:r>
          </a:p>
        </p:txBody>
      </p:sp>
      <p:sp>
        <p:nvSpPr>
          <p:cNvPr id="7" name="TextBox 49">
            <a:extLst>
              <a:ext uri="{FF2B5EF4-FFF2-40B4-BE49-F238E27FC236}">
                <a16:creationId xmlns:a16="http://schemas.microsoft.com/office/drawing/2014/main" id="{1962E9EE-9D33-6F7E-4BAF-C5EB488E3CCD}"/>
              </a:ext>
            </a:extLst>
          </p:cNvPr>
          <p:cNvSpPr txBox="1"/>
          <p:nvPr/>
        </p:nvSpPr>
        <p:spPr>
          <a:xfrm>
            <a:off x="5920678" y="6522508"/>
            <a:ext cx="4955066" cy="230832"/>
          </a:xfrm>
          <a:prstGeom prst="rect">
            <a:avLst/>
          </a:prstGeom>
          <a:noFill/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TW" sz="1050" dirty="0">
                <a:solidFill>
                  <a:schemeClr val="bg1">
                    <a:lumMod val="50000"/>
                  </a:schemeClr>
                </a:solidFill>
                <a:latin typeface="Arial"/>
                <a:ea typeface="Arial" panose="020B0604020202020204" pitchFamily="34" charset="0"/>
                <a:cs typeface="Arial"/>
              </a:rPr>
              <a:t>*will be certified by 2025/E with 4-32 port product launch</a:t>
            </a:r>
            <a:endParaRPr lang="zh-TW" altLang="en-US" sz="1050" dirty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A868C694-E6E9-50A5-C1C8-1EEAF40039D3}"/>
              </a:ext>
            </a:extLst>
          </p:cNvPr>
          <p:cNvSpPr txBox="1"/>
          <p:nvPr/>
        </p:nvSpPr>
        <p:spPr>
          <a:xfrm>
            <a:off x="210043" y="4104753"/>
            <a:ext cx="25408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400" b="1" dirty="0">
                <a:solidFill>
                  <a:srgbClr val="222222"/>
                </a:solidFill>
                <a:latin typeface="Arial"/>
                <a:cs typeface="Arial"/>
              </a:rPr>
              <a:t>Product Launch Schedule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TW" sz="1000" dirty="0">
                <a:cs typeface="Arial"/>
              </a:rPr>
              <a:t>4 - 32 Port: </a:t>
            </a:r>
            <a:r>
              <a:rPr lang="en-US" altLang="zh-TW" sz="1000" dirty="0"/>
              <a:t>Nov.</a:t>
            </a:r>
            <a:r>
              <a:rPr lang="en-US" altLang="zh-TW" sz="1000" dirty="0">
                <a:cs typeface="Arial"/>
              </a:rPr>
              <a:t> 2025</a:t>
            </a:r>
            <a:endParaRPr lang="zh-TW" altLang="en-US" sz="1000" dirty="0">
              <a:cs typeface="Arial"/>
            </a:endParaRPr>
          </a:p>
        </p:txBody>
      </p:sp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B1144D02-F756-88F0-F208-676ABC5F5997}"/>
              </a:ext>
            </a:extLst>
          </p:cNvPr>
          <p:cNvGraphicFramePr>
            <a:graphicFrameLocks noGrp="1"/>
          </p:cNvGraphicFramePr>
          <p:nvPr/>
        </p:nvGraphicFramePr>
        <p:xfrm>
          <a:off x="210043" y="4718947"/>
          <a:ext cx="5082999" cy="16017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3330">
                  <a:extLst>
                    <a:ext uri="{9D8B030D-6E8A-4147-A177-3AD203B41FA5}">
                      <a16:colId xmlns:a16="http://schemas.microsoft.com/office/drawing/2014/main" val="1956249278"/>
                    </a:ext>
                  </a:extLst>
                </a:gridCol>
                <a:gridCol w="818678">
                  <a:extLst>
                    <a:ext uri="{9D8B030D-6E8A-4147-A177-3AD203B41FA5}">
                      <a16:colId xmlns:a16="http://schemas.microsoft.com/office/drawing/2014/main" val="481618282"/>
                    </a:ext>
                  </a:extLst>
                </a:gridCol>
                <a:gridCol w="937549">
                  <a:extLst>
                    <a:ext uri="{9D8B030D-6E8A-4147-A177-3AD203B41FA5}">
                      <a16:colId xmlns:a16="http://schemas.microsoft.com/office/drawing/2014/main" val="1067158729"/>
                    </a:ext>
                  </a:extLst>
                </a:gridCol>
                <a:gridCol w="1064871">
                  <a:extLst>
                    <a:ext uri="{9D8B030D-6E8A-4147-A177-3AD203B41FA5}">
                      <a16:colId xmlns:a16="http://schemas.microsoft.com/office/drawing/2014/main" val="2596909791"/>
                    </a:ext>
                  </a:extLst>
                </a:gridCol>
                <a:gridCol w="1018571">
                  <a:extLst>
                    <a:ext uri="{9D8B030D-6E8A-4147-A177-3AD203B41FA5}">
                      <a16:colId xmlns:a16="http://schemas.microsoft.com/office/drawing/2014/main" val="1011443747"/>
                    </a:ext>
                  </a:extLst>
                </a:gridCol>
              </a:tblGrid>
              <a:tr h="321453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050" b="0">
                          <a:solidFill>
                            <a:schemeClr val="bg1"/>
                          </a:solidFill>
                        </a:rPr>
                        <a:t>Model Selection</a:t>
                      </a:r>
                      <a:endParaRPr lang="zh-TW" altLang="en-US" sz="1050" b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050" b="0">
                          <a:solidFill>
                            <a:schemeClr val="bg1"/>
                          </a:solidFill>
                        </a:rPr>
                        <a:t>Serial Port</a:t>
                      </a:r>
                      <a:endParaRPr lang="zh-TW" altLang="en-US" sz="1050" b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050" b="0">
                          <a:solidFill>
                            <a:schemeClr val="bg1"/>
                          </a:solidFill>
                        </a:rPr>
                        <a:t>Secure Boot</a:t>
                      </a:r>
                      <a:endParaRPr lang="zh-TW" altLang="en-US" sz="1050" b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050" b="0">
                          <a:solidFill>
                            <a:schemeClr val="bg1"/>
                          </a:solidFill>
                        </a:rPr>
                        <a:t>SD Card for Serial Buffer</a:t>
                      </a:r>
                      <a:endParaRPr lang="zh-TW" altLang="en-US" sz="1050" b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050" b="0">
                          <a:solidFill>
                            <a:schemeClr val="bg1"/>
                          </a:solidFill>
                        </a:rPr>
                        <a:t>Operating Temperature</a:t>
                      </a:r>
                      <a:endParaRPr lang="zh-TW" altLang="en-US" sz="1050" b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3291066"/>
                  </a:ext>
                </a:extLst>
              </a:tr>
              <a:tr h="297563">
                <a:tc>
                  <a:txBody>
                    <a:bodyPr/>
                    <a:lstStyle/>
                    <a:p>
                      <a:r>
                        <a:rPr lang="en-US" altLang="zh-TW" sz="1050"/>
                        <a:t>NPort 6150-G2</a:t>
                      </a:r>
                      <a:endParaRPr lang="zh-TW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050"/>
                        <a:t>1</a:t>
                      </a:r>
                      <a:endParaRPr lang="zh-TW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050"/>
                        <a:t>v</a:t>
                      </a:r>
                      <a:endParaRPr lang="zh-TW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050"/>
                        <a:t>-</a:t>
                      </a:r>
                      <a:endParaRPr lang="zh-TW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050"/>
                        <a:t>-10 – 60°C</a:t>
                      </a:r>
                      <a:endParaRPr lang="zh-TW" altLang="en-US" sz="10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5780532"/>
                  </a:ext>
                </a:extLst>
              </a:tr>
              <a:tr h="2975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50"/>
                        <a:t>NPort 6150-G2-T</a:t>
                      </a:r>
                      <a:endParaRPr lang="zh-TW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050"/>
                        <a:t>1</a:t>
                      </a:r>
                      <a:endParaRPr lang="zh-TW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050"/>
                        <a:t>v</a:t>
                      </a:r>
                      <a:endParaRPr lang="zh-TW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050"/>
                        <a:t>-</a:t>
                      </a:r>
                      <a:endParaRPr lang="zh-TW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50"/>
                        <a:t>-40 – 75°C</a:t>
                      </a:r>
                      <a:endParaRPr lang="zh-TW" altLang="en-US" sz="10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2726984"/>
                  </a:ext>
                </a:extLst>
              </a:tr>
              <a:tr h="297563">
                <a:tc>
                  <a:txBody>
                    <a:bodyPr/>
                    <a:lstStyle/>
                    <a:p>
                      <a:r>
                        <a:rPr lang="en-US" altLang="zh-TW" sz="1050"/>
                        <a:t>NPort 6250-G2</a:t>
                      </a:r>
                      <a:endParaRPr lang="zh-TW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050"/>
                        <a:t>2</a:t>
                      </a:r>
                      <a:endParaRPr lang="zh-TW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050"/>
                        <a:t>v</a:t>
                      </a:r>
                      <a:endParaRPr lang="zh-TW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050"/>
                        <a:t>v</a:t>
                      </a:r>
                      <a:endParaRPr lang="zh-TW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50"/>
                        <a:t>-10 – 60°C</a:t>
                      </a:r>
                      <a:endParaRPr lang="zh-TW" altLang="en-US" sz="105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9078089"/>
                  </a:ext>
                </a:extLst>
              </a:tr>
              <a:tr h="2975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50"/>
                        <a:t>NPort 6250-G2-T</a:t>
                      </a:r>
                      <a:endParaRPr lang="zh-TW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050"/>
                        <a:t>2</a:t>
                      </a:r>
                      <a:endParaRPr lang="zh-TW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050"/>
                        <a:t>v</a:t>
                      </a:r>
                      <a:endParaRPr lang="zh-TW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050"/>
                        <a:t>v</a:t>
                      </a:r>
                      <a:endParaRPr lang="zh-TW" altLang="en-US" sz="105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050" dirty="0"/>
                        <a:t>-40 – 75°C</a:t>
                      </a:r>
                      <a:endParaRPr lang="zh-TW" altLang="en-US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1168468"/>
                  </a:ext>
                </a:extLst>
              </a:tr>
            </a:tbl>
          </a:graphicData>
        </a:graphic>
      </p:graphicFrame>
      <p:sp>
        <p:nvSpPr>
          <p:cNvPr id="2" name="矩形 6">
            <a:extLst>
              <a:ext uri="{FF2B5EF4-FFF2-40B4-BE49-F238E27FC236}">
                <a16:creationId xmlns:a16="http://schemas.microsoft.com/office/drawing/2014/main" id="{0E6B1732-C220-0A11-E7D7-C66B59586FEA}"/>
              </a:ext>
            </a:extLst>
          </p:cNvPr>
          <p:cNvSpPr/>
          <p:nvPr/>
        </p:nvSpPr>
        <p:spPr>
          <a:xfrm>
            <a:off x="5848350" y="1566864"/>
            <a:ext cx="5027394" cy="1042986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9" name="矩形 6">
            <a:extLst>
              <a:ext uri="{FF2B5EF4-FFF2-40B4-BE49-F238E27FC236}">
                <a16:creationId xmlns:a16="http://schemas.microsoft.com/office/drawing/2014/main" id="{6D4D5F6A-FD9F-504B-3995-8DE5FD2C2547}"/>
              </a:ext>
            </a:extLst>
          </p:cNvPr>
          <p:cNvSpPr/>
          <p:nvPr/>
        </p:nvSpPr>
        <p:spPr>
          <a:xfrm>
            <a:off x="5848350" y="2609849"/>
            <a:ext cx="5027394" cy="1323976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0" name="矩形 6">
            <a:extLst>
              <a:ext uri="{FF2B5EF4-FFF2-40B4-BE49-F238E27FC236}">
                <a16:creationId xmlns:a16="http://schemas.microsoft.com/office/drawing/2014/main" id="{1032BCDE-DF0A-6CB6-4466-2044259D4E47}"/>
              </a:ext>
            </a:extLst>
          </p:cNvPr>
          <p:cNvSpPr/>
          <p:nvPr/>
        </p:nvSpPr>
        <p:spPr>
          <a:xfrm>
            <a:off x="5848350" y="3934427"/>
            <a:ext cx="5027394" cy="961423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矩形 6">
            <a:extLst>
              <a:ext uri="{FF2B5EF4-FFF2-40B4-BE49-F238E27FC236}">
                <a16:creationId xmlns:a16="http://schemas.microsoft.com/office/drawing/2014/main" id="{780C6FC2-24C2-7579-D11C-41F44243ECDF}"/>
              </a:ext>
            </a:extLst>
          </p:cNvPr>
          <p:cNvSpPr/>
          <p:nvPr/>
        </p:nvSpPr>
        <p:spPr>
          <a:xfrm>
            <a:off x="5848350" y="4895850"/>
            <a:ext cx="5027394" cy="1038225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2" name="矩形 6">
            <a:extLst>
              <a:ext uri="{FF2B5EF4-FFF2-40B4-BE49-F238E27FC236}">
                <a16:creationId xmlns:a16="http://schemas.microsoft.com/office/drawing/2014/main" id="{7193BD05-922F-552E-1C16-9B02BF98E857}"/>
              </a:ext>
            </a:extLst>
          </p:cNvPr>
          <p:cNvSpPr/>
          <p:nvPr/>
        </p:nvSpPr>
        <p:spPr>
          <a:xfrm>
            <a:off x="5848350" y="5934075"/>
            <a:ext cx="5027394" cy="547086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237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C057A-AFFB-AC05-FFAB-DCAF1C08B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97" y="328139"/>
            <a:ext cx="11160018" cy="777116"/>
          </a:xfrm>
        </p:spPr>
        <p:txBody>
          <a:bodyPr/>
          <a:lstStyle/>
          <a:p>
            <a:r>
              <a:rPr lang="en-TW"/>
              <a:t>NPort Security Design Comparison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239BA54F-97B9-E47D-4F1F-782B26A66297}"/>
              </a:ext>
            </a:extLst>
          </p:cNvPr>
          <p:cNvSpPr>
            <a:spLocks noGrp="1" noChangeArrowheads="1"/>
          </p:cNvSpPr>
          <p:nvPr>
            <p:ph type="body" sz="quarter" idx="22"/>
          </p:nvPr>
        </p:nvSpPr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TW" altLang="en-TW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TW" altLang="en-TW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TW" altLang="en-TW" sz="1200" b="0" i="0" u="none" strike="noStrike" cap="none" normalizeH="0" baseline="0">
                <a:ln>
                  <a:noFill/>
                </a:ln>
                <a:solidFill>
                  <a:srgbClr val="21212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endParaRPr kumimoji="0" lang="en-TW" altLang="en-TW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TW" altLang="en-TW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341DC6A-6970-C003-B6CE-ACC4FE6C195C}"/>
              </a:ext>
            </a:extLst>
          </p:cNvPr>
          <p:cNvSpPr/>
          <p:nvPr/>
        </p:nvSpPr>
        <p:spPr>
          <a:xfrm>
            <a:off x="57884" y="6449834"/>
            <a:ext cx="12135704" cy="218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4D38BD0-EB2D-6D5E-E37B-A29B5E62DD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030511"/>
              </p:ext>
            </p:extLst>
          </p:nvPr>
        </p:nvGraphicFramePr>
        <p:xfrm>
          <a:off x="1563835" y="959914"/>
          <a:ext cx="8975258" cy="563597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36558">
                  <a:extLst>
                    <a:ext uri="{9D8B030D-6E8A-4147-A177-3AD203B41FA5}">
                      <a16:colId xmlns:a16="http://schemas.microsoft.com/office/drawing/2014/main" val="747268969"/>
                    </a:ext>
                  </a:extLst>
                </a:gridCol>
                <a:gridCol w="3164802">
                  <a:extLst>
                    <a:ext uri="{9D8B030D-6E8A-4147-A177-3AD203B41FA5}">
                      <a16:colId xmlns:a16="http://schemas.microsoft.com/office/drawing/2014/main" val="1323286728"/>
                    </a:ext>
                  </a:extLst>
                </a:gridCol>
                <a:gridCol w="3773898">
                  <a:extLst>
                    <a:ext uri="{9D8B030D-6E8A-4147-A177-3AD203B41FA5}">
                      <a16:colId xmlns:a16="http://schemas.microsoft.com/office/drawing/2014/main" val="3656677062"/>
                    </a:ext>
                  </a:extLst>
                </a:gridCol>
              </a:tblGrid>
              <a:tr h="519861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21212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 err="1">
                          <a:solidFill>
                            <a:srgbClr val="000000"/>
                          </a:solidFill>
                          <a:effectLst/>
                        </a:rPr>
                        <a:t>NPort</a:t>
                      </a:r>
                      <a:r>
                        <a:rPr lang="en-US" sz="1800" b="1" kern="1200" dirty="0">
                          <a:solidFill>
                            <a:srgbClr val="000000"/>
                          </a:solidFill>
                          <a:effectLst/>
                        </a:rPr>
                        <a:t> 6000</a:t>
                      </a:r>
                      <a:endParaRPr lang="en-US" sz="18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="1">
                          <a:solidFill>
                            <a:srgbClr val="000000"/>
                          </a:solidFill>
                          <a:effectLst/>
                        </a:rPr>
                        <a:t>NPort 6000-G2</a:t>
                      </a:r>
                      <a:endParaRPr lang="en-US" sz="1800" b="1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7771521"/>
                  </a:ext>
                </a:extLst>
              </a:tr>
              <a:tr h="487164">
                <a:tc>
                  <a:txBody>
                    <a:bodyPr/>
                    <a:lstStyle/>
                    <a:p>
                      <a:pPr algn="l"/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</a:rPr>
                        <a:t>User Profile</a:t>
                      </a:r>
                      <a:endParaRPr lang="en-US" sz="10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</a:rPr>
                        <a:t>Systematic security for enterprise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7928266"/>
                  </a:ext>
                </a:extLst>
              </a:tr>
              <a:tr h="412465">
                <a:tc>
                  <a:txBody>
                    <a:bodyPr/>
                    <a:lstStyle/>
                    <a:p>
                      <a:pPr algn="l"/>
                      <a:r>
                        <a:rPr lang="en-US" sz="1200" b="1" kern="1200">
                          <a:solidFill>
                            <a:srgbClr val="000000"/>
                          </a:solidFill>
                          <a:effectLst/>
                        </a:rPr>
                        <a:t>Hardware Platform</a:t>
                      </a:r>
                      <a:endParaRPr lang="en-US" sz="1200" b="1" kern="120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300" kern="1200">
                          <a:solidFill>
                            <a:srgbClr val="212121"/>
                          </a:solidFill>
                          <a:effectLst/>
                        </a:rPr>
                        <a:t>Mature core chipset</a:t>
                      </a:r>
                      <a:endParaRPr lang="en-US" altLang="zh-TW" sz="1300" kern="1200">
                        <a:solidFill>
                          <a:srgbClr val="21212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Main-stream CPU with Secure Boot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Capability for further upgrade</a:t>
                      </a:r>
                      <a:endParaRPr kumimoji="0" 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60272057"/>
                  </a:ext>
                </a:extLst>
              </a:tr>
              <a:tr h="871778">
                <a:tc>
                  <a:txBody>
                    <a:bodyPr/>
                    <a:lstStyle/>
                    <a:p>
                      <a:pPr algn="l"/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</a:rPr>
                        <a:t>Secured Management</a:t>
                      </a:r>
                      <a:endParaRPr lang="en-US" sz="1000" b="1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Access control (IP filtering)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Local user authentication / log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Forced changing default account/password (SB327)</a:t>
                      </a:r>
                      <a:endParaRPr kumimoji="0" lang="en-US" sz="13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Access control (IP filtering)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Local user authentication / log 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Forced changing account/password (SB327)</a:t>
                      </a:r>
                      <a:r>
                        <a:rPr kumimoji="0" lang="zh-TW" alt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en-US" altLang="zh-TW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&gt;&gt;</a:t>
                      </a:r>
                      <a:r>
                        <a:rPr kumimoji="0" lang="zh-TW" alt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0" lang="en-US" altLang="zh-TW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at least 8 characters</a:t>
                      </a:r>
                      <a:endParaRPr kumimoji="0" lang="en-US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65339433"/>
                  </a:ext>
                </a:extLst>
              </a:tr>
              <a:tr h="14513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Secured Communication</a:t>
                      </a:r>
                      <a:endParaRPr kumimoji="0" lang="en-US" sz="10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90A0F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0" kern="1200" noProof="0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Secure Operation Mode</a:t>
                      </a:r>
                    </a:p>
                    <a:p>
                      <a:pPr marL="762000" marR="0" lvl="1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Secure Real COM</a:t>
                      </a:r>
                    </a:p>
                    <a:p>
                      <a:pPr marL="762000" marR="0" lvl="1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Secure TCP Server</a:t>
                      </a:r>
                    </a:p>
                    <a:p>
                      <a:pPr marL="762000" marR="0" lvl="1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0" kern="1200" noProof="0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TLS 1.2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HTTPS / SSH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SNMP V3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Method support RSA 1024</a:t>
                      </a:r>
                      <a:endParaRPr kumimoji="0" lang="en-US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0" kern="1200" noProof="0" dirty="0">
                          <a:solidFill>
                            <a:schemeClr val="tx1"/>
                          </a:solidFill>
                          <a:effectLst/>
                          <a:sym typeface="Arial"/>
                        </a:rPr>
                        <a:t>Secure Operation Mode</a:t>
                      </a:r>
                    </a:p>
                    <a:p>
                      <a:pPr marL="762000" marR="0" lvl="1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Secure Real COM</a:t>
                      </a:r>
                    </a:p>
                    <a:p>
                      <a:pPr marL="762000" marR="0" lvl="1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Secure TCP Server</a:t>
                      </a:r>
                    </a:p>
                    <a:p>
                      <a:pPr marL="762000" marR="0" lvl="1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0" kern="1200" noProof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sym typeface="Arial"/>
                        </a:rPr>
                        <a:t>TLS 1.2 &amp;</a:t>
                      </a:r>
                      <a:r>
                        <a:rPr lang="en-US" sz="1300" b="1" kern="1200" noProof="0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sym typeface="Arial"/>
                        </a:rPr>
                        <a:t> </a:t>
                      </a:r>
                      <a:r>
                        <a:rPr lang="en-US" sz="1300" b="1" kern="1200" noProof="0" dirty="0">
                          <a:solidFill>
                            <a:srgbClr val="FF0000"/>
                          </a:solidFill>
                          <a:effectLst/>
                          <a:sym typeface="Arial"/>
                        </a:rPr>
                        <a:t>Certificate authentication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uLnTx/>
                          <a:uFillTx/>
                        </a:rPr>
                        <a:t>HTTPS with TLS v1.2* </a:t>
                      </a:r>
                      <a:r>
                        <a:rPr kumimoji="0" lang="en-US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</a:rPr>
                        <a:t>(v1.3 in 2025)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SNMP V3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3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Support ECC 256 (= RSA 3072)</a:t>
                      </a:r>
                      <a:endParaRPr kumimoji="0" lang="en-US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2310249"/>
                  </a:ext>
                </a:extLst>
              </a:tr>
              <a:tr h="10311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Enterprise Integration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kern="1200" noProof="0" dirty="0">
                          <a:solidFill>
                            <a:srgbClr val="212121"/>
                          </a:solidFill>
                          <a:effectLst/>
                          <a:sym typeface="Arial"/>
                        </a:rPr>
                        <a:t>Enterprise authentication</a:t>
                      </a:r>
                    </a:p>
                    <a:p>
                      <a:pPr marL="762000" marR="0" lvl="2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kern="1200" noProof="0" dirty="0">
                          <a:solidFill>
                            <a:srgbClr val="212121"/>
                          </a:solidFill>
                          <a:effectLst/>
                          <a:sym typeface="Arial"/>
                        </a:rPr>
                        <a:t>RADIUS &amp; TACACS+ 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kern="1200" noProof="0" dirty="0">
                          <a:solidFill>
                            <a:srgbClr val="212121"/>
                          </a:solidFill>
                          <a:effectLst/>
                          <a:sym typeface="Arial"/>
                        </a:rPr>
                        <a:t>One centralized syslog</a:t>
                      </a:r>
                    </a:p>
                    <a:p>
                      <a:pPr marL="762000" marR="0" lvl="2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kern="1200" noProof="0" dirty="0">
                          <a:solidFill>
                            <a:srgbClr val="212121"/>
                          </a:solidFill>
                          <a:effectLst/>
                          <a:sym typeface="Arial"/>
                        </a:rPr>
                        <a:t>RFC 3164</a:t>
                      </a:r>
                      <a:endParaRPr lang="en-US" sz="1300" kern="1200" noProof="0" dirty="0">
                        <a:solidFill>
                          <a:srgbClr val="21212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kern="1200" noProof="0" dirty="0">
                          <a:solidFill>
                            <a:srgbClr val="212121"/>
                          </a:solidFill>
                          <a:effectLst/>
                          <a:sym typeface="Arial"/>
                        </a:rPr>
                        <a:t>Enterprise authentication</a:t>
                      </a:r>
                    </a:p>
                    <a:p>
                      <a:pPr marL="762000" marR="0" lvl="2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kern="1200" noProof="0" dirty="0">
                          <a:solidFill>
                            <a:srgbClr val="212121"/>
                          </a:solidFill>
                          <a:effectLst/>
                          <a:sym typeface="Arial"/>
                        </a:rPr>
                        <a:t>RADIUS &amp; TACACS+ </a:t>
                      </a:r>
                    </a:p>
                    <a:p>
                      <a:pPr marL="304800" marR="0" lvl="0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1" kern="1200" noProof="0" dirty="0">
                          <a:solidFill>
                            <a:srgbClr val="FF0000"/>
                          </a:solidFill>
                          <a:effectLst/>
                          <a:sym typeface="Arial"/>
                        </a:rPr>
                        <a:t>Dual centralized syslog with failover</a:t>
                      </a:r>
                    </a:p>
                    <a:p>
                      <a:pPr marL="762000" marR="0" lvl="2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kern="1200" noProof="0" dirty="0">
                          <a:solidFill>
                            <a:srgbClr val="212121"/>
                          </a:solidFill>
                          <a:effectLst/>
                          <a:sym typeface="Arial"/>
                        </a:rPr>
                        <a:t>RFC 3164 Event format</a:t>
                      </a:r>
                    </a:p>
                    <a:p>
                      <a:pPr marL="762000" marR="0" lvl="2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kern="1200" noProof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ISO8601 Timestamp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1761361"/>
                  </a:ext>
                </a:extLst>
              </a:tr>
              <a:tr h="4496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IEC 62443 Conformity</a:t>
                      </a:r>
                      <a:endParaRPr kumimoji="0" 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85750" marR="0" lvl="2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300" kern="1200" dirty="0">
                          <a:solidFill>
                            <a:srgbClr val="212121"/>
                          </a:solidFill>
                          <a:effectLst/>
                        </a:rPr>
                        <a:t>IEC 62443-4-2 FR Support</a:t>
                      </a:r>
                      <a:endParaRPr lang="en-US" sz="1300" kern="1200" dirty="0">
                        <a:solidFill>
                          <a:srgbClr val="21212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300" b="1" kern="1200" dirty="0">
                          <a:solidFill>
                            <a:srgbClr val="FF0000"/>
                          </a:solidFill>
                          <a:effectLst/>
                        </a:rPr>
                        <a:t>Secure by Design – IEC 62443-4-1</a:t>
                      </a:r>
                      <a:endParaRPr lang="en-US" sz="1300" b="1" kern="12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rgbClr val="FF0000"/>
                          </a:solidFill>
                          <a:effectLst/>
                        </a:rPr>
                        <a:t>IEC 62443-4-2 SL2 Certified*</a:t>
                      </a:r>
                      <a:endParaRPr lang="en-US" sz="13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7627815"/>
                  </a:ext>
                </a:extLst>
              </a:tr>
              <a:tr h="4124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</a:rPr>
                        <a:t>Vulnerability Service</a:t>
                      </a:r>
                      <a:endParaRPr kumimoji="0" lang="en-US" altLang="zh-TW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2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300" b="0" kern="1200" dirty="0">
                          <a:solidFill>
                            <a:srgbClr val="212121"/>
                          </a:solidFill>
                          <a:effectLst/>
                        </a:rPr>
                        <a:t>Continue, but potential performance limitation</a:t>
                      </a:r>
                      <a:endParaRPr lang="en-US" altLang="zh-TW" sz="1300" b="0" kern="1200" dirty="0">
                        <a:solidFill>
                          <a:srgbClr val="21212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marR="0" lvl="2" indent="-304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b="1" kern="1200" dirty="0">
                          <a:solidFill>
                            <a:schemeClr val="tx1"/>
                          </a:solidFill>
                          <a:effectLst/>
                        </a:rPr>
                        <a:t>Continuous Service with </a:t>
                      </a:r>
                      <a:r>
                        <a:rPr kumimoji="0" lang="en-US" sz="13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c</a:t>
                      </a:r>
                      <a:r>
                        <a:rPr kumimoji="0" lang="en-US" altLang="zh-TW" sz="13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apability for further upgrade</a:t>
                      </a:r>
                      <a:endParaRPr kumimoji="0" lang="en-US" altLang="zh-TW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41265047"/>
                  </a:ext>
                </a:extLst>
              </a:tr>
            </a:tbl>
          </a:graphicData>
        </a:graphic>
      </p:graphicFrame>
      <p:pic>
        <p:nvPicPr>
          <p:cNvPr id="10" name="圖片 9" descr="一張含有 螢幕擷取畫面, 字型, 圖形, 文字 的圖片&#10;&#10;自動產生的描述">
            <a:extLst>
              <a:ext uri="{FF2B5EF4-FFF2-40B4-BE49-F238E27FC236}">
                <a16:creationId xmlns:a16="http://schemas.microsoft.com/office/drawing/2014/main" id="{FD40D11A-9361-2052-D223-B7EA279A49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940" y="914870"/>
            <a:ext cx="548677" cy="54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931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5ADCC9-9EE4-3498-BA8A-0560A9B4C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6" y="338928"/>
            <a:ext cx="11160018" cy="777116"/>
          </a:xfrm>
        </p:spPr>
        <p:txBody>
          <a:bodyPr/>
          <a:lstStyle/>
          <a:p>
            <a:r>
              <a:rPr lang="en-US" altLang="zh-TW"/>
              <a:t>Going Extra Mile on Product Performance </a:t>
            </a:r>
            <a:endParaRPr lang="zh-TW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DDE332A4-81CD-6B31-9C9E-964E89D5241E}"/>
              </a:ext>
            </a:extLst>
          </p:cNvPr>
          <p:cNvSpPr txBox="1"/>
          <p:nvPr/>
        </p:nvSpPr>
        <p:spPr>
          <a:xfrm>
            <a:off x="637111" y="4084786"/>
            <a:ext cx="3520200" cy="190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>
                <a:solidFill>
                  <a:schemeClr val="accent1"/>
                </a:solidFill>
              </a:rPr>
              <a:t>Boot-up 30% Faster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400" dirty="0"/>
              <a:t>&lt; 8 sec boot-up time to be ready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TW" sz="1400" dirty="0">
              <a:solidFill>
                <a:schemeClr val="accent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TW" sz="1400" dirty="0">
              <a:solidFill>
                <a:schemeClr val="accent1"/>
              </a:solidFill>
            </a:endParaRPr>
          </a:p>
          <a:p>
            <a:r>
              <a:rPr lang="en-US" altLang="zh-TW" sz="2400" b="1" dirty="0">
                <a:solidFill>
                  <a:schemeClr val="accent1"/>
                </a:solidFill>
              </a:rPr>
              <a:t>Faster &amp; More Precise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400" dirty="0"/>
              <a:t>40.5% lower latency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400" dirty="0"/>
              <a:t>88.5% lower jitter variation</a:t>
            </a: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030BBB3D-9B35-6755-659D-C82E6DEDC59E}"/>
              </a:ext>
            </a:extLst>
          </p:cNvPr>
          <p:cNvSpPr txBox="1"/>
          <p:nvPr/>
        </p:nvSpPr>
        <p:spPr>
          <a:xfrm>
            <a:off x="349269" y="2951946"/>
            <a:ext cx="388630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800" b="1" dirty="0">
                <a:solidFill>
                  <a:schemeClr val="bg2">
                    <a:lumMod val="25000"/>
                  </a:schemeClr>
                </a:solidFill>
              </a:rPr>
              <a:t>Serial-to-Ethernet Performance </a:t>
            </a:r>
            <a:endParaRPr lang="zh-TW" altLang="en-US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A62EA841-250F-8C4F-7D4B-B949E08675F6}"/>
              </a:ext>
            </a:extLst>
          </p:cNvPr>
          <p:cNvSpPr txBox="1"/>
          <p:nvPr/>
        </p:nvSpPr>
        <p:spPr>
          <a:xfrm>
            <a:off x="4532504" y="2951946"/>
            <a:ext cx="312856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800" b="1" dirty="0">
                <a:solidFill>
                  <a:schemeClr val="bg2">
                    <a:lumMod val="25000"/>
                  </a:schemeClr>
                </a:solidFill>
              </a:rPr>
              <a:t>Provisioning &amp; Troubleshooting</a:t>
            </a:r>
            <a:endParaRPr lang="zh-TW" altLang="en-US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2BEBC1AE-5E02-E7A9-B6FF-C702C7A4A22E}"/>
              </a:ext>
            </a:extLst>
          </p:cNvPr>
          <p:cNvSpPr txBox="1"/>
          <p:nvPr/>
        </p:nvSpPr>
        <p:spPr>
          <a:xfrm>
            <a:off x="4468060" y="4084786"/>
            <a:ext cx="3257449" cy="1980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>
                <a:solidFill>
                  <a:schemeClr val="accent1"/>
                </a:solidFill>
              </a:rPr>
              <a:t>Guided Quick Setup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400" dirty="0" err="1"/>
              <a:t>RealCOM</a:t>
            </a:r>
            <a:r>
              <a:rPr lang="en-US" altLang="zh-TW" sz="1400" dirty="0"/>
              <a:t> Quick Setup with Device Search Utility</a:t>
            </a:r>
          </a:p>
          <a:p>
            <a:endParaRPr lang="en-US" altLang="zh-TW" b="1" dirty="0"/>
          </a:p>
          <a:p>
            <a:r>
              <a:rPr lang="en-US" altLang="zh-TW" sz="2400" b="1" dirty="0">
                <a:solidFill>
                  <a:schemeClr val="accent1"/>
                </a:solidFill>
              </a:rPr>
              <a:t>Traffic Monitoring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400" dirty="0"/>
              <a:t>Web-based traffic monitoring for both serial &amp; Ethernet troubleshoot</a:t>
            </a: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78F6FA96-1A72-AFCD-BF2E-FB349113ADED}"/>
              </a:ext>
            </a:extLst>
          </p:cNvPr>
          <p:cNvSpPr txBox="1"/>
          <p:nvPr/>
        </p:nvSpPr>
        <p:spPr>
          <a:xfrm>
            <a:off x="8099740" y="2951945"/>
            <a:ext cx="334504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 altLang="zh-TW">
                <a:solidFill>
                  <a:schemeClr val="bg2">
                    <a:lumMod val="25000"/>
                  </a:schemeClr>
                </a:solidFill>
              </a:rPr>
              <a:t>Easy-of-Use Experience</a:t>
            </a:r>
            <a:endParaRPr lang="zh-TW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C32EB0F4-BDA1-CA97-6913-42B7F5537ADE}"/>
              </a:ext>
            </a:extLst>
          </p:cNvPr>
          <p:cNvSpPr txBox="1"/>
          <p:nvPr/>
        </p:nvSpPr>
        <p:spPr>
          <a:xfrm>
            <a:off x="8211007" y="4084786"/>
            <a:ext cx="3767118" cy="1980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>
                <a:solidFill>
                  <a:schemeClr val="accent1"/>
                </a:solidFill>
              </a:rPr>
              <a:t>2-way Installation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400" dirty="0"/>
              <a:t>Classic front-mount &amp; new side-mount</a:t>
            </a:r>
            <a:br>
              <a:rPr lang="en-US" altLang="zh-TW" sz="1400" dirty="0"/>
            </a:br>
            <a:r>
              <a:rPr lang="en-US" altLang="zh-TW" sz="1400" dirty="0"/>
              <a:t>for compact cabinet </a:t>
            </a:r>
          </a:p>
          <a:p>
            <a:endParaRPr lang="en-US" altLang="zh-TW" b="1" dirty="0"/>
          </a:p>
          <a:p>
            <a:r>
              <a:rPr lang="en-US" altLang="zh-TW" sz="2400" b="1" dirty="0">
                <a:solidFill>
                  <a:schemeClr val="accent1"/>
                </a:solidFill>
              </a:rPr>
              <a:t>New Web Console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1400" dirty="0"/>
              <a:t>Thematic re-category to find out </a:t>
            </a:r>
            <a:br>
              <a:rPr lang="en-US" altLang="zh-TW" sz="1400" dirty="0"/>
            </a:br>
            <a:r>
              <a:rPr lang="en-US" altLang="zh-TW" sz="1400" dirty="0"/>
              <a:t>all you need for Security, Maintenance</a:t>
            </a:r>
          </a:p>
        </p:txBody>
      </p:sp>
      <p:grpSp>
        <p:nvGrpSpPr>
          <p:cNvPr id="22" name="群組 21">
            <a:extLst>
              <a:ext uri="{FF2B5EF4-FFF2-40B4-BE49-F238E27FC236}">
                <a16:creationId xmlns:a16="http://schemas.microsoft.com/office/drawing/2014/main" id="{0BBC2C9F-C5F4-6AA1-8AB6-17B47B966305}"/>
              </a:ext>
            </a:extLst>
          </p:cNvPr>
          <p:cNvGrpSpPr/>
          <p:nvPr/>
        </p:nvGrpSpPr>
        <p:grpSpPr>
          <a:xfrm>
            <a:off x="1392421" y="1062580"/>
            <a:ext cx="1800000" cy="1800000"/>
            <a:chOff x="5196786" y="1118178"/>
            <a:chExt cx="1800000" cy="1800000"/>
          </a:xfrm>
        </p:grpSpPr>
        <p:sp>
          <p:nvSpPr>
            <p:cNvPr id="5" name="橢圓 4">
              <a:extLst>
                <a:ext uri="{FF2B5EF4-FFF2-40B4-BE49-F238E27FC236}">
                  <a16:creationId xmlns:a16="http://schemas.microsoft.com/office/drawing/2014/main" id="{A48B6D66-63F4-A138-2B58-9FCFCF01F7EC}"/>
                </a:ext>
              </a:extLst>
            </p:cNvPr>
            <p:cNvSpPr/>
            <p:nvPr/>
          </p:nvSpPr>
          <p:spPr>
            <a:xfrm>
              <a:off x="5196786" y="1118178"/>
              <a:ext cx="1800000" cy="1800000"/>
            </a:xfrm>
            <a:prstGeom prst="ellipse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橢圓 20">
              <a:extLst>
                <a:ext uri="{FF2B5EF4-FFF2-40B4-BE49-F238E27FC236}">
                  <a16:creationId xmlns:a16="http://schemas.microsoft.com/office/drawing/2014/main" id="{5D3E4162-9C1B-3A85-7382-A6443224E28A}"/>
                </a:ext>
              </a:extLst>
            </p:cNvPr>
            <p:cNvSpPr/>
            <p:nvPr/>
          </p:nvSpPr>
          <p:spPr>
            <a:xfrm>
              <a:off x="5286786" y="1208178"/>
              <a:ext cx="1620000" cy="162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lt1"/>
                </a:solidFill>
              </a:endParaRPr>
            </a:p>
          </p:txBody>
        </p:sp>
      </p:grpSp>
      <p:pic>
        <p:nvPicPr>
          <p:cNvPr id="20" name="圖片 19" descr="一張含有 黑色, 黑暗 的圖片&#10;&#10;自動產生的描述">
            <a:extLst>
              <a:ext uri="{FF2B5EF4-FFF2-40B4-BE49-F238E27FC236}">
                <a16:creationId xmlns:a16="http://schemas.microsoft.com/office/drawing/2014/main" id="{6A8C4AFF-5C4A-D5AC-E645-1D445810617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773973" y="1465161"/>
            <a:ext cx="1036896" cy="1036896"/>
          </a:xfrm>
          <a:prstGeom prst="rect">
            <a:avLst/>
          </a:prstGeom>
        </p:spPr>
      </p:pic>
      <p:grpSp>
        <p:nvGrpSpPr>
          <p:cNvPr id="23" name="群組 22">
            <a:extLst>
              <a:ext uri="{FF2B5EF4-FFF2-40B4-BE49-F238E27FC236}">
                <a16:creationId xmlns:a16="http://schemas.microsoft.com/office/drawing/2014/main" id="{26E01FEB-DC02-0A06-2CB1-54B2598A23E9}"/>
              </a:ext>
            </a:extLst>
          </p:cNvPr>
          <p:cNvGrpSpPr/>
          <p:nvPr/>
        </p:nvGrpSpPr>
        <p:grpSpPr>
          <a:xfrm>
            <a:off x="5132342" y="1083610"/>
            <a:ext cx="1800000" cy="1800000"/>
            <a:chOff x="5196786" y="1118178"/>
            <a:chExt cx="1800000" cy="1800000"/>
          </a:xfrm>
        </p:grpSpPr>
        <p:sp>
          <p:nvSpPr>
            <p:cNvPr id="24" name="橢圓 23">
              <a:extLst>
                <a:ext uri="{FF2B5EF4-FFF2-40B4-BE49-F238E27FC236}">
                  <a16:creationId xmlns:a16="http://schemas.microsoft.com/office/drawing/2014/main" id="{4C3C140C-0AEA-9959-763E-98FCBA0D1A12}"/>
                </a:ext>
              </a:extLst>
            </p:cNvPr>
            <p:cNvSpPr/>
            <p:nvPr/>
          </p:nvSpPr>
          <p:spPr>
            <a:xfrm>
              <a:off x="5196786" y="1118178"/>
              <a:ext cx="1800000" cy="1800000"/>
            </a:xfrm>
            <a:prstGeom prst="ellipse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橢圓 24">
              <a:extLst>
                <a:ext uri="{FF2B5EF4-FFF2-40B4-BE49-F238E27FC236}">
                  <a16:creationId xmlns:a16="http://schemas.microsoft.com/office/drawing/2014/main" id="{347727B6-EBF6-0EA5-F5E6-493F00BB34A1}"/>
                </a:ext>
              </a:extLst>
            </p:cNvPr>
            <p:cNvSpPr/>
            <p:nvPr/>
          </p:nvSpPr>
          <p:spPr>
            <a:xfrm>
              <a:off x="5286786" y="1208178"/>
              <a:ext cx="1620000" cy="162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lt1"/>
                </a:solidFill>
              </a:endParaRPr>
            </a:p>
          </p:txBody>
        </p:sp>
      </p:grpSp>
      <p:pic>
        <p:nvPicPr>
          <p:cNvPr id="27" name="圖片 26" descr="一張含有 黑色, 黑暗 的圖片&#10;&#10;自動產生的描述">
            <a:extLst>
              <a:ext uri="{FF2B5EF4-FFF2-40B4-BE49-F238E27FC236}">
                <a16:creationId xmlns:a16="http://schemas.microsoft.com/office/drawing/2014/main" id="{B3CDAE5D-4E0F-ADC1-9BC4-D8F79E7779F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501499" y="1434098"/>
            <a:ext cx="1093359" cy="1093359"/>
          </a:xfrm>
          <a:prstGeom prst="rect">
            <a:avLst/>
          </a:prstGeom>
        </p:spPr>
      </p:pic>
      <p:grpSp>
        <p:nvGrpSpPr>
          <p:cNvPr id="28" name="群組 27">
            <a:extLst>
              <a:ext uri="{FF2B5EF4-FFF2-40B4-BE49-F238E27FC236}">
                <a16:creationId xmlns:a16="http://schemas.microsoft.com/office/drawing/2014/main" id="{35086951-22D0-B278-6D40-4667B772E49B}"/>
              </a:ext>
            </a:extLst>
          </p:cNvPr>
          <p:cNvGrpSpPr/>
          <p:nvPr/>
        </p:nvGrpSpPr>
        <p:grpSpPr>
          <a:xfrm>
            <a:off x="8872263" y="1060212"/>
            <a:ext cx="1800000" cy="1800000"/>
            <a:chOff x="5196786" y="1118178"/>
            <a:chExt cx="1800000" cy="1800000"/>
          </a:xfrm>
        </p:grpSpPr>
        <p:sp>
          <p:nvSpPr>
            <p:cNvPr id="29" name="橢圓 28">
              <a:extLst>
                <a:ext uri="{FF2B5EF4-FFF2-40B4-BE49-F238E27FC236}">
                  <a16:creationId xmlns:a16="http://schemas.microsoft.com/office/drawing/2014/main" id="{2CD85671-307D-87AD-A139-636A4F88048C}"/>
                </a:ext>
              </a:extLst>
            </p:cNvPr>
            <p:cNvSpPr/>
            <p:nvPr/>
          </p:nvSpPr>
          <p:spPr>
            <a:xfrm>
              <a:off x="5196786" y="1118178"/>
              <a:ext cx="1800000" cy="1800000"/>
            </a:xfrm>
            <a:prstGeom prst="ellipse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橢圓 29">
              <a:extLst>
                <a:ext uri="{FF2B5EF4-FFF2-40B4-BE49-F238E27FC236}">
                  <a16:creationId xmlns:a16="http://schemas.microsoft.com/office/drawing/2014/main" id="{EAF92187-B953-6502-C1ED-BBE37CCC2FA5}"/>
                </a:ext>
              </a:extLst>
            </p:cNvPr>
            <p:cNvSpPr/>
            <p:nvPr/>
          </p:nvSpPr>
          <p:spPr>
            <a:xfrm>
              <a:off x="5286786" y="1208178"/>
              <a:ext cx="1620000" cy="162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schemeClr val="lt1"/>
                </a:solidFill>
              </a:endParaRPr>
            </a:p>
          </p:txBody>
        </p:sp>
      </p:grpSp>
      <p:pic>
        <p:nvPicPr>
          <p:cNvPr id="32" name="圖片 31" descr="一張含有 黑色, 黑暗 的圖片&#10;&#10;自動產生的描述">
            <a:extLst>
              <a:ext uri="{FF2B5EF4-FFF2-40B4-BE49-F238E27FC236}">
                <a16:creationId xmlns:a16="http://schemas.microsoft.com/office/drawing/2014/main" id="{359F38D3-4059-CBEE-5B19-923EC39F4E5C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252162" y="1429119"/>
            <a:ext cx="1072938" cy="1072938"/>
          </a:xfrm>
          <a:prstGeom prst="rect">
            <a:avLst/>
          </a:prstGeom>
        </p:spPr>
      </p:pic>
      <p:sp>
        <p:nvSpPr>
          <p:cNvPr id="3" name="矩形 6">
            <a:extLst>
              <a:ext uri="{FF2B5EF4-FFF2-40B4-BE49-F238E27FC236}">
                <a16:creationId xmlns:a16="http://schemas.microsoft.com/office/drawing/2014/main" id="{355935E6-47B7-6D64-D774-97E97C7F1B58}"/>
              </a:ext>
            </a:extLst>
          </p:cNvPr>
          <p:cNvSpPr/>
          <p:nvPr/>
        </p:nvSpPr>
        <p:spPr>
          <a:xfrm>
            <a:off x="427167" y="3974389"/>
            <a:ext cx="3730144" cy="2090491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4" name="矩形 6">
            <a:extLst>
              <a:ext uri="{FF2B5EF4-FFF2-40B4-BE49-F238E27FC236}">
                <a16:creationId xmlns:a16="http://schemas.microsoft.com/office/drawing/2014/main" id="{0520B2A3-EDE8-9D20-7E05-C9D6286E5941}"/>
              </a:ext>
            </a:extLst>
          </p:cNvPr>
          <p:cNvSpPr/>
          <p:nvPr/>
        </p:nvSpPr>
        <p:spPr>
          <a:xfrm>
            <a:off x="4238114" y="3974389"/>
            <a:ext cx="3730144" cy="2090491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6" name="矩形 6">
            <a:extLst>
              <a:ext uri="{FF2B5EF4-FFF2-40B4-BE49-F238E27FC236}">
                <a16:creationId xmlns:a16="http://schemas.microsoft.com/office/drawing/2014/main" id="{F2EE1E3A-00B7-EC19-BCA3-58E817B33346}"/>
              </a:ext>
            </a:extLst>
          </p:cNvPr>
          <p:cNvSpPr/>
          <p:nvPr/>
        </p:nvSpPr>
        <p:spPr>
          <a:xfrm>
            <a:off x="8036279" y="3974388"/>
            <a:ext cx="3730144" cy="2090491"/>
          </a:xfrm>
          <a:prstGeom prst="rect">
            <a:avLst/>
          </a:prstGeom>
          <a:noFill/>
          <a:ln w="38100">
            <a:solidFill>
              <a:srgbClr val="00878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165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D88B2F-FBC5-F528-82E1-CC6CC6021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AF9BCC7-29A8-063F-39FF-96F5C9F1B52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78880" y="2453983"/>
            <a:ext cx="5196840" cy="2516029"/>
          </a:xfrm>
        </p:spPr>
        <p:txBody>
          <a:bodyPr>
            <a:normAutofit/>
          </a:bodyPr>
          <a:lstStyle/>
          <a:p>
            <a:r>
              <a:rPr lang="en-US" altLang="zh-TW" sz="1900" dirty="0"/>
              <a:t>What’s new on NPort 6000-G2</a:t>
            </a:r>
          </a:p>
          <a:p>
            <a:pPr lvl="1" indent="0">
              <a:buNone/>
            </a:pPr>
            <a:r>
              <a:rPr lang="en-US" altLang="zh-TW" sz="1900" dirty="0"/>
              <a:t>Device Search Utility</a:t>
            </a:r>
            <a:r>
              <a:rPr lang="zh-TW" altLang="en-US" sz="1900" dirty="0"/>
              <a:t> </a:t>
            </a:r>
            <a:r>
              <a:rPr lang="en-US" altLang="zh-TW" sz="1900" dirty="0"/>
              <a:t>3.0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2186E39-D838-E58C-5FB4-357D701950B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57359" y="590946"/>
            <a:ext cx="4783035" cy="987476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alpha val="30000"/>
                  </a:schemeClr>
                </a:solidFill>
              </a:rPr>
              <a:t>Why NPort 6000 G2?</a:t>
            </a:r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F8894311-5831-FAF2-7538-C267CE489AD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3753" y="514751"/>
            <a:ext cx="5107123" cy="504000"/>
          </a:xfrm>
        </p:spPr>
        <p:txBody>
          <a:bodyPr>
            <a:normAutofit fontScale="92500"/>
          </a:bodyPr>
          <a:lstStyle/>
          <a:p>
            <a:r>
              <a:rPr lang="en-US" altLang="zh-TW" dirty="0"/>
              <a:t>Introducing                 6000 G2 series </a:t>
            </a:r>
          </a:p>
          <a:p>
            <a:endParaRPr lang="zh-TW" altLang="en-US" dirty="0"/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84B2E672-2FF3-9191-A86B-54D0986225C0}"/>
              </a:ext>
            </a:extLst>
          </p:cNvPr>
          <p:cNvSpPr/>
          <p:nvPr/>
        </p:nvSpPr>
        <p:spPr>
          <a:xfrm>
            <a:off x="6406585" y="514751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46976038-35F7-6CA6-2203-2D62BF416B32}"/>
              </a:ext>
            </a:extLst>
          </p:cNvPr>
          <p:cNvSpPr/>
          <p:nvPr/>
        </p:nvSpPr>
        <p:spPr>
          <a:xfrm>
            <a:off x="5594640" y="2425139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D04279D-3270-25C8-65A3-E65AFD94E7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2822" y="514751"/>
            <a:ext cx="1228102" cy="504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8E7C2D97-5DA4-E4B2-F8E3-654B6ADBE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018751"/>
            <a:ext cx="5648369" cy="727584"/>
          </a:xfrm>
        </p:spPr>
        <p:txBody>
          <a:bodyPr/>
          <a:lstStyle/>
          <a:p>
            <a:endParaRPr lang="en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074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|2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3.1|1.8|2.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8|3.6|2.7|3.7|5.5|4|4.2|14.1|5.3|9|23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1.8|4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2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|5.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4|3|3.1|1.3|1.7|1.1|1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|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3.8|3.2|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1|13.9|23.6|19.5|4.9|3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13.9|7.4|6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8.5|6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6|3"/>
</p:tagLst>
</file>

<file path=ppt/theme/theme1.xml><?xml version="1.0" encoding="utf-8"?>
<a:theme xmlns:a="http://schemas.openxmlformats.org/drawingml/2006/main" name="1_Moxa_template">
  <a:themeElements>
    <a:clrScheme name="Moxa ">
      <a:dk1>
        <a:srgbClr val="090A0F"/>
      </a:dk1>
      <a:lt1>
        <a:srgbClr val="FFFFFF"/>
      </a:lt1>
      <a:dk2>
        <a:srgbClr val="008787"/>
      </a:dk2>
      <a:lt2>
        <a:srgbClr val="E7E6E6"/>
      </a:lt2>
      <a:accent1>
        <a:srgbClr val="008787"/>
      </a:accent1>
      <a:accent2>
        <a:srgbClr val="4CABAB"/>
      </a:accent2>
      <a:accent3>
        <a:srgbClr val="C9D0C6"/>
      </a:accent3>
      <a:accent4>
        <a:srgbClr val="77B800"/>
      </a:accent4>
      <a:accent5>
        <a:srgbClr val="FA933E"/>
      </a:accent5>
      <a:accent6>
        <a:srgbClr val="009DDB"/>
      </a:accent6>
      <a:hlink>
        <a:srgbClr val="009DDB"/>
      </a:hlink>
      <a:folHlink>
        <a:srgbClr val="B2DBD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21419a8-5d08-433c-89f5-1cd804b0cc75" xsi:nil="true"/>
    <lcf76f155ced4ddcb4097134ff3c332f xmlns="573ce642-f512-4837-a674-e86e9929dce5">
      <Terms xmlns="http://schemas.microsoft.com/office/infopath/2007/PartnerControls"/>
    </lcf76f155ced4ddcb4097134ff3c332f>
    <SharedWithUsers xmlns="c21419a8-5d08-433c-89f5-1cd804b0cc75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文件" ma:contentTypeID="0x010100FA754447C52D6446B35585A6B16C0A8C" ma:contentTypeVersion="18" ma:contentTypeDescription="建立新的文件。" ma:contentTypeScope="" ma:versionID="6a4591699f149725174d25dec75d5917">
  <xsd:schema xmlns:xsd="http://www.w3.org/2001/XMLSchema" xmlns:xs="http://www.w3.org/2001/XMLSchema" xmlns:p="http://schemas.microsoft.com/office/2006/metadata/properties" xmlns:ns2="573ce642-f512-4837-a674-e86e9929dce5" xmlns:ns3="c21419a8-5d08-433c-89f5-1cd804b0cc75" targetNamespace="http://schemas.microsoft.com/office/2006/metadata/properties" ma:root="true" ma:fieldsID="ffb50d5e39e35a6b61b8c037caca3c1d" ns2:_="" ns3:_="">
    <xsd:import namespace="573ce642-f512-4837-a674-e86e9929dce5"/>
    <xsd:import namespace="c21419a8-5d08-433c-89f5-1cd804b0cc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3ce642-f512-4837-a674-e86e9929dc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影像標籤" ma:readOnly="false" ma:fieldId="{5cf76f15-5ced-4ddc-b409-7134ff3c332f}" ma:taxonomyMulti="true" ma:sspId="bbc5931a-3143-486f-9600-35c3d708de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1419a8-5d08-433c-89f5-1cd804b0cc75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b8c04250-3526-4518-93b1-002b1c07b8ff}" ma:internalName="TaxCatchAll" ma:showField="CatchAllData" ma:web="c21419a8-5d08-433c-89f5-1cd804b0cc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共用對象: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共用詳細資料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內容類型"/>
        <xsd:element ref="dc:title" minOccurs="0" maxOccurs="1" ma:index="4" ma:displayName="標題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D7F0C88-2F4C-454E-81EC-F4F0D60F0792}">
  <ds:schemaRefs>
    <ds:schemaRef ds:uri="ebec2d4f-c5e7-428f-82ad-b839a0b29b1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006d1cc0-38f1-43e8-90df-fac1e92deaa1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  <ds:schemaRef ds:uri="c21419a8-5d08-433c-89f5-1cd804b0cc75"/>
    <ds:schemaRef ds:uri="573ce642-f512-4837-a674-e86e9929dce5"/>
  </ds:schemaRefs>
</ds:datastoreItem>
</file>

<file path=customXml/itemProps2.xml><?xml version="1.0" encoding="utf-8"?>
<ds:datastoreItem xmlns:ds="http://schemas.openxmlformats.org/officeDocument/2006/customXml" ds:itemID="{7E98E9A7-364F-4D4D-803C-15B6C7D3A3F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F46019-E26E-4579-8A4F-C5E5D47592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73ce642-f512-4837-a674-e86e9929dce5"/>
    <ds:schemaRef ds:uri="c21419a8-5d08-433c-89f5-1cd804b0cc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2679</Words>
  <Application>Microsoft Office PowerPoint</Application>
  <PresentationFormat>Custom</PresentationFormat>
  <Paragraphs>516</Paragraphs>
  <Slides>33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Arial</vt:lpstr>
      <vt:lpstr>Calibri</vt:lpstr>
      <vt:lpstr>HelveticaNeueLT Std Med Cn</vt:lpstr>
      <vt:lpstr>Segoe UI</vt:lpstr>
      <vt:lpstr>Tahoma</vt:lpstr>
      <vt:lpstr>Verdana</vt:lpstr>
      <vt:lpstr>1_Moxa_template</vt:lpstr>
      <vt:lpstr>PowerPoint Presentation</vt:lpstr>
      <vt:lpstr>Agenda</vt:lpstr>
      <vt:lpstr>PowerPoint Presentation</vt:lpstr>
      <vt:lpstr>Why NPort 6000-G2?</vt:lpstr>
      <vt:lpstr>Why Serial-to-Ethernet Cybersecurity Matters?</vt:lpstr>
      <vt:lpstr>PowerPoint Presentation</vt:lpstr>
      <vt:lpstr>NPort Security Design Comparison</vt:lpstr>
      <vt:lpstr>Going Extra Mile on Product Performance </vt:lpstr>
      <vt:lpstr>PowerPoint Presentation</vt:lpstr>
      <vt:lpstr>PowerPoint Presentation</vt:lpstr>
      <vt:lpstr>Device Search Utility 3.0</vt:lpstr>
      <vt:lpstr>Device Search Utility 3.0</vt:lpstr>
      <vt:lpstr>PowerPoint Presentation</vt:lpstr>
      <vt:lpstr>Dashboard</vt:lpstr>
      <vt:lpstr>PowerPoint Presentation</vt:lpstr>
      <vt:lpstr>Operation Mode Settings</vt:lpstr>
      <vt:lpstr>Operation Mode Settings</vt:lpstr>
      <vt:lpstr>Operation Mode Settings</vt:lpstr>
      <vt:lpstr>Operation Mode Settings</vt:lpstr>
      <vt:lpstr>Reorganized Operation Modes</vt:lpstr>
      <vt:lpstr>PowerPoint Presentation</vt:lpstr>
      <vt:lpstr>NPort 6000-G1 configuration import</vt:lpstr>
      <vt:lpstr>Reset to customized default</vt:lpstr>
      <vt:lpstr>PowerPoint Presentation</vt:lpstr>
      <vt:lpstr>What info should customer collect before opening a TS case?</vt:lpstr>
      <vt:lpstr>Realtime traffic Monitoring</vt:lpstr>
      <vt:lpstr>Event log</vt:lpstr>
      <vt:lpstr>PowerPoint Presentation</vt:lpstr>
      <vt:lpstr>2-Way Installation</vt:lpstr>
      <vt:lpstr>2-Way Installation</vt:lpstr>
      <vt:lpstr>PowerPoint Presentation</vt:lpstr>
      <vt:lpstr>Questions?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Freda WM Wan (溫晏誼)</dc:creator>
  <cp:lastModifiedBy>Stefan Czoer</cp:lastModifiedBy>
  <cp:revision>363</cp:revision>
  <dcterms:modified xsi:type="dcterms:W3CDTF">2025-01-28T15:58:46Z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0x010100FA754447C52D6446B35585A6B16C0A8C</vt:lpwstr>
  </property>
  <property fmtid="{D5CDD505-2E9C-101B-9397-08002B2CF9AE}" pid="3" name="MediaServiceImageTags">
    <vt:lpwstr/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</Properties>
</file>