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56" r:id="rId5"/>
    <p:sldId id="262" r:id="rId6"/>
    <p:sldId id="2145709198" r:id="rId7"/>
    <p:sldId id="11091555" r:id="rId8"/>
    <p:sldId id="2145709165" r:id="rId9"/>
    <p:sldId id="2145709166" r:id="rId10"/>
    <p:sldId id="2145709193" r:id="rId11"/>
    <p:sldId id="2145709170" r:id="rId12"/>
    <p:sldId id="2145709187" r:id="rId13"/>
    <p:sldId id="2145709194" r:id="rId14"/>
    <p:sldId id="2145709159" r:id="rId15"/>
    <p:sldId id="2145709161" r:id="rId16"/>
    <p:sldId id="2145709195" r:id="rId17"/>
    <p:sldId id="2145709171" r:id="rId18"/>
    <p:sldId id="2145709172" r:id="rId19"/>
    <p:sldId id="2145709173" r:id="rId20"/>
    <p:sldId id="2145709174" r:id="rId21"/>
    <p:sldId id="581" r:id="rId22"/>
    <p:sldId id="11091584" r:id="rId23"/>
    <p:sldId id="2145709196" r:id="rId24"/>
    <p:sldId id="2145709177" r:id="rId25"/>
    <p:sldId id="2145709162" r:id="rId26"/>
    <p:sldId id="2145709167" r:id="rId27"/>
    <p:sldId id="2145709185" r:id="rId28"/>
    <p:sldId id="2145709169" r:id="rId29"/>
    <p:sldId id="2145709183" r:id="rId30"/>
    <p:sldId id="2145709197" r:id="rId31"/>
    <p:sldId id="2145709184" r:id="rId32"/>
    <p:sldId id="2145709186" r:id="rId33"/>
    <p:sldId id="25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9132F6-C3AA-4A77-B7BA-8150AD4D8851}">
          <p14:sldIdLst>
            <p14:sldId id="256"/>
            <p14:sldId id="262"/>
            <p14:sldId id="2145709198"/>
            <p14:sldId id="11091555"/>
            <p14:sldId id="2145709165"/>
            <p14:sldId id="2145709166"/>
            <p14:sldId id="2145709193"/>
            <p14:sldId id="2145709170"/>
            <p14:sldId id="2145709187"/>
            <p14:sldId id="2145709194"/>
            <p14:sldId id="2145709159"/>
            <p14:sldId id="2145709161"/>
            <p14:sldId id="2145709195"/>
            <p14:sldId id="2145709171"/>
            <p14:sldId id="2145709172"/>
            <p14:sldId id="2145709173"/>
            <p14:sldId id="2145709174"/>
            <p14:sldId id="581"/>
            <p14:sldId id="11091584"/>
            <p14:sldId id="2145709196"/>
            <p14:sldId id="2145709177"/>
            <p14:sldId id="2145709162"/>
            <p14:sldId id="2145709167"/>
            <p14:sldId id="2145709185"/>
            <p14:sldId id="2145709169"/>
            <p14:sldId id="2145709183"/>
            <p14:sldId id="2145709197"/>
            <p14:sldId id="2145709184"/>
            <p14:sldId id="2145709186"/>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6E0B4"/>
    <a:srgbClr val="D9D9D9"/>
    <a:srgbClr val="DDEB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69185" autoAdjust="0"/>
  </p:normalViewPr>
  <p:slideViewPr>
    <p:cSldViewPr snapToGrid="0">
      <p:cViewPr varScale="1">
        <p:scale>
          <a:sx n="66" d="100"/>
          <a:sy n="66" d="100"/>
        </p:scale>
        <p:origin x="1166" y="62"/>
      </p:cViewPr>
      <p:guideLst/>
    </p:cSldViewPr>
  </p:slideViewPr>
  <p:notesTextViewPr>
    <p:cViewPr>
      <p:scale>
        <a:sx n="1" d="1"/>
        <a:sy n="1" d="1"/>
      </p:scale>
      <p:origin x="0" y="0"/>
    </p:cViewPr>
  </p:notesTextViewPr>
  <p:sorterViewPr>
    <p:cViewPr>
      <p:scale>
        <a:sx n="80" d="100"/>
        <a:sy n="80" d="100"/>
      </p:scale>
      <p:origin x="0" y="-23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oltan Fekete" userId="111df729-daa5-4beb-9362-c7b087d52698" providerId="ADAL" clId="{E333F9E4-3229-43B5-8AAB-03DF6F4988F7}"/>
    <pc:docChg chg="custSel modSld">
      <pc:chgData name="Zoltan Fekete" userId="111df729-daa5-4beb-9362-c7b087d52698" providerId="ADAL" clId="{E333F9E4-3229-43B5-8AAB-03DF6F4988F7}" dt="2024-09-17T14:36:19.404" v="14" actId="313"/>
      <pc:docMkLst>
        <pc:docMk/>
      </pc:docMkLst>
      <pc:sldChg chg="modSp mod modNotesTx">
        <pc:chgData name="Zoltan Fekete" userId="111df729-daa5-4beb-9362-c7b087d52698" providerId="ADAL" clId="{E333F9E4-3229-43B5-8AAB-03DF6F4988F7}" dt="2024-09-17T14:33:19.033" v="8" actId="6549"/>
        <pc:sldMkLst>
          <pc:docMk/>
          <pc:sldMk cId="3764705566" sldId="256"/>
        </pc:sldMkLst>
        <pc:spChg chg="mod">
          <ac:chgData name="Zoltan Fekete" userId="111df729-daa5-4beb-9362-c7b087d52698" providerId="ADAL" clId="{E333F9E4-3229-43B5-8AAB-03DF6F4988F7}" dt="2024-09-17T14:33:13.288" v="7" actId="20577"/>
          <ac:spMkLst>
            <pc:docMk/>
            <pc:sldMk cId="3764705566" sldId="256"/>
            <ac:spMk id="12" creationId="{25C92F4E-F3D7-A392-96D3-97F4EDCBF0B6}"/>
          </ac:spMkLst>
        </pc:spChg>
      </pc:sldChg>
      <pc:sldChg chg="modNotesTx">
        <pc:chgData name="Zoltan Fekete" userId="111df729-daa5-4beb-9362-c7b087d52698" providerId="ADAL" clId="{E333F9E4-3229-43B5-8AAB-03DF6F4988F7}" dt="2024-09-17T14:36:19.404" v="14" actId="313"/>
        <pc:sldMkLst>
          <pc:docMk/>
          <pc:sldMk cId="489065046" sldId="581"/>
        </pc:sldMkLst>
      </pc:sldChg>
      <pc:sldChg chg="modNotesTx">
        <pc:chgData name="Zoltan Fekete" userId="111df729-daa5-4beb-9362-c7b087d52698" providerId="ADAL" clId="{E333F9E4-3229-43B5-8AAB-03DF6F4988F7}" dt="2024-09-17T14:35:38.278" v="13" actId="6549"/>
        <pc:sldMkLst>
          <pc:docMk/>
          <pc:sldMk cId="3330930057" sldId="2145709172"/>
        </pc:sldMkLst>
      </pc:sldChg>
      <pc:sldChg chg="modNotesTx">
        <pc:chgData name="Zoltan Fekete" userId="111df729-daa5-4beb-9362-c7b087d52698" providerId="ADAL" clId="{E333F9E4-3229-43B5-8AAB-03DF6F4988F7}" dt="2024-09-17T14:34:26.952" v="12" actId="33524"/>
        <pc:sldMkLst>
          <pc:docMk/>
          <pc:sldMk cId="4574211" sldId="214570918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accent1"/>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tx2"/>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tx2"/>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tx2"/>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tx2"/>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tx2"/>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accent1"/>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bg1">
            <a:lumMod val="85000"/>
          </a:schemeClr>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bg1">
            <a:lumMod val="85000"/>
          </a:schemeClr>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bg1">
            <a:lumMod val="85000"/>
          </a:schemeClr>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bg1">
            <a:lumMod val="85000"/>
          </a:schemeClr>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bg1">
            <a:lumMod val="85000"/>
          </a:schemeClr>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bg1">
            <a:lumMod val="85000"/>
          </a:schemeClr>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tx2"/>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bg1">
            <a:lumMod val="85000"/>
          </a:schemeClr>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bg1">
            <a:lumMod val="85000"/>
          </a:schemeClr>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bg1">
            <a:lumMod val="85000"/>
          </a:schemeClr>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bg1">
            <a:lumMod val="85000"/>
          </a:schemeClr>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bg1">
            <a:lumMod val="85000"/>
          </a:schemeClr>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bg1">
            <a:lumMod val="85000"/>
          </a:schemeClr>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tx2"/>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bg1">
            <a:lumMod val="85000"/>
          </a:schemeClr>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bg1">
            <a:lumMod val="85000"/>
          </a:schemeClr>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bg1">
            <a:lumMod val="85000"/>
          </a:schemeClr>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bg1">
            <a:lumMod val="85000"/>
          </a:schemeClr>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bg1">
            <a:lumMod val="85000"/>
          </a:schemeClr>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bg1">
            <a:lumMod val="85000"/>
          </a:schemeClr>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tx2"/>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bg1">
            <a:lumMod val="85000"/>
          </a:schemeClr>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bg1">
            <a:lumMod val="85000"/>
          </a:schemeClr>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bg1">
            <a:lumMod val="85000"/>
          </a:schemeClr>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bg1">
            <a:lumMod val="85000"/>
          </a:schemeClr>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bg1">
            <a:lumMod val="85000"/>
          </a:schemeClr>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bg1">
            <a:lumMod val="85000"/>
          </a:schemeClr>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tx2"/>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bg1">
            <a:lumMod val="85000"/>
          </a:schemeClr>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A5FE8BD-38FE-49E6-9C8F-B7E88E54E8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DE"/>
        </a:p>
      </dgm:t>
    </dgm:pt>
    <dgm:pt modelId="{B1C4E600-9CF0-438F-A367-2D43BD2CC640}">
      <dgm:prSet/>
      <dgm:spPr>
        <a:solidFill>
          <a:schemeClr val="bg1">
            <a:lumMod val="85000"/>
          </a:schemeClr>
        </a:solidFill>
      </dgm:spPr>
      <dgm:t>
        <a:bodyPr/>
        <a:lstStyle/>
        <a:p>
          <a:r>
            <a:rPr lang="en-GB" dirty="0"/>
            <a:t>1. Wi-Fi Mesh Introduction and Applications</a:t>
          </a:r>
          <a:endParaRPr lang="en-DE" dirty="0"/>
        </a:p>
      </dgm:t>
    </dgm:pt>
    <dgm:pt modelId="{D3D70B35-641C-4D14-9E62-D28A64CE14F3}" type="parTrans" cxnId="{6B8CF91B-E7A1-4D87-A1F1-71CBCFBEDFC3}">
      <dgm:prSet/>
      <dgm:spPr/>
      <dgm:t>
        <a:bodyPr/>
        <a:lstStyle/>
        <a:p>
          <a:endParaRPr lang="en-DE"/>
        </a:p>
      </dgm:t>
    </dgm:pt>
    <dgm:pt modelId="{6FF4AE0E-BF4F-40B3-BD34-B1860A1B61F4}" type="sibTrans" cxnId="{6B8CF91B-E7A1-4D87-A1F1-71CBCFBEDFC3}">
      <dgm:prSet/>
      <dgm:spPr/>
      <dgm:t>
        <a:bodyPr/>
        <a:lstStyle/>
        <a:p>
          <a:endParaRPr lang="en-DE"/>
        </a:p>
      </dgm:t>
    </dgm:pt>
    <dgm:pt modelId="{FBCC250A-B6E3-4346-A457-3740B520CE8A}">
      <dgm:prSet/>
      <dgm:spPr>
        <a:solidFill>
          <a:schemeClr val="bg1">
            <a:lumMod val="85000"/>
          </a:schemeClr>
        </a:solidFill>
      </dgm:spPr>
      <dgm:t>
        <a:bodyPr/>
        <a:lstStyle/>
        <a:p>
          <a:r>
            <a:rPr lang="en-GB" dirty="0"/>
            <a:t>2. Supported Devices and Roadmap</a:t>
          </a:r>
          <a:endParaRPr lang="en-DE" dirty="0"/>
        </a:p>
      </dgm:t>
    </dgm:pt>
    <dgm:pt modelId="{B9C1B25C-3F31-440F-9838-15048C9D2184}" type="parTrans" cxnId="{34A833AF-D91E-4A73-9CBF-631BBADC25AC}">
      <dgm:prSet/>
      <dgm:spPr/>
      <dgm:t>
        <a:bodyPr/>
        <a:lstStyle/>
        <a:p>
          <a:endParaRPr lang="en-DE"/>
        </a:p>
      </dgm:t>
    </dgm:pt>
    <dgm:pt modelId="{E822C211-AAB8-4BBB-BC76-B52246332BBB}" type="sibTrans" cxnId="{34A833AF-D91E-4A73-9CBF-631BBADC25AC}">
      <dgm:prSet/>
      <dgm:spPr/>
      <dgm:t>
        <a:bodyPr/>
        <a:lstStyle/>
        <a:p>
          <a:endParaRPr lang="en-DE"/>
        </a:p>
      </dgm:t>
    </dgm:pt>
    <dgm:pt modelId="{25F7319C-C430-4BA3-B76C-FE69476FC4D8}">
      <dgm:prSet/>
      <dgm:spPr>
        <a:solidFill>
          <a:schemeClr val="bg1">
            <a:lumMod val="85000"/>
          </a:schemeClr>
        </a:solidFill>
      </dgm:spPr>
      <dgm:t>
        <a:bodyPr/>
        <a:lstStyle/>
        <a:p>
          <a:r>
            <a:rPr lang="en-GB" dirty="0"/>
            <a:t>3. </a:t>
          </a:r>
          <a:r>
            <a:rPr lang="en-GB" dirty="0" err="1"/>
            <a:t>AeroMesh</a:t>
          </a:r>
          <a:r>
            <a:rPr lang="en-GB" dirty="0"/>
            <a:t> v1.0 Terminology and Main Features and Constraints</a:t>
          </a:r>
          <a:endParaRPr lang="en-DE" dirty="0"/>
        </a:p>
      </dgm:t>
    </dgm:pt>
    <dgm:pt modelId="{4189697F-9BEB-4C3B-B508-52FFC96376A9}" type="parTrans" cxnId="{935DAFD7-771F-4FA8-AB69-62ACFDA9E17B}">
      <dgm:prSet/>
      <dgm:spPr/>
      <dgm:t>
        <a:bodyPr/>
        <a:lstStyle/>
        <a:p>
          <a:endParaRPr lang="en-DE"/>
        </a:p>
      </dgm:t>
    </dgm:pt>
    <dgm:pt modelId="{F0B93D05-8537-4545-A6AA-87380B36770F}" type="sibTrans" cxnId="{935DAFD7-771F-4FA8-AB69-62ACFDA9E17B}">
      <dgm:prSet/>
      <dgm:spPr/>
      <dgm:t>
        <a:bodyPr/>
        <a:lstStyle/>
        <a:p>
          <a:endParaRPr lang="en-DE"/>
        </a:p>
      </dgm:t>
    </dgm:pt>
    <dgm:pt modelId="{42E04A23-32C7-4678-B1FE-FFC3F90CD759}">
      <dgm:prSet/>
      <dgm:spPr>
        <a:solidFill>
          <a:schemeClr val="bg1">
            <a:lumMod val="85000"/>
          </a:schemeClr>
        </a:solidFill>
      </dgm:spPr>
      <dgm:t>
        <a:bodyPr/>
        <a:lstStyle/>
        <a:p>
          <a:r>
            <a:rPr lang="en-GB" dirty="0"/>
            <a:t>4. </a:t>
          </a:r>
          <a:r>
            <a:rPr lang="en-GB" dirty="0" err="1"/>
            <a:t>AeroMesh</a:t>
          </a:r>
          <a:r>
            <a:rPr lang="en-GB" dirty="0"/>
            <a:t> v1.0 Feature Details</a:t>
          </a:r>
          <a:endParaRPr lang="en-DE" dirty="0"/>
        </a:p>
      </dgm:t>
    </dgm:pt>
    <dgm:pt modelId="{B00B9B6F-D15B-4079-8C2B-D823C1B58BBF}" type="parTrans" cxnId="{4AD0E4CD-AB26-49DD-86BD-4F56E76C720B}">
      <dgm:prSet/>
      <dgm:spPr/>
      <dgm:t>
        <a:bodyPr/>
        <a:lstStyle/>
        <a:p>
          <a:endParaRPr lang="en-DE"/>
        </a:p>
      </dgm:t>
    </dgm:pt>
    <dgm:pt modelId="{6E2F9325-3A42-4CED-A823-E20501615F31}" type="sibTrans" cxnId="{4AD0E4CD-AB26-49DD-86BD-4F56E76C720B}">
      <dgm:prSet/>
      <dgm:spPr/>
      <dgm:t>
        <a:bodyPr/>
        <a:lstStyle/>
        <a:p>
          <a:endParaRPr lang="en-DE"/>
        </a:p>
      </dgm:t>
    </dgm:pt>
    <dgm:pt modelId="{43208C92-DEF4-4B2F-8F4D-EE26DF18061F}">
      <dgm:prSet/>
      <dgm:spPr>
        <a:solidFill>
          <a:schemeClr val="bg1">
            <a:lumMod val="85000"/>
          </a:schemeClr>
        </a:solidFill>
      </dgm:spPr>
      <dgm:t>
        <a:bodyPr/>
        <a:lstStyle/>
        <a:p>
          <a:r>
            <a:rPr lang="en-GB" dirty="0"/>
            <a:t>5. </a:t>
          </a:r>
          <a:r>
            <a:rPr lang="en-GB" dirty="0" err="1"/>
            <a:t>AeroMesh</a:t>
          </a:r>
          <a:r>
            <a:rPr lang="en-GB" dirty="0"/>
            <a:t> v1.0 Configuration and Operation Aspects</a:t>
          </a:r>
          <a:endParaRPr lang="en-DE" dirty="0"/>
        </a:p>
      </dgm:t>
    </dgm:pt>
    <dgm:pt modelId="{97DCF867-0352-4F49-9CBD-0EFC2B5DD144}" type="parTrans" cxnId="{531FEEF6-8D63-4226-A98E-9495B2D3CD0C}">
      <dgm:prSet/>
      <dgm:spPr/>
      <dgm:t>
        <a:bodyPr/>
        <a:lstStyle/>
        <a:p>
          <a:endParaRPr lang="en-DE"/>
        </a:p>
      </dgm:t>
    </dgm:pt>
    <dgm:pt modelId="{71ECCF75-CA7E-44F0-9594-76C612A2BCDD}" type="sibTrans" cxnId="{531FEEF6-8D63-4226-A98E-9495B2D3CD0C}">
      <dgm:prSet/>
      <dgm:spPr/>
      <dgm:t>
        <a:bodyPr/>
        <a:lstStyle/>
        <a:p>
          <a:endParaRPr lang="en-DE"/>
        </a:p>
      </dgm:t>
    </dgm:pt>
    <dgm:pt modelId="{BB267D62-E817-4756-B432-75DBC22223EC}">
      <dgm:prSet/>
      <dgm:spPr>
        <a:solidFill>
          <a:schemeClr val="tx2"/>
        </a:solidFill>
      </dgm:spPr>
      <dgm:t>
        <a:bodyPr/>
        <a:lstStyle/>
        <a:p>
          <a:r>
            <a:rPr lang="en-GB" dirty="0"/>
            <a:t>6. Backup Information</a:t>
          </a:r>
          <a:endParaRPr lang="en-DE" dirty="0"/>
        </a:p>
      </dgm:t>
    </dgm:pt>
    <dgm:pt modelId="{EEF75AB5-07B4-4167-BAD0-1FD09C99DA8E}" type="parTrans" cxnId="{73F87491-668B-4E1D-9345-8FCCECE092A7}">
      <dgm:prSet/>
      <dgm:spPr/>
      <dgm:t>
        <a:bodyPr/>
        <a:lstStyle/>
        <a:p>
          <a:endParaRPr lang="en-DE"/>
        </a:p>
      </dgm:t>
    </dgm:pt>
    <dgm:pt modelId="{671B5F56-E205-42CC-93F9-5846A1569223}" type="sibTrans" cxnId="{73F87491-668B-4E1D-9345-8FCCECE092A7}">
      <dgm:prSet/>
      <dgm:spPr/>
      <dgm:t>
        <a:bodyPr/>
        <a:lstStyle/>
        <a:p>
          <a:endParaRPr lang="en-DE"/>
        </a:p>
      </dgm:t>
    </dgm:pt>
    <dgm:pt modelId="{B6C0CAD3-44EB-4C71-86FC-C52543813D74}" type="pres">
      <dgm:prSet presAssocID="{DA5FE8BD-38FE-49E6-9C8F-B7E88E54E8A8}" presName="linear" presStyleCnt="0">
        <dgm:presLayoutVars>
          <dgm:animLvl val="lvl"/>
          <dgm:resizeHandles val="exact"/>
        </dgm:presLayoutVars>
      </dgm:prSet>
      <dgm:spPr/>
    </dgm:pt>
    <dgm:pt modelId="{C51632C5-21FD-465F-95FE-E3CB0E200C2B}" type="pres">
      <dgm:prSet presAssocID="{B1C4E600-9CF0-438F-A367-2D43BD2CC640}" presName="parentText" presStyleLbl="node1" presStyleIdx="0" presStyleCnt="6">
        <dgm:presLayoutVars>
          <dgm:chMax val="0"/>
          <dgm:bulletEnabled val="1"/>
        </dgm:presLayoutVars>
      </dgm:prSet>
      <dgm:spPr/>
    </dgm:pt>
    <dgm:pt modelId="{26C979B3-F6D7-4D95-9FDD-93C398D9233F}" type="pres">
      <dgm:prSet presAssocID="{6FF4AE0E-BF4F-40B3-BD34-B1860A1B61F4}" presName="spacer" presStyleCnt="0"/>
      <dgm:spPr/>
    </dgm:pt>
    <dgm:pt modelId="{FBC50E8F-DBEF-4DF2-9A5C-94A8CC1D7099}" type="pres">
      <dgm:prSet presAssocID="{FBCC250A-B6E3-4346-A457-3740B520CE8A}" presName="parentText" presStyleLbl="node1" presStyleIdx="1" presStyleCnt="6">
        <dgm:presLayoutVars>
          <dgm:chMax val="0"/>
          <dgm:bulletEnabled val="1"/>
        </dgm:presLayoutVars>
      </dgm:prSet>
      <dgm:spPr/>
    </dgm:pt>
    <dgm:pt modelId="{C102F08F-272E-4406-9214-0E838C7E461E}" type="pres">
      <dgm:prSet presAssocID="{E822C211-AAB8-4BBB-BC76-B52246332BBB}" presName="spacer" presStyleCnt="0"/>
      <dgm:spPr/>
    </dgm:pt>
    <dgm:pt modelId="{C9D8B732-4A4D-43C0-AEBE-34E09D63BD6C}" type="pres">
      <dgm:prSet presAssocID="{25F7319C-C430-4BA3-B76C-FE69476FC4D8}" presName="parentText" presStyleLbl="node1" presStyleIdx="2" presStyleCnt="6">
        <dgm:presLayoutVars>
          <dgm:chMax val="0"/>
          <dgm:bulletEnabled val="1"/>
        </dgm:presLayoutVars>
      </dgm:prSet>
      <dgm:spPr/>
    </dgm:pt>
    <dgm:pt modelId="{FC755B1B-7A20-4EB2-BE59-00327D531457}" type="pres">
      <dgm:prSet presAssocID="{F0B93D05-8537-4545-A6AA-87380B36770F}" presName="spacer" presStyleCnt="0"/>
      <dgm:spPr/>
    </dgm:pt>
    <dgm:pt modelId="{822E01D0-170A-418C-BFF1-AF5359DB4A03}" type="pres">
      <dgm:prSet presAssocID="{42E04A23-32C7-4678-B1FE-FFC3F90CD759}" presName="parentText" presStyleLbl="node1" presStyleIdx="3" presStyleCnt="6">
        <dgm:presLayoutVars>
          <dgm:chMax val="0"/>
          <dgm:bulletEnabled val="1"/>
        </dgm:presLayoutVars>
      </dgm:prSet>
      <dgm:spPr/>
    </dgm:pt>
    <dgm:pt modelId="{B43E145E-9474-4234-AA4D-7A6D9861E2DD}" type="pres">
      <dgm:prSet presAssocID="{6E2F9325-3A42-4CED-A823-E20501615F31}" presName="spacer" presStyleCnt="0"/>
      <dgm:spPr/>
    </dgm:pt>
    <dgm:pt modelId="{EB04F480-025D-44F8-9FB3-CE9C35DE036B}" type="pres">
      <dgm:prSet presAssocID="{43208C92-DEF4-4B2F-8F4D-EE26DF18061F}" presName="parentText" presStyleLbl="node1" presStyleIdx="4" presStyleCnt="6">
        <dgm:presLayoutVars>
          <dgm:chMax val="0"/>
          <dgm:bulletEnabled val="1"/>
        </dgm:presLayoutVars>
      </dgm:prSet>
      <dgm:spPr/>
    </dgm:pt>
    <dgm:pt modelId="{3C6AE906-4DCD-4CEC-A8A4-6141BD43AA7B}" type="pres">
      <dgm:prSet presAssocID="{71ECCF75-CA7E-44F0-9594-76C612A2BCDD}" presName="spacer" presStyleCnt="0"/>
      <dgm:spPr/>
    </dgm:pt>
    <dgm:pt modelId="{8A14E96A-8191-4EB0-BFA3-03291F93758E}" type="pres">
      <dgm:prSet presAssocID="{BB267D62-E817-4756-B432-75DBC22223EC}" presName="parentText" presStyleLbl="node1" presStyleIdx="5" presStyleCnt="6">
        <dgm:presLayoutVars>
          <dgm:chMax val="0"/>
          <dgm:bulletEnabled val="1"/>
        </dgm:presLayoutVars>
      </dgm:prSet>
      <dgm:spPr/>
    </dgm:pt>
  </dgm:ptLst>
  <dgm:cxnLst>
    <dgm:cxn modelId="{261B4608-F2B6-4F83-A8CC-7A7658AD54FD}" type="presOf" srcId="{BB267D62-E817-4756-B432-75DBC22223EC}" destId="{8A14E96A-8191-4EB0-BFA3-03291F93758E}" srcOrd="0" destOrd="0" presId="urn:microsoft.com/office/officeart/2005/8/layout/vList2"/>
    <dgm:cxn modelId="{6B8CF91B-E7A1-4D87-A1F1-71CBCFBEDFC3}" srcId="{DA5FE8BD-38FE-49E6-9C8F-B7E88E54E8A8}" destId="{B1C4E600-9CF0-438F-A367-2D43BD2CC640}" srcOrd="0" destOrd="0" parTransId="{D3D70B35-641C-4D14-9E62-D28A64CE14F3}" sibTransId="{6FF4AE0E-BF4F-40B3-BD34-B1860A1B61F4}"/>
    <dgm:cxn modelId="{B429092D-033D-4481-864B-57FFA902308E}" type="presOf" srcId="{43208C92-DEF4-4B2F-8F4D-EE26DF18061F}" destId="{EB04F480-025D-44F8-9FB3-CE9C35DE036B}" srcOrd="0" destOrd="0" presId="urn:microsoft.com/office/officeart/2005/8/layout/vList2"/>
    <dgm:cxn modelId="{7280016A-789A-4B4C-BAD8-9A1F2D2EC72F}" type="presOf" srcId="{B1C4E600-9CF0-438F-A367-2D43BD2CC640}" destId="{C51632C5-21FD-465F-95FE-E3CB0E200C2B}" srcOrd="0" destOrd="0" presId="urn:microsoft.com/office/officeart/2005/8/layout/vList2"/>
    <dgm:cxn modelId="{D9C02852-AE97-4C6C-B372-6D39069BE707}" type="presOf" srcId="{42E04A23-32C7-4678-B1FE-FFC3F90CD759}" destId="{822E01D0-170A-418C-BFF1-AF5359DB4A03}" srcOrd="0" destOrd="0" presId="urn:microsoft.com/office/officeart/2005/8/layout/vList2"/>
    <dgm:cxn modelId="{D1781773-7955-4AAA-AF86-73A228404A16}" type="presOf" srcId="{FBCC250A-B6E3-4346-A457-3740B520CE8A}" destId="{FBC50E8F-DBEF-4DF2-9A5C-94A8CC1D7099}" srcOrd="0" destOrd="0" presId="urn:microsoft.com/office/officeart/2005/8/layout/vList2"/>
    <dgm:cxn modelId="{4E03F274-2AF6-4FB0-81FF-800BC162D90A}" type="presOf" srcId="{25F7319C-C430-4BA3-B76C-FE69476FC4D8}" destId="{C9D8B732-4A4D-43C0-AEBE-34E09D63BD6C}" srcOrd="0" destOrd="0" presId="urn:microsoft.com/office/officeart/2005/8/layout/vList2"/>
    <dgm:cxn modelId="{CFCABC7B-36AE-424F-94FB-7934BE0C2330}" type="presOf" srcId="{DA5FE8BD-38FE-49E6-9C8F-B7E88E54E8A8}" destId="{B6C0CAD3-44EB-4C71-86FC-C52543813D74}" srcOrd="0" destOrd="0" presId="urn:microsoft.com/office/officeart/2005/8/layout/vList2"/>
    <dgm:cxn modelId="{73F87491-668B-4E1D-9345-8FCCECE092A7}" srcId="{DA5FE8BD-38FE-49E6-9C8F-B7E88E54E8A8}" destId="{BB267D62-E817-4756-B432-75DBC22223EC}" srcOrd="5" destOrd="0" parTransId="{EEF75AB5-07B4-4167-BAD0-1FD09C99DA8E}" sibTransId="{671B5F56-E205-42CC-93F9-5846A1569223}"/>
    <dgm:cxn modelId="{34A833AF-D91E-4A73-9CBF-631BBADC25AC}" srcId="{DA5FE8BD-38FE-49E6-9C8F-B7E88E54E8A8}" destId="{FBCC250A-B6E3-4346-A457-3740B520CE8A}" srcOrd="1" destOrd="0" parTransId="{B9C1B25C-3F31-440F-9838-15048C9D2184}" sibTransId="{E822C211-AAB8-4BBB-BC76-B52246332BBB}"/>
    <dgm:cxn modelId="{4AD0E4CD-AB26-49DD-86BD-4F56E76C720B}" srcId="{DA5FE8BD-38FE-49E6-9C8F-B7E88E54E8A8}" destId="{42E04A23-32C7-4678-B1FE-FFC3F90CD759}" srcOrd="3" destOrd="0" parTransId="{B00B9B6F-D15B-4079-8C2B-D823C1B58BBF}" sibTransId="{6E2F9325-3A42-4CED-A823-E20501615F31}"/>
    <dgm:cxn modelId="{935DAFD7-771F-4FA8-AB69-62ACFDA9E17B}" srcId="{DA5FE8BD-38FE-49E6-9C8F-B7E88E54E8A8}" destId="{25F7319C-C430-4BA3-B76C-FE69476FC4D8}" srcOrd="2" destOrd="0" parTransId="{4189697F-9BEB-4C3B-B508-52FFC96376A9}" sibTransId="{F0B93D05-8537-4545-A6AA-87380B36770F}"/>
    <dgm:cxn modelId="{531FEEF6-8D63-4226-A98E-9495B2D3CD0C}" srcId="{DA5FE8BD-38FE-49E6-9C8F-B7E88E54E8A8}" destId="{43208C92-DEF4-4B2F-8F4D-EE26DF18061F}" srcOrd="4" destOrd="0" parTransId="{97DCF867-0352-4F49-9CBD-0EFC2B5DD144}" sibTransId="{71ECCF75-CA7E-44F0-9594-76C612A2BCDD}"/>
    <dgm:cxn modelId="{36D9B0DB-45D9-470D-AFAE-2F334DE421C1}" type="presParOf" srcId="{B6C0CAD3-44EB-4C71-86FC-C52543813D74}" destId="{C51632C5-21FD-465F-95FE-E3CB0E200C2B}" srcOrd="0" destOrd="0" presId="urn:microsoft.com/office/officeart/2005/8/layout/vList2"/>
    <dgm:cxn modelId="{21FAB57E-91FF-4BA9-BD6E-1C5B85A3B759}" type="presParOf" srcId="{B6C0CAD3-44EB-4C71-86FC-C52543813D74}" destId="{26C979B3-F6D7-4D95-9FDD-93C398D9233F}" srcOrd="1" destOrd="0" presId="urn:microsoft.com/office/officeart/2005/8/layout/vList2"/>
    <dgm:cxn modelId="{DC503CF3-0A69-4141-9E50-A770233F4C8C}" type="presParOf" srcId="{B6C0CAD3-44EB-4C71-86FC-C52543813D74}" destId="{FBC50E8F-DBEF-4DF2-9A5C-94A8CC1D7099}" srcOrd="2" destOrd="0" presId="urn:microsoft.com/office/officeart/2005/8/layout/vList2"/>
    <dgm:cxn modelId="{DE112BB4-A1D4-4861-8C6D-A58C82E83C05}" type="presParOf" srcId="{B6C0CAD3-44EB-4C71-86FC-C52543813D74}" destId="{C102F08F-272E-4406-9214-0E838C7E461E}" srcOrd="3" destOrd="0" presId="urn:microsoft.com/office/officeart/2005/8/layout/vList2"/>
    <dgm:cxn modelId="{6E784A4D-C4E9-47C8-B72A-18C76F31C60E}" type="presParOf" srcId="{B6C0CAD3-44EB-4C71-86FC-C52543813D74}" destId="{C9D8B732-4A4D-43C0-AEBE-34E09D63BD6C}" srcOrd="4" destOrd="0" presId="urn:microsoft.com/office/officeart/2005/8/layout/vList2"/>
    <dgm:cxn modelId="{EAA611CB-1EE6-447B-BEE5-4BC821BEF8AA}" type="presParOf" srcId="{B6C0CAD3-44EB-4C71-86FC-C52543813D74}" destId="{FC755B1B-7A20-4EB2-BE59-00327D531457}" srcOrd="5" destOrd="0" presId="urn:microsoft.com/office/officeart/2005/8/layout/vList2"/>
    <dgm:cxn modelId="{3CD80DC1-451E-4DC1-BA40-FE6C3E4D130B}" type="presParOf" srcId="{B6C0CAD3-44EB-4C71-86FC-C52543813D74}" destId="{822E01D0-170A-418C-BFF1-AF5359DB4A03}" srcOrd="6" destOrd="0" presId="urn:microsoft.com/office/officeart/2005/8/layout/vList2"/>
    <dgm:cxn modelId="{7E761D6C-B057-47C9-8B2E-30BAAB67E48E}" type="presParOf" srcId="{B6C0CAD3-44EB-4C71-86FC-C52543813D74}" destId="{B43E145E-9474-4234-AA4D-7A6D9861E2DD}" srcOrd="7" destOrd="0" presId="urn:microsoft.com/office/officeart/2005/8/layout/vList2"/>
    <dgm:cxn modelId="{1579FE97-FB15-4777-848E-CA58AF5D769E}" type="presParOf" srcId="{B6C0CAD3-44EB-4C71-86FC-C52543813D74}" destId="{EB04F480-025D-44F8-9FB3-CE9C35DE036B}" srcOrd="8" destOrd="0" presId="urn:microsoft.com/office/officeart/2005/8/layout/vList2"/>
    <dgm:cxn modelId="{0F3A1DAF-DDFA-496A-99D8-D6A9222BA0BB}" type="presParOf" srcId="{B6C0CAD3-44EB-4C71-86FC-C52543813D74}" destId="{3C6AE906-4DCD-4CEC-A8A4-6141BD43AA7B}" srcOrd="9" destOrd="0" presId="urn:microsoft.com/office/officeart/2005/8/layout/vList2"/>
    <dgm:cxn modelId="{2695E462-B1A3-49CF-BB7E-BE60B00C181C}" type="presParOf" srcId="{B6C0CAD3-44EB-4C71-86FC-C52543813D74}" destId="{8A14E96A-8191-4EB0-BFA3-03291F9375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1632C5-21FD-465F-95FE-E3CB0E200C2B}">
      <dsp:nvSpPr>
        <dsp:cNvPr id="0" name=""/>
        <dsp:cNvSpPr/>
      </dsp:nvSpPr>
      <dsp:spPr>
        <a:xfrm>
          <a:off x="0" y="1838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1. Wi-Fi Mesh Introduction and Applications</a:t>
          </a:r>
          <a:endParaRPr lang="en-DE" sz="2900" kern="1200" dirty="0"/>
        </a:p>
      </dsp:txBody>
      <dsp:txXfrm>
        <a:off x="33127" y="51508"/>
        <a:ext cx="11359015" cy="612346"/>
      </dsp:txXfrm>
    </dsp:sp>
    <dsp:sp modelId="{FBC50E8F-DBEF-4DF2-9A5C-94A8CC1D7099}">
      <dsp:nvSpPr>
        <dsp:cNvPr id="0" name=""/>
        <dsp:cNvSpPr/>
      </dsp:nvSpPr>
      <dsp:spPr>
        <a:xfrm>
          <a:off x="0" y="78050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2. Supported Devices and Roadmap</a:t>
          </a:r>
          <a:endParaRPr lang="en-DE" sz="2900" kern="1200" dirty="0"/>
        </a:p>
      </dsp:txBody>
      <dsp:txXfrm>
        <a:off x="33127" y="813628"/>
        <a:ext cx="11359015" cy="612346"/>
      </dsp:txXfrm>
    </dsp:sp>
    <dsp:sp modelId="{C9D8B732-4A4D-43C0-AEBE-34E09D63BD6C}">
      <dsp:nvSpPr>
        <dsp:cNvPr id="0" name=""/>
        <dsp:cNvSpPr/>
      </dsp:nvSpPr>
      <dsp:spPr>
        <a:xfrm>
          <a:off x="0" y="154262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3. </a:t>
          </a:r>
          <a:r>
            <a:rPr lang="en-GB" sz="2900" kern="1200" dirty="0" err="1"/>
            <a:t>AeroMesh</a:t>
          </a:r>
          <a:r>
            <a:rPr lang="en-GB" sz="2900" kern="1200" dirty="0"/>
            <a:t> v1.0 Terminology and Main Features and Constraints</a:t>
          </a:r>
          <a:endParaRPr lang="en-DE" sz="2900" kern="1200" dirty="0"/>
        </a:p>
      </dsp:txBody>
      <dsp:txXfrm>
        <a:off x="33127" y="1575748"/>
        <a:ext cx="11359015" cy="612346"/>
      </dsp:txXfrm>
    </dsp:sp>
    <dsp:sp modelId="{822E01D0-170A-418C-BFF1-AF5359DB4A03}">
      <dsp:nvSpPr>
        <dsp:cNvPr id="0" name=""/>
        <dsp:cNvSpPr/>
      </dsp:nvSpPr>
      <dsp:spPr>
        <a:xfrm>
          <a:off x="0" y="230474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4. </a:t>
          </a:r>
          <a:r>
            <a:rPr lang="en-GB" sz="2900" kern="1200" dirty="0" err="1"/>
            <a:t>AeroMesh</a:t>
          </a:r>
          <a:r>
            <a:rPr lang="en-GB" sz="2900" kern="1200" dirty="0"/>
            <a:t> v1.0 Feature Details</a:t>
          </a:r>
          <a:endParaRPr lang="en-DE" sz="2900" kern="1200" dirty="0"/>
        </a:p>
      </dsp:txBody>
      <dsp:txXfrm>
        <a:off x="33127" y="2337868"/>
        <a:ext cx="11359015" cy="612346"/>
      </dsp:txXfrm>
    </dsp:sp>
    <dsp:sp modelId="{EB04F480-025D-44F8-9FB3-CE9C35DE036B}">
      <dsp:nvSpPr>
        <dsp:cNvPr id="0" name=""/>
        <dsp:cNvSpPr/>
      </dsp:nvSpPr>
      <dsp:spPr>
        <a:xfrm>
          <a:off x="0" y="3066861"/>
          <a:ext cx="11425269" cy="678600"/>
        </a:xfrm>
        <a:prstGeom prst="roundRect">
          <a:avLst/>
        </a:prstGeom>
        <a:solidFill>
          <a:schemeClr val="bg1">
            <a:lumMod val="8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5. </a:t>
          </a:r>
          <a:r>
            <a:rPr lang="en-GB" sz="2900" kern="1200" dirty="0" err="1"/>
            <a:t>AeroMesh</a:t>
          </a:r>
          <a:r>
            <a:rPr lang="en-GB" sz="2900" kern="1200" dirty="0"/>
            <a:t> v1.0 Configuration and Operation Aspects</a:t>
          </a:r>
          <a:endParaRPr lang="en-DE" sz="2900" kern="1200" dirty="0"/>
        </a:p>
      </dsp:txBody>
      <dsp:txXfrm>
        <a:off x="33127" y="3099988"/>
        <a:ext cx="11359015" cy="612346"/>
      </dsp:txXfrm>
    </dsp:sp>
    <dsp:sp modelId="{8A14E96A-8191-4EB0-BFA3-03291F93758E}">
      <dsp:nvSpPr>
        <dsp:cNvPr id="0" name=""/>
        <dsp:cNvSpPr/>
      </dsp:nvSpPr>
      <dsp:spPr>
        <a:xfrm>
          <a:off x="0" y="3828981"/>
          <a:ext cx="11425269" cy="67860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GB" sz="2900" kern="1200" dirty="0"/>
            <a:t>6. Backup Information</a:t>
          </a:r>
          <a:endParaRPr lang="en-DE" sz="2900" kern="1200" dirty="0"/>
        </a:p>
      </dsp:txBody>
      <dsp:txXfrm>
        <a:off x="33127" y="3862108"/>
        <a:ext cx="11359015" cy="61234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204AC-DA26-49D8-A863-B4D436C49631}" type="datetimeFigureOut">
              <a:rPr lang="zh-TW" altLang="en-US" smtClean="0"/>
              <a:t>2024/9/17</a:t>
            </a:fld>
            <a:endParaRPr lang="zh-TW"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TW"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BD06F-B1B9-4A73-B30F-0F8790C79A1A}" type="slidenum">
              <a:rPr lang="zh-TW" altLang="en-US" smtClean="0"/>
              <a:t>‹#›</a:t>
            </a:fld>
            <a:endParaRPr lang="zh-TW" altLang="en-US"/>
          </a:p>
        </p:txBody>
      </p:sp>
    </p:spTree>
    <p:extLst>
      <p:ext uri="{BB962C8B-B14F-4D97-AF65-F5344CB8AC3E}">
        <p14:creationId xmlns:p14="http://schemas.microsoft.com/office/powerpoint/2010/main" val="2694363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1</a:t>
            </a:fld>
            <a:endParaRPr lang="zh-TW" altLang="en-US"/>
          </a:p>
        </p:txBody>
      </p:sp>
    </p:spTree>
    <p:extLst>
      <p:ext uri="{BB962C8B-B14F-4D97-AF65-F5344CB8AC3E}">
        <p14:creationId xmlns:p14="http://schemas.microsoft.com/office/powerpoint/2010/main" val="986864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11</a:t>
            </a:fld>
            <a:endParaRPr kumimoji="1" lang="zh-TW" altLang="en-US"/>
          </a:p>
        </p:txBody>
      </p:sp>
    </p:spTree>
    <p:extLst>
      <p:ext uri="{BB962C8B-B14F-4D97-AF65-F5344CB8AC3E}">
        <p14:creationId xmlns:p14="http://schemas.microsoft.com/office/powerpoint/2010/main" val="2978413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13</a:t>
            </a:fld>
            <a:endParaRPr lang="zh-TW" altLang="en-US"/>
          </a:p>
        </p:txBody>
      </p:sp>
    </p:spTree>
    <p:extLst>
      <p:ext uri="{BB962C8B-B14F-4D97-AF65-F5344CB8AC3E}">
        <p14:creationId xmlns:p14="http://schemas.microsoft.com/office/powerpoint/2010/main" val="3200314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Tree: there are multiple branch nodes, i.e. nodes with more than 2 connections possible</a:t>
            </a:r>
          </a:p>
          <a:p>
            <a:r>
              <a:rPr lang="en-US" dirty="0"/>
              <a:t>Star: fully centralized, all mesh nodes are connected to the Portal node</a:t>
            </a:r>
          </a:p>
          <a:p>
            <a:r>
              <a:rPr lang="en-US" dirty="0"/>
              <a:t>Daisy chain: nodes are linked one after the other</a:t>
            </a:r>
          </a:p>
          <a:p>
            <a:endParaRPr lang="en-US" dirty="0"/>
          </a:p>
          <a:p>
            <a:r>
              <a:rPr lang="en-US" dirty="0"/>
              <a:t>Combination of topologies are also allowed, i.e. star topology of daisy chained hops around the portal node.</a:t>
            </a:r>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14</a:t>
            </a:fld>
            <a:endParaRPr lang="zh-TW" altLang="en-US"/>
          </a:p>
        </p:txBody>
      </p:sp>
    </p:spTree>
    <p:extLst>
      <p:ext uri="{BB962C8B-B14F-4D97-AF65-F5344CB8AC3E}">
        <p14:creationId xmlns:p14="http://schemas.microsoft.com/office/powerpoint/2010/main" val="4111446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171450" indent="-171450">
              <a:buFontTx/>
              <a:buChar char="-"/>
            </a:pPr>
            <a:r>
              <a:rPr lang="en-US" altLang="zh-TW" dirty="0"/>
              <a:t>The Mesh backhaul connection only supports 5GHz bands because 5GHz is more resistant to interference. (Backhaul is more prone to interference as it is typically bridging longer distances than the distance between the Mesh node and the client STA)</a:t>
            </a:r>
          </a:p>
          <a:p>
            <a:pPr marL="171450" indent="-171450">
              <a:buFontTx/>
              <a:buChar char="-"/>
            </a:pPr>
            <a:r>
              <a:rPr lang="en-US" altLang="zh-TW" dirty="0"/>
              <a:t>The fronthaul side can be 2.4 and 5 GHz</a:t>
            </a:r>
          </a:p>
          <a:p>
            <a:pPr marL="628650" lvl="1" indent="-171450">
              <a:buFontTx/>
              <a:buChar char="-"/>
            </a:pPr>
            <a:r>
              <a:rPr lang="en-US" altLang="zh-TW" dirty="0"/>
              <a:t>If both fronthaul and backhaul are set to 5GHz, the throughput will</a:t>
            </a:r>
            <a:r>
              <a:rPr lang="zh-TW" altLang="en-US" dirty="0"/>
              <a:t> </a:t>
            </a:r>
            <a:r>
              <a:rPr lang="en-US" altLang="zh-TW" dirty="0"/>
              <a:t>significantly decrease because the 5GHz antenna needs to switch between AP and STA (or client) modes.</a:t>
            </a:r>
          </a:p>
          <a:p>
            <a:pPr marL="628650" lvl="1" indent="-171450">
              <a:buFontTx/>
              <a:buChar char="-"/>
            </a:pPr>
            <a:r>
              <a:rPr lang="en-US" altLang="zh-TW" dirty="0"/>
              <a:t>Therefore, we suggest to use 2.4 GHz for fronthaul, unless the interference is too high on 2.4 GHz.</a:t>
            </a:r>
          </a:p>
          <a:p>
            <a:pPr marL="171450" indent="-171450">
              <a:buFontTx/>
              <a:buChar char="-"/>
            </a:pPr>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15</a:t>
            </a:fld>
            <a:endParaRPr kumimoji="1" lang="zh-TW" altLang="en-US"/>
          </a:p>
        </p:txBody>
      </p:sp>
    </p:spTree>
    <p:extLst>
      <p:ext uri="{BB962C8B-B14F-4D97-AF65-F5344CB8AC3E}">
        <p14:creationId xmlns:p14="http://schemas.microsoft.com/office/powerpoint/2010/main" val="485583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The maximum number of nodes that can be connected to the portal node is 10.</a:t>
            </a:r>
          </a:p>
          <a:p>
            <a:r>
              <a:rPr lang="en-US" altLang="zh-TW" dirty="0"/>
              <a:t>There could be maximum of 5 hops</a:t>
            </a:r>
          </a:p>
          <a:p>
            <a:pPr marL="171450" indent="-171450">
              <a:buFontTx/>
              <a:buChar char="-"/>
            </a:pPr>
            <a:r>
              <a:rPr lang="en-US" altLang="zh-TW" dirty="0"/>
              <a:t>It means that from any mesh nodes to the portal node could be not more than 5 connections (depicted as lines on the picture)</a:t>
            </a:r>
          </a:p>
          <a:p>
            <a:r>
              <a:rPr lang="en-US" altLang="zh-TW" dirty="0"/>
              <a:t>If the number of joined nodes reaches the limit, the portal will reject any join request of new node.</a:t>
            </a:r>
          </a:p>
          <a:p>
            <a:r>
              <a:rPr lang="en-US" altLang="zh-TW" dirty="0"/>
              <a:t>Similarly, the portal will not allow more than 5 hops in a chain. Device in the sixth hop will not be able to connect. This is to avoid too much backhaul speed degradation.</a:t>
            </a:r>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16</a:t>
            </a:fld>
            <a:endParaRPr kumimoji="1" lang="zh-TW" altLang="en-US"/>
          </a:p>
        </p:txBody>
      </p:sp>
    </p:spTree>
    <p:extLst>
      <p:ext uri="{BB962C8B-B14F-4D97-AF65-F5344CB8AC3E}">
        <p14:creationId xmlns:p14="http://schemas.microsoft.com/office/powerpoint/2010/main" val="1650454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0" i="0" dirty="0">
                <a:solidFill>
                  <a:srgbClr val="0D0D0D"/>
                </a:solidFill>
                <a:effectLst/>
                <a:highlight>
                  <a:srgbClr val="FFFFFF"/>
                </a:highlight>
                <a:latin typeface="Söhne"/>
              </a:rPr>
              <a:t>An AP without an upstream connection will become a black hole or a ghost AP.</a:t>
            </a:r>
          </a:p>
          <a:p>
            <a:r>
              <a:rPr lang="en-US" altLang="zh-TW" b="0" i="0" dirty="0">
                <a:solidFill>
                  <a:srgbClr val="0D0D0D"/>
                </a:solidFill>
                <a:effectLst/>
                <a:highlight>
                  <a:srgbClr val="FFFFFF"/>
                </a:highlight>
                <a:latin typeface="Söhne"/>
              </a:rPr>
              <a:t>Disabling it’s Wi-Fi signal could provide stations with an opportunity to connect to other healthy Access points.</a:t>
            </a:r>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17</a:t>
            </a:fld>
            <a:endParaRPr kumimoji="1" lang="zh-TW" altLang="en-US"/>
          </a:p>
        </p:txBody>
      </p:sp>
    </p:spTree>
    <p:extLst>
      <p:ext uri="{BB962C8B-B14F-4D97-AF65-F5344CB8AC3E}">
        <p14:creationId xmlns:p14="http://schemas.microsoft.com/office/powerpoint/2010/main" val="2429711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0" i="0" dirty="0" err="1">
                <a:solidFill>
                  <a:srgbClr val="0D0D0D"/>
                </a:solidFill>
                <a:effectLst/>
                <a:highlight>
                  <a:srgbClr val="FFFFFF"/>
                </a:highlight>
                <a:latin typeface="Söhne"/>
              </a:rPr>
              <a:t>Aeromesh</a:t>
            </a:r>
            <a:r>
              <a:rPr lang="en-US" altLang="zh-TW" b="0" i="0" dirty="0">
                <a:solidFill>
                  <a:srgbClr val="0D0D0D"/>
                </a:solidFill>
                <a:effectLst/>
                <a:highlight>
                  <a:srgbClr val="FFFFFF"/>
                </a:highlight>
                <a:latin typeface="Söhne"/>
              </a:rPr>
              <a:t> 1.0 join flow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0" i="0" dirty="0">
                <a:solidFill>
                  <a:srgbClr val="0D0D0D"/>
                </a:solidFill>
                <a:effectLst/>
                <a:highlight>
                  <a:srgbClr val="FFFFFF"/>
                </a:highlight>
                <a:latin typeface="Söhne"/>
              </a:rPr>
              <a:t>Wi-Fi connection establishment starts with a 4-way handshake: which securely establishes connection between access point and client, including WPA2 or WPA3 security protocols. Remember, the mesh node is both a client and access point at the same time. We are talking about when a mesh node establishes connection to the mesh portal directly or through other mesh nodes.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0" i="0" dirty="0">
                <a:solidFill>
                  <a:srgbClr val="0D0D0D"/>
                </a:solidFill>
                <a:effectLst/>
                <a:highlight>
                  <a:srgbClr val="FFFFFF"/>
                </a:highlight>
                <a:latin typeface="Söhne"/>
              </a:rPr>
              <a:t>After the 4-way handshake is completed a Moxa proprietary </a:t>
            </a:r>
            <a:r>
              <a:rPr lang="en-US" altLang="zh-TW" b="0" i="0" dirty="0" err="1">
                <a:solidFill>
                  <a:srgbClr val="0D0D0D"/>
                </a:solidFill>
                <a:effectLst/>
                <a:highlight>
                  <a:srgbClr val="FFFFFF"/>
                </a:highlight>
                <a:latin typeface="Söhne"/>
              </a:rPr>
              <a:t>AeroMesh</a:t>
            </a:r>
            <a:r>
              <a:rPr lang="en-US" altLang="zh-TW" b="0" i="0" dirty="0">
                <a:solidFill>
                  <a:srgbClr val="0D0D0D"/>
                </a:solidFill>
                <a:effectLst/>
                <a:highlight>
                  <a:srgbClr val="FFFFFF"/>
                </a:highlight>
                <a:latin typeface="Söhne"/>
              </a:rPr>
              <a:t> join process starts (messages are proprietary):</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b="0" i="0" dirty="0">
                <a:solidFill>
                  <a:srgbClr val="0D0D0D"/>
                </a:solidFill>
                <a:effectLst/>
                <a:highlight>
                  <a:srgbClr val="FFFFFF"/>
                </a:highlight>
                <a:latin typeface="Söhne"/>
              </a:rPr>
              <a:t>the mesh node will issue a join request to the portal and wait for the response.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dirty="0"/>
              <a:t>The Join request is multicast packet, the others are unicast packets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dirty="0"/>
              <a:t>If the join request is successful, the portal will send join response.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sz="1200" dirty="0"/>
              <a:t>Mesh node will periodically update the scan report to the portal every second.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sz="1200" dirty="0"/>
              <a:t>Portal acknowledges the receipt of scan reports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0" i="0" dirty="0">
                <a:solidFill>
                  <a:srgbClr val="0D0D0D"/>
                </a:solidFill>
                <a:effectLst/>
                <a:highlight>
                  <a:srgbClr val="FFFFFF"/>
                </a:highlight>
                <a:latin typeface="Söhne"/>
              </a:rPr>
              <a:t>After successfully joining the mesh network, the mesh node starts to provide network service;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b="0" i="0" dirty="0">
                <a:solidFill>
                  <a:srgbClr val="0D0D0D"/>
                </a:solidFill>
                <a:effectLst/>
                <a:highlight>
                  <a:srgbClr val="FFFFFF"/>
                </a:highlight>
                <a:latin typeface="Söhne"/>
              </a:rPr>
              <a:t>however, the topology might not be the best. </a:t>
            </a:r>
            <a:r>
              <a:rPr lang="en-US" altLang="zh-TW" b="0" i="0" dirty="0" err="1">
                <a:solidFill>
                  <a:srgbClr val="0D0D0D"/>
                </a:solidFill>
                <a:effectLst/>
                <a:highlight>
                  <a:srgbClr val="FFFFFF"/>
                </a:highlight>
                <a:latin typeface="Söhne"/>
              </a:rPr>
              <a:t>Optimisation</a:t>
            </a:r>
            <a:r>
              <a:rPr lang="en-US" altLang="zh-TW" b="0" i="0" dirty="0">
                <a:solidFill>
                  <a:srgbClr val="0D0D0D"/>
                </a:solidFill>
                <a:effectLst/>
                <a:highlight>
                  <a:srgbClr val="FFFFFF"/>
                </a:highlight>
                <a:latin typeface="Söhne"/>
              </a:rPr>
              <a:t> comes later</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altLang="zh-TW" sz="1200" dirty="0"/>
          </a:p>
        </p:txBody>
      </p:sp>
      <p:sp>
        <p:nvSpPr>
          <p:cNvPr id="4" name="投影片編號版面配置區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626391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Important to understand the performance of the mesh network</a:t>
            </a:r>
          </a:p>
          <a:p>
            <a:r>
              <a:rPr lang="en-US" altLang="zh-TW" dirty="0"/>
              <a:t>The supported devices have dual-band concurrent radio stages and can transmit at the same time on both 2.4 and 5 GHz. In the recommended setup fronthaul is using 2.4 GHz and the backhaul is using 5 GHz. </a:t>
            </a:r>
          </a:p>
          <a:p>
            <a:pPr marL="171450" indent="-171450">
              <a:buFontTx/>
              <a:buChar char="-"/>
            </a:pPr>
            <a:r>
              <a:rPr lang="en-US" altLang="zh-TW" dirty="0"/>
              <a:t>The performance of fronthaul is as it is expected on 2.4 GHz (around max 400 Mbps for our Wi-Fi 5 two-way MIMO devices)</a:t>
            </a:r>
          </a:p>
          <a:p>
            <a:pPr marL="171450" indent="-171450">
              <a:buFontTx/>
              <a:buChar char="-"/>
            </a:pPr>
            <a:r>
              <a:rPr lang="en-US" altLang="zh-TW" dirty="0"/>
              <a:t>However, the backhaul needs to share its bandwidth between being a client towards the portal and the access point towards other mesh nodes.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zh-TW" dirty="0"/>
              <a:t>The backhaul bandwidth is halved at each hop. </a:t>
            </a:r>
            <a:r>
              <a:rPr lang="en-US" sz="1800" dirty="0">
                <a:solidFill>
                  <a:srgbClr val="FF0000"/>
                </a:solidFill>
                <a:effectLst/>
                <a:latin typeface="Aptos" panose="020B0004020202020204" pitchFamily="34" charset="0"/>
                <a:ea typeface="Times New Roman" panose="02020603050405020304" pitchFamily="18" charset="0"/>
                <a:cs typeface="PMingLiU" panose="02020500000000000000" pitchFamily="18" charset="-120"/>
              </a:rPr>
              <a:t>The reason is that every node has to share the same 5GHz channel for every hop.  As Wi-Fi is a half-duplex communication, throughput will be halved as every node has to split the throughput among the ones preceding and following the current node.</a:t>
            </a:r>
            <a:endParaRPr lang="en-US" sz="1800" dirty="0">
              <a:solidFill>
                <a:srgbClr val="FF0000"/>
              </a:solidFill>
              <a:effectLst/>
              <a:latin typeface="Aptos" panose="020B0004020202020204" pitchFamily="34" charset="0"/>
              <a:ea typeface="PMingLiU" panose="02020500000000000000" pitchFamily="18" charset="-120"/>
              <a:cs typeface="PMingLiU" panose="02020500000000000000" pitchFamily="18" charset="-120"/>
            </a:endParaRPr>
          </a:p>
          <a:p>
            <a:pPr marL="171450" indent="-171450">
              <a:buFontTx/>
              <a:buChar char="-"/>
            </a:pPr>
            <a:r>
              <a:rPr lang="en-US" altLang="zh-TW" dirty="0"/>
              <a:t>This is the main reason for having the 5 hops limitation.</a:t>
            </a:r>
            <a:endParaRPr lang="zh-TW" altLang="en-US" dirty="0"/>
          </a:p>
        </p:txBody>
      </p:sp>
      <p:sp>
        <p:nvSpPr>
          <p:cNvPr id="4" name="投影片編號版面配置區 3"/>
          <p:cNvSpPr>
            <a:spLocks noGrp="1"/>
          </p:cNvSpPr>
          <p:nvPr>
            <p:ph type="sldNum" sz="quarter" idx="10"/>
          </p:nvPr>
        </p:nvSpPr>
        <p:spPr/>
        <p:txBody>
          <a:bodyPr/>
          <a:lstStyle/>
          <a:p>
            <a:fld id="{0D0EA689-19C5-4178-9B82-B6294A11D368}" type="slidenum">
              <a:rPr lang="en-US" smtClean="0"/>
              <a:pPr/>
              <a:t>19</a:t>
            </a:fld>
            <a:endParaRPr lang="en-US" dirty="0"/>
          </a:p>
        </p:txBody>
      </p:sp>
    </p:spTree>
    <p:extLst>
      <p:ext uri="{BB962C8B-B14F-4D97-AF65-F5344CB8AC3E}">
        <p14:creationId xmlns:p14="http://schemas.microsoft.com/office/powerpoint/2010/main" val="25265388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20</a:t>
            </a:fld>
            <a:endParaRPr lang="zh-TW" altLang="en-US"/>
          </a:p>
        </p:txBody>
      </p:sp>
    </p:spTree>
    <p:extLst>
      <p:ext uri="{BB962C8B-B14F-4D97-AF65-F5344CB8AC3E}">
        <p14:creationId xmlns:p14="http://schemas.microsoft.com/office/powerpoint/2010/main" val="3150101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0" i="0" dirty="0">
                <a:solidFill>
                  <a:srgbClr val="0D0D0D"/>
                </a:solidFill>
                <a:effectLst/>
                <a:highlight>
                  <a:srgbClr val="FFFFFF"/>
                </a:highlight>
                <a:latin typeface="Söhne"/>
              </a:rPr>
              <a:t>Since the portal is the first one to enable the AP function, all the nodes might connect to it; however, this might not be the best topology.</a:t>
            </a:r>
          </a:p>
          <a:p>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21</a:t>
            </a:fld>
            <a:endParaRPr kumimoji="1" lang="zh-TW" altLang="en-US"/>
          </a:p>
        </p:txBody>
      </p:sp>
    </p:spTree>
    <p:extLst>
      <p:ext uri="{BB962C8B-B14F-4D97-AF65-F5344CB8AC3E}">
        <p14:creationId xmlns:p14="http://schemas.microsoft.com/office/powerpoint/2010/main" val="3097594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a:t>
            </a:fld>
            <a:endParaRPr lang="zh-TW" altLang="en-US"/>
          </a:p>
        </p:txBody>
      </p:sp>
    </p:spTree>
    <p:extLst>
      <p:ext uri="{BB962C8B-B14F-4D97-AF65-F5344CB8AC3E}">
        <p14:creationId xmlns:p14="http://schemas.microsoft.com/office/powerpoint/2010/main" val="2862276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Here are the log messages of the Mesh Portal</a:t>
            </a:r>
          </a:p>
          <a:p>
            <a:pPr marL="171450" indent="-171450">
              <a:buFontTx/>
              <a:buChar char="-"/>
            </a:pPr>
            <a:r>
              <a:rPr lang="en-US" altLang="zh-TW" dirty="0"/>
              <a:t>All mesh nodes joined are logged </a:t>
            </a:r>
          </a:p>
          <a:p>
            <a:pPr marL="171450" indent="-171450">
              <a:buFontTx/>
              <a:buChar char="-"/>
            </a:pPr>
            <a:r>
              <a:rPr lang="en-US" altLang="zh-TW" dirty="0"/>
              <a:t>Similarly, all nodes leaving the mesh are logged</a:t>
            </a:r>
          </a:p>
          <a:p>
            <a:pPr marL="171450" indent="-171450">
              <a:buFontTx/>
              <a:buChar char="-"/>
            </a:pPr>
            <a:r>
              <a:rPr lang="en-US" altLang="zh-TW" dirty="0"/>
              <a:t>Network has reached steady state, so nodes have joined, and connections optimized based steering rules</a:t>
            </a:r>
          </a:p>
          <a:p>
            <a:pPr marL="171450" indent="-171450">
              <a:buFontTx/>
              <a:buChar char="-"/>
            </a:pPr>
            <a:r>
              <a:rPr lang="en-US" altLang="zh-TW" dirty="0"/>
              <a:t>Finally, there is a log entry when mesh portal decides to move a mesh node somewhere else (topology change)</a:t>
            </a:r>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22</a:t>
            </a:fld>
            <a:endParaRPr kumimoji="1" lang="zh-TW" altLang="en-US"/>
          </a:p>
        </p:txBody>
      </p:sp>
    </p:spTree>
    <p:extLst>
      <p:ext uri="{BB962C8B-B14F-4D97-AF65-F5344CB8AC3E}">
        <p14:creationId xmlns:p14="http://schemas.microsoft.com/office/powerpoint/2010/main" val="2116566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important log messages on a mesh node:</a:t>
            </a:r>
          </a:p>
          <a:p>
            <a:pPr marL="171450" indent="-171450">
              <a:buFontTx/>
              <a:buChar char="-"/>
            </a:pPr>
            <a:r>
              <a:rPr lang="en-US" dirty="0"/>
              <a:t>Most important if the node failed to join the mesh network. </a:t>
            </a:r>
          </a:p>
          <a:p>
            <a:pPr marL="628650" lvl="1" indent="-171450">
              <a:buFontTx/>
              <a:buChar char="-"/>
            </a:pPr>
            <a:r>
              <a:rPr lang="en-US" dirty="0"/>
              <a:t>This is also indicated by the red LED blinking on the device 4 times.</a:t>
            </a:r>
          </a:p>
          <a:p>
            <a:pPr marL="628650" lvl="1" indent="-171450">
              <a:buFontTx/>
              <a:buChar char="-"/>
            </a:pPr>
            <a:r>
              <a:rPr lang="en-US" dirty="0"/>
              <a:t>There could be several reasons</a:t>
            </a:r>
          </a:p>
          <a:p>
            <a:pPr marL="1085850" lvl="2" indent="-171450">
              <a:buFontTx/>
              <a:buChar char="-"/>
            </a:pPr>
            <a:r>
              <a:rPr lang="en-US" dirty="0"/>
              <a:t>Mesh group is full (10 nodes already in mesh network)</a:t>
            </a:r>
          </a:p>
          <a:p>
            <a:pPr marL="1085850" lvl="2" indent="-171450">
              <a:buFontTx/>
              <a:buChar char="-"/>
            </a:pPr>
            <a:r>
              <a:rPr lang="en-US" dirty="0"/>
              <a:t>Portal response is not received within expected time (portal is down, or radio conditions are bad)</a:t>
            </a:r>
          </a:p>
          <a:p>
            <a:pPr marL="1085850" lvl="2" indent="-171450">
              <a:buFontTx/>
              <a:buChar char="-"/>
            </a:pPr>
            <a:r>
              <a:rPr lang="en-US" dirty="0"/>
              <a:t>There is a mismatch of information between the portal and the mesh node. This indicates a setup error</a:t>
            </a:r>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23</a:t>
            </a:fld>
            <a:endParaRPr lang="zh-TW" altLang="en-US"/>
          </a:p>
        </p:txBody>
      </p:sp>
    </p:spTree>
    <p:extLst>
      <p:ext uri="{BB962C8B-B14F-4D97-AF65-F5344CB8AC3E}">
        <p14:creationId xmlns:p14="http://schemas.microsoft.com/office/powerpoint/2010/main" val="4159146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Wi-Fi 5 performance a bit more in detail. </a:t>
            </a:r>
          </a:p>
          <a:p>
            <a:r>
              <a:rPr lang="en-US" dirty="0"/>
              <a:t>The raw transmission rate for a device with 2-way MIMO is 867 Mbit/s. However that is raw speed including channel coding, redundancy, protocol overhead and so on. </a:t>
            </a:r>
          </a:p>
          <a:p>
            <a:r>
              <a:rPr lang="en-US" dirty="0"/>
              <a:t>The top throughput measurable in downlink direction (e.g. AP to client or in our case from portal to mesh node) is slightly over 500 Mbit/s, while the uplink throughput is a bit less than 500 Mbit/s</a:t>
            </a:r>
          </a:p>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24</a:t>
            </a:fld>
            <a:endParaRPr lang="zh-TW" altLang="en-US"/>
          </a:p>
        </p:txBody>
      </p:sp>
    </p:spTree>
    <p:extLst>
      <p:ext uri="{BB962C8B-B14F-4D97-AF65-F5344CB8AC3E}">
        <p14:creationId xmlns:p14="http://schemas.microsoft.com/office/powerpoint/2010/main" val="3950593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These results show the backhaul throughput as a function of the hop number.</a:t>
            </a:r>
          </a:p>
          <a:p>
            <a:r>
              <a:rPr lang="en-US" altLang="zh-TW" dirty="0"/>
              <a:t>We can see that real-life measured results are showing a decrease along the subsequent hops, but it is not halved with every hop.</a:t>
            </a:r>
          </a:p>
          <a:p>
            <a:endParaRPr lang="en-US" altLang="zh-TW" dirty="0"/>
          </a:p>
          <a:p>
            <a:r>
              <a:rPr lang="en-US" altLang="zh-TW" dirty="0"/>
              <a:t>The speed on the fronthaul, i.e. from AP to client station is having the same </a:t>
            </a:r>
            <a:r>
              <a:rPr lang="en-US" altLang="zh-TW" dirty="0" err="1"/>
              <a:t>behaviour</a:t>
            </a:r>
            <a:r>
              <a:rPr lang="en-US" altLang="zh-TW" dirty="0"/>
              <a:t> as a non-mesh system, with of course the possible limitation coming from backhaul.</a:t>
            </a:r>
          </a:p>
          <a:p>
            <a:endParaRPr lang="en-US" altLang="zh-TW" dirty="0"/>
          </a:p>
          <a:p>
            <a:r>
              <a:rPr lang="en-US" altLang="zh-TW" dirty="0"/>
              <a:t>Test condition :</a:t>
            </a:r>
            <a:r>
              <a:rPr lang="en-US" altLang="zh-TW" b="0" i="0" dirty="0">
                <a:solidFill>
                  <a:srgbClr val="172B4D"/>
                </a:solidFill>
                <a:effectLst/>
                <a:highlight>
                  <a:srgbClr val="FFFFFF"/>
                </a:highlight>
                <a:latin typeface="-apple-system"/>
              </a:rPr>
              <a:t>FW version: v3.0 Build 2023_1229_2231, Traffic type: TCP,  Connection type: air</a:t>
            </a:r>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25</a:t>
            </a:fld>
            <a:endParaRPr kumimoji="1" lang="zh-TW" altLang="en-US"/>
          </a:p>
        </p:txBody>
      </p:sp>
    </p:spTree>
    <p:extLst>
      <p:ext uri="{BB962C8B-B14F-4D97-AF65-F5344CB8AC3E}">
        <p14:creationId xmlns:p14="http://schemas.microsoft.com/office/powerpoint/2010/main" val="18777819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altLang="zh-TW" dirty="0"/>
              <a:t>The backhaul network will form a topology based on the signaling conditions.</a:t>
            </a:r>
          </a:p>
          <a:p>
            <a:r>
              <a:rPr lang="en-US" altLang="zh-TW" dirty="0"/>
              <a:t>The total required time of stable topology: 2 mins. The topology go to stable state, when the topology maintain 2 mins without change</a:t>
            </a:r>
          </a:p>
          <a:p>
            <a:endParaRPr lang="en-US" altLang="zh-TW" dirty="0"/>
          </a:p>
          <a:p>
            <a:r>
              <a:rPr lang="en-US" altLang="zh-TW" dirty="0"/>
              <a:t>The required time of self-healing time: 2s/hop with 99.5%. Only applicable to mesh devices.</a:t>
            </a:r>
          </a:p>
          <a:p>
            <a:endParaRPr lang="en-US" altLang="zh-TW" dirty="0"/>
          </a:p>
          <a:p>
            <a:r>
              <a:rPr lang="en-US" altLang="zh-TW" dirty="0"/>
              <a:t>The device behind the mesh devices will take more time to recovery. Normal: 2s, Max: 45s (windows 10), depends on aging time of ARP table. </a:t>
            </a:r>
          </a:p>
          <a:p>
            <a:pPr marL="171450" indent="-171450">
              <a:buFontTx/>
              <a:buChar char="-"/>
            </a:pPr>
            <a:r>
              <a:rPr lang="en-US" altLang="zh-TW" dirty="0"/>
              <a:t>It is possible that the L2UF (master behavior) of the device connected (by Ethernet) to the next hop mesh device will be dropped. This will result in a waiting period for normal communication until the MAC table is updated.</a:t>
            </a:r>
          </a:p>
          <a:p>
            <a:pPr marL="171450" indent="-171450">
              <a:buFontTx/>
              <a:buChar char="-"/>
            </a:pPr>
            <a:r>
              <a:rPr lang="en-US" altLang="zh-TW" dirty="0"/>
              <a:t>The channel plan has only 1 non-DFS channel. If there are more channels, it will take more time.</a:t>
            </a:r>
          </a:p>
          <a:p>
            <a:endParaRPr lang="en-US" altLang="zh-TW" dirty="0"/>
          </a:p>
          <a:p>
            <a:r>
              <a:rPr lang="en-US" altLang="zh-TW" dirty="0"/>
              <a:t>Mesh node scanning report interval is 1 second. All mesh nodes send scan reports every second</a:t>
            </a:r>
          </a:p>
          <a:p>
            <a:endParaRPr lang="en-US" altLang="zh-TW" dirty="0"/>
          </a:p>
          <a:p>
            <a:pPr lvl="0"/>
            <a:r>
              <a:rPr lang="en-US" altLang="zh-TW" dirty="0"/>
              <a:t>The Mesh Node detecting the disappearance of Mesh Portal disappear takes about ~12 seconds</a:t>
            </a:r>
          </a:p>
          <a:p>
            <a:pPr lvl="0"/>
            <a:r>
              <a:rPr lang="en-US" altLang="zh-TW" dirty="0"/>
              <a:t>The Mesh Node detects join failed state in about ~2 seconds.</a:t>
            </a:r>
          </a:p>
          <a:p>
            <a:pPr lvl="0"/>
            <a:r>
              <a:rPr lang="en-US" altLang="zh-TW" dirty="0"/>
              <a:t>It will take 17 seconds or more to re-form the mesh topology</a:t>
            </a:r>
            <a:endParaRPr lang="zh-TW" altLang="en-US" dirty="0"/>
          </a:p>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26</a:t>
            </a:fld>
            <a:endParaRPr lang="zh-TW" altLang="en-US"/>
          </a:p>
        </p:txBody>
      </p:sp>
    </p:spTree>
    <p:extLst>
      <p:ext uri="{BB962C8B-B14F-4D97-AF65-F5344CB8AC3E}">
        <p14:creationId xmlns:p14="http://schemas.microsoft.com/office/powerpoint/2010/main" val="2182474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27</a:t>
            </a:fld>
            <a:endParaRPr lang="zh-TW" altLang="en-US"/>
          </a:p>
        </p:txBody>
      </p:sp>
    </p:spTree>
    <p:extLst>
      <p:ext uri="{BB962C8B-B14F-4D97-AF65-F5344CB8AC3E}">
        <p14:creationId xmlns:p14="http://schemas.microsoft.com/office/powerpoint/2010/main" val="3984125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3</a:t>
            </a:fld>
            <a:endParaRPr lang="zh-TW" altLang="en-US"/>
          </a:p>
        </p:txBody>
      </p:sp>
    </p:spTree>
    <p:extLst>
      <p:ext uri="{BB962C8B-B14F-4D97-AF65-F5344CB8AC3E}">
        <p14:creationId xmlns:p14="http://schemas.microsoft.com/office/powerpoint/2010/main" val="4050341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Mesh technology provides reliable and seamless Wi-Fi coverage across larger areas</a:t>
            </a:r>
          </a:p>
          <a:p>
            <a:pPr marL="171450" indent="-171450">
              <a:buFontTx/>
              <a:buChar char="-"/>
            </a:pPr>
            <a:r>
              <a:rPr lang="en-US" dirty="0"/>
              <a:t>Coverage across multiple nodes</a:t>
            </a:r>
          </a:p>
          <a:p>
            <a:pPr marL="171450" indent="-171450">
              <a:buFontTx/>
              <a:buChar char="-"/>
            </a:pPr>
            <a:r>
              <a:rPr lang="en-US" dirty="0"/>
              <a:t>Non-deterministic network topology: self-forming or self-organizing networks.</a:t>
            </a:r>
          </a:p>
          <a:p>
            <a:pPr marL="171450" indent="-171450">
              <a:buFontTx/>
              <a:buChar char="-"/>
            </a:pPr>
            <a:r>
              <a:rPr lang="en-US" dirty="0"/>
              <a:t>Redundant:</a:t>
            </a:r>
          </a:p>
          <a:p>
            <a:pPr marL="628650" lvl="1" indent="-171450">
              <a:buFontTx/>
              <a:buChar char="-"/>
            </a:pPr>
            <a:r>
              <a:rPr lang="en-US" dirty="0"/>
              <a:t>Nodes can have redundant connections</a:t>
            </a:r>
          </a:p>
          <a:p>
            <a:pPr marL="628650" lvl="1" indent="-171450">
              <a:buFontTx/>
              <a:buChar char="-"/>
            </a:pPr>
            <a:r>
              <a:rPr lang="en-US" dirty="0"/>
              <a:t>can handle node outages and re-arrange topology automatically – this is self-healing</a:t>
            </a:r>
          </a:p>
          <a:p>
            <a:pPr marL="171450" lvl="0" indent="-171450">
              <a:buFontTx/>
              <a:buChar char="-"/>
            </a:pPr>
            <a:r>
              <a:rPr lang="en-US" dirty="0"/>
              <a:t>Scalable: nodes can be added with minimal consideration</a:t>
            </a:r>
          </a:p>
          <a:p>
            <a:pPr marL="171450" lvl="0" indent="-171450">
              <a:buFontTx/>
              <a:buChar char="-"/>
            </a:pPr>
            <a:r>
              <a:rPr lang="en-US" dirty="0"/>
              <a:t>Central management for all mesh nodes</a:t>
            </a:r>
          </a:p>
          <a:p>
            <a:pPr marL="0" lvl="0" indent="0">
              <a:buFontTx/>
              <a:buNone/>
            </a:pPr>
            <a:r>
              <a:rPr lang="en-US" dirty="0"/>
              <a:t>Main types:</a:t>
            </a:r>
          </a:p>
          <a:p>
            <a:pPr marL="171450" lvl="0" indent="-171450">
              <a:buFontTx/>
              <a:buChar char="-"/>
            </a:pPr>
            <a:r>
              <a:rPr lang="en-US" dirty="0"/>
              <a:t>Static: mesh nodes are connected in a fixed topology (it still may have redundancy, but less flexible)</a:t>
            </a:r>
          </a:p>
          <a:p>
            <a:pPr marL="171450" lvl="0" indent="-171450">
              <a:buFontTx/>
              <a:buChar char="-"/>
            </a:pPr>
            <a:r>
              <a:rPr lang="en-US" dirty="0"/>
              <a:t>Dynamic: can re-arrange topology based on operational status, i.e. based on load or interference level. May also steer traffic dynamically between bands or select traffic</a:t>
            </a:r>
          </a:p>
          <a:p>
            <a:pPr marL="0" lvl="0" indent="0">
              <a:buFontTx/>
              <a:buNone/>
            </a:pPr>
            <a:r>
              <a:rPr lang="en-US" dirty="0"/>
              <a:t>Moxa </a:t>
            </a:r>
            <a:r>
              <a:rPr lang="en-US" dirty="0" err="1"/>
              <a:t>AeroMesh</a:t>
            </a:r>
            <a:r>
              <a:rPr lang="en-US" dirty="0"/>
              <a:t> 1.0 is a static implementation, but we have plans to develop it to be more dynamic</a:t>
            </a:r>
          </a:p>
          <a:p>
            <a:pPr marL="0" lvl="0" indent="0">
              <a:buFontTx/>
              <a:buNone/>
            </a:pPr>
            <a:r>
              <a:rPr lang="en-US" dirty="0"/>
              <a:t>Main standards:</a:t>
            </a:r>
          </a:p>
          <a:p>
            <a:pPr marL="171450" lvl="0" indent="-171450">
              <a:buFontTx/>
              <a:buChar char="-"/>
            </a:pPr>
            <a:r>
              <a:rPr lang="en-US" dirty="0"/>
              <a:t>IEEE 802.11s: is the standard for mesh, self-healing multi-hop networks, typically used in large enterprise installations (i.e. smart cities)</a:t>
            </a:r>
          </a:p>
          <a:p>
            <a:pPr marL="171450" lvl="0" indent="-171450">
              <a:buFontTx/>
              <a:buChar char="-"/>
            </a:pPr>
            <a:r>
              <a:rPr lang="en-US" dirty="0"/>
              <a:t>Wi-Fi Alliance’s </a:t>
            </a:r>
            <a:r>
              <a:rPr lang="en-US" dirty="0" err="1"/>
              <a:t>EasyMesh</a:t>
            </a:r>
            <a:r>
              <a:rPr lang="en-US" dirty="0"/>
              <a:t>: mainly targets consumer/</a:t>
            </a:r>
            <a:r>
              <a:rPr lang="en-US" dirty="0" err="1"/>
              <a:t>enterprice</a:t>
            </a:r>
            <a:r>
              <a:rPr lang="en-US" dirty="0"/>
              <a:t> devices interworking, so components from different vendors are interoperable. Builds on top of 802.11ac and 11ax and adds mesh capabilities on top</a:t>
            </a:r>
          </a:p>
          <a:p>
            <a:pPr marL="0" lvl="0" indent="0">
              <a:buFontTx/>
              <a:buNone/>
            </a:pPr>
            <a:r>
              <a:rPr lang="en-US" dirty="0"/>
              <a:t>Standards are not mature yet.</a:t>
            </a:r>
          </a:p>
          <a:p>
            <a:pPr marL="0" lvl="0" indent="0">
              <a:buFontTx/>
              <a:buNone/>
            </a:pPr>
            <a:r>
              <a:rPr lang="en-US" dirty="0"/>
              <a:t>Moxa’s </a:t>
            </a:r>
            <a:r>
              <a:rPr lang="en-US" dirty="0" err="1"/>
              <a:t>AeroMesh</a:t>
            </a:r>
            <a:r>
              <a:rPr lang="en-US" dirty="0"/>
              <a:t> 1.0 is a proprietary solution </a:t>
            </a:r>
            <a:r>
              <a:rPr lang="en-US" sz="1800" dirty="0">
                <a:solidFill>
                  <a:srgbClr val="FF0000"/>
                </a:solidFill>
                <a:effectLst/>
                <a:latin typeface="Aptos" panose="020B0004020202020204" pitchFamily="34" charset="0"/>
                <a:ea typeface="Times New Roman" panose="02020603050405020304" pitchFamily="18" charset="0"/>
                <a:cs typeface="PMingLiU" panose="02020500000000000000" pitchFamily="18" charset="-120"/>
              </a:rPr>
              <a:t>based on standard mesh, but since we are developing our mesh with our own performance index, we do not plan to just support standard mesh which does not allow us to have any differentiation in the future.</a:t>
            </a:r>
            <a:endParaRPr lang="en-US" sz="1800" dirty="0">
              <a:solidFill>
                <a:srgbClr val="FF0000"/>
              </a:solidFill>
              <a:effectLst/>
              <a:latin typeface="Aptos" panose="020B0004020202020204" pitchFamily="34" charset="0"/>
              <a:ea typeface="PMingLiU" panose="02020500000000000000" pitchFamily="18" charset="-120"/>
              <a:cs typeface="PMingLiU" panose="02020500000000000000" pitchFamily="18" charset="-120"/>
            </a:endParaRPr>
          </a:p>
          <a:p>
            <a:pPr marL="0" lvl="0" indent="0">
              <a:buFontTx/>
              <a:buNone/>
            </a:pPr>
            <a:endParaRPr lang="en-US"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4</a:t>
            </a:fld>
            <a:endParaRPr lang="zh-TW" altLang="en-US"/>
          </a:p>
        </p:txBody>
      </p:sp>
    </p:spTree>
    <p:extLst>
      <p:ext uri="{BB962C8B-B14F-4D97-AF65-F5344CB8AC3E}">
        <p14:creationId xmlns:p14="http://schemas.microsoft.com/office/powerpoint/2010/main" val="3294762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0" i="0" dirty="0">
                <a:solidFill>
                  <a:srgbClr val="0D0D0D"/>
                </a:solidFill>
                <a:effectLst/>
                <a:highlight>
                  <a:srgbClr val="FFFFFF"/>
                </a:highlight>
                <a:latin typeface="Söhne"/>
              </a:rPr>
              <a:t>Wi-Fi mesh networks are designed to cover large areas more effectively. </a:t>
            </a:r>
          </a:p>
          <a:p>
            <a:r>
              <a:rPr lang="en-US" altLang="zh-TW" b="0" i="0" dirty="0">
                <a:solidFill>
                  <a:srgbClr val="0D0D0D"/>
                </a:solidFill>
                <a:effectLst/>
                <a:highlight>
                  <a:srgbClr val="FFFFFF"/>
                </a:highlight>
                <a:latin typeface="Söhne"/>
              </a:rPr>
              <a:t>It has wireless backhaul - Each node in the network communicates with the others without cable connection between them, extending the </a:t>
            </a:r>
            <a:r>
              <a:rPr lang="en-US" altLang="zh-TW" b="0" i="0" dirty="0" err="1">
                <a:solidFill>
                  <a:srgbClr val="0D0D0D"/>
                </a:solidFill>
                <a:effectLst/>
                <a:highlight>
                  <a:srgbClr val="FFFFFF"/>
                </a:highlight>
                <a:latin typeface="Söhne"/>
              </a:rPr>
              <a:t>WiFi</a:t>
            </a:r>
            <a:r>
              <a:rPr lang="en-US" altLang="zh-TW" b="0" i="0" dirty="0">
                <a:solidFill>
                  <a:srgbClr val="0D0D0D"/>
                </a:solidFill>
                <a:effectLst/>
                <a:highlight>
                  <a:srgbClr val="FFFFFF"/>
                </a:highlight>
                <a:latin typeface="Söhne"/>
              </a:rPr>
              <a:t> signal to hard-to-reach places like basements, attics, or large outdoor areas.</a:t>
            </a:r>
            <a:endParaRPr lang="en-US" altLang="zh-TW" dirty="0"/>
          </a:p>
          <a:p>
            <a:r>
              <a:rPr lang="en-US" altLang="zh-TW" dirty="0"/>
              <a:t>These diagrams are three of our success cases. </a:t>
            </a:r>
          </a:p>
          <a:p>
            <a:pPr marL="171450" indent="-171450">
              <a:buFontTx/>
              <a:buChar char="-"/>
            </a:pPr>
            <a:r>
              <a:rPr lang="en-US" altLang="zh-TW" b="0" i="0" dirty="0">
                <a:solidFill>
                  <a:srgbClr val="0D0D0D"/>
                </a:solidFill>
                <a:effectLst/>
                <a:highlight>
                  <a:srgbClr val="FFFFFF"/>
                </a:highlight>
                <a:latin typeface="Söhne"/>
              </a:rPr>
              <a:t>Left: fracking system; </a:t>
            </a:r>
          </a:p>
          <a:p>
            <a:pPr marL="171450" indent="-171450">
              <a:buFontTx/>
              <a:buChar char="-"/>
            </a:pPr>
            <a:r>
              <a:rPr lang="en-US" altLang="zh-TW" b="0" i="0" dirty="0">
                <a:solidFill>
                  <a:srgbClr val="0D0D0D"/>
                </a:solidFill>
                <a:effectLst/>
                <a:highlight>
                  <a:srgbClr val="FFFFFF"/>
                </a:highlight>
                <a:latin typeface="Söhne"/>
              </a:rPr>
              <a:t>Upper right shows a surveillance system installed in a parking space, </a:t>
            </a:r>
          </a:p>
          <a:p>
            <a:pPr marL="171450" indent="-171450">
              <a:buFontTx/>
              <a:buChar char="-"/>
            </a:pPr>
            <a:r>
              <a:rPr lang="en-US" altLang="zh-TW" b="0" i="0" dirty="0">
                <a:solidFill>
                  <a:srgbClr val="0D0D0D"/>
                </a:solidFill>
                <a:effectLst/>
                <a:highlight>
                  <a:srgbClr val="FFFFFF"/>
                </a:highlight>
                <a:latin typeface="Söhne"/>
              </a:rPr>
              <a:t>Lower right depicts a mining well.</a:t>
            </a:r>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5</a:t>
            </a:fld>
            <a:endParaRPr kumimoji="1" lang="zh-TW" altLang="en-US"/>
          </a:p>
        </p:txBody>
      </p:sp>
    </p:spTree>
    <p:extLst>
      <p:ext uri="{BB962C8B-B14F-4D97-AF65-F5344CB8AC3E}">
        <p14:creationId xmlns:p14="http://schemas.microsoft.com/office/powerpoint/2010/main" val="4271767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0" i="0" dirty="0">
                <a:solidFill>
                  <a:srgbClr val="0D0D0D"/>
                </a:solidFill>
                <a:effectLst/>
                <a:highlight>
                  <a:srgbClr val="FFFFFF"/>
                </a:highlight>
                <a:latin typeface="Söhne"/>
              </a:rPr>
              <a:t>Wireless backhaul is a common advantage of all mesh Aps.</a:t>
            </a:r>
          </a:p>
          <a:p>
            <a:pPr marL="171450" indent="-171450">
              <a:buFontTx/>
              <a:buChar char="-"/>
            </a:pPr>
            <a:r>
              <a:rPr lang="en-US" altLang="zh-TW" b="0" i="0" dirty="0">
                <a:solidFill>
                  <a:srgbClr val="0D0D0D"/>
                </a:solidFill>
                <a:effectLst/>
                <a:highlight>
                  <a:srgbClr val="FFFFFF"/>
                </a:highlight>
                <a:latin typeface="Söhne"/>
              </a:rPr>
              <a:t>Saves on cabling costs</a:t>
            </a:r>
          </a:p>
          <a:p>
            <a:pPr marL="171450" indent="-171450">
              <a:buFontTx/>
              <a:buChar char="-"/>
            </a:pPr>
            <a:r>
              <a:rPr lang="en-US" altLang="zh-TW" b="0" i="0" dirty="0">
                <a:solidFill>
                  <a:srgbClr val="0D0D0D"/>
                </a:solidFill>
                <a:effectLst/>
                <a:highlight>
                  <a:srgbClr val="FFFFFF"/>
                </a:highlight>
                <a:latin typeface="Söhne"/>
              </a:rPr>
              <a:t>More flexible: think about APs mounted on vehicles or in a mine, where access points are moved around regularly as the mine is driven.</a:t>
            </a:r>
          </a:p>
          <a:p>
            <a:r>
              <a:rPr lang="en-US" altLang="zh-TW" b="0" i="0" dirty="0">
                <a:solidFill>
                  <a:srgbClr val="0D0D0D"/>
                </a:solidFill>
                <a:effectLst/>
                <a:highlight>
                  <a:srgbClr val="FFFFFF"/>
                </a:highlight>
                <a:latin typeface="Söhne"/>
              </a:rPr>
              <a:t>Self-network forming:</a:t>
            </a:r>
          </a:p>
          <a:p>
            <a:pPr marL="171450" indent="-171450">
              <a:buFontTx/>
              <a:buChar char="-"/>
            </a:pPr>
            <a:r>
              <a:rPr lang="en-US" altLang="zh-TW" b="0" i="0" dirty="0">
                <a:solidFill>
                  <a:srgbClr val="0D0D0D"/>
                </a:solidFill>
                <a:effectLst/>
                <a:highlight>
                  <a:srgbClr val="FFFFFF"/>
                </a:highlight>
                <a:latin typeface="Söhne"/>
              </a:rPr>
              <a:t>users don't need to specify the adjacent APs and </a:t>
            </a:r>
          </a:p>
          <a:p>
            <a:pPr marL="171450" indent="-171450">
              <a:buFontTx/>
              <a:buChar char="-"/>
            </a:pPr>
            <a:r>
              <a:rPr lang="en-US" altLang="zh-TW" b="0" i="0" dirty="0">
                <a:solidFill>
                  <a:srgbClr val="0D0D0D"/>
                </a:solidFill>
                <a:effectLst/>
                <a:highlight>
                  <a:srgbClr val="FFFFFF"/>
                </a:highlight>
                <a:latin typeface="Söhne"/>
              </a:rPr>
              <a:t>Users don't need to worry about which route is the best. </a:t>
            </a:r>
          </a:p>
          <a:p>
            <a:r>
              <a:rPr lang="en-US" altLang="zh-TW" b="0" i="0" dirty="0">
                <a:solidFill>
                  <a:srgbClr val="0D0D0D"/>
                </a:solidFill>
                <a:effectLst/>
                <a:highlight>
                  <a:srgbClr val="FFFFFF"/>
                </a:highlight>
                <a:latin typeface="Söhne"/>
              </a:rPr>
              <a:t>Self-healing </a:t>
            </a:r>
          </a:p>
          <a:p>
            <a:pPr marL="171450" indent="-171450">
              <a:buFontTx/>
              <a:buChar char="-"/>
            </a:pPr>
            <a:r>
              <a:rPr lang="en-US" altLang="zh-TW" b="0" i="0" dirty="0">
                <a:solidFill>
                  <a:srgbClr val="0D0D0D"/>
                </a:solidFill>
                <a:effectLst/>
                <a:highlight>
                  <a:srgbClr val="FFFFFF"/>
                </a:highlight>
                <a:latin typeface="Söhne"/>
              </a:rPr>
              <a:t>allows users to robustly maintain their network connection.</a:t>
            </a:r>
          </a:p>
          <a:p>
            <a:pPr marL="0" indent="0">
              <a:buFontTx/>
              <a:buNone/>
            </a:pPr>
            <a:endParaRPr lang="en-US" altLang="zh-TW" dirty="0"/>
          </a:p>
          <a:p>
            <a:endParaRPr lang="zh-TW" altLang="en-US" dirty="0"/>
          </a:p>
        </p:txBody>
      </p:sp>
      <p:sp>
        <p:nvSpPr>
          <p:cNvPr id="4" name="投影片編號版面配置區 3"/>
          <p:cNvSpPr>
            <a:spLocks noGrp="1"/>
          </p:cNvSpPr>
          <p:nvPr>
            <p:ph type="sldNum" sz="quarter" idx="5"/>
          </p:nvPr>
        </p:nvSpPr>
        <p:spPr/>
        <p:txBody>
          <a:bodyPr/>
          <a:lstStyle/>
          <a:p>
            <a:fld id="{388474AF-CB06-654F-9ED8-8B8DA59CFFBD}" type="slidenum">
              <a:rPr kumimoji="1" lang="zh-TW" altLang="en-US" smtClean="0"/>
              <a:t>6</a:t>
            </a:fld>
            <a:endParaRPr kumimoji="1" lang="zh-TW" altLang="en-US"/>
          </a:p>
        </p:txBody>
      </p:sp>
    </p:spTree>
    <p:extLst>
      <p:ext uri="{BB962C8B-B14F-4D97-AF65-F5344CB8AC3E}">
        <p14:creationId xmlns:p14="http://schemas.microsoft.com/office/powerpoint/2010/main" val="152655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7</a:t>
            </a:fld>
            <a:endParaRPr lang="zh-TW" altLang="en-US"/>
          </a:p>
        </p:txBody>
      </p:sp>
    </p:spTree>
    <p:extLst>
      <p:ext uri="{BB962C8B-B14F-4D97-AF65-F5344CB8AC3E}">
        <p14:creationId xmlns:p14="http://schemas.microsoft.com/office/powerpoint/2010/main" val="2334824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into the crystal ball on what is coming</a:t>
            </a:r>
          </a:p>
          <a:p>
            <a:pPr marL="171450" indent="-171450">
              <a:buFontTx/>
              <a:buChar char="-"/>
            </a:pPr>
            <a:r>
              <a:rPr lang="en-US" dirty="0"/>
              <a:t>Wi-Fi 4 – is for legacy market: replacement or very cost-effective solution. No mesh support</a:t>
            </a:r>
          </a:p>
          <a:p>
            <a:pPr marL="171450" indent="-171450">
              <a:buFontTx/>
              <a:buChar char="-"/>
            </a:pPr>
            <a:r>
              <a:rPr lang="en-US" dirty="0"/>
              <a:t>Wi-Fi 5 – this is our current mainstream market, </a:t>
            </a:r>
          </a:p>
          <a:p>
            <a:pPr marL="628650" lvl="1" indent="-171450">
              <a:buFontTx/>
              <a:buChar char="-"/>
            </a:pPr>
            <a:r>
              <a:rPr lang="en-US" dirty="0"/>
              <a:t>well established</a:t>
            </a:r>
          </a:p>
          <a:p>
            <a:pPr marL="628650" lvl="1" indent="-171450">
              <a:buFontTx/>
              <a:buChar char="-"/>
            </a:pPr>
            <a:r>
              <a:rPr lang="en-US" dirty="0"/>
              <a:t>Good balance between performance and price</a:t>
            </a:r>
          </a:p>
          <a:p>
            <a:pPr marL="628650" lvl="1" indent="-171450">
              <a:buFontTx/>
              <a:buChar char="-"/>
            </a:pPr>
            <a:r>
              <a:rPr lang="en-US" dirty="0"/>
              <a:t>Security is supported, IEC-62443-4-2 certified</a:t>
            </a:r>
          </a:p>
          <a:p>
            <a:pPr marL="628650" lvl="1" indent="-171450">
              <a:buFontTx/>
              <a:buChar char="-"/>
            </a:pPr>
            <a:r>
              <a:rPr lang="en-US" dirty="0"/>
              <a:t>First devices got the mesh upgrade, no plans AWK-1151C to support mesh</a:t>
            </a:r>
          </a:p>
          <a:p>
            <a:pPr marL="171450" lvl="0" indent="-171450">
              <a:buFontTx/>
              <a:buChar char="-"/>
            </a:pPr>
            <a:r>
              <a:rPr lang="en-US" dirty="0"/>
              <a:t>Wi-Fi 6 – products are the latest addition</a:t>
            </a:r>
          </a:p>
          <a:p>
            <a:pPr marL="628650" lvl="1" indent="-171450">
              <a:buFontTx/>
              <a:buChar char="-"/>
            </a:pPr>
            <a:r>
              <a:rPr lang="en-US" dirty="0"/>
              <a:t>40% or more bandwidth increase compared Wi-Fi5, but more important is to handle large number of clients reliably</a:t>
            </a:r>
          </a:p>
          <a:p>
            <a:pPr marL="628650" lvl="1" indent="-171450">
              <a:buFontTx/>
              <a:buChar char="-"/>
            </a:pPr>
            <a:r>
              <a:rPr lang="en-US" dirty="0"/>
              <a:t>Value client device AWK-116x clients and Access Points have just been released recently. No mesh support on those entry-level devices.</a:t>
            </a:r>
          </a:p>
          <a:p>
            <a:pPr marL="628650" lvl="1" indent="-171450">
              <a:buFontTx/>
              <a:buChar char="-"/>
            </a:pPr>
            <a:r>
              <a:rPr lang="en-US" dirty="0"/>
              <a:t>Value clients and APs with 1 or 5 LAN connections (allows to eliminate a switch e.g. in an AGV or other equipment)</a:t>
            </a:r>
          </a:p>
          <a:p>
            <a:pPr marL="628650" lvl="1" indent="-171450">
              <a:buFontTx/>
              <a:buChar char="-"/>
            </a:pPr>
            <a:r>
              <a:rPr lang="en-US" dirty="0"/>
              <a:t>High-end indoor and outdoor APs are coming early next year, and mesh support is expected around Q3 next year.</a:t>
            </a:r>
          </a:p>
          <a:p>
            <a:pPr marL="171450" lvl="0" indent="-171450">
              <a:buFontTx/>
              <a:buChar char="-"/>
            </a:pPr>
            <a:r>
              <a:rPr lang="en-US" dirty="0"/>
              <a:t>Wi-Fi 7 – is under development, prototypes expected early 2025, mass production later, in 2026.</a:t>
            </a:r>
          </a:p>
          <a:p>
            <a:pPr marL="628650" lvl="1" indent="-171450">
              <a:buFontTx/>
              <a:buChar char="-"/>
            </a:pPr>
            <a:r>
              <a:rPr lang="en-US" dirty="0"/>
              <a:t>It will be tri-band concurrent radio, including 6 GHz as well</a:t>
            </a:r>
          </a:p>
          <a:p>
            <a:pPr marL="628650" lvl="1" indent="-171450">
              <a:buFontTx/>
              <a:buChar char="-"/>
            </a:pPr>
            <a:r>
              <a:rPr lang="en-US" dirty="0"/>
              <a:t>Mesh will be integral part</a:t>
            </a:r>
          </a:p>
          <a:p>
            <a:pPr marL="628650" lvl="1" indent="-171450">
              <a:buFontTx/>
              <a:buChar char="-"/>
            </a:pPr>
            <a:r>
              <a:rPr lang="en-US" dirty="0"/>
              <a:t>Almost 8x speed improvement compared to Wi-Fi 5, low latency, security.</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9</a:t>
            </a:fld>
            <a:endParaRPr lang="zh-TW" altLang="en-US"/>
          </a:p>
        </p:txBody>
      </p:sp>
    </p:spTree>
    <p:extLst>
      <p:ext uri="{BB962C8B-B14F-4D97-AF65-F5344CB8AC3E}">
        <p14:creationId xmlns:p14="http://schemas.microsoft.com/office/powerpoint/2010/main" val="1724995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BEBBD06F-B1B9-4A73-B30F-0F8790C79A1A}" type="slidenum">
              <a:rPr lang="zh-TW" altLang="en-US" smtClean="0"/>
              <a:t>10</a:t>
            </a:fld>
            <a:endParaRPr lang="zh-TW" altLang="en-US"/>
          </a:p>
        </p:txBody>
      </p:sp>
    </p:spTree>
    <p:extLst>
      <p:ext uri="{BB962C8B-B14F-4D97-AF65-F5344CB8AC3E}">
        <p14:creationId xmlns:p14="http://schemas.microsoft.com/office/powerpoint/2010/main" val="1068196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 Subtitle">
    <p:bg>
      <p:bgRef idx="1001">
        <a:schemeClr val="bg1"/>
      </p:bgRef>
    </p:bg>
    <p:spTree>
      <p:nvGrpSpPr>
        <p:cNvPr id="1" name=""/>
        <p:cNvGrpSpPr/>
        <p:nvPr/>
      </p:nvGrpSpPr>
      <p:grpSpPr>
        <a:xfrm>
          <a:off x="0" y="0"/>
          <a:ext cx="0" cy="0"/>
          <a:chOff x="0" y="0"/>
          <a:chExt cx="0" cy="0"/>
        </a:xfrm>
      </p:grpSpPr>
      <p:pic>
        <p:nvPicPr>
          <p:cNvPr id="6" name="圖片 5" descr="newnew_16：9-1111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05" y="0"/>
            <a:ext cx="12168596" cy="6858000"/>
          </a:xfrm>
          <a:prstGeom prst="rect">
            <a:avLst/>
          </a:prstGeom>
        </p:spPr>
      </p:pic>
      <p:sp>
        <p:nvSpPr>
          <p:cNvPr id="2" name="Title 1"/>
          <p:cNvSpPr>
            <a:spLocks noGrp="1"/>
          </p:cNvSpPr>
          <p:nvPr>
            <p:ph type="ctrTitle"/>
          </p:nvPr>
        </p:nvSpPr>
        <p:spPr>
          <a:xfrm>
            <a:off x="623392" y="1508786"/>
            <a:ext cx="10177131" cy="960107"/>
          </a:xfrm>
        </p:spPr>
        <p:txBody>
          <a:bodyPr anchor="b" anchorCtr="0">
            <a:normAutofit/>
          </a:bodyPr>
          <a:lstStyle>
            <a:lvl1pPr>
              <a:defRPr sz="5333">
                <a:solidFill>
                  <a:schemeClr val="bg1"/>
                </a:solidFill>
              </a:defRPr>
            </a:lvl1pPr>
          </a:lstStyle>
          <a:p>
            <a:r>
              <a:rPr lang="en-US" altLang="zh-TW"/>
              <a:t>Click to edit Master title style</a:t>
            </a:r>
            <a:endParaRPr lang="en-US" dirty="0"/>
          </a:p>
        </p:txBody>
      </p:sp>
      <p:sp>
        <p:nvSpPr>
          <p:cNvPr id="3" name="Subtitle 2"/>
          <p:cNvSpPr>
            <a:spLocks noGrp="1"/>
          </p:cNvSpPr>
          <p:nvPr>
            <p:ph type="subTitle" idx="1"/>
          </p:nvPr>
        </p:nvSpPr>
        <p:spPr>
          <a:xfrm>
            <a:off x="623392" y="2468893"/>
            <a:ext cx="10177131" cy="672075"/>
          </a:xfrm>
        </p:spPr>
        <p:txBody>
          <a:bodyPr>
            <a:normAutofit/>
          </a:bodyPr>
          <a:lstStyle>
            <a:lvl1pPr marL="0" indent="0" algn="l">
              <a:buNone/>
              <a:defRPr sz="32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ltLang="zh-TW"/>
              <a:t>Click to edit Master subtitle style</a:t>
            </a:r>
            <a:endParaRPr lang="en-US" dirty="0"/>
          </a:p>
        </p:txBody>
      </p:sp>
      <p:sp>
        <p:nvSpPr>
          <p:cNvPr id="7" name="文字版面配置區 5"/>
          <p:cNvSpPr>
            <a:spLocks noGrp="1"/>
          </p:cNvSpPr>
          <p:nvPr>
            <p:ph type="body" sz="quarter" idx="13" hasCustomPrompt="1"/>
          </p:nvPr>
        </p:nvSpPr>
        <p:spPr>
          <a:xfrm>
            <a:off x="623392" y="3813042"/>
            <a:ext cx="8496000" cy="608852"/>
          </a:xfrm>
        </p:spPr>
        <p:txBody>
          <a:bodyPr anchor="b" anchorCtr="0">
            <a:normAutofit/>
          </a:bodyPr>
          <a:lstStyle>
            <a:lvl1pPr marL="457189" marR="0" indent="-457189" algn="l" defTabSz="1219170" rtl="0" eaLnBrk="0" fontAlgn="base" latinLnBrk="0" hangingPunct="0">
              <a:lnSpc>
                <a:spcPct val="100000"/>
              </a:lnSpc>
              <a:spcBef>
                <a:spcPct val="20000"/>
              </a:spcBef>
              <a:spcAft>
                <a:spcPct val="0"/>
              </a:spcAft>
              <a:buClrTx/>
              <a:buSzTx/>
              <a:buFontTx/>
              <a:buNone/>
              <a:tabLst/>
              <a:defRPr sz="2400" baseline="0">
                <a:solidFill>
                  <a:schemeClr val="accent5">
                    <a:lumMod val="10000"/>
                  </a:schemeClr>
                </a:solidFill>
              </a:defRPr>
            </a:lvl1pPr>
          </a:lstStyle>
          <a:p>
            <a:pPr lvl="0"/>
            <a:r>
              <a:rPr lang="en-US" altLang="zh-TW" dirty="0"/>
              <a:t>Click to add Presenter’s Name</a:t>
            </a:r>
            <a:endParaRPr lang="zh-TW" altLang="en-US" dirty="0"/>
          </a:p>
        </p:txBody>
      </p:sp>
      <p:sp>
        <p:nvSpPr>
          <p:cNvPr id="9" name="文字版面配置區 7"/>
          <p:cNvSpPr>
            <a:spLocks noGrp="1"/>
          </p:cNvSpPr>
          <p:nvPr>
            <p:ph type="body" sz="quarter" idx="15" hasCustomPrompt="1"/>
          </p:nvPr>
        </p:nvSpPr>
        <p:spPr>
          <a:xfrm>
            <a:off x="623392" y="4869160"/>
            <a:ext cx="8496000" cy="384043"/>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marL="457189" marR="0" lvl="0" indent="-457189" algn="l" defTabSz="1219170" rtl="0" eaLnBrk="0" fontAlgn="base" latinLnBrk="0" hangingPunct="0">
              <a:lnSpc>
                <a:spcPts val="2400"/>
              </a:lnSpc>
              <a:spcBef>
                <a:spcPct val="20000"/>
              </a:spcBef>
              <a:spcAft>
                <a:spcPct val="0"/>
              </a:spcAft>
              <a:buClrTx/>
              <a:buSzTx/>
              <a:buFontTx/>
              <a:buNone/>
              <a:tabLst/>
              <a:defRPr/>
            </a:pPr>
            <a:r>
              <a:rPr lang="en-US" altLang="zh-TW" dirty="0"/>
              <a:t>Click to add Month </a:t>
            </a:r>
            <a:r>
              <a:rPr lang="en-US" altLang="zh-TW" dirty="0" err="1"/>
              <a:t>dd</a:t>
            </a:r>
            <a:r>
              <a:rPr lang="en-US" altLang="zh-TW" dirty="0"/>
              <a:t>, </a:t>
            </a:r>
            <a:r>
              <a:rPr lang="en-US" altLang="zh-TW" dirty="0" err="1"/>
              <a:t>YYYY</a:t>
            </a:r>
            <a:endParaRPr lang="zh-TW" altLang="en-US" dirty="0"/>
          </a:p>
        </p:txBody>
      </p:sp>
      <p:sp>
        <p:nvSpPr>
          <p:cNvPr id="11" name="Text Placeholder 10"/>
          <p:cNvSpPr>
            <a:spLocks noGrp="1"/>
          </p:cNvSpPr>
          <p:nvPr>
            <p:ph type="body" sz="quarter" idx="16" hasCustomPrompt="1"/>
          </p:nvPr>
        </p:nvSpPr>
        <p:spPr>
          <a:xfrm>
            <a:off x="623393" y="68627"/>
            <a:ext cx="10079567" cy="384043"/>
          </a:xfrm>
        </p:spPr>
        <p:txBody>
          <a:bodyPr>
            <a:noAutofit/>
          </a:bodyPr>
          <a:lstStyle>
            <a:lvl1pPr>
              <a:buNone/>
              <a:defRPr sz="2133" b="0" i="1" baseline="0">
                <a:solidFill>
                  <a:schemeClr val="bg1"/>
                </a:solidFill>
              </a:defRPr>
            </a:lvl1pPr>
          </a:lstStyle>
          <a:p>
            <a:pPr lvl="0"/>
            <a:r>
              <a:rPr lang="en-US" dirty="0"/>
              <a:t>Type the full name of the event here</a:t>
            </a:r>
          </a:p>
        </p:txBody>
      </p:sp>
      <p:sp>
        <p:nvSpPr>
          <p:cNvPr id="14" name="文字版面配置區 7"/>
          <p:cNvSpPr>
            <a:spLocks noGrp="1"/>
          </p:cNvSpPr>
          <p:nvPr>
            <p:ph type="body" sz="quarter" idx="17" hasCustomPrompt="1"/>
          </p:nvPr>
        </p:nvSpPr>
        <p:spPr>
          <a:xfrm>
            <a:off x="623392" y="4449984"/>
            <a:ext cx="8496000" cy="419176"/>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lvl="0"/>
            <a:r>
              <a:rPr lang="en-US" altLang="zh-TW" dirty="0"/>
              <a:t>Click to add presenter’s Position/Unit</a:t>
            </a:r>
            <a:endParaRPr lang="zh-TW" altLang="en-US" dirty="0"/>
          </a:p>
        </p:txBody>
      </p:sp>
    </p:spTree>
    <p:extLst>
      <p:ext uri="{BB962C8B-B14F-4D97-AF65-F5344CB8AC3E}">
        <p14:creationId xmlns:p14="http://schemas.microsoft.com/office/powerpoint/2010/main" val="16406486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hank You">
    <p:bg>
      <p:bgRef idx="1001">
        <a:schemeClr val="bg1"/>
      </p:bgRef>
    </p:bg>
    <p:spTree>
      <p:nvGrpSpPr>
        <p:cNvPr id="1" name=""/>
        <p:cNvGrpSpPr/>
        <p:nvPr/>
      </p:nvGrpSpPr>
      <p:grpSpPr>
        <a:xfrm>
          <a:off x="0" y="0"/>
          <a:ext cx="0" cy="0"/>
          <a:chOff x="0" y="0"/>
          <a:chExt cx="0" cy="0"/>
        </a:xfrm>
      </p:grpSpPr>
      <p:pic>
        <p:nvPicPr>
          <p:cNvPr id="3" name="圖片 2" descr="newnew_16：9-3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12168596" cy="6858000"/>
          </a:xfrm>
          <a:prstGeom prst="rect">
            <a:avLst/>
          </a:prstGeom>
        </p:spPr>
      </p:pic>
      <p:sp>
        <p:nvSpPr>
          <p:cNvPr id="5" name="TextBox 7"/>
          <p:cNvSpPr txBox="1"/>
          <p:nvPr/>
        </p:nvSpPr>
        <p:spPr>
          <a:xfrm>
            <a:off x="911424" y="6472368"/>
            <a:ext cx="3840000" cy="384043"/>
          </a:xfrm>
          <a:prstGeom prst="rect">
            <a:avLst/>
          </a:prstGeom>
          <a:noFill/>
          <a:ln>
            <a:noFill/>
          </a:ln>
        </p:spPr>
        <p:txBody>
          <a:bodyPr wrap="none" rtlCol="0" anchor="ctr" anchorCtr="0">
            <a:norm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altLang="zh-TW" sz="1600" dirty="0">
                <a:solidFill>
                  <a:schemeClr val="tx2"/>
                </a:solidFill>
              </a:rPr>
              <a:t>© </a:t>
            </a:r>
            <a:r>
              <a:rPr lang="en-US" altLang="zh-TW" sz="1600" dirty="0" err="1">
                <a:solidFill>
                  <a:schemeClr val="tx2"/>
                </a:solidFill>
              </a:rPr>
              <a:t>Moxa</a:t>
            </a:r>
            <a:r>
              <a:rPr lang="en-US" altLang="zh-TW" sz="1600" dirty="0">
                <a:solidFill>
                  <a:schemeClr val="tx2"/>
                </a:solidFill>
              </a:rPr>
              <a:t> Inc. All rights reserved.</a:t>
            </a:r>
          </a:p>
        </p:txBody>
      </p:sp>
      <p:sp>
        <p:nvSpPr>
          <p:cNvPr id="6" name="TextBox 7"/>
          <p:cNvSpPr txBox="1"/>
          <p:nvPr/>
        </p:nvSpPr>
        <p:spPr>
          <a:xfrm>
            <a:off x="7536160" y="2180861"/>
            <a:ext cx="4608512" cy="864096"/>
          </a:xfrm>
          <a:prstGeom prst="rect">
            <a:avLst/>
          </a:prstGeom>
          <a:noFill/>
          <a:ln>
            <a:noFill/>
          </a:ln>
        </p:spPr>
        <p:txBody>
          <a:bodyPr wrap="none" rtlCol="0" anchor="ctr" anchorCtr="0">
            <a:noAutofit/>
          </a:bodyPr>
          <a:lstStyle/>
          <a:p>
            <a:pPr marL="0" marR="0" lvl="0" indent="0" algn="l" defTabSz="1219170" rtl="0" eaLnBrk="1" fontAlgn="auto" latinLnBrk="0" hangingPunct="1">
              <a:lnSpc>
                <a:spcPct val="100000"/>
              </a:lnSpc>
              <a:spcBef>
                <a:spcPct val="20000"/>
              </a:spcBef>
              <a:spcAft>
                <a:spcPts val="0"/>
              </a:spcAft>
              <a:buClrTx/>
              <a:buSzTx/>
              <a:buFont typeface="Arial" pitchFamily="34" charset="0"/>
              <a:buNone/>
              <a:tabLst/>
              <a:defRPr/>
            </a:pPr>
            <a:r>
              <a:rPr lang="en-US" altLang="zh-TW" sz="6400" b="1" dirty="0">
                <a:solidFill>
                  <a:srgbClr val="008787"/>
                </a:solidFill>
              </a:rPr>
              <a:t>Thank You</a:t>
            </a:r>
          </a:p>
        </p:txBody>
      </p:sp>
    </p:spTree>
    <p:extLst>
      <p:ext uri="{BB962C8B-B14F-4D97-AF65-F5344CB8AC3E}">
        <p14:creationId xmlns:p14="http://schemas.microsoft.com/office/powerpoint/2010/main" val="220336135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pic>
        <p:nvPicPr>
          <p:cNvPr id="4" name="圖片 3"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31371" y="269776"/>
            <a:ext cx="11425269" cy="950979"/>
          </a:xfrm>
        </p:spPr>
        <p:txBody>
          <a:bodyPr/>
          <a:lstStyle/>
          <a:p>
            <a:r>
              <a:rPr lang="en-US" dirty="0"/>
              <a:t>Click to edit Master title style</a:t>
            </a:r>
          </a:p>
        </p:txBody>
      </p:sp>
      <p:sp>
        <p:nvSpPr>
          <p:cNvPr id="7"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dirty="0"/>
          </a:p>
        </p:txBody>
      </p:sp>
    </p:spTree>
    <p:extLst>
      <p:ext uri="{BB962C8B-B14F-4D97-AF65-F5344CB8AC3E}">
        <p14:creationId xmlns:p14="http://schemas.microsoft.com/office/powerpoint/2010/main" val="942728726"/>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Only">
    <p:bg>
      <p:bgRef idx="1001">
        <a:schemeClr val="bg1"/>
      </p:bgRef>
    </p:bg>
    <p:spTree>
      <p:nvGrpSpPr>
        <p:cNvPr id="1" name=""/>
        <p:cNvGrpSpPr/>
        <p:nvPr/>
      </p:nvGrpSpPr>
      <p:grpSpPr>
        <a:xfrm>
          <a:off x="0" y="0"/>
          <a:ext cx="0" cy="0"/>
          <a:chOff x="0" y="0"/>
          <a:chExt cx="0" cy="0"/>
        </a:xfrm>
      </p:grpSpPr>
      <p:pic>
        <p:nvPicPr>
          <p:cNvPr id="9" name="圖片 8"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03787" y="269776"/>
            <a:ext cx="10972800" cy="1143000"/>
          </a:xfrm>
        </p:spPr>
        <p:txBody>
          <a:bodyPr/>
          <a:lstStyle/>
          <a:p>
            <a:r>
              <a:rPr lang="en-US" dirty="0"/>
              <a:t>Click to edit Master title style</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dirty="0"/>
          </a:p>
        </p:txBody>
      </p:sp>
      <p:sp>
        <p:nvSpPr>
          <p:cNvPr id="6"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356916194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p:bg>
      <p:bgRef idx="1001">
        <a:schemeClr val="bg1"/>
      </p:bgRef>
    </p:bg>
    <p:spTree>
      <p:nvGrpSpPr>
        <p:cNvPr id="1" name=""/>
        <p:cNvGrpSpPr/>
        <p:nvPr/>
      </p:nvGrpSpPr>
      <p:grpSpPr>
        <a:xfrm>
          <a:off x="0" y="0"/>
          <a:ext cx="0" cy="0"/>
          <a:chOff x="0" y="0"/>
          <a:chExt cx="0" cy="0"/>
        </a:xfrm>
      </p:grpSpPr>
      <p:pic>
        <p:nvPicPr>
          <p:cNvPr id="7" name="圖片 6"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dirty="0"/>
          </a:p>
        </p:txBody>
      </p:sp>
      <p:sp>
        <p:nvSpPr>
          <p:cNvPr id="5"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192741572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w/ Subtitle">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en-US" dirty="0"/>
          </a:p>
        </p:txBody>
      </p:sp>
      <p:sp>
        <p:nvSpPr>
          <p:cNvPr id="2" name="Title 1"/>
          <p:cNvSpPr>
            <a:spLocks noGrp="1"/>
          </p:cNvSpPr>
          <p:nvPr>
            <p:ph type="title"/>
          </p:nvPr>
        </p:nvSpPr>
        <p:spPr>
          <a:xfrm>
            <a:off x="431371" y="356659"/>
            <a:ext cx="11425269" cy="758957"/>
          </a:xfrm>
        </p:spPr>
        <p:txBody>
          <a:bodyPr/>
          <a:lstStyle/>
          <a:p>
            <a:r>
              <a:rPr lang="en-US" altLang="zh-TW"/>
              <a:t>Click to edit Master title style</a:t>
            </a:r>
            <a:endParaRPr lang="en-US" dirty="0"/>
          </a:p>
        </p:txBody>
      </p:sp>
      <p:sp>
        <p:nvSpPr>
          <p:cNvPr id="6" name="內容版面配置區 6"/>
          <p:cNvSpPr>
            <a:spLocks noGrp="1"/>
          </p:cNvSpPr>
          <p:nvPr>
            <p:ph sz="quarter" idx="12" hasCustomPrompt="1"/>
          </p:nvPr>
        </p:nvSpPr>
        <p:spPr>
          <a:xfrm>
            <a:off x="431371" y="1124744"/>
            <a:ext cx="11425269" cy="480053"/>
          </a:xfrm>
        </p:spPr>
        <p:txBody>
          <a:bodyPr/>
          <a:lstStyle>
            <a:lvl1pPr>
              <a:buNone/>
              <a:defRPr sz="2933" baseline="0">
                <a:solidFill>
                  <a:schemeClr val="tx2"/>
                </a:solidFill>
              </a:defRPr>
            </a:lvl1pPr>
            <a:lvl2pPr>
              <a:defRPr sz="2667">
                <a:solidFill>
                  <a:srgbClr val="008787"/>
                </a:solidFill>
              </a:defRPr>
            </a:lvl2pPr>
            <a:lvl3pPr>
              <a:defRPr sz="2667">
                <a:solidFill>
                  <a:srgbClr val="008787"/>
                </a:solidFill>
              </a:defRPr>
            </a:lvl3pPr>
            <a:lvl4pPr>
              <a:defRPr sz="2667">
                <a:solidFill>
                  <a:srgbClr val="008787"/>
                </a:solidFill>
              </a:defRPr>
            </a:lvl4pPr>
            <a:lvl5pPr>
              <a:defRPr sz="2667">
                <a:solidFill>
                  <a:srgbClr val="008787"/>
                </a:solidFill>
              </a:defRPr>
            </a:lvl5pPr>
          </a:lstStyle>
          <a:p>
            <a:pPr lvl="0"/>
            <a:r>
              <a:rPr lang="en-US" altLang="zh-TW" dirty="0"/>
              <a:t>Click to add subtitle</a:t>
            </a:r>
            <a:endParaRPr lang="zh-TW" altLang="en-US" dirty="0"/>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8"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140639363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ing">
    <p:bg>
      <p:bgRef idx="1001">
        <a:schemeClr val="bg1"/>
      </p:bgRef>
    </p:bg>
    <p:spTree>
      <p:nvGrpSpPr>
        <p:cNvPr id="1" name=""/>
        <p:cNvGrpSpPr/>
        <p:nvPr/>
      </p:nvGrpSpPr>
      <p:grpSpPr>
        <a:xfrm>
          <a:off x="0" y="0"/>
          <a:ext cx="0" cy="0"/>
          <a:chOff x="0" y="0"/>
          <a:chExt cx="0" cy="0"/>
        </a:xfrm>
      </p:grpSpPr>
      <p:pic>
        <p:nvPicPr>
          <p:cNvPr id="2" name="圖片 1" descr="newnew_16：9-2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12192000" cy="6858000"/>
          </a:xfrm>
          <a:prstGeom prst="rect">
            <a:avLst/>
          </a:prstGeom>
        </p:spPr>
      </p:pic>
      <p:sp>
        <p:nvSpPr>
          <p:cNvPr id="11" name="Title 1"/>
          <p:cNvSpPr>
            <a:spLocks noGrp="1"/>
          </p:cNvSpPr>
          <p:nvPr>
            <p:ph type="title"/>
          </p:nvPr>
        </p:nvSpPr>
        <p:spPr>
          <a:xfrm>
            <a:off x="830400" y="1796819"/>
            <a:ext cx="10612800" cy="1219200"/>
          </a:xfrm>
        </p:spPr>
        <p:txBody>
          <a:bodyPr anchor="ctr" anchorCtr="0">
            <a:normAutofit/>
          </a:bodyPr>
          <a:lstStyle>
            <a:lvl1pPr algn="ctr">
              <a:defRPr sz="5067" b="1" cap="none" baseline="0"/>
            </a:lvl1pPr>
          </a:lstStyle>
          <a:p>
            <a:r>
              <a:rPr lang="en-US" altLang="zh-TW"/>
              <a:t>Click to edit Master title style</a:t>
            </a:r>
            <a:endParaRPr lang="en-US" dirty="0"/>
          </a:p>
        </p:txBody>
      </p:sp>
      <p:sp>
        <p:nvSpPr>
          <p:cNvPr id="10" name="Text Placeholder 2"/>
          <p:cNvSpPr>
            <a:spLocks noGrp="1"/>
          </p:cNvSpPr>
          <p:nvPr>
            <p:ph type="body" idx="1"/>
          </p:nvPr>
        </p:nvSpPr>
        <p:spPr>
          <a:xfrm>
            <a:off x="963084" y="2994037"/>
            <a:ext cx="10363200" cy="792393"/>
          </a:xfrm>
        </p:spPr>
        <p:txBody>
          <a:bodyPr anchor="ctr" anchorCtr="0">
            <a:normAutofit/>
          </a:bodyPr>
          <a:lstStyle>
            <a:lvl1pPr marL="0" indent="0" algn="ctr">
              <a:buNone/>
              <a:defRPr sz="3200">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ltLang="zh-TW"/>
              <a:t>Click to edit Master text styles</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12"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9112091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Layout ">
    <p:bg>
      <p:bgRef idx="1001">
        <a:schemeClr val="bg1"/>
      </p:bgRef>
    </p:bg>
    <p:spTree>
      <p:nvGrpSpPr>
        <p:cNvPr id="1" name=""/>
        <p:cNvGrpSpPr/>
        <p:nvPr/>
      </p:nvGrpSpPr>
      <p:grpSpPr>
        <a:xfrm>
          <a:off x="0" y="0"/>
          <a:ext cx="0" cy="0"/>
          <a:chOff x="0" y="0"/>
          <a:chExt cx="0" cy="0"/>
        </a:xfrm>
      </p:grpSpPr>
      <p:pic>
        <p:nvPicPr>
          <p:cNvPr id="8" name="圖片 7"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ltLang="zh-TW"/>
              <a:t>Click to edit Master title style</a:t>
            </a:r>
            <a:endParaRPr lang="en-US" dirty="0"/>
          </a:p>
        </p:txBody>
      </p:sp>
      <p:sp>
        <p:nvSpPr>
          <p:cNvPr id="5" name="Content Placeholder 3"/>
          <p:cNvSpPr>
            <a:spLocks noGrp="1"/>
          </p:cNvSpPr>
          <p:nvPr>
            <p:ph sz="half" idx="2"/>
          </p:nvPr>
        </p:nvSpPr>
        <p:spPr>
          <a:xfrm>
            <a:off x="431370" y="1316765"/>
            <a:ext cx="5184577"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en-US" dirty="0"/>
          </a:p>
        </p:txBody>
      </p:sp>
      <p:sp>
        <p:nvSpPr>
          <p:cNvPr id="7" name="Content Placeholder 5"/>
          <p:cNvSpPr>
            <a:spLocks noGrp="1"/>
          </p:cNvSpPr>
          <p:nvPr>
            <p:ph sz="quarter" idx="4"/>
          </p:nvPr>
        </p:nvSpPr>
        <p:spPr>
          <a:xfrm>
            <a:off x="5615947" y="1316765"/>
            <a:ext cx="5952661"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en-US" dirty="0"/>
          </a:p>
        </p:txBody>
      </p:sp>
      <p:sp>
        <p:nvSpPr>
          <p:cNvPr id="11" name="Slide Number Placeholder 3"/>
          <p:cNvSpPr>
            <a:spLocks noGrp="1"/>
          </p:cNvSpPr>
          <p:nvPr>
            <p:ph type="sldNum" sz="quarter" idx="10"/>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9"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312852649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Layout w/ Subtitles">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ltLang="zh-TW"/>
              <a:t>Click to edit Master title style</a:t>
            </a:r>
            <a:endParaRPr lang="en-US" dirty="0"/>
          </a:p>
        </p:txBody>
      </p:sp>
      <p:sp>
        <p:nvSpPr>
          <p:cNvPr id="4" name="Text Placeholder 2"/>
          <p:cNvSpPr>
            <a:spLocks noGrp="1"/>
          </p:cNvSpPr>
          <p:nvPr>
            <p:ph type="body" idx="1"/>
          </p:nvPr>
        </p:nvSpPr>
        <p:spPr>
          <a:xfrm>
            <a:off x="43137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ltLang="zh-TW"/>
              <a:t>Click to edit Master text styles</a:t>
            </a:r>
          </a:p>
        </p:txBody>
      </p:sp>
      <p:sp>
        <p:nvSpPr>
          <p:cNvPr id="5" name="Content Placeholder 3"/>
          <p:cNvSpPr>
            <a:spLocks noGrp="1"/>
          </p:cNvSpPr>
          <p:nvPr>
            <p:ph sz="half" idx="2"/>
          </p:nvPr>
        </p:nvSpPr>
        <p:spPr>
          <a:xfrm>
            <a:off x="43137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en-US" dirty="0"/>
          </a:p>
        </p:txBody>
      </p:sp>
      <p:sp>
        <p:nvSpPr>
          <p:cNvPr id="11" name="Slide Number Placeholder 3"/>
          <p:cNvSpPr>
            <a:spLocks noGrp="1"/>
          </p:cNvSpPr>
          <p:nvPr>
            <p:ph type="sldNum" sz="quarter" idx="11"/>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10"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
        <p:nvSpPr>
          <p:cNvPr id="13" name="Text Placeholder 2"/>
          <p:cNvSpPr>
            <a:spLocks noGrp="1"/>
          </p:cNvSpPr>
          <p:nvPr>
            <p:ph type="body" idx="12"/>
          </p:nvPr>
        </p:nvSpPr>
        <p:spPr>
          <a:xfrm>
            <a:off x="609600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ltLang="zh-TW"/>
              <a:t>Click to edit Master text styles</a:t>
            </a:r>
          </a:p>
        </p:txBody>
      </p:sp>
      <p:sp>
        <p:nvSpPr>
          <p:cNvPr id="14" name="Content Placeholder 3"/>
          <p:cNvSpPr>
            <a:spLocks noGrp="1"/>
          </p:cNvSpPr>
          <p:nvPr>
            <p:ph sz="half" idx="13"/>
          </p:nvPr>
        </p:nvSpPr>
        <p:spPr>
          <a:xfrm>
            <a:off x="609600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en-US" dirty="0"/>
          </a:p>
        </p:txBody>
      </p:sp>
    </p:spTree>
    <p:extLst>
      <p:ext uri="{BB962C8B-B14F-4D97-AF65-F5344CB8AC3E}">
        <p14:creationId xmlns:p14="http://schemas.microsoft.com/office/powerpoint/2010/main" val="426388683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icture w/ Caption">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itle 1"/>
          <p:cNvSpPr>
            <a:spLocks noGrp="1"/>
          </p:cNvSpPr>
          <p:nvPr>
            <p:ph type="title"/>
          </p:nvPr>
        </p:nvSpPr>
        <p:spPr>
          <a:xfrm>
            <a:off x="1295467" y="4677139"/>
            <a:ext cx="9601067" cy="690200"/>
          </a:xfrm>
        </p:spPr>
        <p:txBody>
          <a:bodyPr anchor="ctr" anchorCtr="0"/>
          <a:lstStyle>
            <a:lvl1pPr algn="ctr">
              <a:defRPr sz="2667" b="1"/>
            </a:lvl1pPr>
          </a:lstStyle>
          <a:p>
            <a:r>
              <a:rPr lang="en-US" altLang="zh-TW"/>
              <a:t>Click to edit Master title style</a:t>
            </a:r>
            <a:endParaRPr lang="en-US" dirty="0"/>
          </a:p>
        </p:txBody>
      </p:sp>
      <p:sp>
        <p:nvSpPr>
          <p:cNvPr id="5" name="Picture Placeholder 2"/>
          <p:cNvSpPr>
            <a:spLocks noGrp="1"/>
          </p:cNvSpPr>
          <p:nvPr>
            <p:ph type="pic" idx="1"/>
          </p:nvPr>
        </p:nvSpPr>
        <p:spPr>
          <a:xfrm>
            <a:off x="1296000" y="452670"/>
            <a:ext cx="9600000" cy="4300105"/>
          </a:xfrm>
        </p:spPr>
        <p:txBody>
          <a:bodyPr/>
          <a:lstStyle>
            <a:lvl1pPr marL="0" indent="0" algn="l">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zh-TW"/>
              <a:t>Click icon to add picture</a:t>
            </a:r>
            <a:endParaRPr lang="en-US" dirty="0"/>
          </a:p>
        </p:txBody>
      </p:sp>
      <p:sp>
        <p:nvSpPr>
          <p:cNvPr id="6" name="Text Placeholder 3"/>
          <p:cNvSpPr>
            <a:spLocks noGrp="1"/>
          </p:cNvSpPr>
          <p:nvPr>
            <p:ph type="body" sz="half" idx="2" hasCustomPrompt="1"/>
          </p:nvPr>
        </p:nvSpPr>
        <p:spPr>
          <a:xfrm>
            <a:off x="1295467" y="5367338"/>
            <a:ext cx="9601067"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a:t>Click to edit Master text styles</a:t>
            </a:r>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9"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203897824"/>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martArt Graphic">
    <p:bg>
      <p:bgRef idx="1001">
        <a:schemeClr val="bg1"/>
      </p:bgRef>
    </p:bg>
    <p:spTree>
      <p:nvGrpSpPr>
        <p:cNvPr id="1" name=""/>
        <p:cNvGrpSpPr/>
        <p:nvPr/>
      </p:nvGrpSpPr>
      <p:grpSpPr>
        <a:xfrm>
          <a:off x="0" y="0"/>
          <a:ext cx="0" cy="0"/>
          <a:chOff x="0" y="0"/>
          <a:chExt cx="0" cy="0"/>
        </a:xfrm>
      </p:grpSpPr>
      <p:pic>
        <p:nvPicPr>
          <p:cNvPr id="10" name="圖片 9"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343984" cy="1143000"/>
          </a:xfrm>
        </p:spPr>
        <p:txBody>
          <a:bodyPr/>
          <a:lstStyle/>
          <a:p>
            <a:r>
              <a:rPr lang="en-US" altLang="zh-TW"/>
              <a:t>Click to edit Master title style</a:t>
            </a:r>
            <a:endParaRPr lang="en-US" dirty="0"/>
          </a:p>
        </p:txBody>
      </p:sp>
      <p:sp>
        <p:nvSpPr>
          <p:cNvPr id="5" name="SmartArt Placeholder 4"/>
          <p:cNvSpPr>
            <a:spLocks noGrp="1"/>
          </p:cNvSpPr>
          <p:nvPr>
            <p:ph type="dgm" sz="quarter" idx="11"/>
          </p:nvPr>
        </p:nvSpPr>
        <p:spPr>
          <a:xfrm>
            <a:off x="445163" y="1604797"/>
            <a:ext cx="11315467" cy="4128459"/>
          </a:xfrm>
          <a:noFill/>
        </p:spPr>
        <p:txBody>
          <a:bodyPr/>
          <a:lstStyle/>
          <a:p>
            <a:r>
              <a:rPr lang="en-US" altLang="zh-TW"/>
              <a:t>Click icon to add SmartArt graphic</a:t>
            </a:r>
            <a:endParaRPr lang="en-US" dirty="0"/>
          </a:p>
        </p:txBody>
      </p:sp>
      <p:sp>
        <p:nvSpPr>
          <p:cNvPr id="9"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8"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1805981569"/>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uote">
    <p:bg>
      <p:bgRef idx="1001">
        <a:schemeClr val="bg1"/>
      </p:bgRef>
    </p:bg>
    <p:spTree>
      <p:nvGrpSpPr>
        <p:cNvPr id="1" name=""/>
        <p:cNvGrpSpPr/>
        <p:nvPr/>
      </p:nvGrpSpPr>
      <p:grpSpPr>
        <a:xfrm>
          <a:off x="0" y="0"/>
          <a:ext cx="0" cy="0"/>
          <a:chOff x="0" y="0"/>
          <a:chExt cx="0" cy="0"/>
        </a:xfrm>
      </p:grpSpPr>
      <p:pic>
        <p:nvPicPr>
          <p:cNvPr id="15" name="圖片 14"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ext Placeholder 24"/>
          <p:cNvSpPr>
            <a:spLocks noGrp="1"/>
          </p:cNvSpPr>
          <p:nvPr>
            <p:ph type="body" sz="quarter" idx="15" hasCustomPrompt="1"/>
          </p:nvPr>
        </p:nvSpPr>
        <p:spPr>
          <a:xfrm>
            <a:off x="6768075" y="5061181"/>
            <a:ext cx="4320480" cy="914400"/>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dirty="0"/>
              <a:t>Name of Person Quoted,</a:t>
            </a:r>
            <a:br>
              <a:rPr lang="en-US" dirty="0"/>
            </a:br>
            <a:r>
              <a:rPr lang="en-US" dirty="0"/>
              <a:t>XYZ Company</a:t>
            </a:r>
          </a:p>
        </p:txBody>
      </p:sp>
      <p:sp>
        <p:nvSpPr>
          <p:cNvPr id="12" name="Text Placeholder 22"/>
          <p:cNvSpPr>
            <a:spLocks noGrp="1"/>
          </p:cNvSpPr>
          <p:nvPr>
            <p:ph type="body" sz="quarter" idx="16" hasCustomPrompt="1"/>
          </p:nvPr>
        </p:nvSpPr>
        <p:spPr>
          <a:xfrm>
            <a:off x="1524376" y="740702"/>
            <a:ext cx="9601067" cy="4230921"/>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dirty="0"/>
              <a:t>This is a sample quote slide with photo. Type your quotation inside the quotation marks. Click the edge of the quotation marks and drag them into place.</a:t>
            </a:r>
          </a:p>
        </p:txBody>
      </p:sp>
      <p:sp>
        <p:nvSpPr>
          <p:cNvPr id="11" name="Text Placeholder 5"/>
          <p:cNvSpPr>
            <a:spLocks noGrp="1" noChangeAspect="1"/>
          </p:cNvSpPr>
          <p:nvPr>
            <p:ph type="body" sz="quarter" idx="18"/>
          </p:nvPr>
        </p:nvSpPr>
        <p:spPr>
          <a:xfrm>
            <a:off x="1103446" y="1028734"/>
            <a:ext cx="516941" cy="372151"/>
          </a:xfrm>
          <a:blipFill>
            <a:blip r:embed="rId3" cstate="screen">
              <a:extLst>
                <a:ext uri="{28A0092B-C50C-407E-A947-70E740481C1C}">
                  <a14:useLocalDpi xmlns:a14="http://schemas.microsoft.com/office/drawing/2010/main"/>
                </a:ext>
              </a:extLst>
            </a:blip>
            <a:stretch>
              <a:fillRect/>
            </a:stretch>
          </a:blipFill>
        </p:spPr>
        <p:txBody>
          <a:bodyPr>
            <a:normAutofit/>
          </a:bodyPr>
          <a:lstStyle>
            <a:lvl1pPr>
              <a:buFont typeface="Arial" pitchFamily="34" charset="0"/>
              <a:buChar char="•"/>
              <a:defRPr sz="133">
                <a:solidFill>
                  <a:schemeClr val="bg1"/>
                </a:solidFill>
              </a:defRPr>
            </a:lvl1pPr>
          </a:lstStyle>
          <a:p>
            <a:pPr lvl="0"/>
            <a:r>
              <a:rPr lang="en-US" altLang="zh-TW"/>
              <a:t>Click to edit Master text styles</a:t>
            </a:r>
          </a:p>
        </p:txBody>
      </p:sp>
      <p:sp>
        <p:nvSpPr>
          <p:cNvPr id="13" name="Text Placeholder 5"/>
          <p:cNvSpPr>
            <a:spLocks noGrp="1" noChangeAspect="1"/>
          </p:cNvSpPr>
          <p:nvPr>
            <p:ph type="body" sz="quarter" idx="19"/>
          </p:nvPr>
        </p:nvSpPr>
        <p:spPr>
          <a:xfrm>
            <a:off x="7248128" y="4101075"/>
            <a:ext cx="516941" cy="372151"/>
          </a:xfrm>
          <a:blipFill>
            <a:blip r:embed="rId4" cstate="screen">
              <a:extLst>
                <a:ext uri="{28A0092B-C50C-407E-A947-70E740481C1C}">
                  <a14:useLocalDpi xmlns:a14="http://schemas.microsoft.com/office/drawing/2010/main"/>
                </a:ext>
              </a:extLst>
            </a:blip>
            <a:stretch>
              <a:fillRect/>
            </a:stretch>
          </a:blipFill>
        </p:spPr>
        <p:txBody>
          <a:bodyPr>
            <a:normAutofit/>
          </a:bodyPr>
          <a:lstStyle>
            <a:lvl1pPr>
              <a:buFont typeface="Arial" pitchFamily="34" charset="0"/>
              <a:buChar char="•"/>
              <a:defRPr sz="133">
                <a:solidFill>
                  <a:schemeClr val="bg1"/>
                </a:solidFill>
              </a:defRPr>
            </a:lvl1pPr>
          </a:lstStyle>
          <a:p>
            <a:pPr lvl="0"/>
            <a:r>
              <a:rPr lang="en-US" altLang="zh-TW"/>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10"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406268480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w/ Photo">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Picture Placeholder 26"/>
          <p:cNvSpPr>
            <a:spLocks noGrp="1"/>
          </p:cNvSpPr>
          <p:nvPr>
            <p:ph type="pic" sz="quarter" idx="16" hasCustomPrompt="1"/>
          </p:nvPr>
        </p:nvSpPr>
        <p:spPr>
          <a:xfrm>
            <a:off x="508000" y="260648"/>
            <a:ext cx="4243851" cy="4800533"/>
          </a:xfrm>
          <a:prstGeom prst="roundRect">
            <a:avLst>
              <a:gd name="adj" fmla="val 6273"/>
            </a:avLst>
          </a:prstGeom>
          <a:ln w="12700">
            <a:solidFill>
              <a:schemeClr val="bg2"/>
            </a:solidFill>
          </a:ln>
        </p:spPr>
        <p:txBody>
          <a:bodyPr anchor="ctr" anchorCtr="0"/>
          <a:lstStyle>
            <a:lvl1pPr marL="0" indent="0" algn="ctr">
              <a:buNone/>
              <a:defRPr/>
            </a:lvl1pPr>
          </a:lstStyle>
          <a:p>
            <a:r>
              <a:rPr lang="en-US" dirty="0"/>
              <a:t>Insert Photo Here</a:t>
            </a:r>
          </a:p>
        </p:txBody>
      </p:sp>
      <p:sp>
        <p:nvSpPr>
          <p:cNvPr id="8" name="Text Placeholder 24"/>
          <p:cNvSpPr>
            <a:spLocks noGrp="1"/>
          </p:cNvSpPr>
          <p:nvPr>
            <p:ph type="body" sz="quarter" idx="15" hasCustomPrompt="1"/>
          </p:nvPr>
        </p:nvSpPr>
        <p:spPr>
          <a:xfrm>
            <a:off x="527381" y="5253203"/>
            <a:ext cx="4295056" cy="744083"/>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dirty="0"/>
              <a:t>Name of Person Quoted,</a:t>
            </a:r>
            <a:br>
              <a:rPr lang="en-US" dirty="0"/>
            </a:br>
            <a:r>
              <a:rPr lang="en-US" dirty="0"/>
              <a:t>XYZ Company</a:t>
            </a:r>
          </a:p>
        </p:txBody>
      </p:sp>
      <p:sp>
        <p:nvSpPr>
          <p:cNvPr id="7" name="Text Placeholder 22"/>
          <p:cNvSpPr>
            <a:spLocks noGrp="1"/>
          </p:cNvSpPr>
          <p:nvPr>
            <p:ph type="body" sz="quarter" idx="17" hasCustomPrompt="1"/>
          </p:nvPr>
        </p:nvSpPr>
        <p:spPr>
          <a:xfrm>
            <a:off x="5519936" y="12468"/>
            <a:ext cx="6672064" cy="5978157"/>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dirty="0"/>
              <a:t>This is a sample quote slide with photo. Type your quotation inside the quotation marks. Click the edge of the quotation marks and drag them into place.</a:t>
            </a:r>
          </a:p>
        </p:txBody>
      </p:sp>
      <p:sp>
        <p:nvSpPr>
          <p:cNvPr id="10" name="Text Placeholder 5"/>
          <p:cNvSpPr>
            <a:spLocks noGrp="1" noChangeAspect="1"/>
          </p:cNvSpPr>
          <p:nvPr>
            <p:ph type="body" sz="quarter" idx="18"/>
          </p:nvPr>
        </p:nvSpPr>
        <p:spPr>
          <a:xfrm>
            <a:off x="5039883" y="356659"/>
            <a:ext cx="516941" cy="443940"/>
          </a:xfrm>
          <a:blipFill>
            <a:blip r:embed="rId3"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ltLang="zh-TW"/>
              <a:t>Click to edit Master text styles</a:t>
            </a:r>
          </a:p>
        </p:txBody>
      </p:sp>
      <p:sp>
        <p:nvSpPr>
          <p:cNvPr id="11" name="Text Placeholder 5"/>
          <p:cNvSpPr>
            <a:spLocks noGrp="1" noChangeAspect="1"/>
          </p:cNvSpPr>
          <p:nvPr>
            <p:ph type="body" sz="quarter" idx="19"/>
          </p:nvPr>
        </p:nvSpPr>
        <p:spPr>
          <a:xfrm>
            <a:off x="11376587" y="5157192"/>
            <a:ext cx="516941" cy="384043"/>
          </a:xfrm>
          <a:blipFill>
            <a:blip r:embed="rId4" cstate="screen">
              <a:extLst>
                <a:ext uri="{28A0092B-C50C-407E-A947-70E740481C1C}">
                  <a14:useLocalDpi xmlns:a14="http://schemas.microsoft.com/office/drawing/2010/main"/>
                </a:ext>
              </a:extLst>
            </a:blip>
            <a:stretch>
              <a:fillRect/>
            </a:stretch>
          </a:blipFill>
        </p:spPr>
        <p:txBody>
          <a:bodyPr>
            <a:normAutofit/>
          </a:bodyPr>
          <a:lstStyle>
            <a:lvl1pPr>
              <a:buFont typeface="Arial" pitchFamily="34" charset="0"/>
              <a:buChar char="•"/>
              <a:defRPr sz="133">
                <a:solidFill>
                  <a:schemeClr val="bg1"/>
                </a:solidFill>
              </a:defRPr>
            </a:lvl1pPr>
          </a:lstStyle>
          <a:p>
            <a:pPr lvl="0"/>
            <a:r>
              <a:rPr lang="en-US" altLang="zh-TW"/>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13" name="TextBox 7"/>
          <p:cNvSpPr txBox="1"/>
          <p:nvPr/>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dirty="0">
                <a:solidFill>
                  <a:srgbClr val="757575"/>
                </a:solidFill>
                <a:latin typeface="+mn-lt"/>
                <a:ea typeface="+mn-ea"/>
                <a:cs typeface="+mn-cs"/>
              </a:rPr>
              <a:t>Confidential</a:t>
            </a:r>
          </a:p>
        </p:txBody>
      </p:sp>
    </p:spTree>
    <p:extLst>
      <p:ext uri="{BB962C8B-B14F-4D97-AF65-F5344CB8AC3E}">
        <p14:creationId xmlns:p14="http://schemas.microsoft.com/office/powerpoint/2010/main" val="169685973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Slide Number Placeholder 3"/>
          <p:cNvSpPr>
            <a:spLocks noGrp="1"/>
          </p:cNvSpPr>
          <p:nvPr>
            <p:ph type="sldNum" sz="quarter" idx="4"/>
          </p:nvPr>
        </p:nvSpPr>
        <p:spPr>
          <a:xfrm>
            <a:off x="623392" y="6448252"/>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92EB11-DE95-4774-98FE-E352E19295FB}" type="slidenum">
              <a:rPr lang="zh-TW" altLang="en-US" smtClean="0"/>
              <a:t>‹#›</a:t>
            </a:fld>
            <a:endParaRPr lang="zh-TW" altLang="en-US"/>
          </a:p>
        </p:txBody>
      </p:sp>
      <p:sp>
        <p:nvSpPr>
          <p:cNvPr id="5" name="Footer Placeholder 4"/>
          <p:cNvSpPr>
            <a:spLocks noGrp="1"/>
          </p:cNvSpPr>
          <p:nvPr>
            <p:ph type="ftr" sz="quarter" idx="3"/>
          </p:nvPr>
        </p:nvSpPr>
        <p:spPr>
          <a:xfrm>
            <a:off x="4165600" y="64482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TW" altLang="en-US"/>
          </a:p>
        </p:txBody>
      </p:sp>
    </p:spTree>
    <p:extLst>
      <p:ext uri="{BB962C8B-B14F-4D97-AF65-F5344CB8AC3E}">
        <p14:creationId xmlns:p14="http://schemas.microsoft.com/office/powerpoint/2010/main" val="4194244170"/>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8" r:id="rId4"/>
    <p:sldLayoutId id="2147483669" r:id="rId5"/>
    <p:sldLayoutId id="2147483670" r:id="rId6"/>
    <p:sldLayoutId id="2147483671" r:id="rId7"/>
    <p:sldLayoutId id="2147483672" r:id="rId8"/>
    <p:sldLayoutId id="2147483673" r:id="rId9"/>
    <p:sldLayoutId id="2147483674" r:id="rId10"/>
    <p:sldLayoutId id="2147483755" r:id="rId11"/>
    <p:sldLayoutId id="2147483756" r:id="rId12"/>
    <p:sldLayoutId id="2147483757" r:id="rId13"/>
  </p:sldLayoutIdLst>
  <p:txStyles>
    <p:titleStyle>
      <a:lvl1pPr algn="l" defTabSz="1219170" rtl="0" eaLnBrk="1" latinLnBrk="0" hangingPunct="1">
        <a:spcBef>
          <a:spcPct val="0"/>
        </a:spcBef>
        <a:buNone/>
        <a:defRPr sz="4533" b="1" kern="1200">
          <a:solidFill>
            <a:schemeClr val="tx2"/>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3467" b="1"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933" b="1" kern="1200">
          <a:solidFill>
            <a:schemeClr val="tx2"/>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667" b="1"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1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hyperlink" Target="https://pixabay.com/ko/%EB%AA%A8%EB%B0%94%EC%9D%BC-%ED%9C%B4%EB%8C%80-%EC%A0%84%ED%99%94-%EC%8A%A4%EB%A7%88%ED%8A%B8%ED%8F%B0-%EC%95%84%EC%9D%B4%EC%BD%98-gui-%EB%8C%80%EB%8B%B5%ED%95%98%EB%8A%94-%EC%9D%B8%ED%84%B0%EB%84%B7-1976104/" TargetMode="External"/><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hyperlink" Target="https://commons.wikimedia.org/wiki/File:Devicetemplates_laptop-01.png"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s://creativecommons.org/licenses/by-nc-sa/3.0/" TargetMode="External"/><Relationship Id="rId11" Type="http://schemas.openxmlformats.org/officeDocument/2006/relationships/image" Target="../media/image28.png"/><Relationship Id="rId5" Type="http://schemas.openxmlformats.org/officeDocument/2006/relationships/hyperlink" Target="https://www.tellop.eu/mobile-learning-and-the-flipped-classroom-the-full-picture-by-jackiegerstein/" TargetMode="External"/><Relationship Id="rId10" Type="http://schemas.openxmlformats.org/officeDocument/2006/relationships/hyperlink" Target="https://pixabay.com/en/wi-fi-internet-wifi-wireless-1655553/" TargetMode="External"/><Relationship Id="rId4" Type="http://schemas.openxmlformats.org/officeDocument/2006/relationships/image" Target="../media/image25.png"/><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hyperlink" Target="https://pixabay.com/en/wi-fi-internet-wifi-wireless-1655553/"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hyperlink" Target="https://pixabay.com/ko/%EB%AA%A8%EB%B0%94%EC%9D%BC-%ED%9C%B4%EB%8C%80-%EC%A0%84%ED%99%94-%EC%8A%A4%EB%A7%88%ED%8A%B8%ED%8F%B0-%EC%95%84%EC%9D%B4%EC%BD%98-gui-%EB%8C%80%EB%8B%B5%ED%95%98%EB%8A%94-%EC%9D%B8%ED%84%B0%EB%84%B7-1976104/" TargetMode="Externa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83BDBFF-1A74-A962-609D-5C2D886E6475}"/>
              </a:ext>
            </a:extLst>
          </p:cNvPr>
          <p:cNvSpPr>
            <a:spLocks noGrp="1"/>
          </p:cNvSpPr>
          <p:nvPr>
            <p:ph type="ctrTitle"/>
          </p:nvPr>
        </p:nvSpPr>
        <p:spPr>
          <a:xfrm>
            <a:off x="623392" y="1508786"/>
            <a:ext cx="11464775" cy="960107"/>
          </a:xfrm>
        </p:spPr>
        <p:txBody>
          <a:bodyPr>
            <a:noAutofit/>
          </a:bodyPr>
          <a:lstStyle/>
          <a:p>
            <a:r>
              <a:rPr lang="en-GB" altLang="zh-TW" sz="4400" dirty="0"/>
              <a:t>AWK </a:t>
            </a:r>
            <a:r>
              <a:rPr lang="en-GB" altLang="zh-TW" sz="4400" dirty="0" err="1"/>
              <a:t>AeroMesh</a:t>
            </a:r>
            <a:r>
              <a:rPr lang="en-GB" altLang="zh-TW" sz="4400" dirty="0"/>
              <a:t> Feature Release</a:t>
            </a:r>
            <a:endParaRPr lang="zh-TW" altLang="en-US" sz="4400" dirty="0"/>
          </a:p>
        </p:txBody>
      </p:sp>
      <p:sp>
        <p:nvSpPr>
          <p:cNvPr id="10" name="Subtitle 9">
            <a:extLst>
              <a:ext uri="{FF2B5EF4-FFF2-40B4-BE49-F238E27FC236}">
                <a16:creationId xmlns:a16="http://schemas.microsoft.com/office/drawing/2014/main" id="{4C74AA9F-2DF6-80EF-C4DB-B8C9D32BCA95}"/>
              </a:ext>
            </a:extLst>
          </p:cNvPr>
          <p:cNvSpPr>
            <a:spLocks noGrp="1"/>
          </p:cNvSpPr>
          <p:nvPr>
            <p:ph type="subTitle" idx="1"/>
          </p:nvPr>
        </p:nvSpPr>
        <p:spPr>
          <a:xfrm>
            <a:off x="623392" y="2468893"/>
            <a:ext cx="10177131" cy="1134561"/>
          </a:xfrm>
        </p:spPr>
        <p:txBody>
          <a:bodyPr>
            <a:normAutofit/>
          </a:bodyPr>
          <a:lstStyle/>
          <a:p>
            <a:r>
              <a:rPr lang="en-US" altLang="zh-TW" dirty="0"/>
              <a:t>Product Introduction Session</a:t>
            </a:r>
            <a:endParaRPr lang="zh-TW" altLang="en-US" dirty="0"/>
          </a:p>
        </p:txBody>
      </p:sp>
      <p:sp>
        <p:nvSpPr>
          <p:cNvPr id="11" name="Text Placeholder 10">
            <a:extLst>
              <a:ext uri="{FF2B5EF4-FFF2-40B4-BE49-F238E27FC236}">
                <a16:creationId xmlns:a16="http://schemas.microsoft.com/office/drawing/2014/main" id="{0BE84329-110F-9A72-F9D5-A5FFDD5C1965}"/>
              </a:ext>
            </a:extLst>
          </p:cNvPr>
          <p:cNvSpPr>
            <a:spLocks noGrp="1"/>
          </p:cNvSpPr>
          <p:nvPr>
            <p:ph type="body" sz="quarter" idx="13"/>
          </p:nvPr>
        </p:nvSpPr>
        <p:spPr/>
        <p:txBody>
          <a:bodyPr/>
          <a:lstStyle/>
          <a:p>
            <a:r>
              <a:rPr lang="en-US" altLang="zh-TW" dirty="0"/>
              <a:t>Zoltan Fekete, Ahmed Hyusein Ahmed</a:t>
            </a:r>
            <a:endParaRPr lang="zh-TW" altLang="en-US" dirty="0"/>
          </a:p>
        </p:txBody>
      </p:sp>
      <p:sp>
        <p:nvSpPr>
          <p:cNvPr id="12" name="Text Placeholder 11">
            <a:extLst>
              <a:ext uri="{FF2B5EF4-FFF2-40B4-BE49-F238E27FC236}">
                <a16:creationId xmlns:a16="http://schemas.microsoft.com/office/drawing/2014/main" id="{25C92F4E-F3D7-A392-96D3-97F4EDCBF0B6}"/>
              </a:ext>
            </a:extLst>
          </p:cNvPr>
          <p:cNvSpPr>
            <a:spLocks noGrp="1"/>
          </p:cNvSpPr>
          <p:nvPr>
            <p:ph type="body" sz="quarter" idx="15"/>
          </p:nvPr>
        </p:nvSpPr>
        <p:spPr/>
        <p:txBody>
          <a:bodyPr/>
          <a:lstStyle/>
          <a:p>
            <a:r>
              <a:rPr lang="en-US" altLang="zh-TW" dirty="0"/>
              <a:t>19 September 2024, v02 (final)</a:t>
            </a:r>
            <a:endParaRPr lang="zh-TW" altLang="en-US" dirty="0"/>
          </a:p>
        </p:txBody>
      </p:sp>
      <p:sp>
        <p:nvSpPr>
          <p:cNvPr id="13" name="Text Placeholder 12">
            <a:extLst>
              <a:ext uri="{FF2B5EF4-FFF2-40B4-BE49-F238E27FC236}">
                <a16:creationId xmlns:a16="http://schemas.microsoft.com/office/drawing/2014/main" id="{0879D745-D4F7-1F8E-CA52-8ABD01F96A63}"/>
              </a:ext>
            </a:extLst>
          </p:cNvPr>
          <p:cNvSpPr>
            <a:spLocks noGrp="1"/>
          </p:cNvSpPr>
          <p:nvPr>
            <p:ph type="body" sz="quarter" idx="16"/>
          </p:nvPr>
        </p:nvSpPr>
        <p:spPr/>
        <p:txBody>
          <a:bodyPr/>
          <a:lstStyle/>
          <a:p>
            <a:r>
              <a:rPr lang="en-GB" altLang="zh-TW" dirty="0"/>
              <a:t>2024 MTSC Product Session</a:t>
            </a:r>
            <a:endParaRPr lang="zh-TW" altLang="en-US" dirty="0"/>
          </a:p>
        </p:txBody>
      </p:sp>
      <p:sp>
        <p:nvSpPr>
          <p:cNvPr id="14" name="Text Placeholder 13">
            <a:extLst>
              <a:ext uri="{FF2B5EF4-FFF2-40B4-BE49-F238E27FC236}">
                <a16:creationId xmlns:a16="http://schemas.microsoft.com/office/drawing/2014/main" id="{60F91B34-8793-4AC0-7A71-965D89F3EC4B}"/>
              </a:ext>
            </a:extLst>
          </p:cNvPr>
          <p:cNvSpPr>
            <a:spLocks noGrp="1"/>
          </p:cNvSpPr>
          <p:nvPr>
            <p:ph type="body" sz="quarter" idx="17"/>
          </p:nvPr>
        </p:nvSpPr>
        <p:spPr/>
        <p:txBody>
          <a:bodyPr/>
          <a:lstStyle/>
          <a:p>
            <a:r>
              <a:rPr lang="en-US" altLang="zh-TW" dirty="0"/>
              <a:t>Field Application Engineer, Senior Tech Support Engineer</a:t>
            </a:r>
            <a:endParaRPr lang="zh-TW" altLang="en-US" dirty="0"/>
          </a:p>
        </p:txBody>
      </p:sp>
    </p:spTree>
    <p:extLst>
      <p:ext uri="{BB962C8B-B14F-4D97-AF65-F5344CB8AC3E}">
        <p14:creationId xmlns:p14="http://schemas.microsoft.com/office/powerpoint/2010/main" val="3764705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220524781"/>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2302749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BAF7BB3-0B84-69C6-A5C2-1DA62399BF1D}"/>
              </a:ext>
            </a:extLst>
          </p:cNvPr>
          <p:cNvSpPr>
            <a:spLocks noGrp="1"/>
          </p:cNvSpPr>
          <p:nvPr>
            <p:ph type="title"/>
          </p:nvPr>
        </p:nvSpPr>
        <p:spPr/>
        <p:txBody>
          <a:bodyPr/>
          <a:lstStyle/>
          <a:p>
            <a:r>
              <a:rPr lang="en-US" dirty="0"/>
              <a:t>Mesh Terminology</a:t>
            </a:r>
          </a:p>
        </p:txBody>
      </p:sp>
      <p:pic>
        <p:nvPicPr>
          <p:cNvPr id="5" name="內容版面配置區 4" descr="一張含有 文字, 圖表, 行, 字型 的圖片&#10;&#10;自動產生的描述">
            <a:extLst>
              <a:ext uri="{FF2B5EF4-FFF2-40B4-BE49-F238E27FC236}">
                <a16:creationId xmlns:a16="http://schemas.microsoft.com/office/drawing/2014/main" id="{FE0A1C0E-E734-71EC-8A6C-4DF4F92E8C27}"/>
              </a:ext>
            </a:extLst>
          </p:cNvPr>
          <p:cNvPicPr>
            <a:picLocks noGrp="1" noChangeAspect="1"/>
          </p:cNvPicPr>
          <p:nvPr>
            <p:ph sz="half" idx="2"/>
          </p:nvPr>
        </p:nvPicPr>
        <p:blipFill rotWithShape="1">
          <a:blip r:embed="rId3"/>
          <a:stretch/>
        </p:blipFill>
        <p:spPr>
          <a:xfrm>
            <a:off x="431800" y="2402663"/>
            <a:ext cx="5184775" cy="2532099"/>
          </a:xfrm>
          <a:prstGeom prst="rect">
            <a:avLst/>
          </a:prstGeom>
          <a:noFill/>
        </p:spPr>
      </p:pic>
      <p:sp>
        <p:nvSpPr>
          <p:cNvPr id="12" name="Content Placeholder 3">
            <a:extLst>
              <a:ext uri="{FF2B5EF4-FFF2-40B4-BE49-F238E27FC236}">
                <a16:creationId xmlns:a16="http://schemas.microsoft.com/office/drawing/2014/main" id="{92DDD66B-16D4-501C-F8B2-0DAFD3837094}"/>
              </a:ext>
            </a:extLst>
          </p:cNvPr>
          <p:cNvSpPr>
            <a:spLocks noGrp="1"/>
          </p:cNvSpPr>
          <p:nvPr>
            <p:ph sz="quarter" idx="4"/>
          </p:nvPr>
        </p:nvSpPr>
        <p:spPr>
          <a:xfrm>
            <a:off x="5336088" y="1316765"/>
            <a:ext cx="6588689" cy="5033931"/>
          </a:xfrm>
        </p:spPr>
        <p:txBody>
          <a:bodyPr>
            <a:normAutofit fontScale="70000" lnSpcReduction="20000"/>
          </a:bodyPr>
          <a:lstStyle/>
          <a:p>
            <a:r>
              <a:rPr lang="en-US" altLang="zh-TW" dirty="0"/>
              <a:t>Mesh Portal</a:t>
            </a:r>
          </a:p>
          <a:p>
            <a:pPr lvl="1"/>
            <a:r>
              <a:rPr lang="en-US" altLang="zh-TW" dirty="0"/>
              <a:t>Maintains the mesh topology. </a:t>
            </a:r>
          </a:p>
          <a:p>
            <a:pPr lvl="1"/>
            <a:r>
              <a:rPr lang="en-US" altLang="zh-TW" dirty="0"/>
              <a:t>Usually gateway to the mesh network; it bridges the wireless network to Ethernet backbone.</a:t>
            </a:r>
            <a:endParaRPr lang="en-US" dirty="0"/>
          </a:p>
          <a:p>
            <a:r>
              <a:rPr lang="en-US" dirty="0"/>
              <a:t>Mesh Node (MAP)</a:t>
            </a:r>
          </a:p>
          <a:p>
            <a:pPr lvl="1"/>
            <a:r>
              <a:rPr lang="en-US" dirty="0"/>
              <a:t>The Mesh point establishes wireless links to </a:t>
            </a:r>
            <a:r>
              <a:rPr lang="en-US" dirty="0" err="1"/>
              <a:t>neighbours</a:t>
            </a:r>
            <a:r>
              <a:rPr lang="en-US" dirty="0"/>
              <a:t>. </a:t>
            </a:r>
          </a:p>
          <a:p>
            <a:pPr lvl="1"/>
            <a:r>
              <a:rPr lang="en-US" dirty="0"/>
              <a:t>Provisioning of BSS service to support STA connection (classic AP functionality)</a:t>
            </a:r>
          </a:p>
          <a:p>
            <a:r>
              <a:rPr lang="en-US" dirty="0"/>
              <a:t>Backhaul Network</a:t>
            </a:r>
          </a:p>
          <a:p>
            <a:pPr lvl="1"/>
            <a:r>
              <a:rPr lang="en-US" dirty="0"/>
              <a:t>Connection between </a:t>
            </a:r>
            <a:r>
              <a:rPr lang="en-US" dirty="0" err="1"/>
              <a:t>AeroMesh</a:t>
            </a:r>
            <a:r>
              <a:rPr lang="en-US" dirty="0"/>
              <a:t> devices.</a:t>
            </a:r>
          </a:p>
          <a:p>
            <a:pPr lvl="1"/>
            <a:r>
              <a:rPr lang="en-US" dirty="0"/>
              <a:t>Provides data communication from the external Ethernet network to the Access Point of the Mesh Node</a:t>
            </a:r>
          </a:p>
          <a:p>
            <a:r>
              <a:rPr lang="en-US" dirty="0"/>
              <a:t>Fronthaul Network</a:t>
            </a:r>
          </a:p>
          <a:p>
            <a:pPr lvl="1"/>
            <a:r>
              <a:rPr lang="en-US" dirty="0"/>
              <a:t>The connection between </a:t>
            </a:r>
            <a:r>
              <a:rPr lang="en-US" dirty="0" err="1"/>
              <a:t>AeroMesh</a:t>
            </a:r>
            <a:r>
              <a:rPr lang="en-US" dirty="0"/>
              <a:t> device (MAP) and Client station (STA).</a:t>
            </a:r>
          </a:p>
        </p:txBody>
      </p:sp>
    </p:spTree>
    <p:extLst>
      <p:ext uri="{BB962C8B-B14F-4D97-AF65-F5344CB8AC3E}">
        <p14:creationId xmlns:p14="http://schemas.microsoft.com/office/powerpoint/2010/main" val="3629404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5">
            <a:extLst>
              <a:ext uri="{FF2B5EF4-FFF2-40B4-BE49-F238E27FC236}">
                <a16:creationId xmlns:a16="http://schemas.microsoft.com/office/drawing/2014/main" id="{B6ACA6C0-122C-45E0-7DEC-B24AE5102C6E}"/>
              </a:ext>
            </a:extLst>
          </p:cNvPr>
          <p:cNvSpPr>
            <a:spLocks noGrp="1"/>
          </p:cNvSpPr>
          <p:nvPr>
            <p:ph idx="1"/>
          </p:nvPr>
        </p:nvSpPr>
        <p:spPr/>
        <p:txBody>
          <a:bodyPr>
            <a:normAutofit fontScale="92500" lnSpcReduction="20000"/>
          </a:bodyPr>
          <a:lstStyle/>
          <a:p>
            <a:r>
              <a:rPr lang="en-US" altLang="zh-TW" dirty="0" err="1"/>
              <a:t>AeroMesh</a:t>
            </a:r>
            <a:r>
              <a:rPr lang="en-US" altLang="zh-TW" dirty="0"/>
              <a:t> topology support:  </a:t>
            </a:r>
            <a:r>
              <a:rPr lang="en-US" altLang="zh-TW" dirty="0">
                <a:solidFill>
                  <a:schemeClr val="accent1"/>
                </a:solidFill>
              </a:rPr>
              <a:t>tree, star and daisy chain </a:t>
            </a:r>
          </a:p>
          <a:p>
            <a:r>
              <a:rPr lang="en-US" altLang="zh-TW" dirty="0"/>
              <a:t>Mesh </a:t>
            </a:r>
            <a:r>
              <a:rPr lang="en-US" altLang="zh-TW" dirty="0">
                <a:solidFill>
                  <a:schemeClr val="tx2"/>
                </a:solidFill>
              </a:rPr>
              <a:t>Backhaul</a:t>
            </a:r>
            <a:r>
              <a:rPr lang="en-US" altLang="zh-TW" dirty="0"/>
              <a:t> connection supports </a:t>
            </a:r>
            <a:r>
              <a:rPr lang="en-US" altLang="zh-TW" dirty="0">
                <a:solidFill>
                  <a:schemeClr val="accent1"/>
                </a:solidFill>
              </a:rPr>
              <a:t>5GHz </a:t>
            </a:r>
            <a:r>
              <a:rPr lang="en-US" altLang="zh-TW" dirty="0">
                <a:solidFill>
                  <a:schemeClr val="tx2"/>
                </a:solidFill>
              </a:rPr>
              <a:t>band only.</a:t>
            </a:r>
          </a:p>
          <a:p>
            <a:r>
              <a:rPr lang="en-US" altLang="zh-TW" dirty="0">
                <a:solidFill>
                  <a:schemeClr val="tx2"/>
                </a:solidFill>
              </a:rPr>
              <a:t>Fronthaul</a:t>
            </a:r>
            <a:r>
              <a:rPr lang="en-US" altLang="zh-TW" dirty="0"/>
              <a:t> Data Transmission (VAP)</a:t>
            </a:r>
            <a:r>
              <a:rPr lang="zh-TW" altLang="en-US" dirty="0"/>
              <a:t> </a:t>
            </a:r>
            <a:r>
              <a:rPr lang="en-US" altLang="zh-TW" dirty="0"/>
              <a:t>supports both </a:t>
            </a:r>
            <a:r>
              <a:rPr lang="en-US" altLang="zh-TW" dirty="0">
                <a:solidFill>
                  <a:schemeClr val="accent1"/>
                </a:solidFill>
              </a:rPr>
              <a:t>5GHz and 2.4GHz</a:t>
            </a:r>
            <a:r>
              <a:rPr lang="en-US" altLang="zh-TW" dirty="0"/>
              <a:t>. </a:t>
            </a:r>
          </a:p>
          <a:p>
            <a:pPr lvl="1"/>
            <a:r>
              <a:rPr lang="en-US" altLang="zh-TW" dirty="0"/>
              <a:t>2.4GHz is recommended in spaces free from interference.</a:t>
            </a:r>
          </a:p>
          <a:p>
            <a:r>
              <a:rPr lang="en-US" altLang="zh-TW" dirty="0">
                <a:solidFill>
                  <a:schemeClr val="accent1"/>
                </a:solidFill>
              </a:rPr>
              <a:t>10 nodes</a:t>
            </a:r>
            <a:r>
              <a:rPr lang="en-US" altLang="zh-TW" dirty="0"/>
              <a:t> can be connected to a Portal at a time.</a:t>
            </a:r>
          </a:p>
          <a:p>
            <a:r>
              <a:rPr lang="en-US" altLang="zh-TW" dirty="0"/>
              <a:t>Support up to </a:t>
            </a:r>
            <a:r>
              <a:rPr lang="en-US" altLang="zh-TW" dirty="0">
                <a:solidFill>
                  <a:schemeClr val="accent1"/>
                </a:solidFill>
              </a:rPr>
              <a:t>5 hops</a:t>
            </a:r>
            <a:r>
              <a:rPr lang="en-US" altLang="zh-TW" dirty="0"/>
              <a:t>.</a:t>
            </a:r>
          </a:p>
          <a:p>
            <a:r>
              <a:rPr lang="en-US" altLang="zh-TW" dirty="0"/>
              <a:t>A Mesh Node enables the AP function only after it has successfully joined the mesh network.</a:t>
            </a:r>
          </a:p>
          <a:p>
            <a:pPr lvl="1"/>
            <a:r>
              <a:rPr lang="en-US" altLang="zh-TW" dirty="0"/>
              <a:t>No ‘ghost’ APs</a:t>
            </a:r>
            <a:endParaRPr lang="zh-TW" altLang="en-US" dirty="0"/>
          </a:p>
        </p:txBody>
      </p:sp>
      <p:sp>
        <p:nvSpPr>
          <p:cNvPr id="5" name="標題 4">
            <a:extLst>
              <a:ext uri="{FF2B5EF4-FFF2-40B4-BE49-F238E27FC236}">
                <a16:creationId xmlns:a16="http://schemas.microsoft.com/office/drawing/2014/main" id="{4CC36126-8A69-5204-71EF-B3D5626EFEA7}"/>
              </a:ext>
            </a:extLst>
          </p:cNvPr>
          <p:cNvSpPr>
            <a:spLocks noGrp="1"/>
          </p:cNvSpPr>
          <p:nvPr>
            <p:ph type="title"/>
          </p:nvPr>
        </p:nvSpPr>
        <p:spPr/>
        <p:txBody>
          <a:bodyPr>
            <a:normAutofit/>
          </a:bodyPr>
          <a:lstStyle/>
          <a:p>
            <a:r>
              <a:rPr lang="en-US" altLang="zh-TW" dirty="0" err="1"/>
              <a:t>AeroMesh</a:t>
            </a:r>
            <a:r>
              <a:rPr lang="en-US" altLang="zh-TW" dirty="0"/>
              <a:t> v1.0 Features and Constraints</a:t>
            </a:r>
            <a:endParaRPr lang="zh-TW" altLang="en-US" dirty="0"/>
          </a:p>
        </p:txBody>
      </p:sp>
    </p:spTree>
    <p:extLst>
      <p:ext uri="{BB962C8B-B14F-4D97-AF65-F5344CB8AC3E}">
        <p14:creationId xmlns:p14="http://schemas.microsoft.com/office/powerpoint/2010/main" val="2514699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60931576"/>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2466692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5">
            <a:extLst>
              <a:ext uri="{FF2B5EF4-FFF2-40B4-BE49-F238E27FC236}">
                <a16:creationId xmlns:a16="http://schemas.microsoft.com/office/drawing/2014/main" id="{B6ACA6C0-122C-45E0-7DEC-B24AE5102C6E}"/>
              </a:ext>
            </a:extLst>
          </p:cNvPr>
          <p:cNvSpPr>
            <a:spLocks noGrp="1"/>
          </p:cNvSpPr>
          <p:nvPr>
            <p:ph idx="1"/>
          </p:nvPr>
        </p:nvSpPr>
        <p:spPr/>
        <p:txBody>
          <a:bodyPr>
            <a:normAutofit/>
          </a:bodyPr>
          <a:lstStyle/>
          <a:p>
            <a:r>
              <a:rPr lang="en-US" altLang="zh-TW" dirty="0" err="1"/>
              <a:t>AeroMesh</a:t>
            </a:r>
            <a:r>
              <a:rPr lang="en-US" altLang="zh-TW" dirty="0"/>
              <a:t> supports </a:t>
            </a:r>
            <a:r>
              <a:rPr lang="en-US" altLang="zh-TW" dirty="0">
                <a:solidFill>
                  <a:schemeClr val="accent1"/>
                </a:solidFill>
              </a:rPr>
              <a:t>tree, star and daisy chain </a:t>
            </a:r>
            <a:r>
              <a:rPr lang="en-US" altLang="zh-TW" dirty="0"/>
              <a:t>topologies.</a:t>
            </a:r>
          </a:p>
        </p:txBody>
      </p:sp>
      <p:sp>
        <p:nvSpPr>
          <p:cNvPr id="5" name="標題 4">
            <a:extLst>
              <a:ext uri="{FF2B5EF4-FFF2-40B4-BE49-F238E27FC236}">
                <a16:creationId xmlns:a16="http://schemas.microsoft.com/office/drawing/2014/main" id="{4CC36126-8A69-5204-71EF-B3D5626EFEA7}"/>
              </a:ext>
            </a:extLst>
          </p:cNvPr>
          <p:cNvSpPr>
            <a:spLocks noGrp="1"/>
          </p:cNvSpPr>
          <p:nvPr>
            <p:ph type="title"/>
          </p:nvPr>
        </p:nvSpPr>
        <p:spPr/>
        <p:txBody>
          <a:bodyPr/>
          <a:lstStyle/>
          <a:p>
            <a:r>
              <a:rPr lang="en-US" altLang="zh-TW" dirty="0" err="1"/>
              <a:t>AeroMesh</a:t>
            </a:r>
            <a:r>
              <a:rPr lang="en-US" altLang="zh-TW" dirty="0"/>
              <a:t> v1.0 Feature Details</a:t>
            </a:r>
            <a:endParaRPr lang="zh-TW" altLang="en-US" dirty="0"/>
          </a:p>
        </p:txBody>
      </p:sp>
      <p:pic>
        <p:nvPicPr>
          <p:cNvPr id="92" name="圖片 91">
            <a:extLst>
              <a:ext uri="{FF2B5EF4-FFF2-40B4-BE49-F238E27FC236}">
                <a16:creationId xmlns:a16="http://schemas.microsoft.com/office/drawing/2014/main" id="{D8B237E7-09F1-A7ED-88ED-C3AF1314DEAB}"/>
              </a:ext>
            </a:extLst>
          </p:cNvPr>
          <p:cNvPicPr>
            <a:picLocks noChangeAspect="1"/>
          </p:cNvPicPr>
          <p:nvPr/>
        </p:nvPicPr>
        <p:blipFill>
          <a:blip r:embed="rId3"/>
          <a:stretch>
            <a:fillRect/>
          </a:stretch>
        </p:blipFill>
        <p:spPr>
          <a:xfrm>
            <a:off x="401600" y="3174817"/>
            <a:ext cx="3962743" cy="2676376"/>
          </a:xfrm>
          <a:prstGeom prst="rect">
            <a:avLst/>
          </a:prstGeom>
          <a:ln>
            <a:solidFill>
              <a:schemeClr val="accent1"/>
            </a:solidFill>
          </a:ln>
        </p:spPr>
      </p:pic>
      <p:pic>
        <p:nvPicPr>
          <p:cNvPr id="119" name="圖片 118">
            <a:extLst>
              <a:ext uri="{FF2B5EF4-FFF2-40B4-BE49-F238E27FC236}">
                <a16:creationId xmlns:a16="http://schemas.microsoft.com/office/drawing/2014/main" id="{E33C5A52-9CD1-0A12-DDAB-E302050FF235}"/>
              </a:ext>
            </a:extLst>
          </p:cNvPr>
          <p:cNvPicPr>
            <a:picLocks noChangeAspect="1"/>
          </p:cNvPicPr>
          <p:nvPr/>
        </p:nvPicPr>
        <p:blipFill>
          <a:blip r:embed="rId4"/>
          <a:stretch>
            <a:fillRect/>
          </a:stretch>
        </p:blipFill>
        <p:spPr>
          <a:xfrm>
            <a:off x="4966871" y="2524207"/>
            <a:ext cx="4761389" cy="3328704"/>
          </a:xfrm>
          <a:prstGeom prst="rect">
            <a:avLst/>
          </a:prstGeom>
          <a:ln>
            <a:solidFill>
              <a:schemeClr val="accent1"/>
            </a:solidFill>
          </a:ln>
        </p:spPr>
      </p:pic>
      <p:pic>
        <p:nvPicPr>
          <p:cNvPr id="142" name="圖片 141">
            <a:extLst>
              <a:ext uri="{FF2B5EF4-FFF2-40B4-BE49-F238E27FC236}">
                <a16:creationId xmlns:a16="http://schemas.microsoft.com/office/drawing/2014/main" id="{F5A5E8CA-3CFC-9179-D05B-49C028A5EE83}"/>
              </a:ext>
            </a:extLst>
          </p:cNvPr>
          <p:cNvPicPr>
            <a:picLocks noChangeAspect="1"/>
          </p:cNvPicPr>
          <p:nvPr/>
        </p:nvPicPr>
        <p:blipFill>
          <a:blip r:embed="rId5"/>
          <a:stretch>
            <a:fillRect/>
          </a:stretch>
        </p:blipFill>
        <p:spPr>
          <a:xfrm>
            <a:off x="10330788" y="2102455"/>
            <a:ext cx="1298561" cy="4023709"/>
          </a:xfrm>
          <a:prstGeom prst="rect">
            <a:avLst/>
          </a:prstGeom>
          <a:ln>
            <a:solidFill>
              <a:schemeClr val="accent1"/>
            </a:solidFill>
          </a:ln>
        </p:spPr>
      </p:pic>
    </p:spTree>
    <p:extLst>
      <p:ext uri="{BB962C8B-B14F-4D97-AF65-F5344CB8AC3E}">
        <p14:creationId xmlns:p14="http://schemas.microsoft.com/office/powerpoint/2010/main" val="129636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anim calcmode="lin" valueType="num">
                                      <p:cBhvr>
                                        <p:cTn id="8" dur="1000" fill="hold"/>
                                        <p:tgtEl>
                                          <p:spTgt spid="92"/>
                                        </p:tgtEl>
                                        <p:attrNameLst>
                                          <p:attrName>ppt_x</p:attrName>
                                        </p:attrNameLst>
                                      </p:cBhvr>
                                      <p:tavLst>
                                        <p:tav tm="0">
                                          <p:val>
                                            <p:strVal val="#ppt_x"/>
                                          </p:val>
                                        </p:tav>
                                        <p:tav tm="100000">
                                          <p:val>
                                            <p:strVal val="#ppt_x"/>
                                          </p:val>
                                        </p:tav>
                                      </p:tavLst>
                                    </p:anim>
                                    <p:anim calcmode="lin" valueType="num">
                                      <p:cBhvr>
                                        <p:cTn id="9"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9"/>
                                        </p:tgtEl>
                                        <p:attrNameLst>
                                          <p:attrName>style.visibility</p:attrName>
                                        </p:attrNameLst>
                                      </p:cBhvr>
                                      <p:to>
                                        <p:strVal val="visible"/>
                                      </p:to>
                                    </p:set>
                                    <p:animEffect transition="in" filter="fade">
                                      <p:cBhvr>
                                        <p:cTn id="14" dur="1000"/>
                                        <p:tgtEl>
                                          <p:spTgt spid="119"/>
                                        </p:tgtEl>
                                      </p:cBhvr>
                                    </p:animEffect>
                                    <p:anim calcmode="lin" valueType="num">
                                      <p:cBhvr>
                                        <p:cTn id="15" dur="1000" fill="hold"/>
                                        <p:tgtEl>
                                          <p:spTgt spid="119"/>
                                        </p:tgtEl>
                                        <p:attrNameLst>
                                          <p:attrName>ppt_x</p:attrName>
                                        </p:attrNameLst>
                                      </p:cBhvr>
                                      <p:tavLst>
                                        <p:tav tm="0">
                                          <p:val>
                                            <p:strVal val="#ppt_x"/>
                                          </p:val>
                                        </p:tav>
                                        <p:tav tm="100000">
                                          <p:val>
                                            <p:strVal val="#ppt_x"/>
                                          </p:val>
                                        </p:tav>
                                      </p:tavLst>
                                    </p:anim>
                                    <p:anim calcmode="lin" valueType="num">
                                      <p:cBhvr>
                                        <p:cTn id="16" dur="1000" fill="hold"/>
                                        <p:tgtEl>
                                          <p:spTgt spid="1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2"/>
                                        </p:tgtEl>
                                        <p:attrNameLst>
                                          <p:attrName>style.visibility</p:attrName>
                                        </p:attrNameLst>
                                      </p:cBhvr>
                                      <p:to>
                                        <p:strVal val="visible"/>
                                      </p:to>
                                    </p:set>
                                    <p:animEffect transition="in" filter="fade">
                                      <p:cBhvr>
                                        <p:cTn id="21" dur="1000"/>
                                        <p:tgtEl>
                                          <p:spTgt spid="142"/>
                                        </p:tgtEl>
                                      </p:cBhvr>
                                    </p:animEffect>
                                    <p:anim calcmode="lin" valueType="num">
                                      <p:cBhvr>
                                        <p:cTn id="22" dur="1000" fill="hold"/>
                                        <p:tgtEl>
                                          <p:spTgt spid="142"/>
                                        </p:tgtEl>
                                        <p:attrNameLst>
                                          <p:attrName>ppt_x</p:attrName>
                                        </p:attrNameLst>
                                      </p:cBhvr>
                                      <p:tavLst>
                                        <p:tav tm="0">
                                          <p:val>
                                            <p:strVal val="#ppt_x"/>
                                          </p:val>
                                        </p:tav>
                                        <p:tav tm="100000">
                                          <p:val>
                                            <p:strVal val="#ppt_x"/>
                                          </p:val>
                                        </p:tav>
                                      </p:tavLst>
                                    </p:anim>
                                    <p:anim calcmode="lin" valueType="num">
                                      <p:cBhvr>
                                        <p:cTn id="23" dur="10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5">
            <a:extLst>
              <a:ext uri="{FF2B5EF4-FFF2-40B4-BE49-F238E27FC236}">
                <a16:creationId xmlns:a16="http://schemas.microsoft.com/office/drawing/2014/main" id="{B6ACA6C0-122C-45E0-7DEC-B24AE5102C6E}"/>
              </a:ext>
            </a:extLst>
          </p:cNvPr>
          <p:cNvSpPr>
            <a:spLocks noGrp="1"/>
          </p:cNvSpPr>
          <p:nvPr>
            <p:ph idx="1"/>
          </p:nvPr>
        </p:nvSpPr>
        <p:spPr/>
        <p:txBody>
          <a:bodyPr>
            <a:normAutofit/>
          </a:bodyPr>
          <a:lstStyle/>
          <a:p>
            <a:r>
              <a:rPr lang="en-US" altLang="zh-TW" dirty="0"/>
              <a:t>The Mesh backhaul connection only supports </a:t>
            </a:r>
            <a:r>
              <a:rPr lang="en-US" altLang="zh-TW" dirty="0">
                <a:solidFill>
                  <a:schemeClr val="accent1"/>
                </a:solidFill>
              </a:rPr>
              <a:t>5GHz </a:t>
            </a:r>
            <a:r>
              <a:rPr lang="en-US" altLang="zh-TW" dirty="0"/>
              <a:t>bands.</a:t>
            </a:r>
          </a:p>
          <a:p>
            <a:r>
              <a:rPr lang="en-US" altLang="zh-TW" dirty="0"/>
              <a:t>Fronthaul Data Transmission(VAP)</a:t>
            </a:r>
            <a:r>
              <a:rPr lang="zh-TW" altLang="en-US" dirty="0"/>
              <a:t> </a:t>
            </a:r>
            <a:r>
              <a:rPr lang="en-US" altLang="zh-TW" dirty="0"/>
              <a:t>supports both </a:t>
            </a:r>
            <a:r>
              <a:rPr lang="en-US" altLang="zh-TW" dirty="0">
                <a:solidFill>
                  <a:schemeClr val="accent1"/>
                </a:solidFill>
              </a:rPr>
              <a:t>5GHz and 2.4GHz</a:t>
            </a:r>
            <a:r>
              <a:rPr lang="en-US" altLang="zh-TW" dirty="0"/>
              <a:t>. However, 2.4GHz is recommended in spaces free from interference.</a:t>
            </a:r>
            <a:endParaRPr lang="zh-TW" altLang="en-US" dirty="0"/>
          </a:p>
        </p:txBody>
      </p:sp>
      <p:sp>
        <p:nvSpPr>
          <p:cNvPr id="5" name="標題 4">
            <a:extLst>
              <a:ext uri="{FF2B5EF4-FFF2-40B4-BE49-F238E27FC236}">
                <a16:creationId xmlns:a16="http://schemas.microsoft.com/office/drawing/2014/main" id="{4CC36126-8A69-5204-71EF-B3D5626EFEA7}"/>
              </a:ext>
            </a:extLst>
          </p:cNvPr>
          <p:cNvSpPr>
            <a:spLocks noGrp="1"/>
          </p:cNvSpPr>
          <p:nvPr>
            <p:ph type="title"/>
          </p:nvPr>
        </p:nvSpPr>
        <p:spPr/>
        <p:txBody>
          <a:bodyPr/>
          <a:lstStyle/>
          <a:p>
            <a:r>
              <a:rPr lang="en-US" altLang="zh-TW" dirty="0" err="1"/>
              <a:t>AeroMesh</a:t>
            </a:r>
            <a:r>
              <a:rPr lang="en-US" altLang="zh-TW" dirty="0"/>
              <a:t> v1.0 Feature Details</a:t>
            </a:r>
            <a:endParaRPr lang="zh-TW" altLang="en-US" dirty="0"/>
          </a:p>
        </p:txBody>
      </p:sp>
      <p:grpSp>
        <p:nvGrpSpPr>
          <p:cNvPr id="2" name="群組 1">
            <a:extLst>
              <a:ext uri="{FF2B5EF4-FFF2-40B4-BE49-F238E27FC236}">
                <a16:creationId xmlns:a16="http://schemas.microsoft.com/office/drawing/2014/main" id="{9D21A7F5-742B-86E8-80E3-072F38C0D911}"/>
              </a:ext>
            </a:extLst>
          </p:cNvPr>
          <p:cNvGrpSpPr/>
          <p:nvPr/>
        </p:nvGrpSpPr>
        <p:grpSpPr>
          <a:xfrm>
            <a:off x="1850762" y="4512040"/>
            <a:ext cx="7815299" cy="1702405"/>
            <a:chOff x="227174" y="2678474"/>
            <a:chExt cx="11442380" cy="2492489"/>
          </a:xfrm>
        </p:grpSpPr>
        <p:grpSp>
          <p:nvGrpSpPr>
            <p:cNvPr id="3" name="群組 2">
              <a:extLst>
                <a:ext uri="{FF2B5EF4-FFF2-40B4-BE49-F238E27FC236}">
                  <a16:creationId xmlns:a16="http://schemas.microsoft.com/office/drawing/2014/main" id="{26B0E2BF-F9EC-0AF9-DF71-415CADC550D8}"/>
                </a:ext>
              </a:extLst>
            </p:cNvPr>
            <p:cNvGrpSpPr/>
            <p:nvPr/>
          </p:nvGrpSpPr>
          <p:grpSpPr>
            <a:xfrm>
              <a:off x="3162414" y="2678474"/>
              <a:ext cx="5299914" cy="2325761"/>
              <a:chOff x="3162414" y="2623610"/>
              <a:chExt cx="5299914" cy="2325761"/>
            </a:xfrm>
          </p:grpSpPr>
          <p:pic>
            <p:nvPicPr>
              <p:cNvPr id="17" name="Picture 2">
                <a:extLst>
                  <a:ext uri="{FF2B5EF4-FFF2-40B4-BE49-F238E27FC236}">
                    <a16:creationId xmlns:a16="http://schemas.microsoft.com/office/drawing/2014/main" id="{C8BADFC5-CC55-A4A8-8C08-3BE5E38A8C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5618649" y="3246179"/>
                <a:ext cx="387445" cy="111953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05CB5F28-4FBC-7EE5-237F-83E017A629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3162414" y="2623610"/>
                <a:ext cx="387445" cy="11195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id="{A44DBD95-F627-30A2-75C5-AFAEEA7C93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3162414" y="3829836"/>
                <a:ext cx="387445" cy="111953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a:extLst>
                  <a:ext uri="{FF2B5EF4-FFF2-40B4-BE49-F238E27FC236}">
                    <a16:creationId xmlns:a16="http://schemas.microsoft.com/office/drawing/2014/main" id="{C81FBE69-0CF6-E2F3-5872-FBFA073CB5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8074883" y="2623610"/>
                <a:ext cx="387445" cy="111953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a:extLst>
                  <a:ext uri="{FF2B5EF4-FFF2-40B4-BE49-F238E27FC236}">
                    <a16:creationId xmlns:a16="http://schemas.microsoft.com/office/drawing/2014/main" id="{CDDEC328-DF46-E888-CB9A-71E7465D3F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8074883" y="3829836"/>
                <a:ext cx="387445" cy="1119535"/>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直線接點 29">
                <a:extLst>
                  <a:ext uri="{FF2B5EF4-FFF2-40B4-BE49-F238E27FC236}">
                    <a16:creationId xmlns:a16="http://schemas.microsoft.com/office/drawing/2014/main" id="{57B21628-4AD9-9D92-721E-761465C99DAE}"/>
                  </a:ext>
                </a:extLst>
              </p:cNvPr>
              <p:cNvCxnSpPr>
                <a:cxnSpLocks/>
                <a:stCxn id="17" idx="3"/>
                <a:endCxn id="26" idx="1"/>
              </p:cNvCxnSpPr>
              <p:nvPr/>
            </p:nvCxnSpPr>
            <p:spPr>
              <a:xfrm flipV="1">
                <a:off x="6006094" y="3183378"/>
                <a:ext cx="2068789" cy="622569"/>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1" name="直線接點 30">
                <a:extLst>
                  <a:ext uri="{FF2B5EF4-FFF2-40B4-BE49-F238E27FC236}">
                    <a16:creationId xmlns:a16="http://schemas.microsoft.com/office/drawing/2014/main" id="{30C0BDD2-DA78-955A-D387-42AFCD95BB3E}"/>
                  </a:ext>
                </a:extLst>
              </p:cNvPr>
              <p:cNvCxnSpPr>
                <a:cxnSpLocks/>
                <a:stCxn id="17" idx="3"/>
                <a:endCxn id="27" idx="1"/>
              </p:cNvCxnSpPr>
              <p:nvPr/>
            </p:nvCxnSpPr>
            <p:spPr>
              <a:xfrm>
                <a:off x="6006094" y="3805947"/>
                <a:ext cx="2068789" cy="583657"/>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4" name="直線接點 33">
                <a:extLst>
                  <a:ext uri="{FF2B5EF4-FFF2-40B4-BE49-F238E27FC236}">
                    <a16:creationId xmlns:a16="http://schemas.microsoft.com/office/drawing/2014/main" id="{34CA742E-1744-2F56-439B-2128F833094F}"/>
                  </a:ext>
                </a:extLst>
              </p:cNvPr>
              <p:cNvCxnSpPr>
                <a:cxnSpLocks/>
                <a:stCxn id="17" idx="1"/>
                <a:endCxn id="22" idx="3"/>
              </p:cNvCxnSpPr>
              <p:nvPr/>
            </p:nvCxnSpPr>
            <p:spPr>
              <a:xfrm flipH="1" flipV="1">
                <a:off x="3549859" y="3183378"/>
                <a:ext cx="2068790" cy="622569"/>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5" name="直線接點 34">
                <a:extLst>
                  <a:ext uri="{FF2B5EF4-FFF2-40B4-BE49-F238E27FC236}">
                    <a16:creationId xmlns:a16="http://schemas.microsoft.com/office/drawing/2014/main" id="{44836AD8-B9BB-96C8-E8D8-BC1C2DA4824E}"/>
                  </a:ext>
                </a:extLst>
              </p:cNvPr>
              <p:cNvCxnSpPr>
                <a:cxnSpLocks/>
                <a:stCxn id="17" idx="1"/>
                <a:endCxn id="23" idx="3"/>
              </p:cNvCxnSpPr>
              <p:nvPr/>
            </p:nvCxnSpPr>
            <p:spPr>
              <a:xfrm flipH="1">
                <a:off x="3549859" y="3805947"/>
                <a:ext cx="2068790" cy="583657"/>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sp>
          <p:nvSpPr>
            <p:cNvPr id="4" name="文字方塊 3">
              <a:extLst>
                <a:ext uri="{FF2B5EF4-FFF2-40B4-BE49-F238E27FC236}">
                  <a16:creationId xmlns:a16="http://schemas.microsoft.com/office/drawing/2014/main" id="{553486CD-8894-556E-B3C9-023373260FD4}"/>
                </a:ext>
              </a:extLst>
            </p:cNvPr>
            <p:cNvSpPr txBox="1"/>
            <p:nvPr/>
          </p:nvSpPr>
          <p:spPr>
            <a:xfrm>
              <a:off x="5412423" y="4152638"/>
              <a:ext cx="1014010" cy="450616"/>
            </a:xfrm>
            <a:prstGeom prst="rect">
              <a:avLst/>
            </a:prstGeom>
            <a:noFill/>
            <a:ln w="12700">
              <a:noFill/>
            </a:ln>
          </p:spPr>
          <p:txBody>
            <a:bodyPr wrap="square" rtlCol="0">
              <a:spAutoFit/>
            </a:bodyPr>
            <a:lstStyle/>
            <a:p>
              <a:r>
                <a:rPr lang="en-US" altLang="zh-TW" sz="1400" b="1" dirty="0">
                  <a:solidFill>
                    <a:srgbClr val="FF0000"/>
                  </a:solidFill>
                </a:rPr>
                <a:t>Portal</a:t>
              </a:r>
              <a:endParaRPr lang="zh-TW" altLang="en-US" sz="1400" b="1" dirty="0">
                <a:solidFill>
                  <a:srgbClr val="FF0000"/>
                </a:solidFill>
              </a:endParaRPr>
            </a:p>
          </p:txBody>
        </p:sp>
        <p:sp>
          <p:nvSpPr>
            <p:cNvPr id="8" name="文字方塊 7">
              <a:extLst>
                <a:ext uri="{FF2B5EF4-FFF2-40B4-BE49-F238E27FC236}">
                  <a16:creationId xmlns:a16="http://schemas.microsoft.com/office/drawing/2014/main" id="{A5EF4189-6FE5-0826-507E-26AA45B47B5C}"/>
                </a:ext>
              </a:extLst>
            </p:cNvPr>
            <p:cNvSpPr txBox="1"/>
            <p:nvPr/>
          </p:nvSpPr>
          <p:spPr>
            <a:xfrm>
              <a:off x="8074883" y="4720347"/>
              <a:ext cx="981117" cy="450616"/>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9" name="文字方塊 8">
              <a:extLst>
                <a:ext uri="{FF2B5EF4-FFF2-40B4-BE49-F238E27FC236}">
                  <a16:creationId xmlns:a16="http://schemas.microsoft.com/office/drawing/2014/main" id="{8931B15E-E2E0-945B-67DB-A4C7E25581BB}"/>
                </a:ext>
              </a:extLst>
            </p:cNvPr>
            <p:cNvSpPr txBox="1"/>
            <p:nvPr/>
          </p:nvSpPr>
          <p:spPr>
            <a:xfrm>
              <a:off x="8074883" y="3549526"/>
              <a:ext cx="1034396" cy="450616"/>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14" name="文字方塊 13">
              <a:extLst>
                <a:ext uri="{FF2B5EF4-FFF2-40B4-BE49-F238E27FC236}">
                  <a16:creationId xmlns:a16="http://schemas.microsoft.com/office/drawing/2014/main" id="{C7E9F38E-6712-44BC-45E8-E2FBA5E484F4}"/>
                </a:ext>
              </a:extLst>
            </p:cNvPr>
            <p:cNvSpPr txBox="1"/>
            <p:nvPr/>
          </p:nvSpPr>
          <p:spPr>
            <a:xfrm>
              <a:off x="3409415" y="4685623"/>
              <a:ext cx="981117" cy="450616"/>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15" name="文字方塊 14">
              <a:extLst>
                <a:ext uri="{FF2B5EF4-FFF2-40B4-BE49-F238E27FC236}">
                  <a16:creationId xmlns:a16="http://schemas.microsoft.com/office/drawing/2014/main" id="{2C58EDDF-9836-17B1-2B07-7859552214D1}"/>
                </a:ext>
              </a:extLst>
            </p:cNvPr>
            <p:cNvSpPr txBox="1"/>
            <p:nvPr/>
          </p:nvSpPr>
          <p:spPr>
            <a:xfrm>
              <a:off x="3403160" y="3490232"/>
              <a:ext cx="1200344" cy="450616"/>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50" name="文字方塊 49">
              <a:extLst>
                <a:ext uri="{FF2B5EF4-FFF2-40B4-BE49-F238E27FC236}">
                  <a16:creationId xmlns:a16="http://schemas.microsoft.com/office/drawing/2014/main" id="{32F1AA68-637E-AC24-1B4D-30D5638C2A98}"/>
                </a:ext>
              </a:extLst>
            </p:cNvPr>
            <p:cNvSpPr txBox="1"/>
            <p:nvPr/>
          </p:nvSpPr>
          <p:spPr>
            <a:xfrm>
              <a:off x="9560026" y="3228098"/>
              <a:ext cx="2109528" cy="766046"/>
            </a:xfrm>
            <a:prstGeom prst="rect">
              <a:avLst/>
            </a:prstGeom>
            <a:noFill/>
            <a:ln w="12700">
              <a:noFill/>
            </a:ln>
          </p:spPr>
          <p:txBody>
            <a:bodyPr wrap="square" rtlCol="0">
              <a:spAutoFit/>
            </a:bodyPr>
            <a:lstStyle/>
            <a:p>
              <a:r>
                <a:rPr lang="en-US" altLang="zh-TW" sz="1400" b="1" dirty="0">
                  <a:solidFill>
                    <a:srgbClr val="FA943E"/>
                  </a:solidFill>
                </a:rPr>
                <a:t>Fronthaul (5GHz/2.4GHZ)</a:t>
              </a:r>
              <a:endParaRPr lang="zh-TW" altLang="en-US" sz="1400" b="1" dirty="0">
                <a:solidFill>
                  <a:srgbClr val="FA943E"/>
                </a:solidFill>
              </a:endParaRPr>
            </a:p>
          </p:txBody>
        </p:sp>
        <p:sp>
          <p:nvSpPr>
            <p:cNvPr id="51" name="文字方塊 50">
              <a:extLst>
                <a:ext uri="{FF2B5EF4-FFF2-40B4-BE49-F238E27FC236}">
                  <a16:creationId xmlns:a16="http://schemas.microsoft.com/office/drawing/2014/main" id="{46217943-47F4-4F20-8CA7-BFA95869C71C}"/>
                </a:ext>
              </a:extLst>
            </p:cNvPr>
            <p:cNvSpPr txBox="1"/>
            <p:nvPr/>
          </p:nvSpPr>
          <p:spPr>
            <a:xfrm>
              <a:off x="227174" y="3221492"/>
              <a:ext cx="2099414" cy="766046"/>
            </a:xfrm>
            <a:prstGeom prst="rect">
              <a:avLst/>
            </a:prstGeom>
            <a:noFill/>
            <a:ln w="12700">
              <a:noFill/>
            </a:ln>
          </p:spPr>
          <p:txBody>
            <a:bodyPr wrap="square" rtlCol="0">
              <a:spAutoFit/>
            </a:bodyPr>
            <a:lstStyle/>
            <a:p>
              <a:r>
                <a:rPr lang="en-US" altLang="zh-TW" sz="1400" b="1" dirty="0">
                  <a:solidFill>
                    <a:srgbClr val="FA943E"/>
                  </a:solidFill>
                </a:rPr>
                <a:t>Fronthaul (5GHz/2.4GHz)</a:t>
              </a:r>
              <a:endParaRPr lang="zh-TW" altLang="en-US" sz="1400" b="1" dirty="0">
                <a:solidFill>
                  <a:srgbClr val="FA943E"/>
                </a:solidFill>
              </a:endParaRPr>
            </a:p>
          </p:txBody>
        </p:sp>
        <p:sp>
          <p:nvSpPr>
            <p:cNvPr id="52" name="文字方塊 51">
              <a:extLst>
                <a:ext uri="{FF2B5EF4-FFF2-40B4-BE49-F238E27FC236}">
                  <a16:creationId xmlns:a16="http://schemas.microsoft.com/office/drawing/2014/main" id="{30F7337C-6000-646E-3863-053EED381402}"/>
                </a:ext>
              </a:extLst>
            </p:cNvPr>
            <p:cNvSpPr txBox="1"/>
            <p:nvPr/>
          </p:nvSpPr>
          <p:spPr>
            <a:xfrm>
              <a:off x="6103881" y="2782069"/>
              <a:ext cx="1475378" cy="766046"/>
            </a:xfrm>
            <a:prstGeom prst="rect">
              <a:avLst/>
            </a:prstGeom>
            <a:noFill/>
            <a:ln w="12700">
              <a:noFill/>
            </a:ln>
          </p:spPr>
          <p:txBody>
            <a:bodyPr wrap="square" rtlCol="0">
              <a:spAutoFit/>
            </a:bodyPr>
            <a:lstStyle/>
            <a:p>
              <a:r>
                <a:rPr lang="en-US" altLang="zh-TW" sz="1400" b="1" dirty="0">
                  <a:solidFill>
                    <a:schemeClr val="accent1"/>
                  </a:solidFill>
                </a:rPr>
                <a:t>Backhaul(5GHz)</a:t>
              </a:r>
              <a:endParaRPr lang="zh-TW" altLang="en-US" sz="1400" b="1" dirty="0">
                <a:solidFill>
                  <a:schemeClr val="accent1"/>
                </a:solidFill>
              </a:endParaRPr>
            </a:p>
          </p:txBody>
        </p:sp>
      </p:grpSp>
      <p:pic>
        <p:nvPicPr>
          <p:cNvPr id="39" name="圖片 38" descr="一張含有 黑色, 黑暗 的圖片&#10;&#10;自動產生的描述">
            <a:extLst>
              <a:ext uri="{FF2B5EF4-FFF2-40B4-BE49-F238E27FC236}">
                <a16:creationId xmlns:a16="http://schemas.microsoft.com/office/drawing/2014/main" id="{D8FE1E7E-00EE-C9E1-460C-FDE0913A9CBC}"/>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236698" y="5538955"/>
            <a:ext cx="475556" cy="475556"/>
          </a:xfrm>
          <a:prstGeom prst="rect">
            <a:avLst/>
          </a:prstGeom>
        </p:spPr>
      </p:pic>
      <p:sp>
        <p:nvSpPr>
          <p:cNvPr id="40" name="文字方塊 39">
            <a:extLst>
              <a:ext uri="{FF2B5EF4-FFF2-40B4-BE49-F238E27FC236}">
                <a16:creationId xmlns:a16="http://schemas.microsoft.com/office/drawing/2014/main" id="{B7B0C513-187C-D218-EC2E-B25609281952}"/>
              </a:ext>
            </a:extLst>
          </p:cNvPr>
          <p:cNvSpPr txBox="1"/>
          <p:nvPr/>
        </p:nvSpPr>
        <p:spPr>
          <a:xfrm>
            <a:off x="8236698" y="9205733"/>
            <a:ext cx="475556" cy="230832"/>
          </a:xfrm>
          <a:prstGeom prst="rect">
            <a:avLst/>
          </a:prstGeom>
          <a:noFill/>
        </p:spPr>
        <p:txBody>
          <a:bodyPr wrap="square" rtlCol="0">
            <a:spAutoFit/>
          </a:bodyPr>
          <a:lstStyle/>
          <a:p>
            <a:r>
              <a:rPr lang="zh-TW" altLang="en-US" sz="900">
                <a:hlinkClick r:id="rId5" tooltip="https://www.tellop.eu/mobile-learning-and-the-flipped-classroom-the-full-picture-by-jackiegerstein/"/>
              </a:rPr>
              <a:t>此相片</a:t>
            </a:r>
            <a:r>
              <a:rPr lang="zh-TW" altLang="en-US" sz="900"/>
              <a:t> (作者: 未知的作者) 已透過 </a:t>
            </a:r>
            <a:r>
              <a:rPr lang="zh-TW" altLang="en-US" sz="900">
                <a:hlinkClick r:id="rId6" tooltip="https://creativecommons.org/licenses/by-nc-sa/3.0/"/>
              </a:rPr>
              <a:t>CC BY-SA-NC</a:t>
            </a:r>
            <a:r>
              <a:rPr lang="zh-TW" altLang="en-US" sz="900"/>
              <a:t> 授權</a:t>
            </a:r>
          </a:p>
        </p:txBody>
      </p:sp>
      <p:pic>
        <p:nvPicPr>
          <p:cNvPr id="42" name="圖片 41" descr="一張含有 行動電話, 小工具, 螢幕擷取畫面, 通訊設備 的圖片&#10;&#10;自動產生的描述">
            <a:extLst>
              <a:ext uri="{FF2B5EF4-FFF2-40B4-BE49-F238E27FC236}">
                <a16:creationId xmlns:a16="http://schemas.microsoft.com/office/drawing/2014/main" id="{5D62A599-E4E5-DA49-113C-75542A7233AE}"/>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8386698" y="5688955"/>
            <a:ext cx="475556" cy="475556"/>
          </a:xfrm>
          <a:prstGeom prst="rect">
            <a:avLst/>
          </a:prstGeom>
        </p:spPr>
      </p:pic>
      <p:pic>
        <p:nvPicPr>
          <p:cNvPr id="44" name="圖片 43" descr="一張含有 圓形, 圖形, 黑暗, 黑色 的圖片&#10;&#10;自動產生的描述">
            <a:extLst>
              <a:ext uri="{FF2B5EF4-FFF2-40B4-BE49-F238E27FC236}">
                <a16:creationId xmlns:a16="http://schemas.microsoft.com/office/drawing/2014/main" id="{C3555684-3293-95D3-183B-AFD0C6A13940}"/>
              </a:ext>
            </a:extLst>
          </p:cNvPr>
          <p:cNvPicPr>
            <a:picLocks noChangeAspect="1"/>
          </p:cNvPicPr>
          <p:nvPr/>
        </p:nvPicPr>
        <p:blipFill>
          <a:blip r:embed="rId9">
            <a:duotone>
              <a:schemeClr val="accent4">
                <a:shade val="45000"/>
                <a:satMod val="135000"/>
              </a:schemeClr>
              <a:prstClr val="white"/>
            </a:duotone>
            <a:extLst>
              <a:ext uri="{837473B0-CC2E-450A-ABE3-18F120FF3D39}">
                <a1611:picAttrSrcUrl xmlns:a1611="http://schemas.microsoft.com/office/drawing/2016/11/main" r:id="rId10"/>
              </a:ext>
            </a:extLst>
          </a:blip>
          <a:stretch>
            <a:fillRect/>
          </a:stretch>
        </p:blipFill>
        <p:spPr>
          <a:xfrm rot="17803873">
            <a:off x="7662399" y="5181814"/>
            <a:ext cx="765888" cy="765888"/>
          </a:xfrm>
          <a:prstGeom prst="rect">
            <a:avLst/>
          </a:prstGeom>
        </p:spPr>
      </p:pic>
      <p:pic>
        <p:nvPicPr>
          <p:cNvPr id="46" name="圖片 45" descr="一張含有 螢幕擷取畫面, 設計 的圖片&#10;&#10;自動產生的描述">
            <a:extLst>
              <a:ext uri="{FF2B5EF4-FFF2-40B4-BE49-F238E27FC236}">
                <a16:creationId xmlns:a16="http://schemas.microsoft.com/office/drawing/2014/main" id="{37BF9FFC-8242-C7D9-AD47-8A3B44B9B100}"/>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2189215" y="5539552"/>
            <a:ext cx="929978" cy="485343"/>
          </a:xfrm>
          <a:prstGeom prst="rect">
            <a:avLst/>
          </a:prstGeom>
        </p:spPr>
      </p:pic>
      <p:pic>
        <p:nvPicPr>
          <p:cNvPr id="48" name="圖片 47" descr="一張含有 圓形, 圖形, 黑暗, 黑色 的圖片&#10;&#10;自動產生的描述">
            <a:extLst>
              <a:ext uri="{FF2B5EF4-FFF2-40B4-BE49-F238E27FC236}">
                <a16:creationId xmlns:a16="http://schemas.microsoft.com/office/drawing/2014/main" id="{AAA2BC52-5465-6167-4892-24F650F82A7A}"/>
              </a:ext>
            </a:extLst>
          </p:cNvPr>
          <p:cNvPicPr>
            <a:picLocks noChangeAspect="1"/>
          </p:cNvPicPr>
          <p:nvPr/>
        </p:nvPicPr>
        <p:blipFill>
          <a:blip r:embed="rId9">
            <a:duotone>
              <a:schemeClr val="accent4">
                <a:shade val="45000"/>
                <a:satMod val="135000"/>
              </a:schemeClr>
              <a:prstClr val="white"/>
            </a:duotone>
            <a:extLst>
              <a:ext uri="{837473B0-CC2E-450A-ABE3-18F120FF3D39}">
                <a1611:picAttrSrcUrl xmlns:a1611="http://schemas.microsoft.com/office/drawing/2016/11/main" r:id="rId10"/>
              </a:ext>
            </a:extLst>
          </a:blip>
          <a:stretch>
            <a:fillRect/>
          </a:stretch>
        </p:blipFill>
        <p:spPr>
          <a:xfrm rot="2825767">
            <a:off x="2961019" y="5181814"/>
            <a:ext cx="765888" cy="765888"/>
          </a:xfrm>
          <a:prstGeom prst="rect">
            <a:avLst/>
          </a:prstGeom>
        </p:spPr>
      </p:pic>
    </p:spTree>
    <p:extLst>
      <p:ext uri="{BB962C8B-B14F-4D97-AF65-F5344CB8AC3E}">
        <p14:creationId xmlns:p14="http://schemas.microsoft.com/office/powerpoint/2010/main" val="3330930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5">
            <a:extLst>
              <a:ext uri="{FF2B5EF4-FFF2-40B4-BE49-F238E27FC236}">
                <a16:creationId xmlns:a16="http://schemas.microsoft.com/office/drawing/2014/main" id="{B6ACA6C0-122C-45E0-7DEC-B24AE5102C6E}"/>
              </a:ext>
            </a:extLst>
          </p:cNvPr>
          <p:cNvSpPr>
            <a:spLocks noGrp="1"/>
          </p:cNvSpPr>
          <p:nvPr>
            <p:ph idx="1"/>
          </p:nvPr>
        </p:nvSpPr>
        <p:spPr/>
        <p:txBody>
          <a:bodyPr>
            <a:normAutofit/>
          </a:bodyPr>
          <a:lstStyle/>
          <a:p>
            <a:r>
              <a:rPr lang="en-US" altLang="zh-TW" dirty="0">
                <a:solidFill>
                  <a:schemeClr val="accent1"/>
                </a:solidFill>
              </a:rPr>
              <a:t>10 nodes</a:t>
            </a:r>
            <a:r>
              <a:rPr lang="en-US" altLang="zh-TW" dirty="0"/>
              <a:t> can be connected to a Portal at a time.</a:t>
            </a:r>
          </a:p>
          <a:p>
            <a:r>
              <a:rPr lang="en-US" altLang="zh-TW" dirty="0"/>
              <a:t>Supports up to </a:t>
            </a:r>
            <a:r>
              <a:rPr lang="en-US" altLang="zh-TW" dirty="0">
                <a:solidFill>
                  <a:schemeClr val="accent1"/>
                </a:solidFill>
              </a:rPr>
              <a:t>5 hops</a:t>
            </a:r>
            <a:r>
              <a:rPr lang="en-US" altLang="zh-TW" dirty="0"/>
              <a:t>.</a:t>
            </a:r>
            <a:endParaRPr lang="zh-TW" altLang="en-US" dirty="0"/>
          </a:p>
        </p:txBody>
      </p:sp>
      <p:sp>
        <p:nvSpPr>
          <p:cNvPr id="5" name="標題 4">
            <a:extLst>
              <a:ext uri="{FF2B5EF4-FFF2-40B4-BE49-F238E27FC236}">
                <a16:creationId xmlns:a16="http://schemas.microsoft.com/office/drawing/2014/main" id="{4CC36126-8A69-5204-71EF-B3D5626EFEA7}"/>
              </a:ext>
            </a:extLst>
          </p:cNvPr>
          <p:cNvSpPr>
            <a:spLocks noGrp="1"/>
          </p:cNvSpPr>
          <p:nvPr>
            <p:ph type="title"/>
          </p:nvPr>
        </p:nvSpPr>
        <p:spPr/>
        <p:txBody>
          <a:bodyPr/>
          <a:lstStyle/>
          <a:p>
            <a:r>
              <a:rPr lang="en-US" altLang="zh-TW" dirty="0" err="1"/>
              <a:t>AeroMesh</a:t>
            </a:r>
            <a:r>
              <a:rPr lang="en-US" altLang="zh-TW" dirty="0"/>
              <a:t> v1.0 Feature Details</a:t>
            </a:r>
            <a:endParaRPr lang="zh-TW" altLang="en-US" dirty="0"/>
          </a:p>
        </p:txBody>
      </p:sp>
      <p:pic>
        <p:nvPicPr>
          <p:cNvPr id="17" name="Picture 2">
            <a:extLst>
              <a:ext uri="{FF2B5EF4-FFF2-40B4-BE49-F238E27FC236}">
                <a16:creationId xmlns:a16="http://schemas.microsoft.com/office/drawing/2014/main" id="{87B80C54-512C-3A0A-D9BD-9ABFA2B2AF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145939" y="3986482"/>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id="{E48FEEC9-23BA-5D85-E1F3-08A91ABE8C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303985" y="5142559"/>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a:extLst>
              <a:ext uri="{FF2B5EF4-FFF2-40B4-BE49-F238E27FC236}">
                <a16:creationId xmlns:a16="http://schemas.microsoft.com/office/drawing/2014/main" id="{C52D47B0-3CB8-8A6F-620B-10DC00AC7DE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984760" y="313603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F7AFD218-9B24-DD4A-3F77-E44CD55B3D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984760" y="4770487"/>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a:extLst>
              <a:ext uri="{FF2B5EF4-FFF2-40B4-BE49-F238E27FC236}">
                <a16:creationId xmlns:a16="http://schemas.microsoft.com/office/drawing/2014/main" id="{0574776A-DBDC-5C65-F672-311EB81A46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2823580" y="3561259"/>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a:extLst>
              <a:ext uri="{FF2B5EF4-FFF2-40B4-BE49-F238E27FC236}">
                <a16:creationId xmlns:a16="http://schemas.microsoft.com/office/drawing/2014/main" id="{04AB8156-BACA-8327-1550-634D7F3388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2823580" y="4385127"/>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線接點 28">
            <a:extLst>
              <a:ext uri="{FF2B5EF4-FFF2-40B4-BE49-F238E27FC236}">
                <a16:creationId xmlns:a16="http://schemas.microsoft.com/office/drawing/2014/main" id="{D44B5447-A852-7851-F622-5E2FFEDA388E}"/>
              </a:ext>
            </a:extLst>
          </p:cNvPr>
          <p:cNvCxnSpPr>
            <a:cxnSpLocks/>
            <a:stCxn id="17" idx="3"/>
            <a:endCxn id="24" idx="2"/>
          </p:cNvCxnSpPr>
          <p:nvPr/>
        </p:nvCxnSpPr>
        <p:spPr>
          <a:xfrm flipV="1">
            <a:off x="1410569" y="3900692"/>
            <a:ext cx="706506" cy="468119"/>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0" name="直線接點 29">
            <a:extLst>
              <a:ext uri="{FF2B5EF4-FFF2-40B4-BE49-F238E27FC236}">
                <a16:creationId xmlns:a16="http://schemas.microsoft.com/office/drawing/2014/main" id="{78558003-DD83-786C-9941-9AC735E948AC}"/>
              </a:ext>
            </a:extLst>
          </p:cNvPr>
          <p:cNvCxnSpPr>
            <a:cxnSpLocks/>
            <a:stCxn id="17" idx="3"/>
            <a:endCxn id="26" idx="1"/>
          </p:cNvCxnSpPr>
          <p:nvPr/>
        </p:nvCxnSpPr>
        <p:spPr>
          <a:xfrm flipV="1">
            <a:off x="1410569" y="3943588"/>
            <a:ext cx="1413010" cy="425223"/>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1" name="直線接點 30">
            <a:extLst>
              <a:ext uri="{FF2B5EF4-FFF2-40B4-BE49-F238E27FC236}">
                <a16:creationId xmlns:a16="http://schemas.microsoft.com/office/drawing/2014/main" id="{A487BE8E-896F-2DE6-B6B4-028D293E9601}"/>
              </a:ext>
            </a:extLst>
          </p:cNvPr>
          <p:cNvCxnSpPr>
            <a:cxnSpLocks/>
            <a:stCxn id="17" idx="3"/>
            <a:endCxn id="27" idx="1"/>
          </p:cNvCxnSpPr>
          <p:nvPr/>
        </p:nvCxnSpPr>
        <p:spPr>
          <a:xfrm>
            <a:off x="1410569" y="4368811"/>
            <a:ext cx="1413010" cy="39864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2" name="直線接點 31">
            <a:extLst>
              <a:ext uri="{FF2B5EF4-FFF2-40B4-BE49-F238E27FC236}">
                <a16:creationId xmlns:a16="http://schemas.microsoft.com/office/drawing/2014/main" id="{92AA115B-DAAE-3C16-66B5-248850FB4BC1}"/>
              </a:ext>
            </a:extLst>
          </p:cNvPr>
          <p:cNvCxnSpPr>
            <a:cxnSpLocks/>
            <a:stCxn id="17" idx="3"/>
            <a:endCxn id="25" idx="1"/>
          </p:cNvCxnSpPr>
          <p:nvPr/>
        </p:nvCxnSpPr>
        <p:spPr>
          <a:xfrm>
            <a:off x="1410569" y="4368811"/>
            <a:ext cx="574190" cy="784005"/>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7" name="直線接點 36">
            <a:extLst>
              <a:ext uri="{FF2B5EF4-FFF2-40B4-BE49-F238E27FC236}">
                <a16:creationId xmlns:a16="http://schemas.microsoft.com/office/drawing/2014/main" id="{26626207-7F74-29BB-0BBB-7D09F0064664}"/>
              </a:ext>
            </a:extLst>
          </p:cNvPr>
          <p:cNvCxnSpPr>
            <a:cxnSpLocks/>
            <a:stCxn id="17" idx="3"/>
            <a:endCxn id="19" idx="0"/>
          </p:cNvCxnSpPr>
          <p:nvPr/>
        </p:nvCxnSpPr>
        <p:spPr>
          <a:xfrm>
            <a:off x="1410569" y="4368811"/>
            <a:ext cx="25731" cy="77374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4" name="文字方塊 3">
            <a:extLst>
              <a:ext uri="{FF2B5EF4-FFF2-40B4-BE49-F238E27FC236}">
                <a16:creationId xmlns:a16="http://schemas.microsoft.com/office/drawing/2014/main" id="{C3B1FF8B-18BB-6805-2416-1CBC05BE1AA5}"/>
              </a:ext>
            </a:extLst>
          </p:cNvPr>
          <p:cNvSpPr txBox="1"/>
          <p:nvPr/>
        </p:nvSpPr>
        <p:spPr>
          <a:xfrm>
            <a:off x="575384" y="3837521"/>
            <a:ext cx="692580" cy="307777"/>
          </a:xfrm>
          <a:prstGeom prst="rect">
            <a:avLst/>
          </a:prstGeom>
          <a:noFill/>
          <a:ln w="12700">
            <a:noFill/>
          </a:ln>
        </p:spPr>
        <p:txBody>
          <a:bodyPr wrap="square" rtlCol="0">
            <a:spAutoFit/>
          </a:bodyPr>
          <a:lstStyle/>
          <a:p>
            <a:r>
              <a:rPr lang="en-US" altLang="zh-TW" sz="1400" b="1" dirty="0">
                <a:solidFill>
                  <a:srgbClr val="FF0000"/>
                </a:solidFill>
              </a:rPr>
              <a:t>Portal</a:t>
            </a:r>
            <a:endParaRPr lang="zh-TW" altLang="en-US" sz="1400" b="1" dirty="0">
              <a:solidFill>
                <a:srgbClr val="FF0000"/>
              </a:solidFill>
            </a:endParaRPr>
          </a:p>
        </p:txBody>
      </p:sp>
      <p:sp>
        <p:nvSpPr>
          <p:cNvPr id="7" name="文字方塊 6">
            <a:extLst>
              <a:ext uri="{FF2B5EF4-FFF2-40B4-BE49-F238E27FC236}">
                <a16:creationId xmlns:a16="http://schemas.microsoft.com/office/drawing/2014/main" id="{5C95E3A8-2F9A-A2E4-B4D7-E2F02BD8B102}"/>
              </a:ext>
            </a:extLst>
          </p:cNvPr>
          <p:cNvSpPr txBox="1"/>
          <p:nvPr/>
        </p:nvSpPr>
        <p:spPr>
          <a:xfrm>
            <a:off x="2175794" y="5308093"/>
            <a:ext cx="647785"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8" name="文字方塊 7">
            <a:extLst>
              <a:ext uri="{FF2B5EF4-FFF2-40B4-BE49-F238E27FC236}">
                <a16:creationId xmlns:a16="http://schemas.microsoft.com/office/drawing/2014/main" id="{3961DA02-4357-6DE2-97F6-72F2CBC3A811}"/>
              </a:ext>
            </a:extLst>
          </p:cNvPr>
          <p:cNvSpPr txBox="1"/>
          <p:nvPr/>
        </p:nvSpPr>
        <p:spPr>
          <a:xfrm>
            <a:off x="2955895" y="4955885"/>
            <a:ext cx="858723" cy="307777"/>
          </a:xfrm>
          <a:prstGeom prst="rect">
            <a:avLst/>
          </a:prstGeom>
          <a:noFill/>
          <a:ln w="12700">
            <a:noFill/>
          </a:ln>
        </p:spPr>
        <p:txBody>
          <a:bodyPr wrap="square" rtlCol="0">
            <a:spAutoFit/>
          </a:bodyPr>
          <a:lstStyle/>
          <a:p>
            <a:r>
              <a:rPr lang="en-US" altLang="zh-TW" sz="1400" b="1" dirty="0">
                <a:solidFill>
                  <a:srgbClr val="FFC000"/>
                </a:solidFill>
              </a:rPr>
              <a:t>Hop 1</a:t>
            </a:r>
            <a:endParaRPr lang="zh-TW" altLang="en-US" sz="1400" b="1" dirty="0">
              <a:solidFill>
                <a:srgbClr val="FFC000"/>
              </a:solidFill>
            </a:endParaRPr>
          </a:p>
        </p:txBody>
      </p:sp>
      <p:sp>
        <p:nvSpPr>
          <p:cNvPr id="9" name="文字方塊 8">
            <a:extLst>
              <a:ext uri="{FF2B5EF4-FFF2-40B4-BE49-F238E27FC236}">
                <a16:creationId xmlns:a16="http://schemas.microsoft.com/office/drawing/2014/main" id="{C6237A4C-4B00-35ED-E7D1-08F64A3B1897}"/>
              </a:ext>
            </a:extLst>
          </p:cNvPr>
          <p:cNvSpPr txBox="1"/>
          <p:nvPr/>
        </p:nvSpPr>
        <p:spPr>
          <a:xfrm>
            <a:off x="2992284" y="4156199"/>
            <a:ext cx="670116"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10" name="文字方塊 9">
            <a:extLst>
              <a:ext uri="{FF2B5EF4-FFF2-40B4-BE49-F238E27FC236}">
                <a16:creationId xmlns:a16="http://schemas.microsoft.com/office/drawing/2014/main" id="{5F60BB50-10BE-946D-CD71-168D851A5136}"/>
              </a:ext>
            </a:extLst>
          </p:cNvPr>
          <p:cNvSpPr txBox="1"/>
          <p:nvPr/>
        </p:nvSpPr>
        <p:spPr>
          <a:xfrm>
            <a:off x="2189042" y="3308147"/>
            <a:ext cx="803242"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12" name="文字方塊 11">
            <a:extLst>
              <a:ext uri="{FF2B5EF4-FFF2-40B4-BE49-F238E27FC236}">
                <a16:creationId xmlns:a16="http://schemas.microsoft.com/office/drawing/2014/main" id="{AD1DE022-9D7D-15F4-B9F2-4B5468899B7E}"/>
              </a:ext>
            </a:extLst>
          </p:cNvPr>
          <p:cNvSpPr txBox="1"/>
          <p:nvPr/>
        </p:nvSpPr>
        <p:spPr>
          <a:xfrm>
            <a:off x="1331403" y="5697001"/>
            <a:ext cx="719070"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pic>
        <p:nvPicPr>
          <p:cNvPr id="38" name="Picture 2">
            <a:extLst>
              <a:ext uri="{FF2B5EF4-FFF2-40B4-BE49-F238E27FC236}">
                <a16:creationId xmlns:a16="http://schemas.microsoft.com/office/drawing/2014/main" id="{297CEB1C-46A9-DB43-CE33-8A512EE453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3948184" y="472744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a:extLst>
              <a:ext uri="{FF2B5EF4-FFF2-40B4-BE49-F238E27FC236}">
                <a16:creationId xmlns:a16="http://schemas.microsoft.com/office/drawing/2014/main" id="{523B7110-B05F-7717-0393-5B76CEBE10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4680124" y="4851212"/>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a:extLst>
              <a:ext uri="{FF2B5EF4-FFF2-40B4-BE49-F238E27FC236}">
                <a16:creationId xmlns:a16="http://schemas.microsoft.com/office/drawing/2014/main" id="{476550C8-BA9A-6307-C982-EB44A63865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5412064" y="4573556"/>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a:extLst>
              <a:ext uri="{FF2B5EF4-FFF2-40B4-BE49-F238E27FC236}">
                <a16:creationId xmlns:a16="http://schemas.microsoft.com/office/drawing/2014/main" id="{AD9D5A3E-796E-EE36-E1B5-0A673DE3FD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6144005" y="4946849"/>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直線接點 41">
            <a:extLst>
              <a:ext uri="{FF2B5EF4-FFF2-40B4-BE49-F238E27FC236}">
                <a16:creationId xmlns:a16="http://schemas.microsoft.com/office/drawing/2014/main" id="{315D3827-F952-24FA-CA2E-A6D1C3EFA57E}"/>
              </a:ext>
            </a:extLst>
          </p:cNvPr>
          <p:cNvCxnSpPr>
            <a:cxnSpLocks/>
            <a:stCxn id="27" idx="3"/>
            <a:endCxn id="38" idx="1"/>
          </p:cNvCxnSpPr>
          <p:nvPr/>
        </p:nvCxnSpPr>
        <p:spPr>
          <a:xfrm>
            <a:off x="3088210" y="4767456"/>
            <a:ext cx="859974" cy="342317"/>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45" name="直線接點 44">
            <a:extLst>
              <a:ext uri="{FF2B5EF4-FFF2-40B4-BE49-F238E27FC236}">
                <a16:creationId xmlns:a16="http://schemas.microsoft.com/office/drawing/2014/main" id="{1D78C333-FD40-A6C5-0687-4F7D585449DB}"/>
              </a:ext>
            </a:extLst>
          </p:cNvPr>
          <p:cNvCxnSpPr>
            <a:cxnSpLocks/>
            <a:stCxn id="40" idx="3"/>
            <a:endCxn id="41" idx="1"/>
          </p:cNvCxnSpPr>
          <p:nvPr/>
        </p:nvCxnSpPr>
        <p:spPr>
          <a:xfrm>
            <a:off x="5676694" y="4955885"/>
            <a:ext cx="467311" cy="373293"/>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46" name="直線接點 45">
            <a:extLst>
              <a:ext uri="{FF2B5EF4-FFF2-40B4-BE49-F238E27FC236}">
                <a16:creationId xmlns:a16="http://schemas.microsoft.com/office/drawing/2014/main" id="{C6F6355A-CD86-6521-458C-9794503C66F2}"/>
              </a:ext>
            </a:extLst>
          </p:cNvPr>
          <p:cNvCxnSpPr>
            <a:cxnSpLocks/>
            <a:stCxn id="38" idx="3"/>
            <a:endCxn id="39" idx="1"/>
          </p:cNvCxnSpPr>
          <p:nvPr/>
        </p:nvCxnSpPr>
        <p:spPr>
          <a:xfrm>
            <a:off x="4212814" y="5109773"/>
            <a:ext cx="467310" cy="12376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49" name="直線接點 48">
            <a:extLst>
              <a:ext uri="{FF2B5EF4-FFF2-40B4-BE49-F238E27FC236}">
                <a16:creationId xmlns:a16="http://schemas.microsoft.com/office/drawing/2014/main" id="{4CCFD923-C772-3BF4-F3B8-C5274C237D01}"/>
              </a:ext>
            </a:extLst>
          </p:cNvPr>
          <p:cNvCxnSpPr>
            <a:cxnSpLocks/>
            <a:stCxn id="39" idx="3"/>
            <a:endCxn id="40" idx="1"/>
          </p:cNvCxnSpPr>
          <p:nvPr/>
        </p:nvCxnSpPr>
        <p:spPr>
          <a:xfrm flipV="1">
            <a:off x="4944754" y="4955885"/>
            <a:ext cx="467310" cy="27765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pic>
        <p:nvPicPr>
          <p:cNvPr id="56" name="Picture 2">
            <a:extLst>
              <a:ext uri="{FF2B5EF4-FFF2-40B4-BE49-F238E27FC236}">
                <a16:creationId xmlns:a16="http://schemas.microsoft.com/office/drawing/2014/main" id="{A368D428-0172-9425-9B38-AB6DF50C2F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469945" y="2871518"/>
            <a:ext cx="264630" cy="764658"/>
          </a:xfrm>
          <a:prstGeom prst="rect">
            <a:avLst/>
          </a:prstGeom>
          <a:noFill/>
          <a:extLst>
            <a:ext uri="{909E8E84-426E-40DD-AFC4-6F175D3DCCD1}">
              <a14:hiddenFill xmlns:a14="http://schemas.microsoft.com/office/drawing/2010/main">
                <a:solidFill>
                  <a:srgbClr val="FFFFFF"/>
                </a:solidFill>
              </a14:hiddenFill>
            </a:ext>
          </a:extLst>
        </p:spPr>
      </p:pic>
      <p:sp>
        <p:nvSpPr>
          <p:cNvPr id="57" name="文字方塊 56">
            <a:extLst>
              <a:ext uri="{FF2B5EF4-FFF2-40B4-BE49-F238E27FC236}">
                <a16:creationId xmlns:a16="http://schemas.microsoft.com/office/drawing/2014/main" id="{94395278-DE4D-200F-4D76-8D632830A7D5}"/>
              </a:ext>
            </a:extLst>
          </p:cNvPr>
          <p:cNvSpPr txBox="1"/>
          <p:nvPr/>
        </p:nvSpPr>
        <p:spPr>
          <a:xfrm>
            <a:off x="1609575" y="2877380"/>
            <a:ext cx="803242"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cxnSp>
        <p:nvCxnSpPr>
          <p:cNvPr id="58" name="直線接點 57">
            <a:extLst>
              <a:ext uri="{FF2B5EF4-FFF2-40B4-BE49-F238E27FC236}">
                <a16:creationId xmlns:a16="http://schemas.microsoft.com/office/drawing/2014/main" id="{99322562-17C0-A555-22BE-AAD1AFFD80DE}"/>
              </a:ext>
            </a:extLst>
          </p:cNvPr>
          <p:cNvCxnSpPr>
            <a:cxnSpLocks/>
            <a:stCxn id="17" idx="3"/>
            <a:endCxn id="56" idx="2"/>
          </p:cNvCxnSpPr>
          <p:nvPr/>
        </p:nvCxnSpPr>
        <p:spPr>
          <a:xfrm flipV="1">
            <a:off x="1410569" y="3636176"/>
            <a:ext cx="191691" cy="732635"/>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61" name="文字方塊 60">
            <a:extLst>
              <a:ext uri="{FF2B5EF4-FFF2-40B4-BE49-F238E27FC236}">
                <a16:creationId xmlns:a16="http://schemas.microsoft.com/office/drawing/2014/main" id="{B9EA91CA-0A6C-769E-416D-7A3C8B17011B}"/>
              </a:ext>
            </a:extLst>
          </p:cNvPr>
          <p:cNvSpPr txBox="1"/>
          <p:nvPr/>
        </p:nvSpPr>
        <p:spPr>
          <a:xfrm>
            <a:off x="3704496" y="5367978"/>
            <a:ext cx="858723" cy="307777"/>
          </a:xfrm>
          <a:prstGeom prst="rect">
            <a:avLst/>
          </a:prstGeom>
          <a:noFill/>
          <a:ln w="12700">
            <a:noFill/>
          </a:ln>
        </p:spPr>
        <p:txBody>
          <a:bodyPr wrap="square" rtlCol="0">
            <a:spAutoFit/>
          </a:bodyPr>
          <a:lstStyle/>
          <a:p>
            <a:r>
              <a:rPr lang="en-US" altLang="zh-TW" sz="1400" b="1" dirty="0">
                <a:solidFill>
                  <a:srgbClr val="FFC000"/>
                </a:solidFill>
              </a:rPr>
              <a:t>Hop 2</a:t>
            </a:r>
            <a:endParaRPr lang="zh-TW" altLang="en-US" sz="1400" b="1" dirty="0">
              <a:solidFill>
                <a:srgbClr val="FFC000"/>
              </a:solidFill>
            </a:endParaRPr>
          </a:p>
        </p:txBody>
      </p:sp>
      <p:sp>
        <p:nvSpPr>
          <p:cNvPr id="62" name="文字方塊 61">
            <a:extLst>
              <a:ext uri="{FF2B5EF4-FFF2-40B4-BE49-F238E27FC236}">
                <a16:creationId xmlns:a16="http://schemas.microsoft.com/office/drawing/2014/main" id="{C1716DC1-485A-8C2C-0824-50B2582A8296}"/>
              </a:ext>
            </a:extLst>
          </p:cNvPr>
          <p:cNvSpPr txBox="1"/>
          <p:nvPr/>
        </p:nvSpPr>
        <p:spPr>
          <a:xfrm>
            <a:off x="4515392" y="5521866"/>
            <a:ext cx="858723" cy="307777"/>
          </a:xfrm>
          <a:prstGeom prst="rect">
            <a:avLst/>
          </a:prstGeom>
          <a:noFill/>
          <a:ln w="12700">
            <a:noFill/>
          </a:ln>
        </p:spPr>
        <p:txBody>
          <a:bodyPr wrap="square" rtlCol="0">
            <a:spAutoFit/>
          </a:bodyPr>
          <a:lstStyle/>
          <a:p>
            <a:r>
              <a:rPr lang="en-US" altLang="zh-TW" sz="1400" b="1" dirty="0">
                <a:solidFill>
                  <a:srgbClr val="FFC000"/>
                </a:solidFill>
              </a:rPr>
              <a:t>Hop 3</a:t>
            </a:r>
            <a:endParaRPr lang="zh-TW" altLang="en-US" sz="1400" b="1" dirty="0">
              <a:solidFill>
                <a:srgbClr val="FFC000"/>
              </a:solidFill>
            </a:endParaRPr>
          </a:p>
        </p:txBody>
      </p:sp>
      <p:sp>
        <p:nvSpPr>
          <p:cNvPr id="63" name="文字方塊 62">
            <a:extLst>
              <a:ext uri="{FF2B5EF4-FFF2-40B4-BE49-F238E27FC236}">
                <a16:creationId xmlns:a16="http://schemas.microsoft.com/office/drawing/2014/main" id="{677583D6-30A0-EC5F-4423-3BD635F707D4}"/>
              </a:ext>
            </a:extLst>
          </p:cNvPr>
          <p:cNvSpPr txBox="1"/>
          <p:nvPr/>
        </p:nvSpPr>
        <p:spPr>
          <a:xfrm>
            <a:off x="5159434" y="5214089"/>
            <a:ext cx="858723" cy="307777"/>
          </a:xfrm>
          <a:prstGeom prst="rect">
            <a:avLst/>
          </a:prstGeom>
          <a:noFill/>
          <a:ln w="12700">
            <a:noFill/>
          </a:ln>
        </p:spPr>
        <p:txBody>
          <a:bodyPr wrap="square" rtlCol="0">
            <a:spAutoFit/>
          </a:bodyPr>
          <a:lstStyle/>
          <a:p>
            <a:r>
              <a:rPr lang="en-US" altLang="zh-TW" sz="1400" b="1" dirty="0">
                <a:solidFill>
                  <a:srgbClr val="FFC000"/>
                </a:solidFill>
              </a:rPr>
              <a:t>Hop 4</a:t>
            </a:r>
            <a:endParaRPr lang="zh-TW" altLang="en-US" sz="1400" b="1" dirty="0">
              <a:solidFill>
                <a:srgbClr val="FFC000"/>
              </a:solidFill>
            </a:endParaRPr>
          </a:p>
        </p:txBody>
      </p:sp>
      <p:sp>
        <p:nvSpPr>
          <p:cNvPr id="64" name="文字方塊 63">
            <a:extLst>
              <a:ext uri="{FF2B5EF4-FFF2-40B4-BE49-F238E27FC236}">
                <a16:creationId xmlns:a16="http://schemas.microsoft.com/office/drawing/2014/main" id="{A519D6B0-4CCF-95A7-5BC5-E9663331B6C2}"/>
              </a:ext>
            </a:extLst>
          </p:cNvPr>
          <p:cNvSpPr txBox="1"/>
          <p:nvPr/>
        </p:nvSpPr>
        <p:spPr>
          <a:xfrm>
            <a:off x="5841911" y="5583415"/>
            <a:ext cx="858723" cy="307777"/>
          </a:xfrm>
          <a:prstGeom prst="rect">
            <a:avLst/>
          </a:prstGeom>
          <a:noFill/>
          <a:ln w="12700">
            <a:noFill/>
          </a:ln>
        </p:spPr>
        <p:txBody>
          <a:bodyPr wrap="square" rtlCol="0">
            <a:spAutoFit/>
          </a:bodyPr>
          <a:lstStyle/>
          <a:p>
            <a:r>
              <a:rPr lang="en-US" altLang="zh-TW" sz="1400" b="1" dirty="0">
                <a:solidFill>
                  <a:srgbClr val="FFC000"/>
                </a:solidFill>
              </a:rPr>
              <a:t>Hop 5</a:t>
            </a:r>
            <a:endParaRPr lang="zh-TW" altLang="en-US" sz="1400" b="1" dirty="0">
              <a:solidFill>
                <a:srgbClr val="FFC000"/>
              </a:solidFill>
            </a:endParaRPr>
          </a:p>
        </p:txBody>
      </p:sp>
    </p:spTree>
    <p:extLst>
      <p:ext uri="{BB962C8B-B14F-4D97-AF65-F5344CB8AC3E}">
        <p14:creationId xmlns:p14="http://schemas.microsoft.com/office/powerpoint/2010/main" val="1854470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內容版面配置區 5">
            <a:extLst>
              <a:ext uri="{FF2B5EF4-FFF2-40B4-BE49-F238E27FC236}">
                <a16:creationId xmlns:a16="http://schemas.microsoft.com/office/drawing/2014/main" id="{B6ACA6C0-122C-45E0-7DEC-B24AE5102C6E}"/>
              </a:ext>
            </a:extLst>
          </p:cNvPr>
          <p:cNvSpPr>
            <a:spLocks noGrp="1"/>
          </p:cNvSpPr>
          <p:nvPr>
            <p:ph idx="1"/>
          </p:nvPr>
        </p:nvSpPr>
        <p:spPr/>
        <p:txBody>
          <a:bodyPr>
            <a:normAutofit/>
          </a:bodyPr>
          <a:lstStyle/>
          <a:p>
            <a:r>
              <a:rPr lang="en-US" altLang="zh-TW" dirty="0"/>
              <a:t>A Mesh Node enables the AP function only after it has successfully joined the mesh network.</a:t>
            </a:r>
            <a:endParaRPr lang="zh-TW" altLang="en-US" dirty="0"/>
          </a:p>
        </p:txBody>
      </p:sp>
      <p:sp>
        <p:nvSpPr>
          <p:cNvPr id="5" name="標題 4">
            <a:extLst>
              <a:ext uri="{FF2B5EF4-FFF2-40B4-BE49-F238E27FC236}">
                <a16:creationId xmlns:a16="http://schemas.microsoft.com/office/drawing/2014/main" id="{4CC36126-8A69-5204-71EF-B3D5626EFEA7}"/>
              </a:ext>
            </a:extLst>
          </p:cNvPr>
          <p:cNvSpPr>
            <a:spLocks noGrp="1"/>
          </p:cNvSpPr>
          <p:nvPr>
            <p:ph type="title"/>
          </p:nvPr>
        </p:nvSpPr>
        <p:spPr/>
        <p:txBody>
          <a:bodyPr/>
          <a:lstStyle/>
          <a:p>
            <a:r>
              <a:rPr lang="en-US" altLang="zh-TW" dirty="0" err="1"/>
              <a:t>AeroMesh</a:t>
            </a:r>
            <a:r>
              <a:rPr lang="en-US" altLang="zh-TW" dirty="0"/>
              <a:t> v1.0 Feature Details</a:t>
            </a:r>
            <a:endParaRPr lang="zh-TW" altLang="en-US" dirty="0"/>
          </a:p>
        </p:txBody>
      </p:sp>
      <p:pic>
        <p:nvPicPr>
          <p:cNvPr id="2" name="Picture 2">
            <a:extLst>
              <a:ext uri="{FF2B5EF4-FFF2-40B4-BE49-F238E27FC236}">
                <a16:creationId xmlns:a16="http://schemas.microsoft.com/office/drawing/2014/main" id="{3352A974-D329-BD94-B9F9-5CE095D800C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145939" y="3986482"/>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B178C565-A8FF-15D0-9ED3-248B19701FA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984760" y="313603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C5FA7962-3A51-B694-3A5A-8E3954DFA29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2145552" y="4385127"/>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線接點 7">
            <a:extLst>
              <a:ext uri="{FF2B5EF4-FFF2-40B4-BE49-F238E27FC236}">
                <a16:creationId xmlns:a16="http://schemas.microsoft.com/office/drawing/2014/main" id="{A9476179-8DF1-CDED-46D4-FC504C69E5DB}"/>
              </a:ext>
            </a:extLst>
          </p:cNvPr>
          <p:cNvCxnSpPr>
            <a:cxnSpLocks/>
            <a:stCxn id="2" idx="3"/>
            <a:endCxn id="3" idx="1"/>
          </p:cNvCxnSpPr>
          <p:nvPr/>
        </p:nvCxnSpPr>
        <p:spPr>
          <a:xfrm flipV="1">
            <a:off x="1410569" y="3518363"/>
            <a:ext cx="574191" cy="85044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10" name="直線接點 9">
            <a:extLst>
              <a:ext uri="{FF2B5EF4-FFF2-40B4-BE49-F238E27FC236}">
                <a16:creationId xmlns:a16="http://schemas.microsoft.com/office/drawing/2014/main" id="{2753CD0C-B8F2-5542-33DC-E8FF65B3BDAA}"/>
              </a:ext>
            </a:extLst>
          </p:cNvPr>
          <p:cNvCxnSpPr>
            <a:cxnSpLocks/>
            <a:stCxn id="2" idx="3"/>
            <a:endCxn id="7" idx="1"/>
          </p:cNvCxnSpPr>
          <p:nvPr/>
        </p:nvCxnSpPr>
        <p:spPr>
          <a:xfrm>
            <a:off x="1410569" y="4368811"/>
            <a:ext cx="734983" cy="398645"/>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3" name="文字方塊 12">
            <a:extLst>
              <a:ext uri="{FF2B5EF4-FFF2-40B4-BE49-F238E27FC236}">
                <a16:creationId xmlns:a16="http://schemas.microsoft.com/office/drawing/2014/main" id="{EDACDAEE-40E4-0C84-84F8-E042B2739DE3}"/>
              </a:ext>
            </a:extLst>
          </p:cNvPr>
          <p:cNvSpPr txBox="1"/>
          <p:nvPr/>
        </p:nvSpPr>
        <p:spPr>
          <a:xfrm>
            <a:off x="575384" y="3837521"/>
            <a:ext cx="692580" cy="307777"/>
          </a:xfrm>
          <a:prstGeom prst="rect">
            <a:avLst/>
          </a:prstGeom>
          <a:noFill/>
          <a:ln w="12700">
            <a:noFill/>
          </a:ln>
        </p:spPr>
        <p:txBody>
          <a:bodyPr wrap="square" rtlCol="0">
            <a:spAutoFit/>
          </a:bodyPr>
          <a:lstStyle/>
          <a:p>
            <a:r>
              <a:rPr lang="en-US" altLang="zh-TW" sz="1400" b="1" dirty="0">
                <a:solidFill>
                  <a:srgbClr val="FF0000"/>
                </a:solidFill>
              </a:rPr>
              <a:t>Portal</a:t>
            </a:r>
            <a:endParaRPr lang="zh-TW" altLang="en-US" sz="1400" b="1" dirty="0">
              <a:solidFill>
                <a:srgbClr val="FF0000"/>
              </a:solidFill>
            </a:endParaRPr>
          </a:p>
        </p:txBody>
      </p:sp>
      <p:sp>
        <p:nvSpPr>
          <p:cNvPr id="16" name="文字方塊 15">
            <a:extLst>
              <a:ext uri="{FF2B5EF4-FFF2-40B4-BE49-F238E27FC236}">
                <a16:creationId xmlns:a16="http://schemas.microsoft.com/office/drawing/2014/main" id="{9ECAB471-355F-ACC2-28A6-BF3191CBA0F5}"/>
              </a:ext>
            </a:extLst>
          </p:cNvPr>
          <p:cNvSpPr txBox="1"/>
          <p:nvPr/>
        </p:nvSpPr>
        <p:spPr>
          <a:xfrm>
            <a:off x="2189042" y="3308147"/>
            <a:ext cx="803242"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pic>
        <p:nvPicPr>
          <p:cNvPr id="17" name="Picture 2">
            <a:extLst>
              <a:ext uri="{FF2B5EF4-FFF2-40B4-BE49-F238E27FC236}">
                <a16:creationId xmlns:a16="http://schemas.microsoft.com/office/drawing/2014/main" id="{5584F348-D294-38AC-2C1C-5B6567C609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3145165" y="472744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33882FC2-9045-6913-F30A-9EF5AABA94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5144391" y="4573556"/>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線接點 18">
            <a:extLst>
              <a:ext uri="{FF2B5EF4-FFF2-40B4-BE49-F238E27FC236}">
                <a16:creationId xmlns:a16="http://schemas.microsoft.com/office/drawing/2014/main" id="{BE2DF331-C773-7500-0071-AE0D37B6664C}"/>
              </a:ext>
            </a:extLst>
          </p:cNvPr>
          <p:cNvCxnSpPr>
            <a:cxnSpLocks/>
            <a:stCxn id="7" idx="3"/>
            <a:endCxn id="17" idx="1"/>
          </p:cNvCxnSpPr>
          <p:nvPr/>
        </p:nvCxnSpPr>
        <p:spPr>
          <a:xfrm>
            <a:off x="2410182" y="4767456"/>
            <a:ext cx="734983" cy="342317"/>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20" name="直線接點 19">
            <a:extLst>
              <a:ext uri="{FF2B5EF4-FFF2-40B4-BE49-F238E27FC236}">
                <a16:creationId xmlns:a16="http://schemas.microsoft.com/office/drawing/2014/main" id="{9F2F12AE-4B06-7675-D733-4FB19F46836E}"/>
              </a:ext>
            </a:extLst>
          </p:cNvPr>
          <p:cNvCxnSpPr>
            <a:cxnSpLocks/>
            <a:stCxn id="18" idx="3"/>
          </p:cNvCxnSpPr>
          <p:nvPr/>
        </p:nvCxnSpPr>
        <p:spPr>
          <a:xfrm>
            <a:off x="5409021" y="4955885"/>
            <a:ext cx="734984" cy="373293"/>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21" name="直線接點 20">
            <a:extLst>
              <a:ext uri="{FF2B5EF4-FFF2-40B4-BE49-F238E27FC236}">
                <a16:creationId xmlns:a16="http://schemas.microsoft.com/office/drawing/2014/main" id="{33D3E7F5-8005-4C6A-D5A9-C2D6BB5A9D7A}"/>
              </a:ext>
            </a:extLst>
          </p:cNvPr>
          <p:cNvCxnSpPr>
            <a:cxnSpLocks/>
            <a:stCxn id="17" idx="3"/>
            <a:endCxn id="25" idx="1"/>
          </p:cNvCxnSpPr>
          <p:nvPr/>
        </p:nvCxnSpPr>
        <p:spPr>
          <a:xfrm>
            <a:off x="3409795" y="5109773"/>
            <a:ext cx="734983" cy="12376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22" name="直線接點 21">
            <a:extLst>
              <a:ext uri="{FF2B5EF4-FFF2-40B4-BE49-F238E27FC236}">
                <a16:creationId xmlns:a16="http://schemas.microsoft.com/office/drawing/2014/main" id="{BE861428-5A80-BE94-2D35-0959EE44ED4A}"/>
              </a:ext>
            </a:extLst>
          </p:cNvPr>
          <p:cNvCxnSpPr>
            <a:cxnSpLocks/>
            <a:stCxn id="25" idx="3"/>
            <a:endCxn id="18" idx="1"/>
          </p:cNvCxnSpPr>
          <p:nvPr/>
        </p:nvCxnSpPr>
        <p:spPr>
          <a:xfrm flipV="1">
            <a:off x="4409408" y="4955885"/>
            <a:ext cx="734983" cy="27765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pic>
        <p:nvPicPr>
          <p:cNvPr id="25" name="Picture 2">
            <a:extLst>
              <a:ext uri="{FF2B5EF4-FFF2-40B4-BE49-F238E27FC236}">
                <a16:creationId xmlns:a16="http://schemas.microsoft.com/office/drawing/2014/main" id="{EBE33B53-1580-B232-DF93-27BCCD634E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4144778" y="4851212"/>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a:extLst>
              <a:ext uri="{FF2B5EF4-FFF2-40B4-BE49-F238E27FC236}">
                <a16:creationId xmlns:a16="http://schemas.microsoft.com/office/drawing/2014/main" id="{4CC5BBFF-55D4-54B4-11CD-A82AE243DA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6144005" y="4946849"/>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7" name="圖片 26" descr="一張含有 行動電話, 小工具, 螢幕擷取畫面, 通訊設備 的圖片&#10;&#10;自動產生的描述">
            <a:extLst>
              <a:ext uri="{FF2B5EF4-FFF2-40B4-BE49-F238E27FC236}">
                <a16:creationId xmlns:a16="http://schemas.microsoft.com/office/drawing/2014/main" id="{45BC589D-BF2A-F21F-1F6B-56A84203CD7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472628" y="3686771"/>
            <a:ext cx="475556" cy="475556"/>
          </a:xfrm>
          <a:prstGeom prst="rect">
            <a:avLst/>
          </a:prstGeom>
        </p:spPr>
      </p:pic>
      <p:pic>
        <p:nvPicPr>
          <p:cNvPr id="28" name="圖片 27" descr="一張含有 圓形, 圖形, 黑暗, 黑色 的圖片&#10;&#10;自動產生的描述">
            <a:extLst>
              <a:ext uri="{FF2B5EF4-FFF2-40B4-BE49-F238E27FC236}">
                <a16:creationId xmlns:a16="http://schemas.microsoft.com/office/drawing/2014/main" id="{E2F0E6C0-E3DB-69ED-71E5-960FF6B33AD5}"/>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7803873">
            <a:off x="2748329" y="3179630"/>
            <a:ext cx="765888" cy="765888"/>
          </a:xfrm>
          <a:prstGeom prst="rect">
            <a:avLst/>
          </a:prstGeom>
        </p:spPr>
      </p:pic>
      <p:sp>
        <p:nvSpPr>
          <p:cNvPr id="34" name="禁止標誌 33">
            <a:extLst>
              <a:ext uri="{FF2B5EF4-FFF2-40B4-BE49-F238E27FC236}">
                <a16:creationId xmlns:a16="http://schemas.microsoft.com/office/drawing/2014/main" id="{DCC17D6E-DC5C-6CB7-CA2E-05DF23422572}"/>
              </a:ext>
            </a:extLst>
          </p:cNvPr>
          <p:cNvSpPr/>
          <p:nvPr/>
        </p:nvSpPr>
        <p:spPr>
          <a:xfrm>
            <a:off x="1469394" y="3736912"/>
            <a:ext cx="471692" cy="471692"/>
          </a:xfrm>
          <a:prstGeom prst="noSmoking">
            <a:avLst>
              <a:gd name="adj" fmla="val 1032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TW" altLang="en-US">
              <a:solidFill>
                <a:schemeClr val="tx1"/>
              </a:solidFill>
            </a:endParaRPr>
          </a:p>
        </p:txBody>
      </p:sp>
      <p:sp>
        <p:nvSpPr>
          <p:cNvPr id="36" name="禁止標誌 35">
            <a:extLst>
              <a:ext uri="{FF2B5EF4-FFF2-40B4-BE49-F238E27FC236}">
                <a16:creationId xmlns:a16="http://schemas.microsoft.com/office/drawing/2014/main" id="{540B8744-9C0A-AF91-2C62-E2598402EA80}"/>
              </a:ext>
            </a:extLst>
          </p:cNvPr>
          <p:cNvSpPr/>
          <p:nvPr/>
        </p:nvSpPr>
        <p:spPr>
          <a:xfrm>
            <a:off x="2569942" y="4720039"/>
            <a:ext cx="471692" cy="471692"/>
          </a:xfrm>
          <a:prstGeom prst="noSmoking">
            <a:avLst>
              <a:gd name="adj" fmla="val 1032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TW" altLang="en-US">
              <a:solidFill>
                <a:schemeClr val="tx1"/>
              </a:solidFill>
            </a:endParaRPr>
          </a:p>
        </p:txBody>
      </p:sp>
      <p:pic>
        <p:nvPicPr>
          <p:cNvPr id="37" name="圖片 36" descr="一張含有 圓形, 圖形, 黑暗, 黑色 的圖片&#10;&#10;自動產生的描述">
            <a:extLst>
              <a:ext uri="{FF2B5EF4-FFF2-40B4-BE49-F238E27FC236}">
                <a16:creationId xmlns:a16="http://schemas.microsoft.com/office/drawing/2014/main" id="{3A23B75E-8D89-7368-C8B6-00B02F387986}"/>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0198519">
            <a:off x="3023302" y="5218004"/>
            <a:ext cx="765888" cy="765888"/>
          </a:xfrm>
          <a:prstGeom prst="rect">
            <a:avLst/>
          </a:prstGeom>
        </p:spPr>
      </p:pic>
      <p:pic>
        <p:nvPicPr>
          <p:cNvPr id="38" name="圖片 37" descr="一張含有 圓形, 圖形, 黑暗, 黑色 的圖片&#10;&#10;自動產生的描述">
            <a:extLst>
              <a:ext uri="{FF2B5EF4-FFF2-40B4-BE49-F238E27FC236}">
                <a16:creationId xmlns:a16="http://schemas.microsoft.com/office/drawing/2014/main" id="{9B541375-D962-CD87-7339-4E910AB4634F}"/>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0198519">
            <a:off x="4153034" y="5285263"/>
            <a:ext cx="765888" cy="765888"/>
          </a:xfrm>
          <a:prstGeom prst="rect">
            <a:avLst/>
          </a:prstGeom>
        </p:spPr>
      </p:pic>
      <p:pic>
        <p:nvPicPr>
          <p:cNvPr id="39" name="圖片 38" descr="一張含有 圓形, 圖形, 黑暗, 黑色 的圖片&#10;&#10;自動產生的描述">
            <a:extLst>
              <a:ext uri="{FF2B5EF4-FFF2-40B4-BE49-F238E27FC236}">
                <a16:creationId xmlns:a16="http://schemas.microsoft.com/office/drawing/2014/main" id="{D71D6910-ADDE-BB66-F2FD-9ACAEB7BE294}"/>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0198519">
            <a:off x="5093108" y="5059942"/>
            <a:ext cx="765888" cy="765888"/>
          </a:xfrm>
          <a:prstGeom prst="rect">
            <a:avLst/>
          </a:prstGeom>
        </p:spPr>
      </p:pic>
      <p:pic>
        <p:nvPicPr>
          <p:cNvPr id="40" name="圖片 39" descr="一張含有 圓形, 圖形, 黑暗, 黑色 的圖片&#10;&#10;自動產生的描述">
            <a:extLst>
              <a:ext uri="{FF2B5EF4-FFF2-40B4-BE49-F238E27FC236}">
                <a16:creationId xmlns:a16="http://schemas.microsoft.com/office/drawing/2014/main" id="{864C2F16-50E5-E901-AD4B-01BD98E9294D}"/>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0198519">
            <a:off x="6198710" y="5399027"/>
            <a:ext cx="765888" cy="765888"/>
          </a:xfrm>
          <a:prstGeom prst="rect">
            <a:avLst/>
          </a:prstGeom>
        </p:spPr>
      </p:pic>
      <p:pic>
        <p:nvPicPr>
          <p:cNvPr id="41" name="圖片 40" descr="一張含有 圓形, 圖形, 黑暗, 黑色 的圖片&#10;&#10;自動產生的描述">
            <a:extLst>
              <a:ext uri="{FF2B5EF4-FFF2-40B4-BE49-F238E27FC236}">
                <a16:creationId xmlns:a16="http://schemas.microsoft.com/office/drawing/2014/main" id="{133227FF-DB28-F643-F297-D398D96FF662}"/>
              </a:ext>
            </a:extLst>
          </p:cNvPr>
          <p:cNvPicPr>
            <a:picLocks noChangeAspect="1"/>
          </p:cNvPicPr>
          <p:nvPr/>
        </p:nvPicPr>
        <p:blipFill>
          <a:blip r:embed="rId6">
            <a:duotone>
              <a:schemeClr val="accent4">
                <a:shade val="45000"/>
                <a:satMod val="135000"/>
              </a:schemeClr>
              <a:prstClr val="white"/>
            </a:duotone>
            <a:extLst>
              <a:ext uri="{837473B0-CC2E-450A-ABE3-18F120FF3D39}">
                <a1611:picAttrSrcUrl xmlns:a1611="http://schemas.microsoft.com/office/drawing/2016/11/main" r:id="rId7"/>
              </a:ext>
            </a:extLst>
          </a:blip>
          <a:stretch>
            <a:fillRect/>
          </a:stretch>
        </p:blipFill>
        <p:spPr>
          <a:xfrm rot="14801392">
            <a:off x="2542790" y="3905883"/>
            <a:ext cx="765888" cy="765888"/>
          </a:xfrm>
          <a:prstGeom prst="rect">
            <a:avLst/>
          </a:prstGeom>
        </p:spPr>
      </p:pic>
    </p:spTree>
    <p:extLst>
      <p:ext uri="{BB962C8B-B14F-4D97-AF65-F5344CB8AC3E}">
        <p14:creationId xmlns:p14="http://schemas.microsoft.com/office/powerpoint/2010/main" val="298464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par>
                          <p:cTn id="8" fill="hold">
                            <p:stCondLst>
                              <p:cond delay="500"/>
                            </p:stCondLst>
                            <p:childTnLst>
                              <p:par>
                                <p:cTn id="9" presetID="16" presetClass="exit" presetSubtype="21" fill="hold" nodeType="afterEffect">
                                  <p:stCondLst>
                                    <p:cond delay="0"/>
                                  </p:stCondLst>
                                  <p:childTnLst>
                                    <p:animEffect transition="out" filter="barn(inVertical)">
                                      <p:cBhvr>
                                        <p:cTn id="10" dur="500"/>
                                        <p:tgtEl>
                                          <p:spTgt spid="28"/>
                                        </p:tgtEl>
                                      </p:cBhvr>
                                    </p:animEffect>
                                    <p:set>
                                      <p:cBhvr>
                                        <p:cTn id="11" dur="1" fill="hold">
                                          <p:stCondLst>
                                            <p:cond delay="499"/>
                                          </p:stCondLst>
                                        </p:cTn>
                                        <p:tgtEl>
                                          <p:spTgt spid="28"/>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childTnLst>
                          </p:cTn>
                        </p:par>
                        <p:par>
                          <p:cTn id="17" fill="hold">
                            <p:stCondLst>
                              <p:cond delay="500"/>
                            </p:stCondLst>
                            <p:childTnLst>
                              <p:par>
                                <p:cTn id="18" presetID="16" presetClass="exit" presetSubtype="21" fill="hold" nodeType="afterEffect">
                                  <p:stCondLst>
                                    <p:cond delay="0"/>
                                  </p:stCondLst>
                                  <p:childTnLst>
                                    <p:animEffect transition="out" filter="barn(inVertical)">
                                      <p:cBhvr>
                                        <p:cTn id="19" dur="500"/>
                                        <p:tgtEl>
                                          <p:spTgt spid="37"/>
                                        </p:tgtEl>
                                      </p:cBhvr>
                                    </p:animEffect>
                                    <p:set>
                                      <p:cBhvr>
                                        <p:cTn id="20" dur="1" fill="hold">
                                          <p:stCondLst>
                                            <p:cond delay="499"/>
                                          </p:stCondLst>
                                        </p:cTn>
                                        <p:tgtEl>
                                          <p:spTgt spid="37"/>
                                        </p:tgtEl>
                                        <p:attrNameLst>
                                          <p:attrName>style.visibility</p:attrName>
                                        </p:attrNameLst>
                                      </p:cBhvr>
                                      <p:to>
                                        <p:strVal val="hidden"/>
                                      </p:to>
                                    </p:set>
                                  </p:childTnLst>
                                </p:cTn>
                              </p:par>
                            </p:childTnLst>
                          </p:cTn>
                        </p:par>
                        <p:par>
                          <p:cTn id="21" fill="hold">
                            <p:stCondLst>
                              <p:cond delay="1000"/>
                            </p:stCondLst>
                            <p:childTnLst>
                              <p:par>
                                <p:cTn id="22" presetID="16" presetClass="exit" presetSubtype="21" fill="hold" nodeType="afterEffect">
                                  <p:stCondLst>
                                    <p:cond delay="0"/>
                                  </p:stCondLst>
                                  <p:childTnLst>
                                    <p:animEffect transition="out" filter="barn(inVertical)">
                                      <p:cBhvr>
                                        <p:cTn id="23" dur="500"/>
                                        <p:tgtEl>
                                          <p:spTgt spid="21"/>
                                        </p:tgtEl>
                                      </p:cBhvr>
                                    </p:animEffect>
                                    <p:set>
                                      <p:cBhvr>
                                        <p:cTn id="24" dur="1" fill="hold">
                                          <p:stCondLst>
                                            <p:cond delay="499"/>
                                          </p:stCondLst>
                                        </p:cTn>
                                        <p:tgtEl>
                                          <p:spTgt spid="21"/>
                                        </p:tgtEl>
                                        <p:attrNameLst>
                                          <p:attrName>style.visibility</p:attrName>
                                        </p:attrNameLst>
                                      </p:cBhvr>
                                      <p:to>
                                        <p:strVal val="hidden"/>
                                      </p:to>
                                    </p:set>
                                  </p:childTnLst>
                                </p:cTn>
                              </p:par>
                            </p:childTnLst>
                          </p:cTn>
                        </p:par>
                        <p:par>
                          <p:cTn id="25" fill="hold">
                            <p:stCondLst>
                              <p:cond delay="1500"/>
                            </p:stCondLst>
                            <p:childTnLst>
                              <p:par>
                                <p:cTn id="26" presetID="16" presetClass="exit" presetSubtype="21" fill="hold" nodeType="afterEffect">
                                  <p:stCondLst>
                                    <p:cond delay="0"/>
                                  </p:stCondLst>
                                  <p:childTnLst>
                                    <p:animEffect transition="out" filter="barn(inVertical)">
                                      <p:cBhvr>
                                        <p:cTn id="27" dur="500"/>
                                        <p:tgtEl>
                                          <p:spTgt spid="38"/>
                                        </p:tgtEl>
                                      </p:cBhvr>
                                    </p:animEffect>
                                    <p:set>
                                      <p:cBhvr>
                                        <p:cTn id="28" dur="1" fill="hold">
                                          <p:stCondLst>
                                            <p:cond delay="499"/>
                                          </p:stCondLst>
                                        </p:cTn>
                                        <p:tgtEl>
                                          <p:spTgt spid="38"/>
                                        </p:tgtEl>
                                        <p:attrNameLst>
                                          <p:attrName>style.visibility</p:attrName>
                                        </p:attrNameLst>
                                      </p:cBhvr>
                                      <p:to>
                                        <p:strVal val="hidden"/>
                                      </p:to>
                                    </p:set>
                                  </p:childTnLst>
                                </p:cTn>
                              </p:par>
                            </p:childTnLst>
                          </p:cTn>
                        </p:par>
                        <p:par>
                          <p:cTn id="29" fill="hold">
                            <p:stCondLst>
                              <p:cond delay="2000"/>
                            </p:stCondLst>
                            <p:childTnLst>
                              <p:par>
                                <p:cTn id="30" presetID="16" presetClass="exit" presetSubtype="21" fill="hold" nodeType="afterEffect">
                                  <p:stCondLst>
                                    <p:cond delay="0"/>
                                  </p:stCondLst>
                                  <p:childTnLst>
                                    <p:animEffect transition="out" filter="barn(inVertical)">
                                      <p:cBhvr>
                                        <p:cTn id="31" dur="500"/>
                                        <p:tgtEl>
                                          <p:spTgt spid="22"/>
                                        </p:tgtEl>
                                      </p:cBhvr>
                                    </p:animEffect>
                                    <p:set>
                                      <p:cBhvr>
                                        <p:cTn id="32" dur="1" fill="hold">
                                          <p:stCondLst>
                                            <p:cond delay="499"/>
                                          </p:stCondLst>
                                        </p:cTn>
                                        <p:tgtEl>
                                          <p:spTgt spid="22"/>
                                        </p:tgtEl>
                                        <p:attrNameLst>
                                          <p:attrName>style.visibility</p:attrName>
                                        </p:attrNameLst>
                                      </p:cBhvr>
                                      <p:to>
                                        <p:strVal val="hidden"/>
                                      </p:to>
                                    </p:set>
                                  </p:childTnLst>
                                </p:cTn>
                              </p:par>
                            </p:childTnLst>
                          </p:cTn>
                        </p:par>
                        <p:par>
                          <p:cTn id="33" fill="hold">
                            <p:stCondLst>
                              <p:cond delay="2500"/>
                            </p:stCondLst>
                            <p:childTnLst>
                              <p:par>
                                <p:cTn id="34" presetID="16" presetClass="exit" presetSubtype="21" fill="hold" nodeType="afterEffect">
                                  <p:stCondLst>
                                    <p:cond delay="0"/>
                                  </p:stCondLst>
                                  <p:childTnLst>
                                    <p:animEffect transition="out" filter="barn(inVertical)">
                                      <p:cBhvr>
                                        <p:cTn id="35" dur="500"/>
                                        <p:tgtEl>
                                          <p:spTgt spid="39"/>
                                        </p:tgtEl>
                                      </p:cBhvr>
                                    </p:animEffect>
                                    <p:set>
                                      <p:cBhvr>
                                        <p:cTn id="36" dur="1" fill="hold">
                                          <p:stCondLst>
                                            <p:cond delay="499"/>
                                          </p:stCondLst>
                                        </p:cTn>
                                        <p:tgtEl>
                                          <p:spTgt spid="39"/>
                                        </p:tgtEl>
                                        <p:attrNameLst>
                                          <p:attrName>style.visibility</p:attrName>
                                        </p:attrNameLst>
                                      </p:cBhvr>
                                      <p:to>
                                        <p:strVal val="hidden"/>
                                      </p:to>
                                    </p:set>
                                  </p:childTnLst>
                                </p:cTn>
                              </p:par>
                            </p:childTnLst>
                          </p:cTn>
                        </p:par>
                        <p:par>
                          <p:cTn id="37" fill="hold">
                            <p:stCondLst>
                              <p:cond delay="3000"/>
                            </p:stCondLst>
                            <p:childTnLst>
                              <p:par>
                                <p:cTn id="38" presetID="16" presetClass="exit" presetSubtype="21" fill="hold" nodeType="afterEffect">
                                  <p:stCondLst>
                                    <p:cond delay="0"/>
                                  </p:stCondLst>
                                  <p:childTnLst>
                                    <p:animEffect transition="out" filter="barn(inVertical)">
                                      <p:cBhvr>
                                        <p:cTn id="39" dur="500"/>
                                        <p:tgtEl>
                                          <p:spTgt spid="20"/>
                                        </p:tgtEl>
                                      </p:cBhvr>
                                    </p:animEffect>
                                    <p:set>
                                      <p:cBhvr>
                                        <p:cTn id="40" dur="1" fill="hold">
                                          <p:stCondLst>
                                            <p:cond delay="499"/>
                                          </p:stCondLst>
                                        </p:cTn>
                                        <p:tgtEl>
                                          <p:spTgt spid="20"/>
                                        </p:tgtEl>
                                        <p:attrNameLst>
                                          <p:attrName>style.visibility</p:attrName>
                                        </p:attrNameLst>
                                      </p:cBhvr>
                                      <p:to>
                                        <p:strVal val="hidden"/>
                                      </p:to>
                                    </p:set>
                                  </p:childTnLst>
                                </p:cTn>
                              </p:par>
                            </p:childTnLst>
                          </p:cTn>
                        </p:par>
                        <p:par>
                          <p:cTn id="41" fill="hold">
                            <p:stCondLst>
                              <p:cond delay="3500"/>
                            </p:stCondLst>
                            <p:childTnLst>
                              <p:par>
                                <p:cTn id="42" presetID="16" presetClass="exit" presetSubtype="21" fill="hold" nodeType="afterEffect">
                                  <p:stCondLst>
                                    <p:cond delay="0"/>
                                  </p:stCondLst>
                                  <p:childTnLst>
                                    <p:animEffect transition="out" filter="barn(inVertical)">
                                      <p:cBhvr>
                                        <p:cTn id="43" dur="500"/>
                                        <p:tgtEl>
                                          <p:spTgt spid="40"/>
                                        </p:tgtEl>
                                      </p:cBhvr>
                                    </p:animEffect>
                                    <p:set>
                                      <p:cBhvr>
                                        <p:cTn id="44" dur="1" fill="hold">
                                          <p:stCondLst>
                                            <p:cond delay="499"/>
                                          </p:stCondLst>
                                        </p:cTn>
                                        <p:tgtEl>
                                          <p:spTgt spid="40"/>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66C0BB5-20D0-04E8-5FE5-F7CC90232C0A}"/>
              </a:ext>
            </a:extLst>
          </p:cNvPr>
          <p:cNvSpPr>
            <a:spLocks noGrp="1"/>
          </p:cNvSpPr>
          <p:nvPr>
            <p:ph type="title"/>
          </p:nvPr>
        </p:nvSpPr>
        <p:spPr/>
        <p:txBody>
          <a:bodyPr/>
          <a:lstStyle/>
          <a:p>
            <a:r>
              <a:rPr lang="en-US" altLang="zh-TW" dirty="0" err="1"/>
              <a:t>AeroMesh</a:t>
            </a:r>
            <a:r>
              <a:rPr lang="en-US" altLang="zh-TW" dirty="0"/>
              <a:t> v1.0 Join Flow</a:t>
            </a:r>
            <a:endParaRPr lang="zh-TW" altLang="en-US" dirty="0"/>
          </a:p>
        </p:txBody>
      </p:sp>
      <p:sp>
        <p:nvSpPr>
          <p:cNvPr id="4" name="矩形 3">
            <a:extLst>
              <a:ext uri="{FF2B5EF4-FFF2-40B4-BE49-F238E27FC236}">
                <a16:creationId xmlns:a16="http://schemas.microsoft.com/office/drawing/2014/main" id="{79988AB5-4D83-5D51-ACF5-1DFB983068C9}"/>
              </a:ext>
            </a:extLst>
          </p:cNvPr>
          <p:cNvSpPr/>
          <p:nvPr/>
        </p:nvSpPr>
        <p:spPr>
          <a:xfrm>
            <a:off x="2696379" y="1214051"/>
            <a:ext cx="1584176"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eaLnBrk="1" fontAlgn="auto" hangingPunct="1">
              <a:spcBef>
                <a:spcPts val="0"/>
              </a:spcBef>
              <a:spcAft>
                <a:spcPts val="0"/>
              </a:spcAft>
            </a:pPr>
            <a:r>
              <a:rPr lang="en-US" altLang="zh-TW" sz="1800" dirty="0">
                <a:solidFill>
                  <a:srgbClr val="FFFFFF"/>
                </a:solidFill>
                <a:latin typeface="Arial"/>
                <a:ea typeface="微軟正黑體"/>
              </a:rPr>
              <a:t>Node</a:t>
            </a:r>
            <a:endParaRPr lang="zh-TW" altLang="en-US" sz="1800" dirty="0">
              <a:solidFill>
                <a:srgbClr val="FFFFFF"/>
              </a:solidFill>
              <a:latin typeface="Arial"/>
              <a:ea typeface="微軟正黑體"/>
            </a:endParaRPr>
          </a:p>
        </p:txBody>
      </p:sp>
      <p:cxnSp>
        <p:nvCxnSpPr>
          <p:cNvPr id="7" name="直線接點 6">
            <a:extLst>
              <a:ext uri="{FF2B5EF4-FFF2-40B4-BE49-F238E27FC236}">
                <a16:creationId xmlns:a16="http://schemas.microsoft.com/office/drawing/2014/main" id="{3FE524ED-4303-7D4B-29F4-6B273963112F}"/>
              </a:ext>
            </a:extLst>
          </p:cNvPr>
          <p:cNvCxnSpPr>
            <a:cxnSpLocks/>
            <a:stCxn id="4" idx="2"/>
          </p:cNvCxnSpPr>
          <p:nvPr/>
        </p:nvCxnSpPr>
        <p:spPr>
          <a:xfrm>
            <a:off x="3488467" y="1646099"/>
            <a:ext cx="0" cy="468052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id="{BCED5C57-5664-1909-9616-24FFDBED1F0D}"/>
              </a:ext>
            </a:extLst>
          </p:cNvPr>
          <p:cNvSpPr/>
          <p:nvPr/>
        </p:nvSpPr>
        <p:spPr>
          <a:xfrm>
            <a:off x="8736293" y="1214051"/>
            <a:ext cx="1584176"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1219170" eaLnBrk="1" fontAlgn="auto" hangingPunct="1">
              <a:spcBef>
                <a:spcPts val="0"/>
              </a:spcBef>
              <a:spcAft>
                <a:spcPts val="0"/>
              </a:spcAft>
            </a:pPr>
            <a:r>
              <a:rPr lang="en-US" altLang="zh-TW" sz="1800" dirty="0">
                <a:solidFill>
                  <a:srgbClr val="FFFFFF"/>
                </a:solidFill>
                <a:latin typeface="Arial"/>
                <a:ea typeface="微軟正黑體"/>
              </a:rPr>
              <a:t>Portal</a:t>
            </a:r>
            <a:endParaRPr lang="zh-TW" altLang="en-US" sz="1800" dirty="0">
              <a:solidFill>
                <a:srgbClr val="FFFFFF"/>
              </a:solidFill>
              <a:latin typeface="Arial"/>
              <a:ea typeface="微軟正黑體"/>
            </a:endParaRPr>
          </a:p>
        </p:txBody>
      </p:sp>
      <p:cxnSp>
        <p:nvCxnSpPr>
          <p:cNvPr id="14" name="直線接點 13">
            <a:extLst>
              <a:ext uri="{FF2B5EF4-FFF2-40B4-BE49-F238E27FC236}">
                <a16:creationId xmlns:a16="http://schemas.microsoft.com/office/drawing/2014/main" id="{22EAC08B-B72A-188B-8D5F-C6B0D06EF3F5}"/>
              </a:ext>
            </a:extLst>
          </p:cNvPr>
          <p:cNvCxnSpPr>
            <a:cxnSpLocks/>
            <a:stCxn id="13" idx="2"/>
          </p:cNvCxnSpPr>
          <p:nvPr/>
        </p:nvCxnSpPr>
        <p:spPr>
          <a:xfrm>
            <a:off x="9528381" y="1646100"/>
            <a:ext cx="0" cy="469175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1" name="左大括弧 30">
            <a:extLst>
              <a:ext uri="{FF2B5EF4-FFF2-40B4-BE49-F238E27FC236}">
                <a16:creationId xmlns:a16="http://schemas.microsoft.com/office/drawing/2014/main" id="{85B36C22-5603-5243-C5E3-F8E172182D5A}"/>
              </a:ext>
            </a:extLst>
          </p:cNvPr>
          <p:cNvSpPr/>
          <p:nvPr/>
        </p:nvSpPr>
        <p:spPr>
          <a:xfrm>
            <a:off x="2742931" y="2354025"/>
            <a:ext cx="581028" cy="1638913"/>
          </a:xfrm>
          <a:prstGeom prst="leftBrace">
            <a:avLst>
              <a:gd name="adj1" fmla="val 8333"/>
              <a:gd name="adj2" fmla="val 51132"/>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219170" eaLnBrk="1" fontAlgn="auto" hangingPunct="1">
              <a:spcBef>
                <a:spcPts val="0"/>
              </a:spcBef>
              <a:spcAft>
                <a:spcPts val="0"/>
              </a:spcAft>
            </a:pPr>
            <a:endParaRPr lang="zh-TW" altLang="en-US" sz="1800">
              <a:solidFill>
                <a:srgbClr val="000000"/>
              </a:solidFill>
              <a:latin typeface="Arial"/>
              <a:ea typeface="微軟正黑體"/>
            </a:endParaRPr>
          </a:p>
        </p:txBody>
      </p:sp>
      <p:sp>
        <p:nvSpPr>
          <p:cNvPr id="32" name="文字方塊 31">
            <a:extLst>
              <a:ext uri="{FF2B5EF4-FFF2-40B4-BE49-F238E27FC236}">
                <a16:creationId xmlns:a16="http://schemas.microsoft.com/office/drawing/2014/main" id="{3239710D-ECA4-69EB-00B8-189BBC5F3E55}"/>
              </a:ext>
            </a:extLst>
          </p:cNvPr>
          <p:cNvSpPr txBox="1"/>
          <p:nvPr/>
        </p:nvSpPr>
        <p:spPr>
          <a:xfrm>
            <a:off x="1120940" y="2978257"/>
            <a:ext cx="1694128" cy="420564"/>
          </a:xfrm>
          <a:prstGeom prst="rect">
            <a:avLst/>
          </a:prstGeom>
          <a:noFill/>
        </p:spPr>
        <p:txBody>
          <a:bodyPr wrap="square" rtlCol="0">
            <a:spAutoFit/>
          </a:bodyPr>
          <a:lstStyle/>
          <a:p>
            <a:pPr defTabSz="1219170" eaLnBrk="1" fontAlgn="auto" hangingPunct="1">
              <a:spcBef>
                <a:spcPts val="0"/>
              </a:spcBef>
              <a:spcAft>
                <a:spcPts val="0"/>
              </a:spcAft>
            </a:pPr>
            <a:r>
              <a:rPr lang="en-US" altLang="zh-TW" sz="2133" dirty="0">
                <a:solidFill>
                  <a:srgbClr val="000000"/>
                </a:solidFill>
                <a:latin typeface="Arial"/>
                <a:ea typeface="微軟正黑體"/>
              </a:rPr>
              <a:t>Join mesh</a:t>
            </a:r>
            <a:endParaRPr lang="zh-TW" altLang="en-US" sz="2133" dirty="0">
              <a:solidFill>
                <a:srgbClr val="000000"/>
              </a:solidFill>
              <a:latin typeface="Arial"/>
              <a:ea typeface="微軟正黑體"/>
            </a:endParaRPr>
          </a:p>
        </p:txBody>
      </p:sp>
      <p:sp>
        <p:nvSpPr>
          <p:cNvPr id="33" name="左大括弧 32">
            <a:extLst>
              <a:ext uri="{FF2B5EF4-FFF2-40B4-BE49-F238E27FC236}">
                <a16:creationId xmlns:a16="http://schemas.microsoft.com/office/drawing/2014/main" id="{DB07BD84-6DC4-E876-9E7C-97A160C49A1C}"/>
              </a:ext>
            </a:extLst>
          </p:cNvPr>
          <p:cNvSpPr/>
          <p:nvPr/>
        </p:nvSpPr>
        <p:spPr>
          <a:xfrm>
            <a:off x="2759925" y="4600464"/>
            <a:ext cx="581033" cy="142082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219170" eaLnBrk="1" fontAlgn="auto" hangingPunct="1">
              <a:spcBef>
                <a:spcPts val="0"/>
              </a:spcBef>
              <a:spcAft>
                <a:spcPts val="0"/>
              </a:spcAft>
            </a:pPr>
            <a:endParaRPr lang="zh-TW" altLang="en-US" sz="1800">
              <a:solidFill>
                <a:srgbClr val="000000"/>
              </a:solidFill>
              <a:latin typeface="Arial"/>
              <a:ea typeface="微軟正黑體"/>
            </a:endParaRPr>
          </a:p>
        </p:txBody>
      </p:sp>
      <p:sp>
        <p:nvSpPr>
          <p:cNvPr id="34" name="文字方塊 33">
            <a:extLst>
              <a:ext uri="{FF2B5EF4-FFF2-40B4-BE49-F238E27FC236}">
                <a16:creationId xmlns:a16="http://schemas.microsoft.com/office/drawing/2014/main" id="{EC44AAE3-CC55-FC10-1B17-42518B00D1CA}"/>
              </a:ext>
            </a:extLst>
          </p:cNvPr>
          <p:cNvSpPr txBox="1"/>
          <p:nvPr/>
        </p:nvSpPr>
        <p:spPr>
          <a:xfrm>
            <a:off x="1033038" y="4814071"/>
            <a:ext cx="2124796" cy="1077026"/>
          </a:xfrm>
          <a:prstGeom prst="rect">
            <a:avLst/>
          </a:prstGeom>
          <a:noFill/>
        </p:spPr>
        <p:txBody>
          <a:bodyPr wrap="square" rtlCol="0">
            <a:spAutoFit/>
          </a:bodyPr>
          <a:lstStyle/>
          <a:p>
            <a:pPr defTabSz="1219170" eaLnBrk="1" fontAlgn="auto" hangingPunct="1">
              <a:spcBef>
                <a:spcPts val="0"/>
              </a:spcBef>
              <a:spcAft>
                <a:spcPts val="0"/>
              </a:spcAft>
            </a:pPr>
            <a:r>
              <a:rPr lang="en-US" altLang="zh-TW" sz="2133" dirty="0">
                <a:solidFill>
                  <a:srgbClr val="000000"/>
                </a:solidFill>
                <a:latin typeface="Arial"/>
                <a:ea typeface="微軟正黑體"/>
              </a:rPr>
              <a:t>Periodical Update scan report</a:t>
            </a:r>
            <a:endParaRPr lang="zh-TW" altLang="en-US" sz="2133" dirty="0">
              <a:solidFill>
                <a:srgbClr val="000000"/>
              </a:solidFill>
              <a:latin typeface="Arial"/>
              <a:ea typeface="微軟正黑體"/>
            </a:endParaRPr>
          </a:p>
        </p:txBody>
      </p:sp>
      <p:cxnSp>
        <p:nvCxnSpPr>
          <p:cNvPr id="8" name="直線單箭頭接點 7">
            <a:extLst>
              <a:ext uri="{FF2B5EF4-FFF2-40B4-BE49-F238E27FC236}">
                <a16:creationId xmlns:a16="http://schemas.microsoft.com/office/drawing/2014/main" id="{DD259984-8A21-54C6-D0E1-FABEC21D6569}"/>
              </a:ext>
            </a:extLst>
          </p:cNvPr>
          <p:cNvCxnSpPr>
            <a:cxnSpLocks/>
          </p:cNvCxnSpPr>
          <p:nvPr/>
        </p:nvCxnSpPr>
        <p:spPr>
          <a:xfrm>
            <a:off x="3488467" y="2062264"/>
            <a:ext cx="6039915" cy="0"/>
          </a:xfrm>
          <a:prstGeom prst="straightConnector1">
            <a:avLst/>
          </a:prstGeom>
          <a:ln w="28575">
            <a:solidFill>
              <a:schemeClr val="accent3">
                <a:lumMod val="75000"/>
              </a:schemeClr>
            </a:solidFill>
            <a:prstDash val="dash"/>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0" name="文字方塊 9">
            <a:extLst>
              <a:ext uri="{FF2B5EF4-FFF2-40B4-BE49-F238E27FC236}">
                <a16:creationId xmlns:a16="http://schemas.microsoft.com/office/drawing/2014/main" id="{C79CD62B-FF60-6D94-0E66-8C467A65543D}"/>
              </a:ext>
            </a:extLst>
          </p:cNvPr>
          <p:cNvSpPr txBox="1"/>
          <p:nvPr/>
        </p:nvSpPr>
        <p:spPr>
          <a:xfrm>
            <a:off x="4732782" y="1646100"/>
            <a:ext cx="3751540" cy="420564"/>
          </a:xfrm>
          <a:prstGeom prst="rect">
            <a:avLst/>
          </a:prstGeom>
          <a:noFill/>
        </p:spPr>
        <p:txBody>
          <a:bodyPr wrap="square" rtlCol="0">
            <a:spAutoFit/>
          </a:bodyPr>
          <a:lstStyle/>
          <a:p>
            <a:pPr defTabSz="1219170" eaLnBrk="1" fontAlgn="auto" hangingPunct="1">
              <a:spcBef>
                <a:spcPts val="0"/>
              </a:spcBef>
              <a:spcAft>
                <a:spcPts val="0"/>
              </a:spcAft>
            </a:pPr>
            <a:r>
              <a:rPr lang="en-US" altLang="zh-TW" sz="2133" b="1" dirty="0">
                <a:solidFill>
                  <a:srgbClr val="000000"/>
                </a:solidFill>
                <a:latin typeface="Arial"/>
                <a:ea typeface="微軟正黑體"/>
              </a:rPr>
              <a:t>Setup wireless connection </a:t>
            </a:r>
            <a:endParaRPr lang="zh-TW" altLang="en-US" sz="2133" b="1" dirty="0">
              <a:solidFill>
                <a:srgbClr val="000000"/>
              </a:solidFill>
              <a:latin typeface="Arial"/>
              <a:ea typeface="微軟正黑體"/>
            </a:endParaRPr>
          </a:p>
        </p:txBody>
      </p:sp>
      <p:sp>
        <p:nvSpPr>
          <p:cNvPr id="5" name="箭號: 向右 4">
            <a:extLst>
              <a:ext uri="{FF2B5EF4-FFF2-40B4-BE49-F238E27FC236}">
                <a16:creationId xmlns:a16="http://schemas.microsoft.com/office/drawing/2014/main" id="{0DE03639-8625-771A-8F86-69AE35879FA3}"/>
              </a:ext>
            </a:extLst>
          </p:cNvPr>
          <p:cNvSpPr/>
          <p:nvPr/>
        </p:nvSpPr>
        <p:spPr>
          <a:xfrm>
            <a:off x="3515513" y="2354025"/>
            <a:ext cx="5979388" cy="780068"/>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1219170" eaLnBrk="1" fontAlgn="auto" hangingPunct="1">
              <a:spcBef>
                <a:spcPts val="0"/>
              </a:spcBef>
              <a:spcAft>
                <a:spcPts val="0"/>
              </a:spcAft>
            </a:pPr>
            <a:r>
              <a:rPr lang="en-US" altLang="zh-TW" sz="2400" dirty="0">
                <a:solidFill>
                  <a:srgbClr val="000000"/>
                </a:solidFill>
                <a:latin typeface="Arial"/>
                <a:ea typeface="微軟正黑體"/>
              </a:rPr>
              <a:t>join request*</a:t>
            </a:r>
            <a:endParaRPr lang="zh-TW" altLang="en-US" sz="2400" dirty="0">
              <a:solidFill>
                <a:srgbClr val="000000"/>
              </a:solidFill>
              <a:latin typeface="Arial"/>
              <a:ea typeface="微軟正黑體"/>
            </a:endParaRPr>
          </a:p>
        </p:txBody>
      </p:sp>
      <p:sp>
        <p:nvSpPr>
          <p:cNvPr id="9" name="箭號: 向左 8">
            <a:extLst>
              <a:ext uri="{FF2B5EF4-FFF2-40B4-BE49-F238E27FC236}">
                <a16:creationId xmlns:a16="http://schemas.microsoft.com/office/drawing/2014/main" id="{9B04BC61-FF53-4BE1-E68F-7375DF9467EA}"/>
              </a:ext>
            </a:extLst>
          </p:cNvPr>
          <p:cNvSpPr/>
          <p:nvPr/>
        </p:nvSpPr>
        <p:spPr>
          <a:xfrm>
            <a:off x="3514647" y="3203959"/>
            <a:ext cx="5979387" cy="782400"/>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1219170" eaLnBrk="1" fontAlgn="auto" hangingPunct="1">
              <a:spcBef>
                <a:spcPts val="0"/>
              </a:spcBef>
              <a:spcAft>
                <a:spcPts val="0"/>
              </a:spcAft>
            </a:pPr>
            <a:r>
              <a:rPr lang="en-US" altLang="zh-TW" sz="2400" dirty="0">
                <a:solidFill>
                  <a:srgbClr val="000000"/>
                </a:solidFill>
                <a:latin typeface="Arial"/>
                <a:ea typeface="微軟正黑體"/>
              </a:rPr>
              <a:t>join response</a:t>
            </a:r>
            <a:endParaRPr lang="zh-TW" altLang="en-US" sz="2400" dirty="0">
              <a:solidFill>
                <a:srgbClr val="000000"/>
              </a:solidFill>
              <a:latin typeface="Arial"/>
              <a:ea typeface="微軟正黑體"/>
            </a:endParaRPr>
          </a:p>
        </p:txBody>
      </p:sp>
      <p:sp>
        <p:nvSpPr>
          <p:cNvPr id="11" name="箭號: 向右 10">
            <a:extLst>
              <a:ext uri="{FF2B5EF4-FFF2-40B4-BE49-F238E27FC236}">
                <a16:creationId xmlns:a16="http://schemas.microsoft.com/office/drawing/2014/main" id="{B3FABE03-75E9-7830-78B9-BE322864BC21}"/>
              </a:ext>
            </a:extLst>
          </p:cNvPr>
          <p:cNvSpPr/>
          <p:nvPr/>
        </p:nvSpPr>
        <p:spPr>
          <a:xfrm>
            <a:off x="3514647" y="4485117"/>
            <a:ext cx="5979388" cy="780068"/>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1219170" eaLnBrk="1" fontAlgn="auto" hangingPunct="1">
              <a:spcBef>
                <a:spcPts val="0"/>
              </a:spcBef>
              <a:spcAft>
                <a:spcPts val="0"/>
              </a:spcAft>
            </a:pPr>
            <a:r>
              <a:rPr lang="en-US" altLang="zh-TW" sz="2400" dirty="0">
                <a:solidFill>
                  <a:srgbClr val="000000"/>
                </a:solidFill>
                <a:latin typeface="Arial"/>
                <a:ea typeface="微軟正黑體"/>
              </a:rPr>
              <a:t>send scan report</a:t>
            </a:r>
            <a:endParaRPr lang="zh-TW" altLang="en-US" sz="2400" dirty="0">
              <a:solidFill>
                <a:srgbClr val="000000"/>
              </a:solidFill>
              <a:latin typeface="Arial"/>
              <a:ea typeface="微軟正黑體"/>
            </a:endParaRPr>
          </a:p>
        </p:txBody>
      </p:sp>
      <p:sp>
        <p:nvSpPr>
          <p:cNvPr id="12" name="箭號: 向左 11">
            <a:extLst>
              <a:ext uri="{FF2B5EF4-FFF2-40B4-BE49-F238E27FC236}">
                <a16:creationId xmlns:a16="http://schemas.microsoft.com/office/drawing/2014/main" id="{9251AA0F-945A-8588-3B3D-1C330681EAD9}"/>
              </a:ext>
            </a:extLst>
          </p:cNvPr>
          <p:cNvSpPr/>
          <p:nvPr/>
        </p:nvSpPr>
        <p:spPr>
          <a:xfrm>
            <a:off x="3514647" y="5202741"/>
            <a:ext cx="5979387" cy="782400"/>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1219170" eaLnBrk="1" fontAlgn="auto" hangingPunct="1">
              <a:spcBef>
                <a:spcPts val="0"/>
              </a:spcBef>
              <a:spcAft>
                <a:spcPts val="0"/>
              </a:spcAft>
            </a:pPr>
            <a:r>
              <a:rPr lang="en-US" altLang="zh-TW" sz="2400" dirty="0">
                <a:solidFill>
                  <a:srgbClr val="000000"/>
                </a:solidFill>
                <a:latin typeface="Arial"/>
                <a:ea typeface="微軟正黑體"/>
              </a:rPr>
              <a:t>scan report ack</a:t>
            </a:r>
            <a:endParaRPr lang="zh-TW" altLang="en-US" sz="2400" dirty="0">
              <a:solidFill>
                <a:srgbClr val="000000"/>
              </a:solidFill>
              <a:latin typeface="Arial"/>
              <a:ea typeface="微軟正黑體"/>
            </a:endParaRPr>
          </a:p>
        </p:txBody>
      </p:sp>
      <p:grpSp>
        <p:nvGrpSpPr>
          <p:cNvPr id="29" name="群組 28">
            <a:extLst>
              <a:ext uri="{FF2B5EF4-FFF2-40B4-BE49-F238E27FC236}">
                <a16:creationId xmlns:a16="http://schemas.microsoft.com/office/drawing/2014/main" id="{7A598B00-36B4-0BDB-B759-7D794CC41D4E}"/>
              </a:ext>
            </a:extLst>
          </p:cNvPr>
          <p:cNvGrpSpPr/>
          <p:nvPr/>
        </p:nvGrpSpPr>
        <p:grpSpPr>
          <a:xfrm>
            <a:off x="457351" y="4656467"/>
            <a:ext cx="470552" cy="1423203"/>
            <a:chOff x="107504" y="3450348"/>
            <a:chExt cx="352914" cy="1067402"/>
          </a:xfrm>
        </p:grpSpPr>
        <p:sp>
          <p:nvSpPr>
            <p:cNvPr id="15" name="箭號: 彎曲 14">
              <a:extLst>
                <a:ext uri="{FF2B5EF4-FFF2-40B4-BE49-F238E27FC236}">
                  <a16:creationId xmlns:a16="http://schemas.microsoft.com/office/drawing/2014/main" id="{AB807C73-1417-B87A-D549-4EAA9A3C23A1}"/>
                </a:ext>
              </a:extLst>
            </p:cNvPr>
            <p:cNvSpPr/>
            <p:nvPr/>
          </p:nvSpPr>
          <p:spPr>
            <a:xfrm>
              <a:off x="107504" y="3450348"/>
              <a:ext cx="216024" cy="991202"/>
            </a:xfrm>
            <a:prstGeom prst="ben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219170" eaLnBrk="1" fontAlgn="auto" hangingPunct="1">
                <a:spcBef>
                  <a:spcPts val="0"/>
                </a:spcBef>
                <a:spcAft>
                  <a:spcPts val="0"/>
                </a:spcAft>
              </a:pPr>
              <a:endParaRPr lang="zh-TW" altLang="en-US" sz="2400">
                <a:solidFill>
                  <a:srgbClr val="000000"/>
                </a:solidFill>
                <a:latin typeface="Arial"/>
                <a:ea typeface="微軟正黑體"/>
              </a:endParaRPr>
            </a:p>
          </p:txBody>
        </p:sp>
        <p:sp>
          <p:nvSpPr>
            <p:cNvPr id="19" name="箭號: 彎曲 18">
              <a:extLst>
                <a:ext uri="{FF2B5EF4-FFF2-40B4-BE49-F238E27FC236}">
                  <a16:creationId xmlns:a16="http://schemas.microsoft.com/office/drawing/2014/main" id="{81387207-6C42-DFFA-8950-FC464B0B3A6A}"/>
                </a:ext>
              </a:extLst>
            </p:cNvPr>
            <p:cNvSpPr/>
            <p:nvPr/>
          </p:nvSpPr>
          <p:spPr>
            <a:xfrm rot="10800000">
              <a:off x="244394" y="3526548"/>
              <a:ext cx="216024" cy="991202"/>
            </a:xfrm>
            <a:prstGeom prst="bentArrow">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219170" eaLnBrk="1" fontAlgn="auto" hangingPunct="1">
                <a:spcBef>
                  <a:spcPts val="0"/>
                </a:spcBef>
                <a:spcAft>
                  <a:spcPts val="0"/>
                </a:spcAft>
              </a:pPr>
              <a:endParaRPr lang="zh-TW" altLang="en-US" sz="2400">
                <a:solidFill>
                  <a:srgbClr val="000000"/>
                </a:solidFill>
                <a:latin typeface="Arial"/>
                <a:ea typeface="微軟正黑體"/>
              </a:endParaRPr>
            </a:p>
          </p:txBody>
        </p:sp>
      </p:grpSp>
      <p:sp>
        <p:nvSpPr>
          <p:cNvPr id="3" name="TextBox 2">
            <a:extLst>
              <a:ext uri="{FF2B5EF4-FFF2-40B4-BE49-F238E27FC236}">
                <a16:creationId xmlns:a16="http://schemas.microsoft.com/office/drawing/2014/main" id="{A00484DA-2081-F8DA-4CA4-200BA3FD7074}"/>
              </a:ext>
            </a:extLst>
          </p:cNvPr>
          <p:cNvSpPr txBox="1"/>
          <p:nvPr/>
        </p:nvSpPr>
        <p:spPr>
          <a:xfrm>
            <a:off x="9886120" y="2744059"/>
            <a:ext cx="1184940" cy="369332"/>
          </a:xfrm>
          <a:prstGeom prst="rect">
            <a:avLst/>
          </a:prstGeom>
          <a:noFill/>
        </p:spPr>
        <p:txBody>
          <a:bodyPr wrap="none" rtlCol="0">
            <a:spAutoFit/>
          </a:bodyPr>
          <a:lstStyle/>
          <a:p>
            <a:r>
              <a:rPr lang="en-US" dirty="0"/>
              <a:t>*multicast</a:t>
            </a:r>
            <a:endParaRPr lang="LID4096" dirty="0"/>
          </a:p>
        </p:txBody>
      </p:sp>
    </p:spTree>
    <p:extLst>
      <p:ext uri="{BB962C8B-B14F-4D97-AF65-F5344CB8AC3E}">
        <p14:creationId xmlns:p14="http://schemas.microsoft.com/office/powerpoint/2010/main" val="489065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橢圓 58"/>
          <p:cNvSpPr/>
          <p:nvPr/>
        </p:nvSpPr>
        <p:spPr>
          <a:xfrm>
            <a:off x="191344" y="-243409"/>
            <a:ext cx="11953328" cy="655272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p:txBody>
          <a:bodyPr>
            <a:normAutofit fontScale="90000"/>
          </a:bodyPr>
          <a:lstStyle/>
          <a:p>
            <a:r>
              <a:rPr lang="en-US" altLang="zh-TW" dirty="0"/>
              <a:t>MOXA AeroMesh v1.0 Performance</a:t>
            </a:r>
            <a:endParaRPr lang="zh-TW" altLang="en-US" dirty="0"/>
          </a:p>
        </p:txBody>
      </p:sp>
      <p:sp>
        <p:nvSpPr>
          <p:cNvPr id="34" name="Content Placeholder 33">
            <a:extLst>
              <a:ext uri="{FF2B5EF4-FFF2-40B4-BE49-F238E27FC236}">
                <a16:creationId xmlns:a16="http://schemas.microsoft.com/office/drawing/2014/main" id="{C58A561F-9C5F-0AA7-7FCF-FE611A543437}"/>
              </a:ext>
            </a:extLst>
          </p:cNvPr>
          <p:cNvSpPr>
            <a:spLocks noGrp="1"/>
          </p:cNvSpPr>
          <p:nvPr>
            <p:ph sz="quarter" idx="12"/>
          </p:nvPr>
        </p:nvSpPr>
        <p:spPr/>
        <p:txBody>
          <a:bodyPr>
            <a:normAutofit fontScale="92500" lnSpcReduction="20000"/>
          </a:bodyPr>
          <a:lstStyle/>
          <a:p>
            <a:r>
              <a:rPr lang="en-US" altLang="zh-TW" sz="3200" dirty="0"/>
              <a:t>(Shared Channel)</a:t>
            </a:r>
            <a:endParaRPr lang="LID4096" dirty="0"/>
          </a:p>
        </p:txBody>
      </p:sp>
      <p:sp>
        <p:nvSpPr>
          <p:cNvPr id="19" name="橢圓 18"/>
          <p:cNvSpPr/>
          <p:nvPr/>
        </p:nvSpPr>
        <p:spPr>
          <a:xfrm>
            <a:off x="4340399" y="2630819"/>
            <a:ext cx="1080120"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MAP</a:t>
            </a:r>
            <a:endParaRPr lang="zh-TW" altLang="en-US" dirty="0"/>
          </a:p>
        </p:txBody>
      </p:sp>
      <p:sp>
        <p:nvSpPr>
          <p:cNvPr id="21" name="橢圓 20"/>
          <p:cNvSpPr/>
          <p:nvPr/>
        </p:nvSpPr>
        <p:spPr>
          <a:xfrm>
            <a:off x="8657455" y="2327176"/>
            <a:ext cx="1080120"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MAP</a:t>
            </a:r>
            <a:endParaRPr lang="zh-TW" altLang="en-US" dirty="0"/>
          </a:p>
        </p:txBody>
      </p:sp>
      <p:cxnSp>
        <p:nvCxnSpPr>
          <p:cNvPr id="53" name="直線接點 52"/>
          <p:cNvCxnSpPr/>
          <p:nvPr/>
        </p:nvCxnSpPr>
        <p:spPr>
          <a:xfrm>
            <a:off x="1243847" y="4691387"/>
            <a:ext cx="277688" cy="0"/>
          </a:xfrm>
          <a:prstGeom prst="line">
            <a:avLst/>
          </a:prstGeom>
          <a:ln w="38100">
            <a:solidFill>
              <a:schemeClr val="accent4">
                <a:lumMod val="75000"/>
              </a:schemeClr>
            </a:solidFill>
            <a:prstDash val="sysDot"/>
          </a:ln>
        </p:spPr>
        <p:style>
          <a:lnRef idx="1">
            <a:schemeClr val="accent4"/>
          </a:lnRef>
          <a:fillRef idx="0">
            <a:schemeClr val="accent4"/>
          </a:fillRef>
          <a:effectRef idx="0">
            <a:schemeClr val="accent4"/>
          </a:effectRef>
          <a:fontRef idx="minor">
            <a:schemeClr val="tx1"/>
          </a:fontRef>
        </p:style>
      </p:cxnSp>
      <p:sp>
        <p:nvSpPr>
          <p:cNvPr id="55" name="文字方塊 54"/>
          <p:cNvSpPr txBox="1"/>
          <p:nvPr/>
        </p:nvSpPr>
        <p:spPr>
          <a:xfrm>
            <a:off x="1502320" y="4564430"/>
            <a:ext cx="2098997" cy="254044"/>
          </a:xfrm>
          <a:prstGeom prst="rect">
            <a:avLst/>
          </a:prstGeom>
          <a:noFill/>
        </p:spPr>
        <p:txBody>
          <a:bodyPr wrap="square" rtlCol="0">
            <a:spAutoFit/>
          </a:bodyPr>
          <a:lstStyle/>
          <a:p>
            <a:r>
              <a:rPr lang="en-US" altLang="zh-TW" sz="1051" dirty="0"/>
              <a:t>Standard Wi-Fi AP Service</a:t>
            </a:r>
            <a:endParaRPr lang="zh-TW" altLang="en-US" sz="1051" dirty="0"/>
          </a:p>
        </p:txBody>
      </p:sp>
      <p:sp>
        <p:nvSpPr>
          <p:cNvPr id="62" name="文字方塊 61"/>
          <p:cNvSpPr txBox="1"/>
          <p:nvPr/>
        </p:nvSpPr>
        <p:spPr>
          <a:xfrm>
            <a:off x="1816977" y="1686406"/>
            <a:ext cx="1872208" cy="307777"/>
          </a:xfrm>
          <a:prstGeom prst="rect">
            <a:avLst/>
          </a:prstGeom>
          <a:noFill/>
        </p:spPr>
        <p:txBody>
          <a:bodyPr wrap="square" rtlCol="0">
            <a:spAutoFit/>
          </a:bodyPr>
          <a:lstStyle/>
          <a:p>
            <a:r>
              <a:rPr lang="en-US" altLang="zh-TW" sz="1400" dirty="0"/>
              <a:t>Ethernet</a:t>
            </a:r>
            <a:endParaRPr lang="zh-TW" altLang="en-US" sz="1400" dirty="0"/>
          </a:p>
        </p:txBody>
      </p:sp>
      <p:cxnSp>
        <p:nvCxnSpPr>
          <p:cNvPr id="33" name="直線接點 32"/>
          <p:cNvCxnSpPr/>
          <p:nvPr/>
        </p:nvCxnSpPr>
        <p:spPr>
          <a:xfrm>
            <a:off x="2135560" y="1700808"/>
            <a:ext cx="1080120"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5" name="直線接點 34"/>
          <p:cNvCxnSpPr/>
          <p:nvPr/>
        </p:nvCxnSpPr>
        <p:spPr>
          <a:xfrm>
            <a:off x="2927648" y="1700808"/>
            <a:ext cx="0" cy="936104"/>
          </a:xfrm>
          <a:prstGeom prst="line">
            <a:avLst/>
          </a:prstGeom>
          <a:ln w="38100"/>
        </p:spPr>
        <p:style>
          <a:lnRef idx="1">
            <a:schemeClr val="dk1"/>
          </a:lnRef>
          <a:fillRef idx="0">
            <a:schemeClr val="dk1"/>
          </a:fillRef>
          <a:effectRef idx="0">
            <a:schemeClr val="dk1"/>
          </a:effectRef>
          <a:fontRef idx="minor">
            <a:schemeClr val="tx1"/>
          </a:fontRef>
        </p:style>
      </p:cxnSp>
      <p:cxnSp>
        <p:nvCxnSpPr>
          <p:cNvPr id="36" name="直線接點 35"/>
          <p:cNvCxnSpPr/>
          <p:nvPr/>
        </p:nvCxnSpPr>
        <p:spPr>
          <a:xfrm>
            <a:off x="1243847" y="4912459"/>
            <a:ext cx="277688" cy="0"/>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sp>
        <p:nvSpPr>
          <p:cNvPr id="37" name="文字方塊 36"/>
          <p:cNvSpPr txBox="1"/>
          <p:nvPr/>
        </p:nvSpPr>
        <p:spPr>
          <a:xfrm>
            <a:off x="1502320" y="4780454"/>
            <a:ext cx="1711179" cy="254044"/>
          </a:xfrm>
          <a:prstGeom prst="rect">
            <a:avLst/>
          </a:prstGeom>
          <a:noFill/>
        </p:spPr>
        <p:txBody>
          <a:bodyPr wrap="square" rtlCol="0">
            <a:spAutoFit/>
          </a:bodyPr>
          <a:lstStyle/>
          <a:p>
            <a:r>
              <a:rPr lang="en-US" altLang="zh-TW" sz="1051" dirty="0"/>
              <a:t>Wi-Fi Mesh backhaul</a:t>
            </a:r>
            <a:endParaRPr lang="zh-TW" altLang="en-US" sz="1051" dirty="0"/>
          </a:p>
        </p:txBody>
      </p:sp>
      <p:cxnSp>
        <p:nvCxnSpPr>
          <p:cNvPr id="39" name="直線接點 38"/>
          <p:cNvCxnSpPr>
            <a:cxnSpLocks/>
            <a:stCxn id="18" idx="6"/>
            <a:endCxn id="19" idx="2"/>
          </p:cNvCxnSpPr>
          <p:nvPr/>
        </p:nvCxnSpPr>
        <p:spPr>
          <a:xfrm>
            <a:off x="3539717" y="2924944"/>
            <a:ext cx="800683" cy="209931"/>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cxnSp>
        <p:nvCxnSpPr>
          <p:cNvPr id="40" name="直線接點 39"/>
          <p:cNvCxnSpPr>
            <a:cxnSpLocks/>
            <a:endCxn id="20" idx="2"/>
          </p:cNvCxnSpPr>
          <p:nvPr/>
        </p:nvCxnSpPr>
        <p:spPr>
          <a:xfrm flipV="1">
            <a:off x="5420519" y="2770241"/>
            <a:ext cx="800684" cy="314459"/>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cxnSp>
        <p:nvCxnSpPr>
          <p:cNvPr id="42" name="直線接點 41"/>
          <p:cNvCxnSpPr>
            <a:cxnSpLocks/>
          </p:cNvCxnSpPr>
          <p:nvPr/>
        </p:nvCxnSpPr>
        <p:spPr>
          <a:xfrm>
            <a:off x="6782082" y="2770241"/>
            <a:ext cx="1888111" cy="236823"/>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sp>
        <p:nvSpPr>
          <p:cNvPr id="20" name="橢圓 19"/>
          <p:cNvSpPr/>
          <p:nvPr/>
        </p:nvSpPr>
        <p:spPr>
          <a:xfrm>
            <a:off x="6221203" y="2266184"/>
            <a:ext cx="1080120"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MAP</a:t>
            </a:r>
            <a:endParaRPr lang="zh-TW" altLang="en-US" dirty="0"/>
          </a:p>
        </p:txBody>
      </p:sp>
      <p:sp>
        <p:nvSpPr>
          <p:cNvPr id="46" name="橢圓 45"/>
          <p:cNvSpPr/>
          <p:nvPr/>
        </p:nvSpPr>
        <p:spPr>
          <a:xfrm>
            <a:off x="9408763" y="4205619"/>
            <a:ext cx="1080120"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MAP</a:t>
            </a:r>
            <a:endParaRPr lang="zh-TW" altLang="en-US" dirty="0"/>
          </a:p>
        </p:txBody>
      </p:sp>
      <p:sp>
        <p:nvSpPr>
          <p:cNvPr id="18" name="橢圓 17"/>
          <p:cNvSpPr/>
          <p:nvPr/>
        </p:nvSpPr>
        <p:spPr>
          <a:xfrm>
            <a:off x="2423593" y="2420888"/>
            <a:ext cx="1116124"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MPR</a:t>
            </a:r>
            <a:endParaRPr lang="zh-TW" altLang="en-US" dirty="0"/>
          </a:p>
        </p:txBody>
      </p:sp>
      <p:cxnSp>
        <p:nvCxnSpPr>
          <p:cNvPr id="66" name="直線接點 65"/>
          <p:cNvCxnSpPr/>
          <p:nvPr/>
        </p:nvCxnSpPr>
        <p:spPr>
          <a:xfrm>
            <a:off x="9305363" y="3343709"/>
            <a:ext cx="432213" cy="882272"/>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sp>
        <p:nvSpPr>
          <p:cNvPr id="49" name="橢圓 48"/>
          <p:cNvSpPr/>
          <p:nvPr/>
        </p:nvSpPr>
        <p:spPr>
          <a:xfrm>
            <a:off x="7459577" y="5022304"/>
            <a:ext cx="1080120" cy="1008112"/>
          </a:xfrm>
          <a:prstGeom prst="ellipse">
            <a:avLst/>
          </a:prstGeom>
          <a:solidFill>
            <a:srgbClr val="009900"/>
          </a:solidFill>
          <a:ln w="285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TW" dirty="0"/>
              <a:t>MAP</a:t>
            </a:r>
            <a:endParaRPr lang="zh-TW" altLang="en-US" dirty="0"/>
          </a:p>
        </p:txBody>
      </p:sp>
      <p:cxnSp>
        <p:nvCxnSpPr>
          <p:cNvPr id="52" name="直線接點 51"/>
          <p:cNvCxnSpPr/>
          <p:nvPr/>
        </p:nvCxnSpPr>
        <p:spPr>
          <a:xfrm flipV="1">
            <a:off x="8519722" y="4836268"/>
            <a:ext cx="889041" cy="533797"/>
          </a:xfrm>
          <a:prstGeom prst="line">
            <a:avLst/>
          </a:prstGeom>
          <a:ln w="38100">
            <a:solidFill>
              <a:schemeClr val="accent5">
                <a:lumMod val="75000"/>
              </a:schemeClr>
            </a:solidFill>
            <a:prstDash val="sysDot"/>
          </a:ln>
        </p:spPr>
        <p:style>
          <a:lnRef idx="1">
            <a:schemeClr val="accent4"/>
          </a:lnRef>
          <a:fillRef idx="0">
            <a:schemeClr val="accent4"/>
          </a:fillRef>
          <a:effectRef idx="0">
            <a:schemeClr val="accent4"/>
          </a:effectRef>
          <a:fontRef idx="minor">
            <a:schemeClr val="tx1"/>
          </a:fontRef>
        </p:style>
      </p:cxnSp>
      <p:sp>
        <p:nvSpPr>
          <p:cNvPr id="71" name="文字方塊 70"/>
          <p:cNvSpPr txBox="1"/>
          <p:nvPr/>
        </p:nvSpPr>
        <p:spPr>
          <a:xfrm rot="21169113">
            <a:off x="4014697" y="5472760"/>
            <a:ext cx="2444785" cy="307777"/>
          </a:xfrm>
          <a:prstGeom prst="rect">
            <a:avLst/>
          </a:prstGeom>
          <a:noFill/>
        </p:spPr>
        <p:txBody>
          <a:bodyPr wrap="square" rtlCol="0">
            <a:spAutoFit/>
          </a:bodyPr>
          <a:lstStyle/>
          <a:p>
            <a:endParaRPr lang="zh-TW" altLang="en-US" sz="1400" b="1" u="sng" dirty="0">
              <a:latin typeface="Bradley Hand ITC" panose="03070402050302030203" pitchFamily="66" charset="0"/>
            </a:endParaRPr>
          </a:p>
        </p:txBody>
      </p:sp>
      <p:sp>
        <p:nvSpPr>
          <p:cNvPr id="7" name="文字方塊 6">
            <a:extLst>
              <a:ext uri="{FF2B5EF4-FFF2-40B4-BE49-F238E27FC236}">
                <a16:creationId xmlns:a16="http://schemas.microsoft.com/office/drawing/2014/main" id="{803FA193-5B8B-3A85-C488-B84E4E3609C3}"/>
              </a:ext>
            </a:extLst>
          </p:cNvPr>
          <p:cNvSpPr txBox="1"/>
          <p:nvPr/>
        </p:nvSpPr>
        <p:spPr>
          <a:xfrm>
            <a:off x="3316899" y="3274297"/>
            <a:ext cx="1548172" cy="369332"/>
          </a:xfrm>
          <a:prstGeom prst="rect">
            <a:avLst/>
          </a:prstGeom>
          <a:noFill/>
        </p:spPr>
        <p:txBody>
          <a:bodyPr wrap="square" rtlCol="0">
            <a:spAutoFit/>
          </a:bodyPr>
          <a:lstStyle/>
          <a:p>
            <a:r>
              <a:rPr lang="en-US" altLang="zh-TW" dirty="0"/>
              <a:t>867 Mbps</a:t>
            </a:r>
            <a:endParaRPr lang="zh-TW" altLang="en-US" dirty="0"/>
          </a:p>
        </p:txBody>
      </p:sp>
      <p:sp>
        <p:nvSpPr>
          <p:cNvPr id="8" name="文字方塊 7">
            <a:extLst>
              <a:ext uri="{FF2B5EF4-FFF2-40B4-BE49-F238E27FC236}">
                <a16:creationId xmlns:a16="http://schemas.microsoft.com/office/drawing/2014/main" id="{395403E6-E870-CFDF-B66C-B1BAA046BA07}"/>
              </a:ext>
            </a:extLst>
          </p:cNvPr>
          <p:cNvSpPr txBox="1"/>
          <p:nvPr/>
        </p:nvSpPr>
        <p:spPr>
          <a:xfrm>
            <a:off x="5469897" y="3124206"/>
            <a:ext cx="1548172" cy="369332"/>
          </a:xfrm>
          <a:prstGeom prst="rect">
            <a:avLst/>
          </a:prstGeom>
          <a:noFill/>
        </p:spPr>
        <p:txBody>
          <a:bodyPr wrap="square" rtlCol="0">
            <a:spAutoFit/>
          </a:bodyPr>
          <a:lstStyle/>
          <a:p>
            <a:r>
              <a:rPr lang="en-US" altLang="zh-TW" dirty="0"/>
              <a:t>433 Mbps</a:t>
            </a:r>
            <a:endParaRPr lang="zh-TW" altLang="en-US" dirty="0"/>
          </a:p>
        </p:txBody>
      </p:sp>
      <p:sp>
        <p:nvSpPr>
          <p:cNvPr id="9" name="文字方塊 8">
            <a:extLst>
              <a:ext uri="{FF2B5EF4-FFF2-40B4-BE49-F238E27FC236}">
                <a16:creationId xmlns:a16="http://schemas.microsoft.com/office/drawing/2014/main" id="{C3A2CB44-DACA-A6A0-1718-EE090B5C5C9A}"/>
              </a:ext>
            </a:extLst>
          </p:cNvPr>
          <p:cNvSpPr txBox="1"/>
          <p:nvPr/>
        </p:nvSpPr>
        <p:spPr>
          <a:xfrm>
            <a:off x="7392539" y="3001477"/>
            <a:ext cx="1548172" cy="369332"/>
          </a:xfrm>
          <a:prstGeom prst="rect">
            <a:avLst/>
          </a:prstGeom>
          <a:noFill/>
        </p:spPr>
        <p:txBody>
          <a:bodyPr wrap="square" rtlCol="0">
            <a:spAutoFit/>
          </a:bodyPr>
          <a:lstStyle/>
          <a:p>
            <a:r>
              <a:rPr lang="en-US" altLang="zh-TW" dirty="0"/>
              <a:t>216 Mbps</a:t>
            </a:r>
            <a:endParaRPr lang="zh-TW" altLang="en-US" dirty="0"/>
          </a:p>
        </p:txBody>
      </p:sp>
      <p:sp>
        <p:nvSpPr>
          <p:cNvPr id="10" name="文字方塊 9">
            <a:extLst>
              <a:ext uri="{FF2B5EF4-FFF2-40B4-BE49-F238E27FC236}">
                <a16:creationId xmlns:a16="http://schemas.microsoft.com/office/drawing/2014/main" id="{E3C7614B-8D81-F7A6-FF51-BD6FC8FF90C6}"/>
              </a:ext>
            </a:extLst>
          </p:cNvPr>
          <p:cNvSpPr txBox="1"/>
          <p:nvPr/>
        </p:nvSpPr>
        <p:spPr>
          <a:xfrm>
            <a:off x="9679833" y="3343710"/>
            <a:ext cx="1548172" cy="369332"/>
          </a:xfrm>
          <a:prstGeom prst="rect">
            <a:avLst/>
          </a:prstGeom>
          <a:noFill/>
        </p:spPr>
        <p:txBody>
          <a:bodyPr wrap="square" rtlCol="0">
            <a:spAutoFit/>
          </a:bodyPr>
          <a:lstStyle/>
          <a:p>
            <a:r>
              <a:rPr lang="en-US" altLang="zh-TW" dirty="0"/>
              <a:t>108 Mbps</a:t>
            </a:r>
            <a:endParaRPr lang="zh-TW" altLang="en-US" dirty="0"/>
          </a:p>
        </p:txBody>
      </p:sp>
      <p:sp>
        <p:nvSpPr>
          <p:cNvPr id="11" name="文字方塊 10">
            <a:extLst>
              <a:ext uri="{FF2B5EF4-FFF2-40B4-BE49-F238E27FC236}">
                <a16:creationId xmlns:a16="http://schemas.microsoft.com/office/drawing/2014/main" id="{65CFF3F4-BCDA-C04C-7F84-F3343ACB12A2}"/>
              </a:ext>
            </a:extLst>
          </p:cNvPr>
          <p:cNvSpPr txBox="1"/>
          <p:nvPr/>
        </p:nvSpPr>
        <p:spPr>
          <a:xfrm>
            <a:off x="8360231" y="4498149"/>
            <a:ext cx="1548172" cy="369332"/>
          </a:xfrm>
          <a:prstGeom prst="rect">
            <a:avLst/>
          </a:prstGeom>
          <a:noFill/>
        </p:spPr>
        <p:txBody>
          <a:bodyPr wrap="square" rtlCol="0">
            <a:spAutoFit/>
          </a:bodyPr>
          <a:lstStyle/>
          <a:p>
            <a:r>
              <a:rPr lang="en-US" altLang="zh-TW" dirty="0"/>
              <a:t>54 Mbps</a:t>
            </a:r>
            <a:endParaRPr lang="zh-TW" altLang="en-US" dirty="0"/>
          </a:p>
        </p:txBody>
      </p:sp>
      <p:sp>
        <p:nvSpPr>
          <p:cNvPr id="12" name="手繪多邊形: 圖案 11">
            <a:extLst>
              <a:ext uri="{FF2B5EF4-FFF2-40B4-BE49-F238E27FC236}">
                <a16:creationId xmlns:a16="http://schemas.microsoft.com/office/drawing/2014/main" id="{F7757CFD-8A6F-56F8-28F9-62D28C596F12}"/>
              </a:ext>
            </a:extLst>
          </p:cNvPr>
          <p:cNvSpPr/>
          <p:nvPr/>
        </p:nvSpPr>
        <p:spPr>
          <a:xfrm>
            <a:off x="1039483" y="1578635"/>
            <a:ext cx="10032663" cy="4772476"/>
          </a:xfrm>
          <a:custGeom>
            <a:avLst/>
            <a:gdLst>
              <a:gd name="connsiteX0" fmla="*/ 2908540 w 10032662"/>
              <a:gd name="connsiteY0" fmla="*/ 0 h 4772476"/>
              <a:gd name="connsiteX1" fmla="*/ 2968925 w 10032662"/>
              <a:gd name="connsiteY1" fmla="*/ 681487 h 4772476"/>
              <a:gd name="connsiteX2" fmla="*/ 3512389 w 10032662"/>
              <a:gd name="connsiteY2" fmla="*/ 629728 h 4772476"/>
              <a:gd name="connsiteX3" fmla="*/ 4849483 w 10032662"/>
              <a:gd name="connsiteY3" fmla="*/ 414068 h 4772476"/>
              <a:gd name="connsiteX4" fmla="*/ 6160698 w 10032662"/>
              <a:gd name="connsiteY4" fmla="*/ 284672 h 4772476"/>
              <a:gd name="connsiteX5" fmla="*/ 7014713 w 10032662"/>
              <a:gd name="connsiteY5" fmla="*/ 517585 h 4772476"/>
              <a:gd name="connsiteX6" fmla="*/ 8481204 w 10032662"/>
              <a:gd name="connsiteY6" fmla="*/ 258792 h 4772476"/>
              <a:gd name="connsiteX7" fmla="*/ 9783792 w 10032662"/>
              <a:gd name="connsiteY7" fmla="*/ 1302589 h 4772476"/>
              <a:gd name="connsiteX8" fmla="*/ 10025332 w 10032662"/>
              <a:gd name="connsiteY8" fmla="*/ 2656936 h 4772476"/>
              <a:gd name="connsiteX9" fmla="*/ 9663023 w 10032662"/>
              <a:gd name="connsiteY9" fmla="*/ 3743864 h 4772476"/>
              <a:gd name="connsiteX10" fmla="*/ 8024004 w 10032662"/>
              <a:gd name="connsiteY10" fmla="*/ 4451230 h 4772476"/>
              <a:gd name="connsiteX11" fmla="*/ 6393611 w 10032662"/>
              <a:gd name="connsiteY11" fmla="*/ 4641011 h 4772476"/>
              <a:gd name="connsiteX12" fmla="*/ 5841521 w 10032662"/>
              <a:gd name="connsiteY12" fmla="*/ 4744528 h 4772476"/>
              <a:gd name="connsiteX13" fmla="*/ 5134155 w 10032662"/>
              <a:gd name="connsiteY13" fmla="*/ 4114800 h 4772476"/>
              <a:gd name="connsiteX14" fmla="*/ 5746630 w 10032662"/>
              <a:gd name="connsiteY14" fmla="*/ 3459192 h 4772476"/>
              <a:gd name="connsiteX15" fmla="*/ 6540260 w 10032662"/>
              <a:gd name="connsiteY15" fmla="*/ 3010619 h 4772476"/>
              <a:gd name="connsiteX16" fmla="*/ 7368396 w 10032662"/>
              <a:gd name="connsiteY16" fmla="*/ 2700068 h 4772476"/>
              <a:gd name="connsiteX17" fmla="*/ 7342517 w 10032662"/>
              <a:gd name="connsiteY17" fmla="*/ 2286000 h 4772476"/>
              <a:gd name="connsiteX18" fmla="*/ 6911196 w 10032662"/>
              <a:gd name="connsiteY18" fmla="*/ 2156604 h 4772476"/>
              <a:gd name="connsiteX19" fmla="*/ 5893279 w 10032662"/>
              <a:gd name="connsiteY19" fmla="*/ 2009955 h 4772476"/>
              <a:gd name="connsiteX20" fmla="*/ 5384321 w 10032662"/>
              <a:gd name="connsiteY20" fmla="*/ 2406770 h 4772476"/>
              <a:gd name="connsiteX21" fmla="*/ 3900577 w 10032662"/>
              <a:gd name="connsiteY21" fmla="*/ 2536166 h 4772476"/>
              <a:gd name="connsiteX22" fmla="*/ 3244970 w 10032662"/>
              <a:gd name="connsiteY22" fmla="*/ 2553419 h 4772476"/>
              <a:gd name="connsiteX23" fmla="*/ 2244306 w 10032662"/>
              <a:gd name="connsiteY23" fmla="*/ 2838091 h 4772476"/>
              <a:gd name="connsiteX24" fmla="*/ 1079740 w 10032662"/>
              <a:gd name="connsiteY24" fmla="*/ 2242868 h 4772476"/>
              <a:gd name="connsiteX25" fmla="*/ 674298 w 10032662"/>
              <a:gd name="connsiteY25" fmla="*/ 664234 h 4772476"/>
              <a:gd name="connsiteX26" fmla="*/ 61823 w 10032662"/>
              <a:gd name="connsiteY26" fmla="*/ 534838 h 4772476"/>
              <a:gd name="connsiteX27" fmla="*/ 53196 w 10032662"/>
              <a:gd name="connsiteY27" fmla="*/ 474453 h 4772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32662" h="4772476">
                <a:moveTo>
                  <a:pt x="2908540" y="0"/>
                </a:moveTo>
                <a:cubicBezTo>
                  <a:pt x="2888412" y="288266"/>
                  <a:pt x="2868284" y="576532"/>
                  <a:pt x="2968925" y="681487"/>
                </a:cubicBezTo>
                <a:cubicBezTo>
                  <a:pt x="3069566" y="786442"/>
                  <a:pt x="3198963" y="674298"/>
                  <a:pt x="3512389" y="629728"/>
                </a:cubicBezTo>
                <a:cubicBezTo>
                  <a:pt x="3825815" y="585158"/>
                  <a:pt x="4408098" y="471577"/>
                  <a:pt x="4849483" y="414068"/>
                </a:cubicBezTo>
                <a:cubicBezTo>
                  <a:pt x="5290868" y="356559"/>
                  <a:pt x="5799826" y="267419"/>
                  <a:pt x="6160698" y="284672"/>
                </a:cubicBezTo>
                <a:cubicBezTo>
                  <a:pt x="6521570" y="301925"/>
                  <a:pt x="6627962" y="521898"/>
                  <a:pt x="7014713" y="517585"/>
                </a:cubicBezTo>
                <a:cubicBezTo>
                  <a:pt x="7401464" y="513272"/>
                  <a:pt x="8019691" y="127958"/>
                  <a:pt x="8481204" y="258792"/>
                </a:cubicBezTo>
                <a:cubicBezTo>
                  <a:pt x="8942717" y="389626"/>
                  <a:pt x="9526437" y="902898"/>
                  <a:pt x="9783792" y="1302589"/>
                </a:cubicBezTo>
                <a:cubicBezTo>
                  <a:pt x="10041147" y="1702280"/>
                  <a:pt x="10045460" y="2250057"/>
                  <a:pt x="10025332" y="2656936"/>
                </a:cubicBezTo>
                <a:cubicBezTo>
                  <a:pt x="10005204" y="3063815"/>
                  <a:pt x="9996578" y="3444815"/>
                  <a:pt x="9663023" y="3743864"/>
                </a:cubicBezTo>
                <a:cubicBezTo>
                  <a:pt x="9329468" y="4042913"/>
                  <a:pt x="8568906" y="4301706"/>
                  <a:pt x="8024004" y="4451230"/>
                </a:cubicBezTo>
                <a:cubicBezTo>
                  <a:pt x="7479102" y="4600754"/>
                  <a:pt x="6757358" y="4592128"/>
                  <a:pt x="6393611" y="4641011"/>
                </a:cubicBezTo>
                <a:cubicBezTo>
                  <a:pt x="6029864" y="4689894"/>
                  <a:pt x="6051430" y="4832230"/>
                  <a:pt x="5841521" y="4744528"/>
                </a:cubicBezTo>
                <a:cubicBezTo>
                  <a:pt x="5631612" y="4656826"/>
                  <a:pt x="5149970" y="4329023"/>
                  <a:pt x="5134155" y="4114800"/>
                </a:cubicBezTo>
                <a:cubicBezTo>
                  <a:pt x="5118340" y="3900577"/>
                  <a:pt x="5512279" y="3643222"/>
                  <a:pt x="5746630" y="3459192"/>
                </a:cubicBezTo>
                <a:cubicBezTo>
                  <a:pt x="5980981" y="3275162"/>
                  <a:pt x="6269966" y="3137140"/>
                  <a:pt x="6540260" y="3010619"/>
                </a:cubicBezTo>
                <a:cubicBezTo>
                  <a:pt x="6810554" y="2884098"/>
                  <a:pt x="7234687" y="2820838"/>
                  <a:pt x="7368396" y="2700068"/>
                </a:cubicBezTo>
                <a:cubicBezTo>
                  <a:pt x="7502105" y="2579298"/>
                  <a:pt x="7418717" y="2376577"/>
                  <a:pt x="7342517" y="2286000"/>
                </a:cubicBezTo>
                <a:cubicBezTo>
                  <a:pt x="7266317" y="2195423"/>
                  <a:pt x="7152736" y="2202611"/>
                  <a:pt x="6911196" y="2156604"/>
                </a:cubicBezTo>
                <a:cubicBezTo>
                  <a:pt x="6669656" y="2110597"/>
                  <a:pt x="6147758" y="1968261"/>
                  <a:pt x="5893279" y="2009955"/>
                </a:cubicBezTo>
                <a:cubicBezTo>
                  <a:pt x="5638800" y="2051649"/>
                  <a:pt x="5716438" y="2319068"/>
                  <a:pt x="5384321" y="2406770"/>
                </a:cubicBezTo>
                <a:cubicBezTo>
                  <a:pt x="5052204" y="2494472"/>
                  <a:pt x="4257135" y="2511725"/>
                  <a:pt x="3900577" y="2536166"/>
                </a:cubicBezTo>
                <a:cubicBezTo>
                  <a:pt x="3544019" y="2560607"/>
                  <a:pt x="3521015" y="2503098"/>
                  <a:pt x="3244970" y="2553419"/>
                </a:cubicBezTo>
                <a:cubicBezTo>
                  <a:pt x="2968925" y="2603740"/>
                  <a:pt x="2605178" y="2889850"/>
                  <a:pt x="2244306" y="2838091"/>
                </a:cubicBezTo>
                <a:cubicBezTo>
                  <a:pt x="1883434" y="2786332"/>
                  <a:pt x="1341408" y="2605178"/>
                  <a:pt x="1079740" y="2242868"/>
                </a:cubicBezTo>
                <a:cubicBezTo>
                  <a:pt x="818072" y="1880559"/>
                  <a:pt x="843951" y="948906"/>
                  <a:pt x="674298" y="664234"/>
                </a:cubicBezTo>
                <a:cubicBezTo>
                  <a:pt x="504645" y="379562"/>
                  <a:pt x="165340" y="566468"/>
                  <a:pt x="61823" y="534838"/>
                </a:cubicBezTo>
                <a:cubicBezTo>
                  <a:pt x="-41694" y="503208"/>
                  <a:pt x="5751" y="488830"/>
                  <a:pt x="53196" y="47445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手繪多邊形: 圖案 12">
            <a:extLst>
              <a:ext uri="{FF2B5EF4-FFF2-40B4-BE49-F238E27FC236}">
                <a16:creationId xmlns:a16="http://schemas.microsoft.com/office/drawing/2014/main" id="{FBF76F7C-7129-2145-750D-3CD9F81C3673}"/>
              </a:ext>
            </a:extLst>
          </p:cNvPr>
          <p:cNvSpPr/>
          <p:nvPr/>
        </p:nvSpPr>
        <p:spPr>
          <a:xfrm>
            <a:off x="1437736" y="267421"/>
            <a:ext cx="9264771" cy="146673"/>
          </a:xfrm>
          <a:custGeom>
            <a:avLst/>
            <a:gdLst>
              <a:gd name="connsiteX0" fmla="*/ 0 w 9264770"/>
              <a:gd name="connsiteY0" fmla="*/ 34506 h 146673"/>
              <a:gd name="connsiteX1" fmla="*/ 1526875 w 9264770"/>
              <a:gd name="connsiteY1" fmla="*/ 8626 h 146673"/>
              <a:gd name="connsiteX2" fmla="*/ 2812211 w 9264770"/>
              <a:gd name="connsiteY2" fmla="*/ 0 h 146673"/>
              <a:gd name="connsiteX3" fmla="*/ 5469147 w 9264770"/>
              <a:gd name="connsiteY3" fmla="*/ 17253 h 146673"/>
              <a:gd name="connsiteX4" fmla="*/ 7686136 w 9264770"/>
              <a:gd name="connsiteY4" fmla="*/ 146649 h 146673"/>
              <a:gd name="connsiteX5" fmla="*/ 9264770 w 9264770"/>
              <a:gd name="connsiteY5" fmla="*/ 25879 h 14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64770" h="146673">
                <a:moveTo>
                  <a:pt x="0" y="34506"/>
                </a:moveTo>
                <a:lnTo>
                  <a:pt x="1526875" y="8626"/>
                </a:lnTo>
                <a:lnTo>
                  <a:pt x="2812211" y="0"/>
                </a:lnTo>
                <a:lnTo>
                  <a:pt x="5469147" y="17253"/>
                </a:lnTo>
                <a:cubicBezTo>
                  <a:pt x="6281468" y="41694"/>
                  <a:pt x="7053532" y="145211"/>
                  <a:pt x="7686136" y="146649"/>
                </a:cubicBezTo>
                <a:cubicBezTo>
                  <a:pt x="8318740" y="148087"/>
                  <a:pt x="8791755" y="86983"/>
                  <a:pt x="9264770" y="2587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手繪多邊形: 圖案 13">
            <a:extLst>
              <a:ext uri="{FF2B5EF4-FFF2-40B4-BE49-F238E27FC236}">
                <a16:creationId xmlns:a16="http://schemas.microsoft.com/office/drawing/2014/main" id="{0AE6AD7C-7B36-4CAA-F6CE-29AAD5DCF68F}"/>
              </a:ext>
            </a:extLst>
          </p:cNvPr>
          <p:cNvSpPr/>
          <p:nvPr/>
        </p:nvSpPr>
        <p:spPr>
          <a:xfrm>
            <a:off x="3948025" y="1276709"/>
            <a:ext cx="6771735" cy="293299"/>
          </a:xfrm>
          <a:custGeom>
            <a:avLst/>
            <a:gdLst>
              <a:gd name="connsiteX0" fmla="*/ 0 w 6771735"/>
              <a:gd name="connsiteY0" fmla="*/ 293299 h 293299"/>
              <a:gd name="connsiteX1" fmla="*/ 491705 w 6771735"/>
              <a:gd name="connsiteY1" fmla="*/ 77638 h 293299"/>
              <a:gd name="connsiteX2" fmla="*/ 1811547 w 6771735"/>
              <a:gd name="connsiteY2" fmla="*/ 51759 h 293299"/>
              <a:gd name="connsiteX3" fmla="*/ 3260785 w 6771735"/>
              <a:gd name="connsiteY3" fmla="*/ 8627 h 293299"/>
              <a:gd name="connsiteX4" fmla="*/ 4425351 w 6771735"/>
              <a:gd name="connsiteY4" fmla="*/ 146649 h 293299"/>
              <a:gd name="connsiteX5" fmla="*/ 6176513 w 6771735"/>
              <a:gd name="connsiteY5" fmla="*/ 94891 h 293299"/>
              <a:gd name="connsiteX6" fmla="*/ 6771735 w 6771735"/>
              <a:gd name="connsiteY6" fmla="*/ 0 h 293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71735" h="293299">
                <a:moveTo>
                  <a:pt x="0" y="293299"/>
                </a:moveTo>
                <a:cubicBezTo>
                  <a:pt x="94890" y="205597"/>
                  <a:pt x="189780" y="117895"/>
                  <a:pt x="491705" y="77638"/>
                </a:cubicBezTo>
                <a:cubicBezTo>
                  <a:pt x="793630" y="37381"/>
                  <a:pt x="1811547" y="51759"/>
                  <a:pt x="1811547" y="51759"/>
                </a:cubicBezTo>
                <a:cubicBezTo>
                  <a:pt x="2273060" y="40257"/>
                  <a:pt x="2825151" y="-7188"/>
                  <a:pt x="3260785" y="8627"/>
                </a:cubicBezTo>
                <a:cubicBezTo>
                  <a:pt x="3696419" y="24442"/>
                  <a:pt x="3939396" y="132272"/>
                  <a:pt x="4425351" y="146649"/>
                </a:cubicBezTo>
                <a:lnTo>
                  <a:pt x="6176513" y="94891"/>
                </a:lnTo>
                <a:cubicBezTo>
                  <a:pt x="6567577" y="70449"/>
                  <a:pt x="6669656" y="35224"/>
                  <a:pt x="677173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文字方塊 2">
            <a:extLst>
              <a:ext uri="{FF2B5EF4-FFF2-40B4-BE49-F238E27FC236}">
                <a16:creationId xmlns:a16="http://schemas.microsoft.com/office/drawing/2014/main" id="{805F93EF-F5E6-9AA6-8FBA-80994397B57A}"/>
              </a:ext>
            </a:extLst>
          </p:cNvPr>
          <p:cNvSpPr txBox="1"/>
          <p:nvPr/>
        </p:nvSpPr>
        <p:spPr>
          <a:xfrm>
            <a:off x="322651" y="4517326"/>
            <a:ext cx="1080119" cy="297454"/>
          </a:xfrm>
          <a:prstGeom prst="rect">
            <a:avLst/>
          </a:prstGeom>
          <a:noFill/>
        </p:spPr>
        <p:txBody>
          <a:bodyPr wrap="square" rtlCol="0">
            <a:spAutoFit/>
          </a:bodyPr>
          <a:lstStyle/>
          <a:p>
            <a:pPr algn="ctr"/>
            <a:r>
              <a:rPr lang="en-US" altLang="zh-TW" sz="1333" dirty="0">
                <a:solidFill>
                  <a:schemeClr val="accent4">
                    <a:lumMod val="75000"/>
                  </a:schemeClr>
                </a:solidFill>
              </a:rPr>
              <a:t>2.4GHz</a:t>
            </a:r>
            <a:endParaRPr lang="zh-TW" altLang="en-US" sz="1333" dirty="0">
              <a:solidFill>
                <a:schemeClr val="accent4">
                  <a:lumMod val="75000"/>
                </a:schemeClr>
              </a:solidFill>
            </a:endParaRPr>
          </a:p>
        </p:txBody>
      </p:sp>
      <p:sp>
        <p:nvSpPr>
          <p:cNvPr id="5" name="文字方塊 4">
            <a:extLst>
              <a:ext uri="{FF2B5EF4-FFF2-40B4-BE49-F238E27FC236}">
                <a16:creationId xmlns:a16="http://schemas.microsoft.com/office/drawing/2014/main" id="{A996F9CD-B3C2-14A2-D5BE-D0D8BBA84257}"/>
              </a:ext>
            </a:extLst>
          </p:cNvPr>
          <p:cNvSpPr txBox="1"/>
          <p:nvPr/>
        </p:nvSpPr>
        <p:spPr>
          <a:xfrm>
            <a:off x="591775" y="4723264"/>
            <a:ext cx="1080119" cy="297454"/>
          </a:xfrm>
          <a:prstGeom prst="rect">
            <a:avLst/>
          </a:prstGeom>
          <a:noFill/>
        </p:spPr>
        <p:txBody>
          <a:bodyPr wrap="square" rtlCol="0">
            <a:spAutoFit/>
          </a:bodyPr>
          <a:lstStyle/>
          <a:p>
            <a:r>
              <a:rPr lang="en-US" altLang="zh-TW" sz="1333" dirty="0">
                <a:solidFill>
                  <a:schemeClr val="tx2"/>
                </a:solidFill>
              </a:rPr>
              <a:t>5GHz</a:t>
            </a:r>
            <a:endParaRPr lang="zh-TW" altLang="en-US" sz="1333" dirty="0">
              <a:solidFill>
                <a:schemeClr val="tx2"/>
              </a:solidFill>
            </a:endParaRPr>
          </a:p>
        </p:txBody>
      </p:sp>
      <p:pic>
        <p:nvPicPr>
          <p:cNvPr id="1026" name="Picture 2" descr="Orange Wifi symbol (png icon)">
            <a:extLst>
              <a:ext uri="{FF2B5EF4-FFF2-40B4-BE49-F238E27FC236}">
                <a16:creationId xmlns:a16="http://schemas.microsoft.com/office/drawing/2014/main" id="{21F62B8C-DF57-C2E7-85E3-62877685817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375675">
            <a:off x="6538595" y="3138195"/>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Orange Wifi symbol (png icon)">
            <a:extLst>
              <a:ext uri="{FF2B5EF4-FFF2-40B4-BE49-F238E27FC236}">
                <a16:creationId xmlns:a16="http://schemas.microsoft.com/office/drawing/2014/main" id="{D2AFFC8E-F0DD-C111-34CE-1D9F02C1CA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2215483">
            <a:off x="8501125" y="3221552"/>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Orange Wifi symbol (png icon)">
            <a:extLst>
              <a:ext uri="{FF2B5EF4-FFF2-40B4-BE49-F238E27FC236}">
                <a16:creationId xmlns:a16="http://schemas.microsoft.com/office/drawing/2014/main" id="{1EDDF105-55CE-7D2B-577A-EA929B8E4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2215483">
            <a:off x="9167583" y="4995848"/>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Orange Wifi symbol (png icon)">
            <a:extLst>
              <a:ext uri="{FF2B5EF4-FFF2-40B4-BE49-F238E27FC236}">
                <a16:creationId xmlns:a16="http://schemas.microsoft.com/office/drawing/2014/main" id="{600D91AA-F379-6953-1590-819090C5FB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4274356">
            <a:off x="6619009" y="5258220"/>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Orange Wifi symbol (png icon)">
            <a:extLst>
              <a:ext uri="{FF2B5EF4-FFF2-40B4-BE49-F238E27FC236}">
                <a16:creationId xmlns:a16="http://schemas.microsoft.com/office/drawing/2014/main" id="{613A61BF-A290-9286-96D2-8AEA6EB9D03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70461">
            <a:off x="4242631" y="3427512"/>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Orange Wifi symbol (png icon)">
            <a:extLst>
              <a:ext uri="{FF2B5EF4-FFF2-40B4-BE49-F238E27FC236}">
                <a16:creationId xmlns:a16="http://schemas.microsoft.com/office/drawing/2014/main" id="{9ACB0112-3DC0-0CB7-4577-84577C4B7D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970461">
            <a:off x="2479313" y="3304571"/>
            <a:ext cx="926232" cy="9262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afety solutions that are tough enough for underground mining equipment |  Optimo Electronics">
            <a:extLst>
              <a:ext uri="{FF2B5EF4-FFF2-40B4-BE49-F238E27FC236}">
                <a16:creationId xmlns:a16="http://schemas.microsoft.com/office/drawing/2014/main" id="{844FEE70-8098-6350-354E-61DA6A80A48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7508" y="3901139"/>
            <a:ext cx="1013203" cy="64482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Underground Mining Machines">
            <a:extLst>
              <a:ext uri="{FF2B5EF4-FFF2-40B4-BE49-F238E27FC236}">
                <a16:creationId xmlns:a16="http://schemas.microsoft.com/office/drawing/2014/main" id="{1E1F2E27-EC69-63CF-BABB-DB9D074B368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65065" y="4932931"/>
            <a:ext cx="2213364" cy="121951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afety solutions that are tough enough for underground mining equipment |  Optimo Electronics">
            <a:extLst>
              <a:ext uri="{FF2B5EF4-FFF2-40B4-BE49-F238E27FC236}">
                <a16:creationId xmlns:a16="http://schemas.microsoft.com/office/drawing/2014/main" id="{3EB562A5-A054-5B5E-2489-AFBB9A82E68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7589" y="3649603"/>
            <a:ext cx="1013203" cy="64482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Underground Mining Scooptram Loaders FL18 from China manufacturer -  FAMBITION">
            <a:extLst>
              <a:ext uri="{FF2B5EF4-FFF2-40B4-BE49-F238E27FC236}">
                <a16:creationId xmlns:a16="http://schemas.microsoft.com/office/drawing/2014/main" id="{7B775909-A4C6-8FA4-BE98-B7E70592806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38956" y="5418648"/>
            <a:ext cx="1391477" cy="692115"/>
          </a:xfrm>
          <a:prstGeom prst="rect">
            <a:avLst/>
          </a:prstGeom>
          <a:noFill/>
          <a:extLst>
            <a:ext uri="{909E8E84-426E-40DD-AFC4-6F175D3DCCD1}">
              <a14:hiddenFill xmlns:a14="http://schemas.microsoft.com/office/drawing/2010/main">
                <a:solidFill>
                  <a:srgbClr val="FFFFFF"/>
                </a:solidFill>
              </a14:hiddenFill>
            </a:ext>
          </a:extLst>
        </p:spPr>
      </p:pic>
      <p:sp>
        <p:nvSpPr>
          <p:cNvPr id="26" name="文字方塊 25">
            <a:extLst>
              <a:ext uri="{FF2B5EF4-FFF2-40B4-BE49-F238E27FC236}">
                <a16:creationId xmlns:a16="http://schemas.microsoft.com/office/drawing/2014/main" id="{18BC14E7-EE22-EFC1-B166-002EF796029D}"/>
              </a:ext>
            </a:extLst>
          </p:cNvPr>
          <p:cNvSpPr txBox="1"/>
          <p:nvPr/>
        </p:nvSpPr>
        <p:spPr>
          <a:xfrm>
            <a:off x="3605062" y="2636913"/>
            <a:ext cx="719369" cy="276999"/>
          </a:xfrm>
          <a:prstGeom prst="rect">
            <a:avLst/>
          </a:prstGeom>
          <a:noFill/>
        </p:spPr>
        <p:txBody>
          <a:bodyPr wrap="square" rtlCol="0">
            <a:spAutoFit/>
          </a:bodyPr>
          <a:lstStyle/>
          <a:p>
            <a:r>
              <a:rPr lang="en-US" altLang="zh-TW" sz="1200" dirty="0">
                <a:solidFill>
                  <a:srgbClr val="0076A4"/>
                </a:solidFill>
              </a:rPr>
              <a:t>Ch. 44</a:t>
            </a:r>
            <a:endParaRPr lang="zh-TW" altLang="en-US" sz="1200" dirty="0">
              <a:solidFill>
                <a:srgbClr val="0076A4"/>
              </a:solidFill>
            </a:endParaRPr>
          </a:p>
        </p:txBody>
      </p:sp>
      <p:sp>
        <p:nvSpPr>
          <p:cNvPr id="27" name="文字方塊 26">
            <a:extLst>
              <a:ext uri="{FF2B5EF4-FFF2-40B4-BE49-F238E27FC236}">
                <a16:creationId xmlns:a16="http://schemas.microsoft.com/office/drawing/2014/main" id="{DA4755A6-5F67-3FF5-AD47-E4A314EF55B9}"/>
              </a:ext>
            </a:extLst>
          </p:cNvPr>
          <p:cNvSpPr txBox="1"/>
          <p:nvPr/>
        </p:nvSpPr>
        <p:spPr>
          <a:xfrm>
            <a:off x="5404550" y="2546580"/>
            <a:ext cx="719369" cy="276999"/>
          </a:xfrm>
          <a:prstGeom prst="rect">
            <a:avLst/>
          </a:prstGeom>
          <a:noFill/>
        </p:spPr>
        <p:txBody>
          <a:bodyPr wrap="square" rtlCol="0">
            <a:spAutoFit/>
          </a:bodyPr>
          <a:lstStyle/>
          <a:p>
            <a:r>
              <a:rPr lang="en-US" altLang="zh-TW" sz="1200" dirty="0">
                <a:solidFill>
                  <a:srgbClr val="0076A4"/>
                </a:solidFill>
              </a:rPr>
              <a:t>Ch. 44</a:t>
            </a:r>
            <a:endParaRPr lang="zh-TW" altLang="en-US" sz="1200" dirty="0">
              <a:solidFill>
                <a:srgbClr val="0076A4"/>
              </a:solidFill>
            </a:endParaRPr>
          </a:p>
        </p:txBody>
      </p:sp>
      <p:sp>
        <p:nvSpPr>
          <p:cNvPr id="28" name="文字方塊 27">
            <a:extLst>
              <a:ext uri="{FF2B5EF4-FFF2-40B4-BE49-F238E27FC236}">
                <a16:creationId xmlns:a16="http://schemas.microsoft.com/office/drawing/2014/main" id="{AE717919-5968-AAC9-9FA0-007CB7D370D3}"/>
              </a:ext>
            </a:extLst>
          </p:cNvPr>
          <p:cNvSpPr txBox="1"/>
          <p:nvPr/>
        </p:nvSpPr>
        <p:spPr>
          <a:xfrm>
            <a:off x="7667568" y="2476829"/>
            <a:ext cx="719369" cy="276999"/>
          </a:xfrm>
          <a:prstGeom prst="rect">
            <a:avLst/>
          </a:prstGeom>
          <a:noFill/>
        </p:spPr>
        <p:txBody>
          <a:bodyPr wrap="square" rtlCol="0">
            <a:spAutoFit/>
          </a:bodyPr>
          <a:lstStyle/>
          <a:p>
            <a:r>
              <a:rPr lang="en-US" altLang="zh-TW" sz="1200" dirty="0">
                <a:solidFill>
                  <a:srgbClr val="0076A4"/>
                </a:solidFill>
              </a:rPr>
              <a:t>Ch. 44</a:t>
            </a:r>
            <a:endParaRPr lang="zh-TW" altLang="en-US" sz="1200" dirty="0">
              <a:solidFill>
                <a:srgbClr val="0076A4"/>
              </a:solidFill>
            </a:endParaRPr>
          </a:p>
        </p:txBody>
      </p:sp>
      <p:sp>
        <p:nvSpPr>
          <p:cNvPr id="29" name="文字方塊 28">
            <a:extLst>
              <a:ext uri="{FF2B5EF4-FFF2-40B4-BE49-F238E27FC236}">
                <a16:creationId xmlns:a16="http://schemas.microsoft.com/office/drawing/2014/main" id="{255FC6D3-E291-9FF0-D964-499074F64A28}"/>
              </a:ext>
            </a:extLst>
          </p:cNvPr>
          <p:cNvSpPr txBox="1"/>
          <p:nvPr/>
        </p:nvSpPr>
        <p:spPr>
          <a:xfrm>
            <a:off x="9690793" y="3674406"/>
            <a:ext cx="719369" cy="276999"/>
          </a:xfrm>
          <a:prstGeom prst="rect">
            <a:avLst/>
          </a:prstGeom>
          <a:noFill/>
        </p:spPr>
        <p:txBody>
          <a:bodyPr wrap="square" rtlCol="0">
            <a:spAutoFit/>
          </a:bodyPr>
          <a:lstStyle/>
          <a:p>
            <a:r>
              <a:rPr lang="en-US" altLang="zh-TW" sz="1200" dirty="0">
                <a:solidFill>
                  <a:srgbClr val="0076A4"/>
                </a:solidFill>
              </a:rPr>
              <a:t>Ch. 44</a:t>
            </a:r>
            <a:endParaRPr lang="zh-TW" altLang="en-US" sz="1200" dirty="0">
              <a:solidFill>
                <a:srgbClr val="0076A4"/>
              </a:solidFill>
            </a:endParaRPr>
          </a:p>
        </p:txBody>
      </p:sp>
      <p:sp>
        <p:nvSpPr>
          <p:cNvPr id="30" name="文字方塊 29">
            <a:extLst>
              <a:ext uri="{FF2B5EF4-FFF2-40B4-BE49-F238E27FC236}">
                <a16:creationId xmlns:a16="http://schemas.microsoft.com/office/drawing/2014/main" id="{8D2DF630-8B0D-74BC-ED1B-4E2AE76EB673}"/>
              </a:ext>
            </a:extLst>
          </p:cNvPr>
          <p:cNvSpPr txBox="1"/>
          <p:nvPr/>
        </p:nvSpPr>
        <p:spPr>
          <a:xfrm>
            <a:off x="8386937" y="4811188"/>
            <a:ext cx="719369" cy="276999"/>
          </a:xfrm>
          <a:prstGeom prst="rect">
            <a:avLst/>
          </a:prstGeom>
          <a:noFill/>
        </p:spPr>
        <p:txBody>
          <a:bodyPr wrap="square" rtlCol="0">
            <a:spAutoFit/>
          </a:bodyPr>
          <a:lstStyle/>
          <a:p>
            <a:r>
              <a:rPr lang="en-US" altLang="zh-TW" sz="1200" dirty="0">
                <a:solidFill>
                  <a:srgbClr val="0076A4"/>
                </a:solidFill>
              </a:rPr>
              <a:t>Ch. 44</a:t>
            </a:r>
            <a:endParaRPr lang="zh-TW" altLang="en-US" sz="1200" dirty="0">
              <a:solidFill>
                <a:srgbClr val="0076A4"/>
              </a:solidFill>
            </a:endParaRPr>
          </a:p>
        </p:txBody>
      </p:sp>
      <p:graphicFrame>
        <p:nvGraphicFramePr>
          <p:cNvPr id="31" name="表格 30">
            <a:extLst>
              <a:ext uri="{FF2B5EF4-FFF2-40B4-BE49-F238E27FC236}">
                <a16:creationId xmlns:a16="http://schemas.microsoft.com/office/drawing/2014/main" id="{CEE82628-FF8E-075E-DE95-44E6953686E2}"/>
              </a:ext>
            </a:extLst>
          </p:cNvPr>
          <p:cNvGraphicFramePr>
            <a:graphicFrameLocks noGrp="1"/>
          </p:cNvGraphicFramePr>
          <p:nvPr/>
        </p:nvGraphicFramePr>
        <p:xfrm>
          <a:off x="129955" y="5133967"/>
          <a:ext cx="5005263" cy="1613746"/>
        </p:xfrm>
        <a:graphic>
          <a:graphicData uri="http://schemas.openxmlformats.org/drawingml/2006/table">
            <a:tbl>
              <a:tblPr firstRow="1" bandRow="1">
                <a:tableStyleId>{16D9F66E-5EB9-4882-86FB-DCBF35E3C3E4}</a:tableStyleId>
              </a:tblPr>
              <a:tblGrid>
                <a:gridCol w="726596">
                  <a:extLst>
                    <a:ext uri="{9D8B030D-6E8A-4147-A177-3AD203B41FA5}">
                      <a16:colId xmlns:a16="http://schemas.microsoft.com/office/drawing/2014/main" val="2667048262"/>
                    </a:ext>
                  </a:extLst>
                </a:gridCol>
                <a:gridCol w="822284">
                  <a:extLst>
                    <a:ext uri="{9D8B030D-6E8A-4147-A177-3AD203B41FA5}">
                      <a16:colId xmlns:a16="http://schemas.microsoft.com/office/drawing/2014/main" val="3650416389"/>
                    </a:ext>
                  </a:extLst>
                </a:gridCol>
                <a:gridCol w="3456383">
                  <a:extLst>
                    <a:ext uri="{9D8B030D-6E8A-4147-A177-3AD203B41FA5}">
                      <a16:colId xmlns:a16="http://schemas.microsoft.com/office/drawing/2014/main" val="506340264"/>
                    </a:ext>
                  </a:extLst>
                </a:gridCol>
              </a:tblGrid>
              <a:tr h="609600">
                <a:tc>
                  <a:txBody>
                    <a:bodyPr/>
                    <a:lstStyle/>
                    <a:p>
                      <a:r>
                        <a:rPr lang="en-US" altLang="zh-TW" sz="1100" b="1" dirty="0"/>
                        <a:t>MPR</a:t>
                      </a:r>
                      <a:endParaRPr lang="zh-TW" altLang="en-US" sz="1100" b="1" dirty="0"/>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altLang="zh-TW" sz="1100" dirty="0"/>
                        <a:t>Mesh Portal</a:t>
                      </a:r>
                      <a:endParaRPr lang="zh-TW" altLang="en-US" sz="1100" dirty="0"/>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altLang="zh-TW" sz="1100" b="0" dirty="0"/>
                        <a:t>Only one MPR in one Mesh Network Topology. Node physically connected to Ethernet. Can select to enable AP SSID.</a:t>
                      </a:r>
                      <a:endParaRPr lang="zh-TW" altLang="en-US" sz="1100" b="0" dirty="0"/>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5000894"/>
                  </a:ext>
                </a:extLst>
              </a:tr>
              <a:tr h="494453">
                <a:tc>
                  <a:txBody>
                    <a:bodyPr/>
                    <a:lstStyle/>
                    <a:p>
                      <a:r>
                        <a:rPr lang="en-US" altLang="zh-TW" sz="1100" b="1" dirty="0">
                          <a:solidFill>
                            <a:schemeClr val="tx1"/>
                          </a:solidFill>
                        </a:rPr>
                        <a:t>MAP</a:t>
                      </a:r>
                      <a:endParaRPr lang="zh-TW" altLang="en-US" sz="1100" b="1" dirty="0">
                        <a:solidFill>
                          <a:schemeClr val="tx1"/>
                        </a:solidFill>
                      </a:endParaRPr>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altLang="zh-TW" sz="1100" b="1" dirty="0">
                          <a:solidFill>
                            <a:schemeClr val="tx1"/>
                          </a:solidFill>
                        </a:rPr>
                        <a:t>Mesh AP</a:t>
                      </a:r>
                      <a:endParaRPr lang="zh-TW" altLang="en-US" sz="1100" b="1" dirty="0">
                        <a:solidFill>
                          <a:schemeClr val="tx1"/>
                        </a:solidFill>
                      </a:endParaRPr>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altLang="zh-TW" sz="1100" b="0" dirty="0"/>
                        <a:t>Meshed node/s with AP SSID enabled to service standard Wi-Fi Clients. </a:t>
                      </a:r>
                      <a:endParaRPr lang="zh-TW" altLang="en-US" sz="1100" b="0" dirty="0"/>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202991"/>
                  </a:ext>
                </a:extLst>
              </a:tr>
              <a:tr h="494453">
                <a:tc gridSpan="2">
                  <a:txBody>
                    <a:bodyPr/>
                    <a:lstStyle/>
                    <a:p>
                      <a:r>
                        <a:rPr lang="en-US" altLang="zh-TW" sz="1100" b="1" dirty="0" err="1">
                          <a:solidFill>
                            <a:schemeClr val="tx1"/>
                          </a:solidFill>
                        </a:rPr>
                        <a:t>AeroMesh</a:t>
                      </a:r>
                      <a:r>
                        <a:rPr lang="en-US" altLang="zh-TW" sz="1100" b="1" dirty="0">
                          <a:solidFill>
                            <a:schemeClr val="tx1"/>
                          </a:solidFill>
                        </a:rPr>
                        <a:t> v1.0 Network Capacity</a:t>
                      </a:r>
                      <a:endParaRPr lang="zh-TW" altLang="en-US" sz="1100" b="1" dirty="0">
                        <a:solidFill>
                          <a:schemeClr val="tx1"/>
                        </a:solidFill>
                      </a:endParaRPr>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zh-TW" altLang="en-US" sz="800" b="1" dirty="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altLang="zh-TW" sz="1100" b="0" dirty="0"/>
                        <a:t>Max node quantity: 10 nodes.</a:t>
                      </a:r>
                    </a:p>
                    <a:p>
                      <a:r>
                        <a:rPr lang="en-US" altLang="zh-TW" sz="1100" b="0" dirty="0"/>
                        <a:t>Max hop from MPR: 5 hops.</a:t>
                      </a:r>
                      <a:endParaRPr lang="zh-TW" altLang="en-US" sz="1100" b="0" dirty="0"/>
                    </a:p>
                  </a:txBody>
                  <a:tcPr marL="121920" marR="121920" marT="60960" marB="6096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1531956"/>
                  </a:ext>
                </a:extLst>
              </a:tr>
            </a:tbl>
          </a:graphicData>
        </a:graphic>
      </p:graphicFrame>
    </p:spTree>
    <p:extLst>
      <p:ext uri="{BB962C8B-B14F-4D97-AF65-F5344CB8AC3E}">
        <p14:creationId xmlns:p14="http://schemas.microsoft.com/office/powerpoint/2010/main" val="100284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1943201384"/>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4084318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3430624165"/>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1024071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8BAA0B87-232E-C67A-4E94-9289AE20D69C}"/>
              </a:ext>
            </a:extLst>
          </p:cNvPr>
          <p:cNvSpPr>
            <a:spLocks noGrp="1"/>
          </p:cNvSpPr>
          <p:nvPr>
            <p:ph type="title"/>
          </p:nvPr>
        </p:nvSpPr>
        <p:spPr/>
        <p:txBody>
          <a:bodyPr>
            <a:normAutofit/>
          </a:bodyPr>
          <a:lstStyle/>
          <a:p>
            <a:r>
              <a:rPr lang="en-US" altLang="zh-TW" dirty="0"/>
              <a:t>Steering</a:t>
            </a:r>
            <a:endParaRPr lang="zh-TW" altLang="en-US" dirty="0"/>
          </a:p>
        </p:txBody>
      </p:sp>
      <p:sp>
        <p:nvSpPr>
          <p:cNvPr id="60" name="內容版面配置區 59">
            <a:extLst>
              <a:ext uri="{FF2B5EF4-FFF2-40B4-BE49-F238E27FC236}">
                <a16:creationId xmlns:a16="http://schemas.microsoft.com/office/drawing/2014/main" id="{379EFE42-A720-60BC-B941-29C25610E296}"/>
              </a:ext>
            </a:extLst>
          </p:cNvPr>
          <p:cNvSpPr>
            <a:spLocks noGrp="1"/>
          </p:cNvSpPr>
          <p:nvPr>
            <p:ph sz="half" idx="2"/>
          </p:nvPr>
        </p:nvSpPr>
        <p:spPr/>
        <p:txBody>
          <a:bodyPr>
            <a:noAutofit/>
          </a:bodyPr>
          <a:lstStyle/>
          <a:p>
            <a:pPr marL="0" indent="0">
              <a:buNone/>
            </a:pPr>
            <a:r>
              <a:rPr lang="en-US" altLang="zh-TW" sz="2800" dirty="0">
                <a:solidFill>
                  <a:schemeClr val="accent1"/>
                </a:solidFill>
              </a:rPr>
              <a:t> Threshold: RSSI -70(Configurable)</a:t>
            </a:r>
            <a:endParaRPr lang="zh-TW" altLang="en-US" sz="2800" dirty="0">
              <a:solidFill>
                <a:schemeClr val="accent1"/>
              </a:solidFill>
            </a:endParaRPr>
          </a:p>
        </p:txBody>
      </p:sp>
      <p:sp>
        <p:nvSpPr>
          <p:cNvPr id="5" name="Content Placeholder 4">
            <a:extLst>
              <a:ext uri="{FF2B5EF4-FFF2-40B4-BE49-F238E27FC236}">
                <a16:creationId xmlns:a16="http://schemas.microsoft.com/office/drawing/2014/main" id="{F435E9B2-C2BB-123E-ABCF-BA6FD49D7A90}"/>
              </a:ext>
            </a:extLst>
          </p:cNvPr>
          <p:cNvSpPr>
            <a:spLocks noGrp="1"/>
          </p:cNvSpPr>
          <p:nvPr>
            <p:ph sz="quarter" idx="4"/>
          </p:nvPr>
        </p:nvSpPr>
        <p:spPr>
          <a:xfrm>
            <a:off x="6675451" y="1316765"/>
            <a:ext cx="4893157" cy="4704523"/>
          </a:xfrm>
        </p:spPr>
        <p:txBody>
          <a:bodyPr>
            <a:normAutofit fontScale="85000" lnSpcReduction="20000"/>
          </a:bodyPr>
          <a:lstStyle/>
          <a:p>
            <a:r>
              <a:rPr lang="en-GB" dirty="0"/>
              <a:t>Portal is the first to enable AP functionality</a:t>
            </a:r>
          </a:p>
          <a:p>
            <a:r>
              <a:rPr lang="en-GB" dirty="0"/>
              <a:t>Without steering many or all nodes may connect to it</a:t>
            </a:r>
          </a:p>
          <a:p>
            <a:r>
              <a:rPr lang="en-GB" dirty="0"/>
              <a:t>This leads to not optimal mesh topology</a:t>
            </a:r>
          </a:p>
          <a:p>
            <a:r>
              <a:rPr lang="en-GB" dirty="0"/>
              <a:t>Steering is based on configurable RSSI Threshold</a:t>
            </a:r>
          </a:p>
          <a:p>
            <a:pPr lvl="1"/>
            <a:r>
              <a:rPr lang="en-GB" dirty="0"/>
              <a:t>Default is 70 dBm</a:t>
            </a:r>
          </a:p>
          <a:p>
            <a:r>
              <a:rPr lang="en-GB" dirty="0"/>
              <a:t>Steering helps enforcing right topology under normal circumstances</a:t>
            </a:r>
          </a:p>
        </p:txBody>
      </p:sp>
      <p:pic>
        <p:nvPicPr>
          <p:cNvPr id="7" name="Picture 2">
            <a:extLst>
              <a:ext uri="{FF2B5EF4-FFF2-40B4-BE49-F238E27FC236}">
                <a16:creationId xmlns:a16="http://schemas.microsoft.com/office/drawing/2014/main" id="{7A2C5D97-01CF-26DB-06E8-E856C2C392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1145939" y="315110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1EEAE4AD-A5D9-8DEE-CBAE-DD255F78B2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2558949" y="4994265"/>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1971DDD0-EF8A-868B-5C18-C195550886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3385882" y="1870354"/>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C123663B-E19E-5C24-4A3B-5EA4DB0525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2823580" y="3549749"/>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線接點 13">
            <a:extLst>
              <a:ext uri="{FF2B5EF4-FFF2-40B4-BE49-F238E27FC236}">
                <a16:creationId xmlns:a16="http://schemas.microsoft.com/office/drawing/2014/main" id="{2388C7B6-27B9-2051-F941-D51D939A80A4}"/>
              </a:ext>
            </a:extLst>
          </p:cNvPr>
          <p:cNvCxnSpPr>
            <a:cxnSpLocks/>
            <a:stCxn id="7" idx="3"/>
            <a:endCxn id="11" idx="1"/>
          </p:cNvCxnSpPr>
          <p:nvPr/>
        </p:nvCxnSpPr>
        <p:spPr>
          <a:xfrm flipV="1">
            <a:off x="1410569" y="2252683"/>
            <a:ext cx="1975313" cy="128075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15" name="直線接點 14">
            <a:extLst>
              <a:ext uri="{FF2B5EF4-FFF2-40B4-BE49-F238E27FC236}">
                <a16:creationId xmlns:a16="http://schemas.microsoft.com/office/drawing/2014/main" id="{2E8ADCA2-01BC-00FC-21B3-92201BFFDF11}"/>
              </a:ext>
            </a:extLst>
          </p:cNvPr>
          <p:cNvCxnSpPr>
            <a:cxnSpLocks/>
            <a:stCxn id="7" idx="3"/>
            <a:endCxn id="12" idx="1"/>
          </p:cNvCxnSpPr>
          <p:nvPr/>
        </p:nvCxnSpPr>
        <p:spPr>
          <a:xfrm>
            <a:off x="1410569" y="3533433"/>
            <a:ext cx="1413010" cy="39864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17" name="直線接點 16">
            <a:extLst>
              <a:ext uri="{FF2B5EF4-FFF2-40B4-BE49-F238E27FC236}">
                <a16:creationId xmlns:a16="http://schemas.microsoft.com/office/drawing/2014/main" id="{614D31F7-987B-8936-B209-3E3E43029A3A}"/>
              </a:ext>
            </a:extLst>
          </p:cNvPr>
          <p:cNvCxnSpPr>
            <a:cxnSpLocks/>
            <a:stCxn id="7" idx="3"/>
            <a:endCxn id="8" idx="0"/>
          </p:cNvCxnSpPr>
          <p:nvPr/>
        </p:nvCxnSpPr>
        <p:spPr>
          <a:xfrm>
            <a:off x="1410569" y="3533433"/>
            <a:ext cx="1280695" cy="146083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8" name="文字方塊 17">
            <a:extLst>
              <a:ext uri="{FF2B5EF4-FFF2-40B4-BE49-F238E27FC236}">
                <a16:creationId xmlns:a16="http://schemas.microsoft.com/office/drawing/2014/main" id="{EBF61842-E9DE-7E91-6B35-114EF0CB9928}"/>
              </a:ext>
            </a:extLst>
          </p:cNvPr>
          <p:cNvSpPr txBox="1"/>
          <p:nvPr/>
        </p:nvSpPr>
        <p:spPr>
          <a:xfrm>
            <a:off x="575384" y="3002143"/>
            <a:ext cx="692580" cy="307777"/>
          </a:xfrm>
          <a:prstGeom prst="rect">
            <a:avLst/>
          </a:prstGeom>
          <a:noFill/>
          <a:ln w="12700">
            <a:noFill/>
          </a:ln>
        </p:spPr>
        <p:txBody>
          <a:bodyPr wrap="square" rtlCol="0">
            <a:spAutoFit/>
          </a:bodyPr>
          <a:lstStyle/>
          <a:p>
            <a:r>
              <a:rPr lang="en-US" altLang="zh-TW" sz="1400" b="1" dirty="0">
                <a:solidFill>
                  <a:srgbClr val="FF0000"/>
                </a:solidFill>
              </a:rPr>
              <a:t>Portal</a:t>
            </a:r>
            <a:endParaRPr lang="zh-TW" altLang="en-US" sz="1400" b="1" dirty="0">
              <a:solidFill>
                <a:srgbClr val="FF0000"/>
              </a:solidFill>
            </a:endParaRPr>
          </a:p>
        </p:txBody>
      </p:sp>
      <p:sp>
        <p:nvSpPr>
          <p:cNvPr id="21" name="文字方塊 20">
            <a:extLst>
              <a:ext uri="{FF2B5EF4-FFF2-40B4-BE49-F238E27FC236}">
                <a16:creationId xmlns:a16="http://schemas.microsoft.com/office/drawing/2014/main" id="{00424492-A3DE-503F-6C0C-8068C33AB7A8}"/>
              </a:ext>
            </a:extLst>
          </p:cNvPr>
          <p:cNvSpPr txBox="1"/>
          <p:nvPr/>
        </p:nvSpPr>
        <p:spPr>
          <a:xfrm>
            <a:off x="3073098" y="3690463"/>
            <a:ext cx="670116"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23" name="文字方塊 22">
            <a:extLst>
              <a:ext uri="{FF2B5EF4-FFF2-40B4-BE49-F238E27FC236}">
                <a16:creationId xmlns:a16="http://schemas.microsoft.com/office/drawing/2014/main" id="{15185B45-B8F9-D7BE-76C9-485FB57D3AF3}"/>
              </a:ext>
            </a:extLst>
          </p:cNvPr>
          <p:cNvSpPr txBox="1"/>
          <p:nvPr/>
        </p:nvSpPr>
        <p:spPr>
          <a:xfrm>
            <a:off x="2799127" y="5467462"/>
            <a:ext cx="719070"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pic>
        <p:nvPicPr>
          <p:cNvPr id="24" name="Picture 2">
            <a:extLst>
              <a:ext uri="{FF2B5EF4-FFF2-40B4-BE49-F238E27FC236}">
                <a16:creationId xmlns:a16="http://schemas.microsoft.com/office/drawing/2014/main" id="{77F19EA1-412E-15EB-3F92-FF0A118E5E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4547872" y="5221943"/>
            <a:ext cx="264630" cy="76465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DCB8CCAF-DF53-B32B-6D47-7DD2A69AFA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33" t="16519" r="33576"/>
          <a:stretch/>
        </p:blipFill>
        <p:spPr bwMode="auto">
          <a:xfrm>
            <a:off x="5757872" y="2855386"/>
            <a:ext cx="264630" cy="764658"/>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直線接點 27">
            <a:extLst>
              <a:ext uri="{FF2B5EF4-FFF2-40B4-BE49-F238E27FC236}">
                <a16:creationId xmlns:a16="http://schemas.microsoft.com/office/drawing/2014/main" id="{69CB789F-71AE-2903-C583-B84917255C18}"/>
              </a:ext>
            </a:extLst>
          </p:cNvPr>
          <p:cNvCxnSpPr>
            <a:cxnSpLocks/>
            <a:stCxn id="12" idx="3"/>
            <a:endCxn id="24" idx="1"/>
          </p:cNvCxnSpPr>
          <p:nvPr/>
        </p:nvCxnSpPr>
        <p:spPr>
          <a:xfrm>
            <a:off x="3088210" y="3932078"/>
            <a:ext cx="1459662" cy="1672194"/>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30" name="直線接點 29">
            <a:extLst>
              <a:ext uri="{FF2B5EF4-FFF2-40B4-BE49-F238E27FC236}">
                <a16:creationId xmlns:a16="http://schemas.microsoft.com/office/drawing/2014/main" id="{A50CC074-C0EF-ACB6-AB2F-9DFB07F6440E}"/>
              </a:ext>
            </a:extLst>
          </p:cNvPr>
          <p:cNvCxnSpPr>
            <a:cxnSpLocks/>
            <a:stCxn id="11" idx="3"/>
            <a:endCxn id="25" idx="1"/>
          </p:cNvCxnSpPr>
          <p:nvPr/>
        </p:nvCxnSpPr>
        <p:spPr>
          <a:xfrm>
            <a:off x="3650512" y="2252683"/>
            <a:ext cx="2107360" cy="98503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45" name="文字方塊 44">
            <a:extLst>
              <a:ext uri="{FF2B5EF4-FFF2-40B4-BE49-F238E27FC236}">
                <a16:creationId xmlns:a16="http://schemas.microsoft.com/office/drawing/2014/main" id="{F8FDBBAC-24E5-9677-8E02-B5A3E6310EBE}"/>
              </a:ext>
            </a:extLst>
          </p:cNvPr>
          <p:cNvSpPr txBox="1"/>
          <p:nvPr/>
        </p:nvSpPr>
        <p:spPr>
          <a:xfrm>
            <a:off x="3410383" y="2388688"/>
            <a:ext cx="670116"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48" name="文字方塊 47">
            <a:extLst>
              <a:ext uri="{FF2B5EF4-FFF2-40B4-BE49-F238E27FC236}">
                <a16:creationId xmlns:a16="http://schemas.microsoft.com/office/drawing/2014/main" id="{47E5CE63-E536-6C29-1974-6194A49D6EB0}"/>
              </a:ext>
            </a:extLst>
          </p:cNvPr>
          <p:cNvSpPr txBox="1"/>
          <p:nvPr/>
        </p:nvSpPr>
        <p:spPr>
          <a:xfrm>
            <a:off x="4773933" y="5832712"/>
            <a:ext cx="670116"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sp>
        <p:nvSpPr>
          <p:cNvPr id="49" name="文字方塊 48">
            <a:extLst>
              <a:ext uri="{FF2B5EF4-FFF2-40B4-BE49-F238E27FC236}">
                <a16:creationId xmlns:a16="http://schemas.microsoft.com/office/drawing/2014/main" id="{A9B376EE-FDCB-6E69-6F10-D01622115360}"/>
              </a:ext>
            </a:extLst>
          </p:cNvPr>
          <p:cNvSpPr txBox="1"/>
          <p:nvPr/>
        </p:nvSpPr>
        <p:spPr>
          <a:xfrm>
            <a:off x="5764014" y="3558441"/>
            <a:ext cx="670116" cy="307777"/>
          </a:xfrm>
          <a:prstGeom prst="rect">
            <a:avLst/>
          </a:prstGeom>
          <a:noFill/>
          <a:ln w="12700">
            <a:noFill/>
          </a:ln>
        </p:spPr>
        <p:txBody>
          <a:bodyPr wrap="square" rtlCol="0">
            <a:spAutoFit/>
          </a:bodyPr>
          <a:lstStyle/>
          <a:p>
            <a:r>
              <a:rPr lang="en-US" altLang="zh-TW" sz="1400" b="1" dirty="0">
                <a:solidFill>
                  <a:srgbClr val="FF0000"/>
                </a:solidFill>
              </a:rPr>
              <a:t>Node</a:t>
            </a:r>
            <a:endParaRPr lang="zh-TW" altLang="en-US" sz="1400" b="1" dirty="0">
              <a:solidFill>
                <a:srgbClr val="FF0000"/>
              </a:solidFill>
            </a:endParaRPr>
          </a:p>
        </p:txBody>
      </p:sp>
      <p:cxnSp>
        <p:nvCxnSpPr>
          <p:cNvPr id="52" name="直線接點 51">
            <a:extLst>
              <a:ext uri="{FF2B5EF4-FFF2-40B4-BE49-F238E27FC236}">
                <a16:creationId xmlns:a16="http://schemas.microsoft.com/office/drawing/2014/main" id="{76FFC2F3-B45F-B7F3-4F09-91462AA43972}"/>
              </a:ext>
            </a:extLst>
          </p:cNvPr>
          <p:cNvCxnSpPr>
            <a:cxnSpLocks/>
            <a:stCxn id="7" idx="3"/>
            <a:endCxn id="24" idx="1"/>
          </p:cNvCxnSpPr>
          <p:nvPr/>
        </p:nvCxnSpPr>
        <p:spPr>
          <a:xfrm>
            <a:off x="1410569" y="3533433"/>
            <a:ext cx="3137303" cy="2070839"/>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5" name="直線接點 54">
            <a:extLst>
              <a:ext uri="{FF2B5EF4-FFF2-40B4-BE49-F238E27FC236}">
                <a16:creationId xmlns:a16="http://schemas.microsoft.com/office/drawing/2014/main" id="{882BC17F-5D45-5F7B-A278-466B00A81B25}"/>
              </a:ext>
            </a:extLst>
          </p:cNvPr>
          <p:cNvCxnSpPr>
            <a:cxnSpLocks/>
            <a:stCxn id="7" idx="3"/>
            <a:endCxn id="25" idx="1"/>
          </p:cNvCxnSpPr>
          <p:nvPr/>
        </p:nvCxnSpPr>
        <p:spPr>
          <a:xfrm flipV="1">
            <a:off x="1410569" y="3237715"/>
            <a:ext cx="4347303" cy="295718"/>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61" name="文字方塊 60">
            <a:extLst>
              <a:ext uri="{FF2B5EF4-FFF2-40B4-BE49-F238E27FC236}">
                <a16:creationId xmlns:a16="http://schemas.microsoft.com/office/drawing/2014/main" id="{011440A2-7D05-09A0-C21C-94FA6DA5A3DF}"/>
              </a:ext>
            </a:extLst>
          </p:cNvPr>
          <p:cNvSpPr txBox="1"/>
          <p:nvPr/>
        </p:nvSpPr>
        <p:spPr>
          <a:xfrm>
            <a:off x="1975505" y="2615649"/>
            <a:ext cx="670116" cy="307777"/>
          </a:xfrm>
          <a:prstGeom prst="rect">
            <a:avLst/>
          </a:prstGeom>
          <a:noFill/>
          <a:ln w="12700">
            <a:noFill/>
          </a:ln>
        </p:spPr>
        <p:txBody>
          <a:bodyPr wrap="square" rtlCol="0">
            <a:spAutoFit/>
          </a:bodyPr>
          <a:lstStyle/>
          <a:p>
            <a:r>
              <a:rPr lang="en-US" altLang="zh-TW" sz="1400" b="1" dirty="0">
                <a:solidFill>
                  <a:schemeClr val="accent1"/>
                </a:solidFill>
              </a:rPr>
              <a:t>-70</a:t>
            </a:r>
            <a:endParaRPr lang="zh-TW" altLang="en-US" sz="1400" b="1" dirty="0">
              <a:solidFill>
                <a:schemeClr val="accent1"/>
              </a:solidFill>
            </a:endParaRPr>
          </a:p>
        </p:txBody>
      </p:sp>
      <p:sp>
        <p:nvSpPr>
          <p:cNvPr id="62" name="文字方塊 61">
            <a:extLst>
              <a:ext uri="{FF2B5EF4-FFF2-40B4-BE49-F238E27FC236}">
                <a16:creationId xmlns:a16="http://schemas.microsoft.com/office/drawing/2014/main" id="{7CA91038-78FC-D36D-8F7C-D9339E423C9F}"/>
              </a:ext>
            </a:extLst>
          </p:cNvPr>
          <p:cNvSpPr txBox="1"/>
          <p:nvPr/>
        </p:nvSpPr>
        <p:spPr>
          <a:xfrm>
            <a:off x="3661136" y="2980898"/>
            <a:ext cx="670116" cy="307777"/>
          </a:xfrm>
          <a:prstGeom prst="rect">
            <a:avLst/>
          </a:prstGeom>
          <a:noFill/>
          <a:ln w="12700">
            <a:noFill/>
          </a:ln>
        </p:spPr>
        <p:txBody>
          <a:bodyPr wrap="square" rtlCol="0">
            <a:spAutoFit/>
          </a:bodyPr>
          <a:lstStyle/>
          <a:p>
            <a:r>
              <a:rPr lang="en-US" altLang="zh-TW" sz="1400" b="1" dirty="0">
                <a:solidFill>
                  <a:srgbClr val="FFC000"/>
                </a:solidFill>
              </a:rPr>
              <a:t>-80</a:t>
            </a:r>
            <a:endParaRPr lang="zh-TW" altLang="en-US" sz="1400" b="1" dirty="0">
              <a:solidFill>
                <a:srgbClr val="FFC000"/>
              </a:solidFill>
            </a:endParaRPr>
          </a:p>
        </p:txBody>
      </p:sp>
      <p:sp>
        <p:nvSpPr>
          <p:cNvPr id="63" name="文字方塊 62">
            <a:extLst>
              <a:ext uri="{FF2B5EF4-FFF2-40B4-BE49-F238E27FC236}">
                <a16:creationId xmlns:a16="http://schemas.microsoft.com/office/drawing/2014/main" id="{CC12E82D-47F4-BFC9-5647-6E28A7F3960B}"/>
              </a:ext>
            </a:extLst>
          </p:cNvPr>
          <p:cNvSpPr txBox="1"/>
          <p:nvPr/>
        </p:nvSpPr>
        <p:spPr>
          <a:xfrm>
            <a:off x="2285778" y="3551450"/>
            <a:ext cx="670116" cy="307777"/>
          </a:xfrm>
          <a:prstGeom prst="rect">
            <a:avLst/>
          </a:prstGeom>
          <a:noFill/>
          <a:ln w="12700">
            <a:noFill/>
          </a:ln>
        </p:spPr>
        <p:txBody>
          <a:bodyPr wrap="square" rtlCol="0">
            <a:spAutoFit/>
          </a:bodyPr>
          <a:lstStyle/>
          <a:p>
            <a:r>
              <a:rPr lang="en-US" altLang="zh-TW" sz="1400" b="1" dirty="0">
                <a:solidFill>
                  <a:schemeClr val="accent1"/>
                </a:solidFill>
              </a:rPr>
              <a:t>-60</a:t>
            </a:r>
            <a:endParaRPr lang="zh-TW" altLang="en-US" sz="1400" b="1" dirty="0">
              <a:solidFill>
                <a:schemeClr val="accent1"/>
              </a:solidFill>
            </a:endParaRPr>
          </a:p>
        </p:txBody>
      </p:sp>
      <p:sp>
        <p:nvSpPr>
          <p:cNvPr id="64" name="文字方塊 63">
            <a:extLst>
              <a:ext uri="{FF2B5EF4-FFF2-40B4-BE49-F238E27FC236}">
                <a16:creationId xmlns:a16="http://schemas.microsoft.com/office/drawing/2014/main" id="{AEFD9133-784F-4FB4-6F40-4F18ACF8B4CC}"/>
              </a:ext>
            </a:extLst>
          </p:cNvPr>
          <p:cNvSpPr txBox="1"/>
          <p:nvPr/>
        </p:nvSpPr>
        <p:spPr>
          <a:xfrm>
            <a:off x="1874777" y="4414964"/>
            <a:ext cx="670116" cy="307777"/>
          </a:xfrm>
          <a:prstGeom prst="rect">
            <a:avLst/>
          </a:prstGeom>
          <a:noFill/>
          <a:ln w="12700">
            <a:noFill/>
          </a:ln>
        </p:spPr>
        <p:txBody>
          <a:bodyPr wrap="square" rtlCol="0">
            <a:spAutoFit/>
          </a:bodyPr>
          <a:lstStyle/>
          <a:p>
            <a:r>
              <a:rPr lang="en-US" altLang="zh-TW" sz="1400" b="1" dirty="0">
                <a:solidFill>
                  <a:schemeClr val="accent1"/>
                </a:solidFill>
              </a:rPr>
              <a:t>-70</a:t>
            </a:r>
            <a:endParaRPr lang="zh-TW" altLang="en-US" sz="1400" b="1" dirty="0">
              <a:solidFill>
                <a:schemeClr val="accent1"/>
              </a:solidFill>
            </a:endParaRPr>
          </a:p>
        </p:txBody>
      </p:sp>
      <p:sp>
        <p:nvSpPr>
          <p:cNvPr id="65" name="文字方塊 64">
            <a:extLst>
              <a:ext uri="{FF2B5EF4-FFF2-40B4-BE49-F238E27FC236}">
                <a16:creationId xmlns:a16="http://schemas.microsoft.com/office/drawing/2014/main" id="{A75390E2-3182-9702-DF6A-5F87A6C3E76C}"/>
              </a:ext>
            </a:extLst>
          </p:cNvPr>
          <p:cNvSpPr txBox="1"/>
          <p:nvPr/>
        </p:nvSpPr>
        <p:spPr>
          <a:xfrm>
            <a:off x="2809523" y="4682154"/>
            <a:ext cx="670116" cy="307777"/>
          </a:xfrm>
          <a:prstGeom prst="rect">
            <a:avLst/>
          </a:prstGeom>
          <a:noFill/>
          <a:ln w="12700">
            <a:noFill/>
          </a:ln>
        </p:spPr>
        <p:txBody>
          <a:bodyPr wrap="square" rtlCol="0">
            <a:spAutoFit/>
          </a:bodyPr>
          <a:lstStyle/>
          <a:p>
            <a:r>
              <a:rPr lang="en-US" altLang="zh-TW" sz="1400" b="1" dirty="0">
                <a:solidFill>
                  <a:srgbClr val="FFC000"/>
                </a:solidFill>
              </a:rPr>
              <a:t>-80</a:t>
            </a:r>
            <a:endParaRPr lang="zh-TW" altLang="en-US" sz="1400" b="1" dirty="0">
              <a:solidFill>
                <a:srgbClr val="FFC000"/>
              </a:solidFill>
            </a:endParaRPr>
          </a:p>
        </p:txBody>
      </p:sp>
      <p:sp>
        <p:nvSpPr>
          <p:cNvPr id="66" name="文字方塊 65">
            <a:extLst>
              <a:ext uri="{FF2B5EF4-FFF2-40B4-BE49-F238E27FC236}">
                <a16:creationId xmlns:a16="http://schemas.microsoft.com/office/drawing/2014/main" id="{F6278D1F-8A02-C1B7-780D-A8163870074C}"/>
              </a:ext>
            </a:extLst>
          </p:cNvPr>
          <p:cNvSpPr txBox="1"/>
          <p:nvPr/>
        </p:nvSpPr>
        <p:spPr>
          <a:xfrm>
            <a:off x="3615884" y="4272620"/>
            <a:ext cx="670116" cy="307777"/>
          </a:xfrm>
          <a:prstGeom prst="rect">
            <a:avLst/>
          </a:prstGeom>
          <a:noFill/>
          <a:ln w="12700">
            <a:noFill/>
          </a:ln>
        </p:spPr>
        <p:txBody>
          <a:bodyPr wrap="square" rtlCol="0">
            <a:spAutoFit/>
          </a:bodyPr>
          <a:lstStyle/>
          <a:p>
            <a:r>
              <a:rPr lang="en-US" altLang="zh-TW" sz="1400" b="1" dirty="0">
                <a:solidFill>
                  <a:schemeClr val="accent1"/>
                </a:solidFill>
              </a:rPr>
              <a:t>-70</a:t>
            </a:r>
            <a:endParaRPr lang="zh-TW" altLang="en-US" sz="1400" b="1" dirty="0">
              <a:solidFill>
                <a:schemeClr val="accent1"/>
              </a:solidFill>
            </a:endParaRPr>
          </a:p>
        </p:txBody>
      </p:sp>
      <p:sp>
        <p:nvSpPr>
          <p:cNvPr id="67" name="文字方塊 66">
            <a:extLst>
              <a:ext uri="{FF2B5EF4-FFF2-40B4-BE49-F238E27FC236}">
                <a16:creationId xmlns:a16="http://schemas.microsoft.com/office/drawing/2014/main" id="{0ECEC984-4B7A-D76B-0D9E-A03519ED5C76}"/>
              </a:ext>
            </a:extLst>
          </p:cNvPr>
          <p:cNvSpPr txBox="1"/>
          <p:nvPr/>
        </p:nvSpPr>
        <p:spPr>
          <a:xfrm>
            <a:off x="4823126" y="2584885"/>
            <a:ext cx="670116" cy="307777"/>
          </a:xfrm>
          <a:prstGeom prst="rect">
            <a:avLst/>
          </a:prstGeom>
          <a:noFill/>
          <a:ln w="12700">
            <a:noFill/>
          </a:ln>
        </p:spPr>
        <p:txBody>
          <a:bodyPr wrap="square" rtlCol="0">
            <a:spAutoFit/>
          </a:bodyPr>
          <a:lstStyle/>
          <a:p>
            <a:r>
              <a:rPr lang="en-US" altLang="zh-TW" sz="1400" b="1" dirty="0">
                <a:solidFill>
                  <a:schemeClr val="accent1"/>
                </a:solidFill>
              </a:rPr>
              <a:t>-70</a:t>
            </a:r>
            <a:endParaRPr lang="zh-TW" altLang="en-US" sz="1400" b="1" dirty="0">
              <a:solidFill>
                <a:schemeClr val="accent1"/>
              </a:solidFill>
            </a:endParaRPr>
          </a:p>
        </p:txBody>
      </p:sp>
      <p:cxnSp>
        <p:nvCxnSpPr>
          <p:cNvPr id="4" name="直線接點 3">
            <a:extLst>
              <a:ext uri="{FF2B5EF4-FFF2-40B4-BE49-F238E27FC236}">
                <a16:creationId xmlns:a16="http://schemas.microsoft.com/office/drawing/2014/main" id="{92F5B32C-52C3-9802-3884-902C474A9F9D}"/>
              </a:ext>
            </a:extLst>
          </p:cNvPr>
          <p:cNvCxnSpPr>
            <a:cxnSpLocks/>
            <a:stCxn id="8" idx="3"/>
            <a:endCxn id="24" idx="1"/>
          </p:cNvCxnSpPr>
          <p:nvPr/>
        </p:nvCxnSpPr>
        <p:spPr>
          <a:xfrm>
            <a:off x="2823579" y="5376594"/>
            <a:ext cx="1724293" cy="22767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9" name="文字方塊 8">
            <a:extLst>
              <a:ext uri="{FF2B5EF4-FFF2-40B4-BE49-F238E27FC236}">
                <a16:creationId xmlns:a16="http://schemas.microsoft.com/office/drawing/2014/main" id="{053586BB-5405-9C0A-DBD4-F3C5FFF7FCE2}"/>
              </a:ext>
            </a:extLst>
          </p:cNvPr>
          <p:cNvSpPr txBox="1"/>
          <p:nvPr/>
        </p:nvSpPr>
        <p:spPr>
          <a:xfrm>
            <a:off x="3479639" y="5592213"/>
            <a:ext cx="670116" cy="307777"/>
          </a:xfrm>
          <a:prstGeom prst="rect">
            <a:avLst/>
          </a:prstGeom>
          <a:noFill/>
          <a:ln w="12700">
            <a:noFill/>
          </a:ln>
        </p:spPr>
        <p:txBody>
          <a:bodyPr wrap="square" rtlCol="0">
            <a:spAutoFit/>
          </a:bodyPr>
          <a:lstStyle/>
          <a:p>
            <a:r>
              <a:rPr lang="en-US" altLang="zh-TW" sz="1400" b="1" dirty="0">
                <a:solidFill>
                  <a:schemeClr val="accent1"/>
                </a:solidFill>
              </a:rPr>
              <a:t>-70</a:t>
            </a:r>
            <a:endParaRPr lang="zh-TW" altLang="en-US" sz="1400" b="1" dirty="0">
              <a:solidFill>
                <a:schemeClr val="accent1"/>
              </a:solidFill>
            </a:endParaRPr>
          </a:p>
        </p:txBody>
      </p:sp>
    </p:spTree>
    <p:extLst>
      <p:ext uri="{BB962C8B-B14F-4D97-AF65-F5344CB8AC3E}">
        <p14:creationId xmlns:p14="http://schemas.microsoft.com/office/powerpoint/2010/main" val="213559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52"/>
                                        </p:tgtEl>
                                      </p:cBhvr>
                                    </p:animEffect>
                                    <p:set>
                                      <p:cBhvr>
                                        <p:cTn id="7" dur="1" fill="hold">
                                          <p:stCondLst>
                                            <p:cond delay="499"/>
                                          </p:stCondLst>
                                        </p:cTn>
                                        <p:tgtEl>
                                          <p:spTgt spid="52"/>
                                        </p:tgtEl>
                                        <p:attrNameLst>
                                          <p:attrName>style.visibility</p:attrName>
                                        </p:attrNameLst>
                                      </p:cBhvr>
                                      <p:to>
                                        <p:strVal val="hidden"/>
                                      </p:to>
                                    </p:set>
                                  </p:childTnLst>
                                </p:cTn>
                              </p:par>
                              <p:par>
                                <p:cTn id="8" presetID="1" presetClass="exit"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down)">
                                      <p:cBhvr>
                                        <p:cTn id="14" dur="500"/>
                                        <p:tgtEl>
                                          <p:spTgt spid="28"/>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xit" presetSubtype="8" fill="hold" nodeType="clickEffect">
                                  <p:stCondLst>
                                    <p:cond delay="0"/>
                                  </p:stCondLst>
                                  <p:childTnLst>
                                    <p:animEffect transition="out" filter="wipe(left)">
                                      <p:cBhvr>
                                        <p:cTn id="20" dur="500"/>
                                        <p:tgtEl>
                                          <p:spTgt spid="55"/>
                                        </p:tgtEl>
                                      </p:cBhvr>
                                    </p:animEffect>
                                    <p:set>
                                      <p:cBhvr>
                                        <p:cTn id="21" dur="1" fill="hold">
                                          <p:stCondLst>
                                            <p:cond delay="499"/>
                                          </p:stCondLst>
                                        </p:cTn>
                                        <p:tgtEl>
                                          <p:spTgt spid="55"/>
                                        </p:tgtEl>
                                        <p:attrNameLst>
                                          <p:attrName>style.visibility</p:attrName>
                                        </p:attrNameLst>
                                      </p:cBhvr>
                                      <p:to>
                                        <p:strVal val="hidden"/>
                                      </p:to>
                                    </p:set>
                                  </p:childTnLst>
                                </p:cTn>
                              </p:par>
                            </p:childTnLst>
                          </p:cTn>
                        </p:par>
                        <p:par>
                          <p:cTn id="22" fill="hold">
                            <p:stCondLst>
                              <p:cond delay="500"/>
                            </p:stCondLst>
                            <p:childTnLst>
                              <p:par>
                                <p:cTn id="23" presetID="1" presetClass="exit" presetSubtype="0" fill="hold" grpId="0" nodeType="afterEffect">
                                  <p:stCondLst>
                                    <p:cond delay="0"/>
                                  </p:stCondLst>
                                  <p:childTnLst>
                                    <p:set>
                                      <p:cBhvr>
                                        <p:cTn id="24" dur="1" fill="hold">
                                          <p:stCondLst>
                                            <p:cond delay="0"/>
                                          </p:stCondLst>
                                        </p:cTn>
                                        <p:tgtEl>
                                          <p:spTgt spid="6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childTnLst>
                          </p:cTn>
                        </p:par>
                        <p:par>
                          <p:cTn id="30" fill="hold">
                            <p:stCondLst>
                              <p:cond delay="500"/>
                            </p:stCondLst>
                            <p:childTnLst>
                              <p:par>
                                <p:cTn id="31" presetID="1"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66" grpId="0"/>
      <p:bldP spid="6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標題 7">
            <a:extLst>
              <a:ext uri="{FF2B5EF4-FFF2-40B4-BE49-F238E27FC236}">
                <a16:creationId xmlns:a16="http://schemas.microsoft.com/office/drawing/2014/main" id="{3A410409-F87F-6779-EF32-205BA36F9D71}"/>
              </a:ext>
            </a:extLst>
          </p:cNvPr>
          <p:cNvSpPr>
            <a:spLocks noGrp="1"/>
          </p:cNvSpPr>
          <p:nvPr>
            <p:ph type="title"/>
          </p:nvPr>
        </p:nvSpPr>
        <p:spPr/>
        <p:txBody>
          <a:bodyPr/>
          <a:lstStyle/>
          <a:p>
            <a:r>
              <a:rPr lang="en-US" altLang="zh-TW" dirty="0"/>
              <a:t>Key Log Messages – Mesh Portal</a:t>
            </a:r>
            <a:endParaRPr lang="zh-TW" altLang="en-US" dirty="0"/>
          </a:p>
        </p:txBody>
      </p:sp>
      <p:graphicFrame>
        <p:nvGraphicFramePr>
          <p:cNvPr id="11" name="表格 10">
            <a:extLst>
              <a:ext uri="{FF2B5EF4-FFF2-40B4-BE49-F238E27FC236}">
                <a16:creationId xmlns:a16="http://schemas.microsoft.com/office/drawing/2014/main" id="{1597759D-BEDD-E845-5692-1E8BBE37BBC3}"/>
              </a:ext>
            </a:extLst>
          </p:cNvPr>
          <p:cNvGraphicFramePr>
            <a:graphicFrameLocks noGrp="1"/>
          </p:cNvGraphicFramePr>
          <p:nvPr/>
        </p:nvGraphicFramePr>
        <p:xfrm>
          <a:off x="612648" y="2397041"/>
          <a:ext cx="10597895" cy="3517885"/>
        </p:xfrm>
        <a:graphic>
          <a:graphicData uri="http://schemas.openxmlformats.org/drawingml/2006/table">
            <a:tbl>
              <a:tblPr/>
              <a:tblGrid>
                <a:gridCol w="1026606">
                  <a:extLst>
                    <a:ext uri="{9D8B030D-6E8A-4147-A177-3AD203B41FA5}">
                      <a16:colId xmlns:a16="http://schemas.microsoft.com/office/drawing/2014/main" val="3386627619"/>
                    </a:ext>
                  </a:extLst>
                </a:gridCol>
                <a:gridCol w="1420657">
                  <a:extLst>
                    <a:ext uri="{9D8B030D-6E8A-4147-A177-3AD203B41FA5}">
                      <a16:colId xmlns:a16="http://schemas.microsoft.com/office/drawing/2014/main" val="3445702183"/>
                    </a:ext>
                  </a:extLst>
                </a:gridCol>
                <a:gridCol w="5501158">
                  <a:extLst>
                    <a:ext uri="{9D8B030D-6E8A-4147-A177-3AD203B41FA5}">
                      <a16:colId xmlns:a16="http://schemas.microsoft.com/office/drawing/2014/main" val="3354930642"/>
                    </a:ext>
                  </a:extLst>
                </a:gridCol>
                <a:gridCol w="2649474">
                  <a:extLst>
                    <a:ext uri="{9D8B030D-6E8A-4147-A177-3AD203B41FA5}">
                      <a16:colId xmlns:a16="http://schemas.microsoft.com/office/drawing/2014/main" val="2226512460"/>
                    </a:ext>
                  </a:extLst>
                </a:gridCol>
              </a:tblGrid>
              <a:tr h="272347">
                <a:tc>
                  <a:txBody>
                    <a:bodyPr/>
                    <a:lstStyle/>
                    <a:p>
                      <a:pPr algn="l" fontAlgn="t"/>
                      <a:r>
                        <a:rPr lang="en-US" sz="1800" b="1">
                          <a:solidFill>
                            <a:srgbClr val="172B4D"/>
                          </a:solidFill>
                          <a:effectLst/>
                          <a:highlight>
                            <a:srgbClr val="F4F5F7"/>
                          </a:highlight>
                          <a:latin typeface="+mn-lt"/>
                        </a:rPr>
                        <a:t>No.</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Severity</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System Log</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Note</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506452924"/>
                  </a:ext>
                </a:extLst>
              </a:tr>
              <a:tr h="780993">
                <a:tc>
                  <a:txBody>
                    <a:bodyPr/>
                    <a:lstStyle/>
                    <a:p>
                      <a:pPr algn="l" fontAlgn="t"/>
                      <a:r>
                        <a:rPr lang="en-US" altLang="zh-TW" sz="1800" b="1" dirty="0">
                          <a:solidFill>
                            <a:srgbClr val="172B4D"/>
                          </a:solidFill>
                          <a:effectLst/>
                          <a:highlight>
                            <a:srgbClr val="F4F5F7"/>
                          </a:highlight>
                          <a:latin typeface="+mn-lt"/>
                        </a:rPr>
                        <a:t>1</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latin typeface="+mn-lt"/>
                        </a:rPr>
                        <a:t>[</a:t>
                      </a:r>
                      <a:r>
                        <a:rPr lang="en-US" sz="1800" i="1" dirty="0">
                          <a:solidFill>
                            <a:srgbClr val="808000"/>
                          </a:solidFill>
                          <a:effectLst/>
                          <a:latin typeface="+mn-lt"/>
                        </a:rPr>
                        <a:t>SSID</a:t>
                      </a:r>
                      <a:r>
                        <a:rPr lang="en-US" sz="1800" dirty="0">
                          <a:solidFill>
                            <a:srgbClr val="172B4D"/>
                          </a:solidFill>
                          <a:effectLst/>
                          <a:latin typeface="+mn-lt"/>
                        </a:rPr>
                        <a:t>] The mesh node [</a:t>
                      </a:r>
                      <a:r>
                        <a:rPr lang="en-US" sz="1800" i="1" dirty="0">
                          <a:solidFill>
                            <a:srgbClr val="808000"/>
                          </a:solidFill>
                          <a:effectLst/>
                          <a:latin typeface="+mn-lt"/>
                        </a:rPr>
                        <a:t>node's MAC</a:t>
                      </a:r>
                      <a:r>
                        <a:rPr lang="en-US" sz="1800" dirty="0">
                          <a:solidFill>
                            <a:srgbClr val="172B4D"/>
                          </a:solidFill>
                          <a:effectLst/>
                          <a:latin typeface="+mn-lt"/>
                        </a:rPr>
                        <a:t>] failed to join the mesh network (reason: </a:t>
                      </a:r>
                      <a:r>
                        <a:rPr lang="en-US" sz="1800" dirty="0" err="1">
                          <a:solidFill>
                            <a:srgbClr val="172B4D"/>
                          </a:solidFill>
                          <a:effectLst/>
                          <a:latin typeface="+mn-lt"/>
                        </a:rPr>
                        <a:t>xxxx</a:t>
                      </a:r>
                      <a:r>
                        <a:rPr lang="en-US" sz="1800" dirty="0">
                          <a:solidFill>
                            <a:srgbClr val="172B4D"/>
                          </a:solidFill>
                          <a:effectLst/>
                          <a:latin typeface="+mn-lt"/>
                        </a:rPr>
                        <a:t>). </a:t>
                      </a:r>
                      <a:endParaRPr 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effectLst/>
                          <a:latin typeface="+mn-lt"/>
                        </a:rPr>
                        <a:t>Reason: </a:t>
                      </a:r>
                      <a:br>
                        <a:rPr lang="en-US" sz="1800" dirty="0">
                          <a:effectLst/>
                          <a:latin typeface="+mn-lt"/>
                        </a:rPr>
                      </a:br>
                      <a:r>
                        <a:rPr lang="en-US" sz="1800" dirty="0">
                          <a:solidFill>
                            <a:srgbClr val="172B4D"/>
                          </a:solidFill>
                          <a:effectLst/>
                          <a:latin typeface="+mn-lt"/>
                        </a:rPr>
                        <a:t>The mesh group is full</a:t>
                      </a:r>
                      <a:r>
                        <a:rPr lang="en-US" sz="1800" dirty="0">
                          <a:effectLst/>
                          <a:latin typeface="+mn-lt"/>
                        </a:rPr>
                        <a:t>.</a:t>
                      </a:r>
                      <a:br>
                        <a:rPr lang="en-US" sz="1800" dirty="0">
                          <a:effectLst/>
                          <a:latin typeface="+mn-lt"/>
                        </a:rPr>
                      </a:br>
                      <a:r>
                        <a:rPr lang="en-US" sz="1800" dirty="0">
                          <a:effectLst/>
                          <a:latin typeface="+mn-lt"/>
                        </a:rPr>
                        <a:t>Information mismatch.</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2828608836"/>
                  </a:ext>
                </a:extLst>
              </a:tr>
              <a:tr h="635983">
                <a:tc>
                  <a:txBody>
                    <a:bodyPr/>
                    <a:lstStyle/>
                    <a:p>
                      <a:pPr algn="l" fontAlgn="t"/>
                      <a:r>
                        <a:rPr lang="en-US" altLang="zh-TW" sz="1800" b="1" dirty="0">
                          <a:solidFill>
                            <a:srgbClr val="172B4D"/>
                          </a:solidFill>
                          <a:effectLst/>
                          <a:highlight>
                            <a:srgbClr val="F4F5F7"/>
                          </a:highlight>
                          <a:latin typeface="+mn-lt"/>
                        </a:rPr>
                        <a:t>2</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latin typeface="+mn-lt"/>
                        </a:rPr>
                        <a:t>[</a:t>
                      </a:r>
                      <a:r>
                        <a:rPr lang="en-US" sz="1800" i="1" dirty="0">
                          <a:solidFill>
                            <a:srgbClr val="808000"/>
                          </a:solidFill>
                          <a:effectLst/>
                          <a:latin typeface="+mn-lt"/>
                        </a:rPr>
                        <a:t>SSID</a:t>
                      </a:r>
                      <a:r>
                        <a:rPr lang="en-US" sz="1800" dirty="0">
                          <a:solidFill>
                            <a:srgbClr val="172B4D"/>
                          </a:solidFill>
                          <a:effectLst/>
                          <a:latin typeface="+mn-lt"/>
                        </a:rPr>
                        <a:t>] The mesh node [</a:t>
                      </a:r>
                      <a:r>
                        <a:rPr lang="en-US" sz="1800" i="1" dirty="0">
                          <a:solidFill>
                            <a:srgbClr val="808000"/>
                          </a:solidFill>
                          <a:effectLst/>
                          <a:latin typeface="+mn-lt"/>
                        </a:rPr>
                        <a:t>node's MAC</a:t>
                      </a:r>
                      <a:r>
                        <a:rPr lang="en-US" sz="1800" dirty="0">
                          <a:solidFill>
                            <a:srgbClr val="172B4D"/>
                          </a:solidFill>
                          <a:effectLst/>
                          <a:latin typeface="+mn-lt"/>
                        </a:rPr>
                        <a:t>] has left the mesh network. </a:t>
                      </a:r>
                      <a:endParaRPr 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br>
                        <a:rPr lang="zh-TW" altLang="en-US" sz="1800">
                          <a:effectLst/>
                          <a:latin typeface="+mn-lt"/>
                        </a:rPr>
                      </a:br>
                      <a:endParaRPr lang="zh-TW" alt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3760482810"/>
                  </a:ext>
                </a:extLst>
              </a:tr>
              <a:tr h="635983">
                <a:tc>
                  <a:txBody>
                    <a:bodyPr/>
                    <a:lstStyle/>
                    <a:p>
                      <a:pPr algn="l" fontAlgn="t"/>
                      <a:r>
                        <a:rPr lang="en-US" altLang="zh-TW" sz="1800" b="1" dirty="0">
                          <a:solidFill>
                            <a:srgbClr val="172B4D"/>
                          </a:solidFill>
                          <a:effectLst/>
                          <a:highlight>
                            <a:srgbClr val="F4F5F7"/>
                          </a:highlight>
                          <a:latin typeface="+mn-lt"/>
                        </a:rPr>
                        <a:t>3</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latin typeface="+mn-lt"/>
                        </a:rPr>
                        <a:t>[</a:t>
                      </a:r>
                      <a:r>
                        <a:rPr lang="en-US" sz="1800" i="1" dirty="0">
                          <a:solidFill>
                            <a:srgbClr val="808000"/>
                          </a:solidFill>
                          <a:effectLst/>
                          <a:latin typeface="+mn-lt"/>
                        </a:rPr>
                        <a:t>SSID</a:t>
                      </a:r>
                      <a:r>
                        <a:rPr lang="en-US" sz="1800" dirty="0">
                          <a:solidFill>
                            <a:srgbClr val="172B4D"/>
                          </a:solidFill>
                          <a:effectLst/>
                          <a:latin typeface="+mn-lt"/>
                        </a:rPr>
                        <a:t>] The mesh network has reached the steady state (xxx secs). </a:t>
                      </a:r>
                      <a:endParaRPr 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a:effectLst/>
                          <a:latin typeface="+mn-lt"/>
                        </a:rPr>
                        <a:t>xxx secs: The required Time.</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591892292"/>
                  </a:ext>
                </a:extLst>
              </a:tr>
              <a:tr h="1102383">
                <a:tc>
                  <a:txBody>
                    <a:bodyPr/>
                    <a:lstStyle/>
                    <a:p>
                      <a:pPr algn="l" fontAlgn="t"/>
                      <a:r>
                        <a:rPr lang="en-US" altLang="zh-TW" sz="1800" b="1" dirty="0">
                          <a:solidFill>
                            <a:srgbClr val="172B4D"/>
                          </a:solidFill>
                          <a:effectLst/>
                          <a:highlight>
                            <a:srgbClr val="F4F5F7"/>
                          </a:highlight>
                          <a:latin typeface="+mn-lt"/>
                        </a:rPr>
                        <a:t>4</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dirty="0">
                          <a:solidFill>
                            <a:srgbClr val="333333"/>
                          </a:solidFill>
                          <a:effectLst/>
                          <a:latin typeface="+mn-lt"/>
                        </a:rPr>
                        <a:t>Notice</a:t>
                      </a:r>
                      <a:endParaRPr 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latin typeface="+mn-lt"/>
                        </a:rPr>
                        <a:t>The mesh portal determined that mesh node</a:t>
                      </a:r>
                      <a:r>
                        <a:rPr lang="en-US" sz="1800" dirty="0">
                          <a:effectLst/>
                          <a:latin typeface="+mn-lt"/>
                        </a:rPr>
                        <a:t> </a:t>
                      </a:r>
                      <a:r>
                        <a:rPr lang="en-US" sz="1800" dirty="0">
                          <a:solidFill>
                            <a:srgbClr val="172B4D"/>
                          </a:solidFill>
                          <a:effectLst/>
                          <a:latin typeface="+mn-lt"/>
                        </a:rPr>
                        <a:t>[</a:t>
                      </a:r>
                      <a:r>
                        <a:rPr lang="en-US" sz="1800" i="1" dirty="0">
                          <a:solidFill>
                            <a:srgbClr val="808000"/>
                          </a:solidFill>
                          <a:effectLst/>
                          <a:latin typeface="+mn-lt"/>
                        </a:rPr>
                        <a:t>node's MAC</a:t>
                      </a:r>
                      <a:r>
                        <a:rPr lang="en-US" sz="1800" dirty="0">
                          <a:solidFill>
                            <a:srgbClr val="172B4D"/>
                          </a:solidFill>
                          <a:effectLst/>
                          <a:latin typeface="+mn-lt"/>
                        </a:rPr>
                        <a:t>] </a:t>
                      </a:r>
                      <a:r>
                        <a:rPr lang="en-US" sz="1800" dirty="0">
                          <a:effectLst/>
                          <a:latin typeface="+mn-lt"/>
                        </a:rPr>
                        <a:t>will roam </a:t>
                      </a:r>
                      <a:r>
                        <a:rPr lang="en-US" sz="1800" dirty="0">
                          <a:solidFill>
                            <a:srgbClr val="172B4D"/>
                          </a:solidFill>
                          <a:effectLst/>
                          <a:latin typeface="+mn-lt"/>
                        </a:rPr>
                        <a:t>[</a:t>
                      </a:r>
                      <a:r>
                        <a:rPr lang="en-US" sz="1800" i="1" dirty="0">
                          <a:solidFill>
                            <a:srgbClr val="808000"/>
                          </a:solidFill>
                          <a:effectLst/>
                          <a:latin typeface="+mn-lt"/>
                        </a:rPr>
                        <a:t>original MAC</a:t>
                      </a:r>
                      <a:r>
                        <a:rPr lang="en-US" sz="1800" dirty="0">
                          <a:solidFill>
                            <a:srgbClr val="172B4D"/>
                          </a:solidFill>
                          <a:effectLst/>
                          <a:latin typeface="+mn-lt"/>
                        </a:rPr>
                        <a:t>]</a:t>
                      </a:r>
                      <a:r>
                        <a:rPr lang="en-US" sz="1800" dirty="0">
                          <a:effectLst/>
                          <a:latin typeface="+mn-lt"/>
                        </a:rPr>
                        <a:t> to </a:t>
                      </a:r>
                      <a:r>
                        <a:rPr lang="en-US" sz="1800" dirty="0">
                          <a:solidFill>
                            <a:srgbClr val="172B4D"/>
                          </a:solidFill>
                          <a:effectLst/>
                          <a:latin typeface="+mn-lt"/>
                        </a:rPr>
                        <a:t>[</a:t>
                      </a:r>
                      <a:r>
                        <a:rPr lang="en-US" sz="1800" i="1" dirty="0">
                          <a:solidFill>
                            <a:srgbClr val="808000"/>
                          </a:solidFill>
                          <a:effectLst/>
                          <a:latin typeface="+mn-lt"/>
                        </a:rPr>
                        <a:t>target's MAC</a:t>
                      </a:r>
                      <a:r>
                        <a:rPr lang="en-US" sz="1800" dirty="0">
                          <a:solidFill>
                            <a:srgbClr val="172B4D"/>
                          </a:solidFill>
                          <a:effectLst/>
                          <a:latin typeface="+mn-lt"/>
                        </a:rPr>
                        <a:t>]</a:t>
                      </a:r>
                      <a:r>
                        <a:rPr lang="en-US" sz="1800" dirty="0">
                          <a:effectLst/>
                          <a:latin typeface="+mn-lt"/>
                        </a:rPr>
                        <a:t>. </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br>
                        <a:rPr lang="zh-TW" altLang="en-US" sz="1800" dirty="0">
                          <a:effectLst/>
                          <a:latin typeface="+mn-lt"/>
                        </a:rPr>
                      </a:br>
                      <a:endParaRPr lang="zh-TW" alt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1843248635"/>
                  </a:ext>
                </a:extLst>
              </a:tr>
            </a:tbl>
          </a:graphicData>
        </a:graphic>
      </p:graphicFrame>
    </p:spTree>
    <p:extLst>
      <p:ext uri="{BB962C8B-B14F-4D97-AF65-F5344CB8AC3E}">
        <p14:creationId xmlns:p14="http://schemas.microsoft.com/office/powerpoint/2010/main" val="2218376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標題 7">
            <a:extLst>
              <a:ext uri="{FF2B5EF4-FFF2-40B4-BE49-F238E27FC236}">
                <a16:creationId xmlns:a16="http://schemas.microsoft.com/office/drawing/2014/main" id="{3A410409-F87F-6779-EF32-205BA36F9D71}"/>
              </a:ext>
            </a:extLst>
          </p:cNvPr>
          <p:cNvSpPr>
            <a:spLocks noGrp="1"/>
          </p:cNvSpPr>
          <p:nvPr>
            <p:ph type="title"/>
          </p:nvPr>
        </p:nvSpPr>
        <p:spPr/>
        <p:txBody>
          <a:bodyPr/>
          <a:lstStyle/>
          <a:p>
            <a:r>
              <a:rPr lang="en-US" altLang="zh-TW" dirty="0"/>
              <a:t>Key Log Messages – Mesh Node Logs</a:t>
            </a:r>
            <a:endParaRPr lang="zh-TW" altLang="en-US" dirty="0"/>
          </a:p>
        </p:txBody>
      </p:sp>
      <p:graphicFrame>
        <p:nvGraphicFramePr>
          <p:cNvPr id="11" name="表格 10">
            <a:extLst>
              <a:ext uri="{FF2B5EF4-FFF2-40B4-BE49-F238E27FC236}">
                <a16:creationId xmlns:a16="http://schemas.microsoft.com/office/drawing/2014/main" id="{1597759D-BEDD-E845-5692-1E8BBE37BBC3}"/>
              </a:ext>
            </a:extLst>
          </p:cNvPr>
          <p:cNvGraphicFramePr>
            <a:graphicFrameLocks noGrp="1"/>
          </p:cNvGraphicFramePr>
          <p:nvPr>
            <p:extLst>
              <p:ext uri="{D42A27DB-BD31-4B8C-83A1-F6EECF244321}">
                <p14:modId xmlns:p14="http://schemas.microsoft.com/office/powerpoint/2010/main" val="4014011637"/>
              </p:ext>
            </p:extLst>
          </p:nvPr>
        </p:nvGraphicFramePr>
        <p:xfrm>
          <a:off x="591239" y="2006343"/>
          <a:ext cx="10597895" cy="3045914"/>
        </p:xfrm>
        <a:graphic>
          <a:graphicData uri="http://schemas.openxmlformats.org/drawingml/2006/table">
            <a:tbl>
              <a:tblPr/>
              <a:tblGrid>
                <a:gridCol w="1026606">
                  <a:extLst>
                    <a:ext uri="{9D8B030D-6E8A-4147-A177-3AD203B41FA5}">
                      <a16:colId xmlns:a16="http://schemas.microsoft.com/office/drawing/2014/main" val="3386627619"/>
                    </a:ext>
                  </a:extLst>
                </a:gridCol>
                <a:gridCol w="1420657">
                  <a:extLst>
                    <a:ext uri="{9D8B030D-6E8A-4147-A177-3AD203B41FA5}">
                      <a16:colId xmlns:a16="http://schemas.microsoft.com/office/drawing/2014/main" val="3445702183"/>
                    </a:ext>
                  </a:extLst>
                </a:gridCol>
                <a:gridCol w="5501158">
                  <a:extLst>
                    <a:ext uri="{9D8B030D-6E8A-4147-A177-3AD203B41FA5}">
                      <a16:colId xmlns:a16="http://schemas.microsoft.com/office/drawing/2014/main" val="3354930642"/>
                    </a:ext>
                  </a:extLst>
                </a:gridCol>
                <a:gridCol w="2649474">
                  <a:extLst>
                    <a:ext uri="{9D8B030D-6E8A-4147-A177-3AD203B41FA5}">
                      <a16:colId xmlns:a16="http://schemas.microsoft.com/office/drawing/2014/main" val="2226512460"/>
                    </a:ext>
                  </a:extLst>
                </a:gridCol>
              </a:tblGrid>
              <a:tr h="272347">
                <a:tc>
                  <a:txBody>
                    <a:bodyPr/>
                    <a:lstStyle/>
                    <a:p>
                      <a:pPr algn="l" fontAlgn="t"/>
                      <a:r>
                        <a:rPr lang="en-US" sz="1800" b="1">
                          <a:solidFill>
                            <a:srgbClr val="172B4D"/>
                          </a:solidFill>
                          <a:effectLst/>
                          <a:highlight>
                            <a:srgbClr val="F4F5F7"/>
                          </a:highlight>
                          <a:latin typeface="+mn-lt"/>
                        </a:rPr>
                        <a:t>No.</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Severity</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System Log</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a:solidFill>
                            <a:srgbClr val="172B4D"/>
                          </a:solidFill>
                          <a:effectLst/>
                          <a:highlight>
                            <a:srgbClr val="F4F5F7"/>
                          </a:highlight>
                          <a:latin typeface="+mn-lt"/>
                        </a:rPr>
                        <a:t>Note</a:t>
                      </a:r>
                    </a:p>
                  </a:txBody>
                  <a:tcPr marL="21349" marR="21349" marT="10674" marB="1067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506452924"/>
                  </a:ext>
                </a:extLst>
              </a:tr>
              <a:tr h="780993">
                <a:tc>
                  <a:txBody>
                    <a:bodyPr/>
                    <a:lstStyle/>
                    <a:p>
                      <a:pPr algn="l" fontAlgn="t"/>
                      <a:r>
                        <a:rPr lang="en-US" altLang="zh-TW" sz="1800" b="1" dirty="0">
                          <a:solidFill>
                            <a:srgbClr val="172B4D"/>
                          </a:solidFill>
                          <a:effectLst/>
                          <a:highlight>
                            <a:srgbClr val="F4F5F7"/>
                          </a:highlight>
                          <a:latin typeface="+mn-lt"/>
                        </a:rPr>
                        <a:t>1</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rPr>
                        <a:t>[</a:t>
                      </a:r>
                      <a:r>
                        <a:rPr lang="en-US" sz="1800" i="1" dirty="0">
                          <a:solidFill>
                            <a:srgbClr val="808000"/>
                          </a:solidFill>
                          <a:effectLst/>
                        </a:rPr>
                        <a:t>SSID</a:t>
                      </a:r>
                      <a:r>
                        <a:rPr lang="en-US" sz="1800" dirty="0">
                          <a:solidFill>
                            <a:srgbClr val="172B4D"/>
                          </a:solidFill>
                          <a:effectLst/>
                        </a:rPr>
                        <a:t>] Failed to join the mesh network [</a:t>
                      </a:r>
                      <a:r>
                        <a:rPr lang="en-US" sz="1800" i="1" dirty="0">
                          <a:solidFill>
                            <a:srgbClr val="808000"/>
                          </a:solidFill>
                          <a:effectLst/>
                        </a:rPr>
                        <a:t>portal's MAC</a:t>
                      </a:r>
                      <a:r>
                        <a:rPr lang="en-US" sz="1800" dirty="0">
                          <a:solidFill>
                            <a:srgbClr val="172B4D"/>
                          </a:solidFill>
                          <a:effectLst/>
                        </a:rPr>
                        <a:t>] (Reason: </a:t>
                      </a:r>
                      <a:r>
                        <a:rPr lang="en-US" sz="1800" dirty="0" err="1">
                          <a:solidFill>
                            <a:srgbClr val="172B4D"/>
                          </a:solidFill>
                          <a:effectLst/>
                        </a:rPr>
                        <a:t>xxxx</a:t>
                      </a:r>
                      <a:r>
                        <a:rPr lang="en-US" sz="1800" dirty="0">
                          <a:solidFill>
                            <a:srgbClr val="172B4D"/>
                          </a:solidFill>
                          <a:effectLst/>
                        </a:rPr>
                        <a:t>). </a:t>
                      </a:r>
                      <a:endParaRPr lang="en-US" sz="1800" dirty="0">
                        <a:effectLst/>
                      </a:endParaRP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effectLst/>
                        </a:rPr>
                        <a:t>Reason: </a:t>
                      </a:r>
                      <a:br>
                        <a:rPr lang="en-US" sz="1800" dirty="0">
                          <a:effectLst/>
                        </a:rPr>
                      </a:br>
                      <a:r>
                        <a:rPr lang="en-US" sz="1800" dirty="0">
                          <a:effectLst/>
                        </a:rPr>
                        <a:t>The mesh group is full.</a:t>
                      </a:r>
                      <a:br>
                        <a:rPr lang="en-US" sz="1800" dirty="0">
                          <a:effectLst/>
                        </a:rPr>
                      </a:br>
                      <a:r>
                        <a:rPr lang="en-US" sz="1800" dirty="0">
                          <a:solidFill>
                            <a:srgbClr val="172B4D"/>
                          </a:solidFill>
                          <a:effectLst/>
                        </a:rPr>
                        <a:t>Portal response timed out</a:t>
                      </a:r>
                      <a:r>
                        <a:rPr lang="en-US" sz="1800" dirty="0">
                          <a:effectLst/>
                        </a:rPr>
                        <a:t>.</a:t>
                      </a:r>
                      <a:br>
                        <a:rPr lang="en-US" sz="1800" dirty="0">
                          <a:effectLst/>
                        </a:rPr>
                      </a:br>
                      <a:r>
                        <a:rPr lang="en-US" sz="1800" dirty="0">
                          <a:effectLst/>
                        </a:rPr>
                        <a:t>Information mismatch.</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2828608836"/>
                  </a:ext>
                </a:extLst>
              </a:tr>
              <a:tr h="635983">
                <a:tc>
                  <a:txBody>
                    <a:bodyPr/>
                    <a:lstStyle/>
                    <a:p>
                      <a:pPr algn="l" fontAlgn="t"/>
                      <a:r>
                        <a:rPr lang="en-US" altLang="zh-TW" sz="1800" b="1" dirty="0">
                          <a:solidFill>
                            <a:srgbClr val="172B4D"/>
                          </a:solidFill>
                          <a:effectLst/>
                          <a:highlight>
                            <a:srgbClr val="F4F5F7"/>
                          </a:highlight>
                          <a:latin typeface="+mn-lt"/>
                        </a:rPr>
                        <a:t>2</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altLang="zh-TW" sz="1800" b="0" i="0" dirty="0">
                          <a:solidFill>
                            <a:srgbClr val="172B4D"/>
                          </a:solidFill>
                          <a:effectLst/>
                          <a:highlight>
                            <a:srgbClr val="FFFFFF"/>
                          </a:highlight>
                          <a:latin typeface="-apple-system"/>
                        </a:rPr>
                        <a:t>[</a:t>
                      </a:r>
                      <a:r>
                        <a:rPr lang="en-US" altLang="zh-TW" sz="1800" kern="1200" dirty="0">
                          <a:solidFill>
                            <a:srgbClr val="172B4D"/>
                          </a:solidFill>
                          <a:effectLst/>
                          <a:latin typeface="+mn-lt"/>
                          <a:ea typeface="+mn-ea"/>
                          <a:cs typeface="+mn-cs"/>
                        </a:rPr>
                        <a:t>SSID] Attempting to connect to [target's MAC] as determined by the mesh portal. </a:t>
                      </a:r>
                      <a:endParaRPr lang="en-US" sz="1800" kern="1200" dirty="0">
                        <a:solidFill>
                          <a:srgbClr val="172B4D"/>
                        </a:solidFill>
                        <a:effectLst/>
                        <a:latin typeface="+mn-lt"/>
                        <a:ea typeface="+mn-ea"/>
                        <a:cs typeface="+mn-cs"/>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br>
                        <a:rPr lang="zh-TW" altLang="en-US" sz="1800">
                          <a:effectLst/>
                          <a:latin typeface="+mn-lt"/>
                        </a:rPr>
                      </a:br>
                      <a:endParaRPr lang="zh-TW" alt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3760482810"/>
                  </a:ext>
                </a:extLst>
              </a:tr>
              <a:tr h="635983">
                <a:tc>
                  <a:txBody>
                    <a:bodyPr/>
                    <a:lstStyle/>
                    <a:p>
                      <a:pPr algn="l" fontAlgn="t"/>
                      <a:r>
                        <a:rPr lang="en-US" altLang="zh-TW" sz="1800" b="1" dirty="0">
                          <a:solidFill>
                            <a:srgbClr val="172B4D"/>
                          </a:solidFill>
                          <a:effectLst/>
                          <a:highlight>
                            <a:srgbClr val="F4F5F7"/>
                          </a:highlight>
                          <a:latin typeface="+mn-lt"/>
                        </a:rPr>
                        <a:t>3</a:t>
                      </a: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a:solidFill>
                            <a:srgbClr val="333333"/>
                          </a:solidFill>
                          <a:effectLst/>
                          <a:latin typeface="+mn-lt"/>
                        </a:rPr>
                        <a:t>Notice</a:t>
                      </a:r>
                      <a:endParaRPr lang="en-US" sz="180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r>
                        <a:rPr lang="en-US" sz="1800" dirty="0">
                          <a:solidFill>
                            <a:srgbClr val="172B4D"/>
                          </a:solidFill>
                          <a:effectLst/>
                        </a:rPr>
                        <a:t>[</a:t>
                      </a:r>
                      <a:r>
                        <a:rPr lang="en-US" sz="1800" i="1" dirty="0">
                          <a:solidFill>
                            <a:srgbClr val="808000"/>
                          </a:solidFill>
                          <a:effectLst/>
                        </a:rPr>
                        <a:t>SSID</a:t>
                      </a:r>
                      <a:r>
                        <a:rPr lang="en-US" sz="1800" dirty="0">
                          <a:solidFill>
                            <a:srgbClr val="172B4D"/>
                          </a:solidFill>
                          <a:effectLst/>
                        </a:rPr>
                        <a:t>] Left the mesh network [</a:t>
                      </a:r>
                      <a:r>
                        <a:rPr lang="en-US" sz="1800" i="1" dirty="0">
                          <a:solidFill>
                            <a:srgbClr val="808000"/>
                          </a:solidFill>
                          <a:effectLst/>
                        </a:rPr>
                        <a:t>portal's MAC</a:t>
                      </a:r>
                      <a:r>
                        <a:rPr lang="en-US" sz="1800" dirty="0">
                          <a:solidFill>
                            <a:srgbClr val="172B4D"/>
                          </a:solidFill>
                          <a:effectLst/>
                        </a:rPr>
                        <a:t>]. </a:t>
                      </a:r>
                      <a:endParaRPr lang="en-US" sz="1800" dirty="0">
                        <a:effectLst/>
                      </a:endParaRP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l" fontAlgn="t"/>
                      <a:endParaRPr lang="en-US" sz="1800" dirty="0">
                        <a:effectLst/>
                        <a:latin typeface="+mn-lt"/>
                      </a:endParaRPr>
                    </a:p>
                  </a:txBody>
                  <a:tcPr marL="17791" marR="17791" marT="12454" marB="12454">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591892292"/>
                  </a:ext>
                </a:extLst>
              </a:tr>
            </a:tbl>
          </a:graphicData>
        </a:graphic>
      </p:graphicFrame>
      <p:sp>
        <p:nvSpPr>
          <p:cNvPr id="2" name="文字方塊 1">
            <a:extLst>
              <a:ext uri="{FF2B5EF4-FFF2-40B4-BE49-F238E27FC236}">
                <a16:creationId xmlns:a16="http://schemas.microsoft.com/office/drawing/2014/main" id="{FCBB4957-3E9C-430E-5005-132C72386E57}"/>
              </a:ext>
            </a:extLst>
          </p:cNvPr>
          <p:cNvSpPr txBox="1"/>
          <p:nvPr/>
        </p:nvSpPr>
        <p:spPr>
          <a:xfrm>
            <a:off x="473826" y="5414991"/>
            <a:ext cx="10195420" cy="461665"/>
          </a:xfrm>
          <a:prstGeom prst="rect">
            <a:avLst/>
          </a:prstGeom>
          <a:noFill/>
        </p:spPr>
        <p:txBody>
          <a:bodyPr wrap="none" rtlCol="0">
            <a:spAutoFit/>
          </a:bodyPr>
          <a:lstStyle/>
          <a:p>
            <a:r>
              <a:rPr lang="en-US" altLang="zh-TW" sz="2400" dirty="0"/>
              <a:t>The system LED blinks red four times per second if joining the mesh fails.</a:t>
            </a:r>
            <a:endParaRPr lang="zh-TW" altLang="en-US" sz="2400" dirty="0"/>
          </a:p>
        </p:txBody>
      </p:sp>
    </p:spTree>
    <p:extLst>
      <p:ext uri="{BB962C8B-B14F-4D97-AF65-F5344CB8AC3E}">
        <p14:creationId xmlns:p14="http://schemas.microsoft.com/office/powerpoint/2010/main" val="36156716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58FFA2D7-B4D1-2316-21C5-2C387A89463A}"/>
              </a:ext>
            </a:extLst>
          </p:cNvPr>
          <p:cNvSpPr>
            <a:spLocks noGrp="1"/>
          </p:cNvSpPr>
          <p:nvPr>
            <p:ph type="title"/>
          </p:nvPr>
        </p:nvSpPr>
        <p:spPr/>
        <p:txBody>
          <a:bodyPr/>
          <a:lstStyle/>
          <a:p>
            <a:r>
              <a:rPr lang="en-US" dirty="0"/>
              <a:t>Throughput Test Results</a:t>
            </a:r>
          </a:p>
        </p:txBody>
      </p:sp>
      <p:pic>
        <p:nvPicPr>
          <p:cNvPr id="5" name="內容版面配置區 4">
            <a:extLst>
              <a:ext uri="{FF2B5EF4-FFF2-40B4-BE49-F238E27FC236}">
                <a16:creationId xmlns:a16="http://schemas.microsoft.com/office/drawing/2014/main" id="{9C441D17-86E0-6976-D0D9-64AA7DD2DBDD}"/>
              </a:ext>
            </a:extLst>
          </p:cNvPr>
          <p:cNvPicPr>
            <a:picLocks noGrp="1" noChangeAspect="1"/>
          </p:cNvPicPr>
          <p:nvPr>
            <p:ph sz="half" idx="2"/>
          </p:nvPr>
        </p:nvPicPr>
        <p:blipFill rotWithShape="1">
          <a:blip r:embed="rId3"/>
          <a:stretch/>
        </p:blipFill>
        <p:spPr>
          <a:xfrm>
            <a:off x="431800" y="2806573"/>
            <a:ext cx="5184775" cy="1724280"/>
          </a:xfrm>
          <a:noFill/>
        </p:spPr>
      </p:pic>
      <p:sp>
        <p:nvSpPr>
          <p:cNvPr id="7" name="文字方塊 6">
            <a:extLst>
              <a:ext uri="{FF2B5EF4-FFF2-40B4-BE49-F238E27FC236}">
                <a16:creationId xmlns:a16="http://schemas.microsoft.com/office/drawing/2014/main" id="{E825574F-41BE-1157-AF48-EF0EA38437D1}"/>
              </a:ext>
            </a:extLst>
          </p:cNvPr>
          <p:cNvSpPr txBox="1"/>
          <p:nvPr/>
        </p:nvSpPr>
        <p:spPr>
          <a:xfrm>
            <a:off x="6096000" y="1316765"/>
            <a:ext cx="5472608" cy="4704523"/>
          </a:xfrm>
          <a:prstGeom prst="rect">
            <a:avLst/>
          </a:prstGeom>
        </p:spPr>
        <p:txBody>
          <a:bodyPr vert="horz" lIns="91440" tIns="45720" rIns="91440" bIns="45720" rtlCol="0">
            <a:normAutofit/>
          </a:bodyPr>
          <a:lstStyle/>
          <a:p>
            <a:pPr defTabSz="1219200" eaLnBrk="1" hangingPunct="1">
              <a:spcBef>
                <a:spcPct val="20000"/>
              </a:spcBef>
            </a:pPr>
            <a:r>
              <a:rPr lang="en-US" altLang="zh-TW" sz="2933" b="1" dirty="0">
                <a:latin typeface="+mn-lt"/>
                <a:ea typeface="+mn-ea"/>
              </a:rPr>
              <a:t>Test conditions:</a:t>
            </a:r>
          </a:p>
          <a:p>
            <a:pPr marL="457200" indent="-457200" defTabSz="1219200" eaLnBrk="1" hangingPunct="1">
              <a:spcBef>
                <a:spcPct val="20000"/>
              </a:spcBef>
              <a:buFont typeface="Arial" panose="020B0604020202020204" pitchFamily="34" charset="0"/>
              <a:buChar char="•"/>
            </a:pPr>
            <a:r>
              <a:rPr lang="en-US" altLang="zh-TW" sz="2400" b="1" dirty="0"/>
              <a:t>C</a:t>
            </a:r>
            <a:r>
              <a:rPr lang="en-US" altLang="zh-TW" sz="2400" b="1" dirty="0">
                <a:latin typeface="+mn-lt"/>
                <a:ea typeface="+mn-ea"/>
              </a:rPr>
              <a:t>onnection type: conductive</a:t>
            </a:r>
          </a:p>
          <a:p>
            <a:pPr marL="457200" indent="-457200" defTabSz="1219200" eaLnBrk="1" hangingPunct="1">
              <a:spcBef>
                <a:spcPct val="20000"/>
              </a:spcBef>
              <a:buFont typeface="Arial" panose="020B0604020202020204" pitchFamily="34" charset="0"/>
              <a:buChar char="•"/>
            </a:pPr>
            <a:r>
              <a:rPr lang="en-US" altLang="zh-TW" sz="2400" b="1" dirty="0">
                <a:latin typeface="+mn-lt"/>
                <a:ea typeface="+mn-ea"/>
              </a:rPr>
              <a:t>Frequency: 5 GHz</a:t>
            </a:r>
          </a:p>
          <a:p>
            <a:pPr marL="457200" indent="-457200" defTabSz="1219200" eaLnBrk="1" hangingPunct="1">
              <a:spcBef>
                <a:spcPct val="20000"/>
              </a:spcBef>
              <a:buFont typeface="Arial" panose="020B0604020202020204" pitchFamily="34" charset="0"/>
              <a:buChar char="•"/>
            </a:pPr>
            <a:r>
              <a:rPr lang="en-US" altLang="zh-TW" sz="2400" b="1" dirty="0">
                <a:latin typeface="+mn-lt"/>
                <a:ea typeface="+mn-ea"/>
              </a:rPr>
              <a:t>Channel width: 20-40-80 MHz</a:t>
            </a:r>
          </a:p>
          <a:p>
            <a:pPr marL="457200" indent="-457200" defTabSz="1219200" eaLnBrk="1" hangingPunct="1">
              <a:spcBef>
                <a:spcPct val="20000"/>
              </a:spcBef>
              <a:buFont typeface="Arial" panose="020B0604020202020204" pitchFamily="34" charset="0"/>
              <a:buChar char="•"/>
            </a:pPr>
            <a:r>
              <a:rPr lang="en-US" altLang="zh-TW" sz="2400" b="1" dirty="0">
                <a:latin typeface="+mn-lt"/>
                <a:ea typeface="+mn-ea"/>
              </a:rPr>
              <a:t>Channel: 44</a:t>
            </a:r>
          </a:p>
          <a:p>
            <a:pPr marL="457200" indent="-457200" defTabSz="1219200" eaLnBrk="1" hangingPunct="1">
              <a:spcBef>
                <a:spcPct val="20000"/>
              </a:spcBef>
              <a:buFont typeface="Arial" panose="020B0604020202020204" pitchFamily="34" charset="0"/>
              <a:buChar char="•"/>
            </a:pPr>
            <a:r>
              <a:rPr lang="en-US" altLang="zh-TW" sz="2400" b="1" dirty="0">
                <a:latin typeface="+mn-lt"/>
                <a:ea typeface="+mn-ea"/>
              </a:rPr>
              <a:t>Management transmission rate: HT-MCS0</a:t>
            </a:r>
          </a:p>
          <a:p>
            <a:pPr marL="457200" indent="-457200" defTabSz="1219200" eaLnBrk="1" hangingPunct="1">
              <a:spcBef>
                <a:spcPct val="20000"/>
              </a:spcBef>
              <a:buFont typeface="Arial" panose="020B0604020202020204" pitchFamily="34" charset="0"/>
              <a:buChar char="•"/>
            </a:pPr>
            <a:r>
              <a:rPr lang="en-US" altLang="zh-TW" sz="2400" b="1" dirty="0">
                <a:latin typeface="+mn-lt"/>
                <a:ea typeface="+mn-ea"/>
              </a:rPr>
              <a:t>Broadcast/Multicast transmission rate: HT-MCS0</a:t>
            </a:r>
          </a:p>
        </p:txBody>
      </p:sp>
    </p:spTree>
    <p:extLst>
      <p:ext uri="{BB962C8B-B14F-4D97-AF65-F5344CB8AC3E}">
        <p14:creationId xmlns:p14="http://schemas.microsoft.com/office/powerpoint/2010/main" val="4084246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39044237-8CB8-3078-5AF5-796ECCAFA098}"/>
              </a:ext>
            </a:extLst>
          </p:cNvPr>
          <p:cNvSpPr>
            <a:spLocks noGrp="1"/>
          </p:cNvSpPr>
          <p:nvPr>
            <p:ph type="title"/>
          </p:nvPr>
        </p:nvSpPr>
        <p:spPr/>
        <p:txBody>
          <a:bodyPr>
            <a:normAutofit/>
          </a:bodyPr>
          <a:lstStyle/>
          <a:p>
            <a:r>
              <a:rPr lang="en-US" altLang="zh-TW" dirty="0"/>
              <a:t>Throughput as a Function of Hops</a:t>
            </a:r>
            <a:endParaRPr lang="zh-TW" altLang="en-US" dirty="0"/>
          </a:p>
        </p:txBody>
      </p:sp>
      <p:graphicFrame>
        <p:nvGraphicFramePr>
          <p:cNvPr id="4" name="內容版面配置區 3">
            <a:extLst>
              <a:ext uri="{FF2B5EF4-FFF2-40B4-BE49-F238E27FC236}">
                <a16:creationId xmlns:a16="http://schemas.microsoft.com/office/drawing/2014/main" id="{C8C1059B-F270-7469-F8C1-584ABC73CE39}"/>
              </a:ext>
            </a:extLst>
          </p:cNvPr>
          <p:cNvGraphicFramePr>
            <a:graphicFrameLocks noGrp="1"/>
          </p:cNvGraphicFramePr>
          <p:nvPr>
            <p:ph idx="4294967295"/>
            <p:extLst>
              <p:ext uri="{D42A27DB-BD31-4B8C-83A1-F6EECF244321}">
                <p14:modId xmlns:p14="http://schemas.microsoft.com/office/powerpoint/2010/main" val="3986240361"/>
              </p:ext>
            </p:extLst>
          </p:nvPr>
        </p:nvGraphicFramePr>
        <p:xfrm>
          <a:off x="403787" y="2023011"/>
          <a:ext cx="11425235" cy="2819400"/>
        </p:xfrm>
        <a:graphic>
          <a:graphicData uri="http://schemas.openxmlformats.org/drawingml/2006/table">
            <a:tbl>
              <a:tblPr/>
              <a:tblGrid>
                <a:gridCol w="2285047">
                  <a:extLst>
                    <a:ext uri="{9D8B030D-6E8A-4147-A177-3AD203B41FA5}">
                      <a16:colId xmlns:a16="http://schemas.microsoft.com/office/drawing/2014/main" val="219716893"/>
                    </a:ext>
                  </a:extLst>
                </a:gridCol>
                <a:gridCol w="2285047">
                  <a:extLst>
                    <a:ext uri="{9D8B030D-6E8A-4147-A177-3AD203B41FA5}">
                      <a16:colId xmlns:a16="http://schemas.microsoft.com/office/drawing/2014/main" val="2622596070"/>
                    </a:ext>
                  </a:extLst>
                </a:gridCol>
                <a:gridCol w="2285047">
                  <a:extLst>
                    <a:ext uri="{9D8B030D-6E8A-4147-A177-3AD203B41FA5}">
                      <a16:colId xmlns:a16="http://schemas.microsoft.com/office/drawing/2014/main" val="1673411548"/>
                    </a:ext>
                  </a:extLst>
                </a:gridCol>
                <a:gridCol w="2285047">
                  <a:extLst>
                    <a:ext uri="{9D8B030D-6E8A-4147-A177-3AD203B41FA5}">
                      <a16:colId xmlns:a16="http://schemas.microsoft.com/office/drawing/2014/main" val="166976010"/>
                    </a:ext>
                  </a:extLst>
                </a:gridCol>
                <a:gridCol w="2285047">
                  <a:extLst>
                    <a:ext uri="{9D8B030D-6E8A-4147-A177-3AD203B41FA5}">
                      <a16:colId xmlns:a16="http://schemas.microsoft.com/office/drawing/2014/main" val="2234377273"/>
                    </a:ext>
                  </a:extLst>
                </a:gridCol>
              </a:tblGrid>
              <a:tr h="0">
                <a:tc>
                  <a:txBody>
                    <a:bodyPr/>
                    <a:lstStyle/>
                    <a:p>
                      <a:pPr algn="l" fontAlgn="t"/>
                      <a:r>
                        <a:rPr lang="en-US" b="1">
                          <a:solidFill>
                            <a:srgbClr val="172B4D"/>
                          </a:solidFill>
                          <a:effectLst/>
                          <a:highlight>
                            <a:srgbClr val="F4F5F7"/>
                          </a:highlight>
                        </a:rPr>
                        <a:t>hops</a:t>
                      </a:r>
                    </a:p>
                  </a:txBody>
                  <a:tcPr>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b="1">
                          <a:solidFill>
                            <a:srgbClr val="172B4D"/>
                          </a:solidFill>
                          <a:effectLst/>
                          <a:highlight>
                            <a:srgbClr val="F4F5F7"/>
                          </a:highlight>
                        </a:rPr>
                        <a:t>MPR to MAP</a:t>
                      </a:r>
                    </a:p>
                  </a:txBody>
                  <a:tcPr>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b="1">
                          <a:solidFill>
                            <a:srgbClr val="172B4D"/>
                          </a:solidFill>
                          <a:effectLst/>
                          <a:highlight>
                            <a:srgbClr val="F4F5F7"/>
                          </a:highlight>
                        </a:rPr>
                        <a:t>MAP to MPR</a:t>
                      </a:r>
                    </a:p>
                  </a:txBody>
                  <a:tcPr>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b="1">
                          <a:solidFill>
                            <a:srgbClr val="172B4D"/>
                          </a:solidFill>
                          <a:effectLst/>
                          <a:highlight>
                            <a:srgbClr val="F4F5F7"/>
                          </a:highlight>
                        </a:rPr>
                        <a:t>RSSI</a:t>
                      </a:r>
                    </a:p>
                  </a:txBody>
                  <a:tcPr>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b="1">
                          <a:solidFill>
                            <a:srgbClr val="172B4D"/>
                          </a:solidFill>
                          <a:effectLst/>
                          <a:highlight>
                            <a:srgbClr val="F4F5F7"/>
                          </a:highlight>
                        </a:rPr>
                        <a:t>SNR</a:t>
                      </a:r>
                    </a:p>
                  </a:txBody>
                  <a:tcPr>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680224089"/>
                  </a:ext>
                </a:extLst>
              </a:tr>
              <a:tr h="0">
                <a:tc>
                  <a:txBody>
                    <a:bodyPr/>
                    <a:lstStyle/>
                    <a:p>
                      <a:pPr algn="l" fontAlgn="t"/>
                      <a:r>
                        <a:rPr lang="en-US" altLang="zh-TW">
                          <a:effectLst/>
                        </a:rPr>
                        <a:t>1</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515</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503</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48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121956477"/>
                  </a:ext>
                </a:extLst>
              </a:tr>
              <a:tr h="0">
                <a:tc>
                  <a:txBody>
                    <a:bodyPr/>
                    <a:lstStyle/>
                    <a:p>
                      <a:pPr algn="l" fontAlgn="t"/>
                      <a:r>
                        <a:rPr lang="en-US" altLang="zh-TW">
                          <a:effectLst/>
                        </a:rPr>
                        <a:t>2</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285</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dirty="0">
                          <a:effectLst/>
                        </a:rPr>
                        <a:t>273</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48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2044599162"/>
                  </a:ext>
                </a:extLst>
              </a:tr>
              <a:tr h="0">
                <a:tc>
                  <a:txBody>
                    <a:bodyPr/>
                    <a:lstStyle/>
                    <a:p>
                      <a:pPr algn="l" fontAlgn="t"/>
                      <a:r>
                        <a:rPr lang="en-US" altLang="zh-TW">
                          <a:effectLst/>
                        </a:rPr>
                        <a:t>3</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dirty="0">
                          <a:effectLst/>
                        </a:rPr>
                        <a:t>190</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dirty="0">
                          <a:effectLst/>
                        </a:rPr>
                        <a:t>188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-57</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48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3836657824"/>
                  </a:ext>
                </a:extLst>
              </a:tr>
              <a:tr h="0">
                <a:tc>
                  <a:txBody>
                    <a:bodyPr/>
                    <a:lstStyle/>
                    <a:p>
                      <a:pPr algn="l" fontAlgn="t"/>
                      <a:r>
                        <a:rPr lang="en-US" altLang="zh-TW">
                          <a:effectLst/>
                        </a:rPr>
                        <a:t>4</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136</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136</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48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384314805"/>
                  </a:ext>
                </a:extLst>
              </a:tr>
              <a:tr h="0">
                <a:tc>
                  <a:txBody>
                    <a:bodyPr/>
                    <a:lstStyle/>
                    <a:p>
                      <a:pPr algn="l" fontAlgn="t"/>
                      <a:r>
                        <a:rPr lang="en-US" altLang="zh-TW">
                          <a:effectLst/>
                        </a:rPr>
                        <a:t>5</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104</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104</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a:effectLst/>
                        </a:rPr>
                        <a:t>-58</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tc>
                  <a:txBody>
                    <a:bodyPr/>
                    <a:lstStyle/>
                    <a:p>
                      <a:pPr algn="ctr" fontAlgn="t"/>
                      <a:r>
                        <a:rPr lang="en-US" altLang="zh-TW" dirty="0">
                          <a:effectLst/>
                        </a:rPr>
                        <a:t>49</a:t>
                      </a:r>
                    </a:p>
                  </a:txBody>
                  <a:tcPr marL="76200" marR="76200" marT="53340" marB="53340">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noFill/>
                  </a:tcPr>
                </a:tc>
                <a:extLst>
                  <a:ext uri="{0D108BD9-81ED-4DB2-BD59-A6C34878D82A}">
                    <a16:rowId xmlns:a16="http://schemas.microsoft.com/office/drawing/2014/main" val="2752958657"/>
                  </a:ext>
                </a:extLst>
              </a:tr>
            </a:tbl>
          </a:graphicData>
        </a:graphic>
      </p:graphicFrame>
      <p:sp>
        <p:nvSpPr>
          <p:cNvPr id="7" name="內容版面配置區 6">
            <a:extLst>
              <a:ext uri="{FF2B5EF4-FFF2-40B4-BE49-F238E27FC236}">
                <a16:creationId xmlns:a16="http://schemas.microsoft.com/office/drawing/2014/main" id="{BF689A5A-DF58-3EAA-6C2C-8ABA6479ADDE}"/>
              </a:ext>
            </a:extLst>
          </p:cNvPr>
          <p:cNvSpPr>
            <a:spLocks noGrp="1"/>
          </p:cNvSpPr>
          <p:nvPr>
            <p:ph sz="quarter" idx="4294967295"/>
          </p:nvPr>
        </p:nvSpPr>
        <p:spPr>
          <a:xfrm>
            <a:off x="766763" y="1125538"/>
            <a:ext cx="11425237" cy="479425"/>
          </a:xfrm>
        </p:spPr>
        <p:txBody>
          <a:bodyPr>
            <a:normAutofit/>
          </a:bodyPr>
          <a:lstStyle/>
          <a:p>
            <a:r>
              <a:rPr lang="en-US" altLang="zh-TW" sz="2400" dirty="0"/>
              <a:t>Traffic type: TCP, Connection type: air</a:t>
            </a:r>
            <a:endParaRPr lang="zh-TW" altLang="en-US" sz="2400" dirty="0"/>
          </a:p>
        </p:txBody>
      </p:sp>
      <p:sp>
        <p:nvSpPr>
          <p:cNvPr id="5" name="文字方塊 4">
            <a:extLst>
              <a:ext uri="{FF2B5EF4-FFF2-40B4-BE49-F238E27FC236}">
                <a16:creationId xmlns:a16="http://schemas.microsoft.com/office/drawing/2014/main" id="{D349C478-DF21-ACC8-B8D8-B793B910124C}"/>
              </a:ext>
            </a:extLst>
          </p:cNvPr>
          <p:cNvSpPr txBox="1"/>
          <p:nvPr/>
        </p:nvSpPr>
        <p:spPr>
          <a:xfrm>
            <a:off x="509091" y="5452646"/>
            <a:ext cx="11092973" cy="338554"/>
          </a:xfrm>
          <a:prstGeom prst="rect">
            <a:avLst/>
          </a:prstGeom>
          <a:noFill/>
        </p:spPr>
        <p:txBody>
          <a:bodyPr wrap="none" rtlCol="0">
            <a:spAutoFit/>
          </a:bodyPr>
          <a:lstStyle/>
          <a:p>
            <a:r>
              <a:rPr lang="en-US" altLang="zh-TW" sz="1600" dirty="0"/>
              <a:t>Note: When throughput is overloaded, it may cause Wi-Fi disconnect with reason code 34 (Mesh client) or 0 (Mesh AP). </a:t>
            </a:r>
            <a:endParaRPr lang="zh-TW" altLang="en-US" sz="1600" dirty="0"/>
          </a:p>
        </p:txBody>
      </p:sp>
    </p:spTree>
    <p:extLst>
      <p:ext uri="{BB962C8B-B14F-4D97-AF65-F5344CB8AC3E}">
        <p14:creationId xmlns:p14="http://schemas.microsoft.com/office/powerpoint/2010/main" val="662970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4CF3A38C-1908-A0F4-FBBB-56A447A9C080}"/>
              </a:ext>
            </a:extLst>
          </p:cNvPr>
          <p:cNvSpPr>
            <a:spLocks noGrp="1"/>
          </p:cNvSpPr>
          <p:nvPr>
            <p:ph idx="1"/>
          </p:nvPr>
        </p:nvSpPr>
        <p:spPr/>
        <p:txBody>
          <a:bodyPr>
            <a:normAutofit fontScale="62500" lnSpcReduction="20000"/>
          </a:bodyPr>
          <a:lstStyle/>
          <a:p>
            <a:pPr marL="0" indent="0">
              <a:buNone/>
            </a:pPr>
            <a:r>
              <a:rPr lang="en-US" altLang="zh-TW" dirty="0"/>
              <a:t>The backhaul network will form a topology based on the signaling conditions.</a:t>
            </a:r>
          </a:p>
          <a:p>
            <a:r>
              <a:rPr lang="en-US" altLang="zh-TW" dirty="0"/>
              <a:t>Time to stable topology: 2 min. </a:t>
            </a:r>
          </a:p>
          <a:p>
            <a:pPr lvl="1"/>
            <a:r>
              <a:rPr lang="en-US" altLang="zh-TW" dirty="0"/>
              <a:t>The topology enters to stable state, when the topology maintains 2 mins without change</a:t>
            </a:r>
          </a:p>
          <a:p>
            <a:r>
              <a:rPr lang="en-US" altLang="zh-TW" dirty="0"/>
              <a:t>Self-healing time: 2 sec/hop with 99.5% probability (for mesh devices only)</a:t>
            </a:r>
          </a:p>
          <a:p>
            <a:pPr lvl="1"/>
            <a:r>
              <a:rPr lang="en-US" altLang="zh-TW" dirty="0"/>
              <a:t>If Channel Plan has only 1 non-DFS channel. In case of more channels, it will take more time.</a:t>
            </a:r>
          </a:p>
          <a:p>
            <a:r>
              <a:rPr lang="en-US" altLang="zh-TW" dirty="0"/>
              <a:t>Self-healing for Client Devices: 2s typical, 45s maximum (for Windows 10)</a:t>
            </a:r>
          </a:p>
          <a:p>
            <a:pPr lvl="1"/>
            <a:r>
              <a:rPr lang="en-US" altLang="zh-TW" dirty="0"/>
              <a:t>depends on aging time of ARP table.</a:t>
            </a:r>
          </a:p>
          <a:p>
            <a:r>
              <a:rPr lang="en-US" altLang="zh-TW" dirty="0"/>
              <a:t>Mesh node Scanning Interval: 1 sec</a:t>
            </a:r>
          </a:p>
          <a:p>
            <a:pPr lvl="1"/>
            <a:r>
              <a:rPr lang="en-US" altLang="zh-TW" dirty="0"/>
              <a:t>Mesh node will send scanned result every second.</a:t>
            </a:r>
          </a:p>
          <a:p>
            <a:r>
              <a:rPr lang="en-US" altLang="zh-TW" dirty="0"/>
              <a:t>Mesh Node detecting the disappearance of Mesh Portal: ~12 seconds</a:t>
            </a:r>
          </a:p>
          <a:p>
            <a:r>
              <a:rPr lang="en-US" altLang="zh-TW" dirty="0"/>
              <a:t>Triggering topology re-form: 17 sec</a:t>
            </a:r>
          </a:p>
          <a:p>
            <a:pPr lvl="1"/>
            <a:r>
              <a:rPr lang="en-US" altLang="zh-TW" dirty="0"/>
              <a:t>When uplink signal is weak and data cannot be transmitted, Mesh Node disconnects due to Join failed.</a:t>
            </a:r>
          </a:p>
          <a:p>
            <a:pPr lvl="1"/>
            <a:r>
              <a:rPr lang="en-US" altLang="zh-TW" dirty="0"/>
              <a:t>The Mesh Node detects Join failed state in ~2 seconds.</a:t>
            </a:r>
            <a:endParaRPr lang="zh-TW" altLang="en-US" dirty="0"/>
          </a:p>
          <a:p>
            <a:pPr lvl="1"/>
            <a:r>
              <a:rPr lang="en-US" altLang="zh-TW" dirty="0"/>
              <a:t>If Mesh Node disconnected over 17 sec, the topology will be re-formed.</a:t>
            </a:r>
          </a:p>
        </p:txBody>
      </p:sp>
      <p:sp>
        <p:nvSpPr>
          <p:cNvPr id="2" name="標題 1">
            <a:extLst>
              <a:ext uri="{FF2B5EF4-FFF2-40B4-BE49-F238E27FC236}">
                <a16:creationId xmlns:a16="http://schemas.microsoft.com/office/drawing/2014/main" id="{6805FAAD-49A8-F69C-7FD2-13C141C9EFBD}"/>
              </a:ext>
            </a:extLst>
          </p:cNvPr>
          <p:cNvSpPr>
            <a:spLocks noGrp="1"/>
          </p:cNvSpPr>
          <p:nvPr>
            <p:ph type="title"/>
          </p:nvPr>
        </p:nvSpPr>
        <p:spPr/>
        <p:txBody>
          <a:bodyPr/>
          <a:lstStyle/>
          <a:p>
            <a:r>
              <a:rPr lang="en-US" altLang="zh-TW" dirty="0" err="1"/>
              <a:t>AeroMesh</a:t>
            </a:r>
            <a:r>
              <a:rPr lang="en-US" altLang="zh-TW" dirty="0"/>
              <a:t> v1.0 System Event Timing</a:t>
            </a:r>
            <a:endParaRPr lang="zh-TW" altLang="en-US" dirty="0"/>
          </a:p>
        </p:txBody>
      </p:sp>
    </p:spTree>
    <p:extLst>
      <p:ext uri="{BB962C8B-B14F-4D97-AF65-F5344CB8AC3E}">
        <p14:creationId xmlns:p14="http://schemas.microsoft.com/office/powerpoint/2010/main" val="4280987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4164950062"/>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2397639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D925EEA5-1119-D09E-B039-1B142B929AFE}"/>
              </a:ext>
            </a:extLst>
          </p:cNvPr>
          <p:cNvSpPr>
            <a:spLocks noGrp="1"/>
          </p:cNvSpPr>
          <p:nvPr>
            <p:ph type="title"/>
          </p:nvPr>
        </p:nvSpPr>
        <p:spPr/>
        <p:txBody>
          <a:bodyPr/>
          <a:lstStyle/>
          <a:p>
            <a:r>
              <a:rPr lang="en-US" altLang="zh-TW" dirty="0"/>
              <a:t>Event logs on Mesh portal</a:t>
            </a:r>
            <a:endParaRPr lang="zh-TW" altLang="en-US" dirty="0"/>
          </a:p>
        </p:txBody>
      </p:sp>
      <p:graphicFrame>
        <p:nvGraphicFramePr>
          <p:cNvPr id="4" name="內容版面配置區 3">
            <a:extLst>
              <a:ext uri="{FF2B5EF4-FFF2-40B4-BE49-F238E27FC236}">
                <a16:creationId xmlns:a16="http://schemas.microsoft.com/office/drawing/2014/main" id="{06563F5F-30B5-F981-F151-0030D5879B2C}"/>
              </a:ext>
            </a:extLst>
          </p:cNvPr>
          <p:cNvGraphicFramePr>
            <a:graphicFrameLocks noGrp="1"/>
          </p:cNvGraphicFramePr>
          <p:nvPr>
            <p:ph idx="4294967295"/>
            <p:extLst>
              <p:ext uri="{D42A27DB-BD31-4B8C-83A1-F6EECF244321}">
                <p14:modId xmlns:p14="http://schemas.microsoft.com/office/powerpoint/2010/main" val="586259374"/>
              </p:ext>
            </p:extLst>
          </p:nvPr>
        </p:nvGraphicFramePr>
        <p:xfrm>
          <a:off x="562117" y="1522918"/>
          <a:ext cx="10656140" cy="4674060"/>
        </p:xfrm>
        <a:graphic>
          <a:graphicData uri="http://schemas.openxmlformats.org/drawingml/2006/table">
            <a:tbl>
              <a:tblPr/>
              <a:tblGrid>
                <a:gridCol w="2664035">
                  <a:extLst>
                    <a:ext uri="{9D8B030D-6E8A-4147-A177-3AD203B41FA5}">
                      <a16:colId xmlns:a16="http://schemas.microsoft.com/office/drawing/2014/main" val="768974387"/>
                    </a:ext>
                  </a:extLst>
                </a:gridCol>
                <a:gridCol w="2664035">
                  <a:extLst>
                    <a:ext uri="{9D8B030D-6E8A-4147-A177-3AD203B41FA5}">
                      <a16:colId xmlns:a16="http://schemas.microsoft.com/office/drawing/2014/main" val="2045978126"/>
                    </a:ext>
                  </a:extLst>
                </a:gridCol>
                <a:gridCol w="2664035">
                  <a:extLst>
                    <a:ext uri="{9D8B030D-6E8A-4147-A177-3AD203B41FA5}">
                      <a16:colId xmlns:a16="http://schemas.microsoft.com/office/drawing/2014/main" val="292934829"/>
                    </a:ext>
                  </a:extLst>
                </a:gridCol>
                <a:gridCol w="2664035">
                  <a:extLst>
                    <a:ext uri="{9D8B030D-6E8A-4147-A177-3AD203B41FA5}">
                      <a16:colId xmlns:a16="http://schemas.microsoft.com/office/drawing/2014/main" val="421167617"/>
                    </a:ext>
                  </a:extLst>
                </a:gridCol>
              </a:tblGrid>
              <a:tr h="701993">
                <a:tc>
                  <a:txBody>
                    <a:bodyPr/>
                    <a:lstStyle/>
                    <a:p>
                      <a:pPr algn="ctr" fontAlgn="t"/>
                      <a:r>
                        <a:rPr lang="en-US" altLang="zh-TW" sz="1400" b="1">
                          <a:solidFill>
                            <a:srgbClr val="172B4D"/>
                          </a:solidFill>
                          <a:effectLst/>
                          <a:highlight>
                            <a:srgbClr val="F4F5F7"/>
                          </a:highlight>
                        </a:rPr>
                        <a:t>6</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dirty="0">
                          <a:solidFill>
                            <a:srgbClr val="172B4D"/>
                          </a:solidFill>
                          <a:effectLst/>
                        </a:rPr>
                        <a:t>The mesh portal has identified a more stable mesh topology</a:t>
                      </a:r>
                      <a:r>
                        <a:rPr lang="en-US" sz="1400" dirty="0">
                          <a:effectLst/>
                        </a:rPr>
                        <a:t>.</a:t>
                      </a:r>
                      <a:r>
                        <a:rPr lang="en-US" sz="1400" dirty="0">
                          <a:solidFill>
                            <a:srgbClr val="000000"/>
                          </a:solidFill>
                          <a:effectLst/>
                        </a:rPr>
                        <a:t>✎</a:t>
                      </a:r>
                      <a:endParaRPr lang="en-US" sz="1400" dirty="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br>
                        <a:rPr lang="zh-TW" altLang="en-US" sz="1400">
                          <a:effectLst/>
                        </a:rPr>
                      </a:br>
                      <a:endParaRPr lang="zh-TW" alt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023695176"/>
                  </a:ext>
                </a:extLst>
              </a:tr>
              <a:tr h="1041690">
                <a:tc>
                  <a:txBody>
                    <a:bodyPr/>
                    <a:lstStyle/>
                    <a:p>
                      <a:pPr algn="ctr" fontAlgn="t"/>
                      <a:r>
                        <a:rPr lang="en-US" altLang="zh-TW" sz="1400" b="1">
                          <a:solidFill>
                            <a:srgbClr val="172B4D"/>
                          </a:solidFill>
                          <a:effectLst/>
                          <a:highlight>
                            <a:srgbClr val="F4F5F7"/>
                          </a:highlight>
                        </a:rPr>
                        <a:t>5</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solidFill>
                            <a:srgbClr val="172B4D"/>
                          </a:solidFill>
                          <a:effectLst/>
                        </a:rPr>
                        <a:t>The mesh portal determined that mesh node</a:t>
                      </a:r>
                      <a:r>
                        <a:rPr lang="en-US" sz="1400">
                          <a:effectLst/>
                        </a:rPr>
                        <a:t> </a:t>
                      </a:r>
                      <a:r>
                        <a:rPr lang="en-US" sz="1400">
                          <a:solidFill>
                            <a:srgbClr val="172B4D"/>
                          </a:solidFill>
                          <a:effectLst/>
                        </a:rPr>
                        <a:t>[</a:t>
                      </a:r>
                      <a:r>
                        <a:rPr lang="en-US" sz="1400" i="1">
                          <a:solidFill>
                            <a:srgbClr val="808000"/>
                          </a:solidFill>
                          <a:effectLst/>
                        </a:rPr>
                        <a:t>node's MAC</a:t>
                      </a:r>
                      <a:r>
                        <a:rPr lang="en-US" sz="1400">
                          <a:solidFill>
                            <a:srgbClr val="172B4D"/>
                          </a:solidFill>
                          <a:effectLst/>
                        </a:rPr>
                        <a:t>] </a:t>
                      </a:r>
                      <a:r>
                        <a:rPr lang="en-US" sz="1400">
                          <a:effectLst/>
                        </a:rPr>
                        <a:t>will roam </a:t>
                      </a:r>
                      <a:r>
                        <a:rPr lang="en-US" sz="1400">
                          <a:solidFill>
                            <a:srgbClr val="172B4D"/>
                          </a:solidFill>
                          <a:effectLst/>
                        </a:rPr>
                        <a:t>[</a:t>
                      </a:r>
                      <a:r>
                        <a:rPr lang="en-US" sz="1400" i="1">
                          <a:solidFill>
                            <a:srgbClr val="808000"/>
                          </a:solidFill>
                          <a:effectLst/>
                        </a:rPr>
                        <a:t>original MAC</a:t>
                      </a:r>
                      <a:r>
                        <a:rPr lang="en-US" sz="1400">
                          <a:solidFill>
                            <a:srgbClr val="172B4D"/>
                          </a:solidFill>
                          <a:effectLst/>
                        </a:rPr>
                        <a:t>]</a:t>
                      </a:r>
                      <a:r>
                        <a:rPr lang="en-US" sz="1400">
                          <a:effectLst/>
                        </a:rPr>
                        <a:t> to </a:t>
                      </a:r>
                      <a:r>
                        <a:rPr lang="en-US" sz="1400">
                          <a:solidFill>
                            <a:srgbClr val="172B4D"/>
                          </a:solidFill>
                          <a:effectLst/>
                        </a:rPr>
                        <a:t>[</a:t>
                      </a:r>
                      <a:r>
                        <a:rPr lang="en-US" sz="1400" i="1">
                          <a:solidFill>
                            <a:srgbClr val="808000"/>
                          </a:solidFill>
                          <a:effectLst/>
                        </a:rPr>
                        <a:t>target's MAC</a:t>
                      </a:r>
                      <a:r>
                        <a:rPr lang="en-US" sz="1400">
                          <a:solidFill>
                            <a:srgbClr val="172B4D"/>
                          </a:solidFill>
                          <a:effectLst/>
                        </a:rPr>
                        <a:t>]</a:t>
                      </a:r>
                      <a:r>
                        <a:rPr lang="en-US" sz="1400">
                          <a:effectLst/>
                        </a:rPr>
                        <a:t>. </a:t>
                      </a:r>
                      <a:r>
                        <a:rPr lang="en-US" sz="1400">
                          <a:solidFill>
                            <a:srgbClr val="000000"/>
                          </a:solidFill>
                          <a:effectLst/>
                        </a:rPr>
                        <a:t>✎</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br>
                        <a:rPr lang="zh-TW" altLang="en-US" sz="1400">
                          <a:effectLst/>
                        </a:rPr>
                      </a:br>
                      <a:endParaRPr lang="zh-TW" alt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764072609"/>
                  </a:ext>
                </a:extLst>
              </a:tr>
              <a:tr h="649832">
                <a:tc>
                  <a:txBody>
                    <a:bodyPr/>
                    <a:lstStyle/>
                    <a:p>
                      <a:pPr algn="ctr" fontAlgn="t"/>
                      <a:r>
                        <a:rPr lang="en-US" altLang="zh-TW" sz="1400" b="1">
                          <a:solidFill>
                            <a:srgbClr val="172B4D"/>
                          </a:solidFill>
                          <a:effectLst/>
                          <a:highlight>
                            <a:srgbClr val="F4F5F7"/>
                          </a:highlight>
                        </a:rPr>
                        <a:t>4</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dirty="0">
                          <a:solidFill>
                            <a:srgbClr val="172B4D"/>
                          </a:solidFill>
                          <a:effectLst/>
                        </a:rPr>
                        <a:t>[</a:t>
                      </a:r>
                      <a:r>
                        <a:rPr lang="en-US" sz="1400" i="1" dirty="0">
                          <a:solidFill>
                            <a:srgbClr val="808000"/>
                          </a:solidFill>
                          <a:effectLst/>
                        </a:rPr>
                        <a:t>SSID</a:t>
                      </a:r>
                      <a:r>
                        <a:rPr lang="en-US" sz="1400" dirty="0">
                          <a:solidFill>
                            <a:srgbClr val="172B4D"/>
                          </a:solidFill>
                          <a:effectLst/>
                        </a:rPr>
                        <a:t>] The mesh network has reached the steady state (xxx secs). </a:t>
                      </a:r>
                      <a:r>
                        <a:rPr lang="en-US" sz="1400" dirty="0">
                          <a:solidFill>
                            <a:srgbClr val="000000"/>
                          </a:solidFill>
                          <a:effectLst/>
                        </a:rPr>
                        <a:t>✎</a:t>
                      </a:r>
                      <a:endParaRPr lang="en-US" sz="1400" dirty="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effectLst/>
                        </a:rPr>
                        <a:t>xxx secs: The required Time.</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641582567"/>
                  </a:ext>
                </a:extLst>
              </a:tr>
              <a:tr h="649832">
                <a:tc>
                  <a:txBody>
                    <a:bodyPr/>
                    <a:lstStyle/>
                    <a:p>
                      <a:pPr algn="ctr" fontAlgn="t"/>
                      <a:r>
                        <a:rPr lang="en-US" altLang="zh-TW" sz="1400" b="1">
                          <a:solidFill>
                            <a:srgbClr val="172B4D"/>
                          </a:solidFill>
                          <a:effectLst/>
                          <a:highlight>
                            <a:srgbClr val="F4F5F7"/>
                          </a:highlight>
                        </a:rPr>
                        <a:t>3</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solidFill>
                            <a:srgbClr val="172B4D"/>
                          </a:solidFill>
                          <a:effectLst/>
                        </a:rPr>
                        <a:t>[</a:t>
                      </a:r>
                      <a:r>
                        <a:rPr lang="en-US" sz="1400" i="1">
                          <a:solidFill>
                            <a:srgbClr val="808000"/>
                          </a:solidFill>
                          <a:effectLst/>
                        </a:rPr>
                        <a:t>SSID</a:t>
                      </a:r>
                      <a:r>
                        <a:rPr lang="en-US" sz="1400">
                          <a:solidFill>
                            <a:srgbClr val="172B4D"/>
                          </a:solidFill>
                          <a:effectLst/>
                        </a:rPr>
                        <a:t>] The mesh node [</a:t>
                      </a:r>
                      <a:r>
                        <a:rPr lang="en-US" sz="1400" i="1">
                          <a:solidFill>
                            <a:srgbClr val="808000"/>
                          </a:solidFill>
                          <a:effectLst/>
                        </a:rPr>
                        <a:t>node's MAC</a:t>
                      </a:r>
                      <a:r>
                        <a:rPr lang="en-US" sz="1400">
                          <a:solidFill>
                            <a:srgbClr val="172B4D"/>
                          </a:solidFill>
                          <a:effectLst/>
                        </a:rPr>
                        <a:t>] has left the mesh network. </a:t>
                      </a:r>
                      <a:r>
                        <a:rPr lang="en-US" sz="1400">
                          <a:solidFill>
                            <a:srgbClr val="000000"/>
                          </a:solidFill>
                          <a:effectLst/>
                        </a:rPr>
                        <a:t>✎</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br>
                        <a:rPr lang="zh-TW" altLang="en-US" sz="1400">
                          <a:effectLst/>
                        </a:rPr>
                      </a:br>
                      <a:endParaRPr lang="zh-TW" alt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627323408"/>
                  </a:ext>
                </a:extLst>
              </a:tr>
              <a:tr h="728203">
                <a:tc>
                  <a:txBody>
                    <a:bodyPr/>
                    <a:lstStyle/>
                    <a:p>
                      <a:pPr algn="ctr" fontAlgn="t"/>
                      <a:r>
                        <a:rPr lang="en-US" altLang="zh-TW" sz="1400" b="1">
                          <a:solidFill>
                            <a:srgbClr val="172B4D"/>
                          </a:solidFill>
                          <a:effectLst/>
                          <a:highlight>
                            <a:srgbClr val="F4F5F7"/>
                          </a:highlight>
                        </a:rPr>
                        <a:t>2</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dirty="0">
                          <a:solidFill>
                            <a:srgbClr val="172B4D"/>
                          </a:solidFill>
                          <a:effectLst/>
                        </a:rPr>
                        <a:t>[</a:t>
                      </a:r>
                      <a:r>
                        <a:rPr lang="en-US" sz="1400" i="1" dirty="0">
                          <a:solidFill>
                            <a:srgbClr val="808000"/>
                          </a:solidFill>
                          <a:effectLst/>
                        </a:rPr>
                        <a:t>SSID</a:t>
                      </a:r>
                      <a:r>
                        <a:rPr lang="en-US" sz="1400" dirty="0">
                          <a:solidFill>
                            <a:srgbClr val="172B4D"/>
                          </a:solidFill>
                          <a:effectLst/>
                        </a:rPr>
                        <a:t>] The mesh node [</a:t>
                      </a:r>
                      <a:r>
                        <a:rPr lang="en-US" sz="1400" i="1" dirty="0">
                          <a:solidFill>
                            <a:srgbClr val="808000"/>
                          </a:solidFill>
                          <a:effectLst/>
                        </a:rPr>
                        <a:t>node's MAC</a:t>
                      </a:r>
                      <a:r>
                        <a:rPr lang="en-US" sz="1400" dirty="0">
                          <a:solidFill>
                            <a:srgbClr val="172B4D"/>
                          </a:solidFill>
                          <a:effectLst/>
                        </a:rPr>
                        <a:t>] failed to join the mesh network (reason: </a:t>
                      </a:r>
                      <a:r>
                        <a:rPr lang="en-US" sz="1400" dirty="0" err="1">
                          <a:solidFill>
                            <a:srgbClr val="172B4D"/>
                          </a:solidFill>
                          <a:effectLst/>
                        </a:rPr>
                        <a:t>xxxx</a:t>
                      </a:r>
                      <a:r>
                        <a:rPr lang="en-US" sz="1400" dirty="0">
                          <a:solidFill>
                            <a:srgbClr val="172B4D"/>
                          </a:solidFill>
                          <a:effectLst/>
                        </a:rPr>
                        <a:t>). </a:t>
                      </a:r>
                      <a:r>
                        <a:rPr lang="en-US" sz="1400" dirty="0">
                          <a:solidFill>
                            <a:srgbClr val="000000"/>
                          </a:solidFill>
                          <a:effectLst/>
                        </a:rPr>
                        <a:t>✎</a:t>
                      </a:r>
                      <a:endParaRPr lang="en-US" sz="1400" dirty="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effectLst/>
                        </a:rPr>
                        <a:t>Reason: </a:t>
                      </a:r>
                      <a:r>
                        <a:rPr lang="en-US" sz="1400">
                          <a:solidFill>
                            <a:srgbClr val="000000"/>
                          </a:solidFill>
                          <a:effectLst/>
                        </a:rPr>
                        <a:t>✎</a:t>
                      </a:r>
                      <a:br>
                        <a:rPr lang="en-US" sz="1400">
                          <a:effectLst/>
                        </a:rPr>
                      </a:br>
                      <a:r>
                        <a:rPr lang="en-US" sz="1400">
                          <a:solidFill>
                            <a:srgbClr val="172B4D"/>
                          </a:solidFill>
                          <a:effectLst/>
                        </a:rPr>
                        <a:t>The mesh group is full</a:t>
                      </a:r>
                      <a:r>
                        <a:rPr lang="en-US" sz="1400">
                          <a:effectLst/>
                        </a:rPr>
                        <a:t>.</a:t>
                      </a:r>
                      <a:br>
                        <a:rPr lang="en-US" sz="1400">
                          <a:effectLst/>
                        </a:rPr>
                      </a:br>
                      <a:r>
                        <a:rPr lang="en-US" sz="1400">
                          <a:effectLst/>
                        </a:rPr>
                        <a:t>Information mismatch.</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10437801"/>
                  </a:ext>
                </a:extLst>
              </a:tr>
              <a:tr h="806575">
                <a:tc>
                  <a:txBody>
                    <a:bodyPr/>
                    <a:lstStyle/>
                    <a:p>
                      <a:pPr algn="ctr" fontAlgn="t"/>
                      <a:r>
                        <a:rPr lang="en-US" altLang="zh-TW" sz="1400" b="1" dirty="0">
                          <a:solidFill>
                            <a:srgbClr val="172B4D"/>
                          </a:solidFill>
                          <a:effectLst/>
                          <a:highlight>
                            <a:srgbClr val="F4F5F7"/>
                          </a:highlight>
                        </a:rPr>
                        <a:t>1</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dirty="0">
                          <a:solidFill>
                            <a:srgbClr val="333333"/>
                          </a:solidFill>
                          <a:effectLst/>
                        </a:rPr>
                        <a:t>Notice</a:t>
                      </a:r>
                      <a:endParaRPr lang="en-US" sz="1400" dirty="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solidFill>
                            <a:srgbClr val="172B4D"/>
                          </a:solidFill>
                          <a:effectLst/>
                        </a:rPr>
                        <a:t>[</a:t>
                      </a:r>
                      <a:r>
                        <a:rPr lang="en-US" sz="1400" i="1">
                          <a:solidFill>
                            <a:srgbClr val="808000"/>
                          </a:solidFill>
                          <a:effectLst/>
                        </a:rPr>
                        <a:t>SSID</a:t>
                      </a:r>
                      <a:r>
                        <a:rPr lang="en-US" sz="1400">
                          <a:solidFill>
                            <a:srgbClr val="172B4D"/>
                          </a:solidFill>
                          <a:effectLst/>
                        </a:rPr>
                        <a:t>] The mesh node [</a:t>
                      </a:r>
                      <a:r>
                        <a:rPr lang="en-US" sz="1400" i="1">
                          <a:solidFill>
                            <a:srgbClr val="808000"/>
                          </a:solidFill>
                          <a:effectLst/>
                        </a:rPr>
                        <a:t>node's MAC</a:t>
                      </a:r>
                      <a:r>
                        <a:rPr lang="en-US" sz="1400">
                          <a:solidFill>
                            <a:srgbClr val="172B4D"/>
                          </a:solidFill>
                          <a:effectLst/>
                        </a:rPr>
                        <a:t>] successfully joined the mesh network. </a:t>
                      </a:r>
                      <a:r>
                        <a:rPr lang="en-US" sz="1400">
                          <a:solidFill>
                            <a:srgbClr val="000000"/>
                          </a:solidFill>
                          <a:effectLst/>
                        </a:rPr>
                        <a:t>✎</a:t>
                      </a:r>
                      <a:br>
                        <a:rPr lang="en-US" sz="1400">
                          <a:solidFill>
                            <a:srgbClr val="A5ADBA"/>
                          </a:solidFill>
                          <a:effectLst/>
                        </a:rPr>
                      </a:br>
                      <a:endParaRPr lang="en-US" sz="1400">
                        <a:effectLst/>
                      </a:endParaRP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altLang="zh-TW" sz="1400" dirty="0">
                          <a:effectLst/>
                        </a:rPr>
                        <a:t>---</a:t>
                      </a:r>
                    </a:p>
                  </a:txBody>
                  <a:tcPr marL="16327" marR="16327" marT="11429" marB="11429">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3721634739"/>
                  </a:ext>
                </a:extLst>
              </a:tr>
            </a:tbl>
          </a:graphicData>
        </a:graphic>
      </p:graphicFrame>
    </p:spTree>
    <p:extLst>
      <p:ext uri="{BB962C8B-B14F-4D97-AF65-F5344CB8AC3E}">
        <p14:creationId xmlns:p14="http://schemas.microsoft.com/office/powerpoint/2010/main" val="390346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5BD6AC0D-B11C-F901-EEEC-7368B350EFB9}"/>
              </a:ext>
            </a:extLst>
          </p:cNvPr>
          <p:cNvSpPr>
            <a:spLocks noGrp="1"/>
          </p:cNvSpPr>
          <p:nvPr>
            <p:ph type="title"/>
          </p:nvPr>
        </p:nvSpPr>
        <p:spPr/>
        <p:txBody>
          <a:bodyPr/>
          <a:lstStyle/>
          <a:p>
            <a:r>
              <a:rPr lang="en-US" altLang="zh-TW" dirty="0"/>
              <a:t>Event logs on Mesh node</a:t>
            </a:r>
            <a:endParaRPr lang="zh-TW" altLang="en-US" dirty="0"/>
          </a:p>
        </p:txBody>
      </p:sp>
      <p:graphicFrame>
        <p:nvGraphicFramePr>
          <p:cNvPr id="4" name="內容版面配置區 3">
            <a:extLst>
              <a:ext uri="{FF2B5EF4-FFF2-40B4-BE49-F238E27FC236}">
                <a16:creationId xmlns:a16="http://schemas.microsoft.com/office/drawing/2014/main" id="{E8B42C3E-E901-603C-99C3-932FB4CC0647}"/>
              </a:ext>
            </a:extLst>
          </p:cNvPr>
          <p:cNvGraphicFramePr>
            <a:graphicFrameLocks noGrp="1"/>
          </p:cNvGraphicFramePr>
          <p:nvPr>
            <p:ph idx="4294967295"/>
            <p:extLst>
              <p:ext uri="{D42A27DB-BD31-4B8C-83A1-F6EECF244321}">
                <p14:modId xmlns:p14="http://schemas.microsoft.com/office/powerpoint/2010/main" val="399755008"/>
              </p:ext>
            </p:extLst>
          </p:nvPr>
        </p:nvGraphicFramePr>
        <p:xfrm>
          <a:off x="733424" y="1438879"/>
          <a:ext cx="10725152" cy="4356308"/>
        </p:xfrm>
        <a:graphic>
          <a:graphicData uri="http://schemas.openxmlformats.org/drawingml/2006/table">
            <a:tbl>
              <a:tblPr/>
              <a:tblGrid>
                <a:gridCol w="1607391">
                  <a:extLst>
                    <a:ext uri="{9D8B030D-6E8A-4147-A177-3AD203B41FA5}">
                      <a16:colId xmlns:a16="http://schemas.microsoft.com/office/drawing/2014/main" val="704921965"/>
                    </a:ext>
                  </a:extLst>
                </a:gridCol>
                <a:gridCol w="1664898">
                  <a:extLst>
                    <a:ext uri="{9D8B030D-6E8A-4147-A177-3AD203B41FA5}">
                      <a16:colId xmlns:a16="http://schemas.microsoft.com/office/drawing/2014/main" val="2232829976"/>
                    </a:ext>
                  </a:extLst>
                </a:gridCol>
                <a:gridCol w="4373592">
                  <a:extLst>
                    <a:ext uri="{9D8B030D-6E8A-4147-A177-3AD203B41FA5}">
                      <a16:colId xmlns:a16="http://schemas.microsoft.com/office/drawing/2014/main" val="2493401393"/>
                    </a:ext>
                  </a:extLst>
                </a:gridCol>
                <a:gridCol w="3079271">
                  <a:extLst>
                    <a:ext uri="{9D8B030D-6E8A-4147-A177-3AD203B41FA5}">
                      <a16:colId xmlns:a16="http://schemas.microsoft.com/office/drawing/2014/main" val="356943229"/>
                    </a:ext>
                  </a:extLst>
                </a:gridCol>
              </a:tblGrid>
              <a:tr h="957731">
                <a:tc>
                  <a:txBody>
                    <a:bodyPr/>
                    <a:lstStyle/>
                    <a:p>
                      <a:pPr algn="ctr" fontAlgn="t"/>
                      <a:r>
                        <a:rPr lang="en-US" altLang="zh-TW" sz="1400" b="1">
                          <a:solidFill>
                            <a:srgbClr val="172B4D"/>
                          </a:solidFill>
                          <a:effectLst/>
                          <a:highlight>
                            <a:srgbClr val="F4F5F7"/>
                          </a:highlight>
                        </a:rPr>
                        <a:t>1</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solidFill>
                            <a:srgbClr val="172B4D"/>
                          </a:solidFill>
                          <a:effectLst/>
                        </a:rPr>
                        <a:t>[</a:t>
                      </a:r>
                      <a:r>
                        <a:rPr lang="en-US" sz="1400" i="1">
                          <a:solidFill>
                            <a:srgbClr val="808000"/>
                          </a:solidFill>
                          <a:effectLst/>
                        </a:rPr>
                        <a:t>SSID</a:t>
                      </a:r>
                      <a:r>
                        <a:rPr lang="en-US" sz="1400">
                          <a:solidFill>
                            <a:srgbClr val="172B4D"/>
                          </a:solidFill>
                          <a:effectLst/>
                        </a:rPr>
                        <a:t>] Successfully joined the mesh network [</a:t>
                      </a:r>
                      <a:r>
                        <a:rPr lang="en-US" sz="1400" i="1">
                          <a:solidFill>
                            <a:srgbClr val="808000"/>
                          </a:solidFill>
                          <a:effectLst/>
                        </a:rPr>
                        <a:t>portal's MAC</a:t>
                      </a:r>
                      <a:r>
                        <a:rPr lang="en-US" sz="1400">
                          <a:solidFill>
                            <a:srgbClr val="172B4D"/>
                          </a:solidFill>
                          <a:effectLst/>
                        </a:rPr>
                        <a:t>]. </a:t>
                      </a:r>
                      <a:r>
                        <a:rPr lang="en-US" sz="1400">
                          <a:solidFill>
                            <a:srgbClr val="000000"/>
                          </a:solidFill>
                          <a:effectLst/>
                        </a:rPr>
                        <a:t>✎</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altLang="zh-TW" sz="1400" dirty="0">
                          <a:effectLst/>
                        </a:rPr>
                        <a:t>---</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641535667"/>
                  </a:ext>
                </a:extLst>
              </a:tr>
              <a:tr h="1483115">
                <a:tc>
                  <a:txBody>
                    <a:bodyPr/>
                    <a:lstStyle/>
                    <a:p>
                      <a:pPr algn="ctr" fontAlgn="t"/>
                      <a:r>
                        <a:rPr lang="en-US" altLang="zh-TW" sz="1400" b="1">
                          <a:solidFill>
                            <a:srgbClr val="172B4D"/>
                          </a:solidFill>
                          <a:effectLst/>
                          <a:highlight>
                            <a:srgbClr val="F4F5F7"/>
                          </a:highlight>
                        </a:rPr>
                        <a:t>2</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dirty="0">
                          <a:solidFill>
                            <a:srgbClr val="172B4D"/>
                          </a:solidFill>
                          <a:effectLst/>
                        </a:rPr>
                        <a:t>[</a:t>
                      </a:r>
                      <a:r>
                        <a:rPr lang="en-US" sz="1400" i="1" dirty="0">
                          <a:solidFill>
                            <a:srgbClr val="808000"/>
                          </a:solidFill>
                          <a:effectLst/>
                        </a:rPr>
                        <a:t>SSID</a:t>
                      </a:r>
                      <a:r>
                        <a:rPr lang="en-US" sz="1400" dirty="0">
                          <a:solidFill>
                            <a:srgbClr val="172B4D"/>
                          </a:solidFill>
                          <a:effectLst/>
                        </a:rPr>
                        <a:t>] Failed to join the mesh network [</a:t>
                      </a:r>
                      <a:r>
                        <a:rPr lang="en-US" sz="1400" i="1" dirty="0">
                          <a:solidFill>
                            <a:srgbClr val="808000"/>
                          </a:solidFill>
                          <a:effectLst/>
                        </a:rPr>
                        <a:t>portal's MAC</a:t>
                      </a:r>
                      <a:r>
                        <a:rPr lang="en-US" sz="1400" dirty="0">
                          <a:solidFill>
                            <a:srgbClr val="172B4D"/>
                          </a:solidFill>
                          <a:effectLst/>
                        </a:rPr>
                        <a:t>] (Reason: </a:t>
                      </a:r>
                      <a:r>
                        <a:rPr lang="en-US" sz="1400" dirty="0" err="1">
                          <a:solidFill>
                            <a:srgbClr val="172B4D"/>
                          </a:solidFill>
                          <a:effectLst/>
                        </a:rPr>
                        <a:t>xxxx</a:t>
                      </a:r>
                      <a:r>
                        <a:rPr lang="en-US" sz="1400" dirty="0">
                          <a:solidFill>
                            <a:srgbClr val="172B4D"/>
                          </a:solidFill>
                          <a:effectLst/>
                        </a:rPr>
                        <a:t>). </a:t>
                      </a:r>
                      <a:r>
                        <a:rPr lang="en-US" sz="1400" dirty="0">
                          <a:solidFill>
                            <a:srgbClr val="000000"/>
                          </a:solidFill>
                          <a:effectLst/>
                        </a:rPr>
                        <a:t>✎</a:t>
                      </a:r>
                      <a:endParaRPr lang="en-US" sz="1400" dirty="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effectLst/>
                        </a:rPr>
                        <a:t>Reason: </a:t>
                      </a:r>
                      <a:r>
                        <a:rPr lang="en-US" sz="1400">
                          <a:solidFill>
                            <a:srgbClr val="000000"/>
                          </a:solidFill>
                          <a:effectLst/>
                        </a:rPr>
                        <a:t>✎</a:t>
                      </a:r>
                      <a:br>
                        <a:rPr lang="en-US" sz="1400">
                          <a:effectLst/>
                        </a:rPr>
                      </a:br>
                      <a:r>
                        <a:rPr lang="en-US" sz="1400">
                          <a:effectLst/>
                        </a:rPr>
                        <a:t>The mesh group is full.</a:t>
                      </a:r>
                      <a:br>
                        <a:rPr lang="en-US" sz="1400">
                          <a:effectLst/>
                        </a:rPr>
                      </a:br>
                      <a:r>
                        <a:rPr lang="en-US" sz="1400">
                          <a:solidFill>
                            <a:srgbClr val="172B4D"/>
                          </a:solidFill>
                          <a:effectLst/>
                        </a:rPr>
                        <a:t>Portal response timed out</a:t>
                      </a:r>
                      <a:r>
                        <a:rPr lang="en-US" sz="1400">
                          <a:effectLst/>
                        </a:rPr>
                        <a:t>.</a:t>
                      </a:r>
                      <a:br>
                        <a:rPr lang="en-US" sz="1400">
                          <a:effectLst/>
                        </a:rPr>
                      </a:br>
                      <a:r>
                        <a:rPr lang="en-US" sz="1400">
                          <a:effectLst/>
                        </a:rPr>
                        <a:t>Information mismatch.</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35982739"/>
                  </a:ext>
                </a:extLst>
              </a:tr>
              <a:tr h="1220423">
                <a:tc>
                  <a:txBody>
                    <a:bodyPr/>
                    <a:lstStyle/>
                    <a:p>
                      <a:pPr algn="ctr" fontAlgn="t"/>
                      <a:r>
                        <a:rPr lang="en-US" altLang="zh-TW" sz="1400" b="1">
                          <a:solidFill>
                            <a:srgbClr val="172B4D"/>
                          </a:solidFill>
                          <a:effectLst/>
                          <a:highlight>
                            <a:srgbClr val="F4F5F7"/>
                          </a:highlight>
                        </a:rPr>
                        <a:t>3</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a:solidFill>
                            <a:srgbClr val="172B4D"/>
                          </a:solidFill>
                          <a:effectLst/>
                        </a:rPr>
                        <a:t>[</a:t>
                      </a:r>
                      <a:r>
                        <a:rPr lang="en-US" sz="1400" i="1">
                          <a:solidFill>
                            <a:srgbClr val="808000"/>
                          </a:solidFill>
                          <a:effectLst/>
                        </a:rPr>
                        <a:t>SSID</a:t>
                      </a:r>
                      <a:r>
                        <a:rPr lang="en-US" sz="1400">
                          <a:solidFill>
                            <a:srgbClr val="172B4D"/>
                          </a:solidFill>
                          <a:effectLst/>
                        </a:rPr>
                        <a:t>] Attempting to connect to [</a:t>
                      </a:r>
                      <a:r>
                        <a:rPr lang="en-US" sz="1400" i="1">
                          <a:solidFill>
                            <a:srgbClr val="808000"/>
                          </a:solidFill>
                          <a:effectLst/>
                        </a:rPr>
                        <a:t>target's MAC</a:t>
                      </a:r>
                      <a:r>
                        <a:rPr lang="en-US" sz="1400">
                          <a:solidFill>
                            <a:srgbClr val="172B4D"/>
                          </a:solidFill>
                          <a:effectLst/>
                        </a:rPr>
                        <a:t>] as determined by the mesh portal.  </a:t>
                      </a:r>
                      <a:r>
                        <a:rPr lang="en-US" sz="1400">
                          <a:solidFill>
                            <a:srgbClr val="000000"/>
                          </a:solidFill>
                          <a:effectLst/>
                        </a:rPr>
                        <a:t>✎</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br>
                        <a:rPr lang="zh-TW" altLang="en-US" sz="1400">
                          <a:effectLst/>
                        </a:rPr>
                      </a:br>
                      <a:endParaRPr lang="zh-TW" alt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2429446708"/>
                  </a:ext>
                </a:extLst>
              </a:tr>
              <a:tr h="695039">
                <a:tc>
                  <a:txBody>
                    <a:bodyPr/>
                    <a:lstStyle/>
                    <a:p>
                      <a:pPr algn="ctr" fontAlgn="t"/>
                      <a:r>
                        <a:rPr lang="en-US" altLang="zh-TW" sz="1400" b="1" dirty="0">
                          <a:solidFill>
                            <a:srgbClr val="172B4D"/>
                          </a:solidFill>
                          <a:effectLst/>
                          <a:highlight>
                            <a:srgbClr val="F4F5F7"/>
                          </a:highlight>
                        </a:rPr>
                        <a:t>4</a:t>
                      </a: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400">
                          <a:solidFill>
                            <a:srgbClr val="333333"/>
                          </a:solidFill>
                          <a:effectLst/>
                        </a:rPr>
                        <a:t>Notice</a:t>
                      </a:r>
                      <a:endParaRPr lang="en-US" sz="140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r>
                        <a:rPr lang="en-US" sz="1400" dirty="0">
                          <a:solidFill>
                            <a:srgbClr val="172B4D"/>
                          </a:solidFill>
                          <a:effectLst/>
                        </a:rPr>
                        <a:t>[</a:t>
                      </a:r>
                      <a:r>
                        <a:rPr lang="en-US" sz="1400" i="1" dirty="0">
                          <a:solidFill>
                            <a:srgbClr val="808000"/>
                          </a:solidFill>
                          <a:effectLst/>
                        </a:rPr>
                        <a:t>SSID</a:t>
                      </a:r>
                      <a:r>
                        <a:rPr lang="en-US" sz="1400" dirty="0">
                          <a:solidFill>
                            <a:srgbClr val="172B4D"/>
                          </a:solidFill>
                          <a:effectLst/>
                        </a:rPr>
                        <a:t>] Left the mesh network [</a:t>
                      </a:r>
                      <a:r>
                        <a:rPr lang="en-US" sz="1400" i="1" dirty="0">
                          <a:solidFill>
                            <a:srgbClr val="808000"/>
                          </a:solidFill>
                          <a:effectLst/>
                        </a:rPr>
                        <a:t>portal's MAC</a:t>
                      </a:r>
                      <a:r>
                        <a:rPr lang="en-US" sz="1400" dirty="0">
                          <a:solidFill>
                            <a:srgbClr val="172B4D"/>
                          </a:solidFill>
                          <a:effectLst/>
                        </a:rPr>
                        <a:t>].  </a:t>
                      </a:r>
                      <a:r>
                        <a:rPr lang="en-US" sz="1400" dirty="0">
                          <a:solidFill>
                            <a:srgbClr val="000000"/>
                          </a:solidFill>
                          <a:effectLst/>
                        </a:rPr>
                        <a:t>✎</a:t>
                      </a:r>
                      <a:endParaRPr lang="en-US" sz="1400" dirty="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tc>
                  <a:txBody>
                    <a:bodyPr/>
                    <a:lstStyle/>
                    <a:p>
                      <a:pPr algn="l" fontAlgn="t"/>
                      <a:br>
                        <a:rPr lang="zh-TW" altLang="en-US" sz="1400" dirty="0">
                          <a:effectLst/>
                        </a:rPr>
                      </a:br>
                      <a:endParaRPr lang="zh-TW" altLang="en-US" sz="1400" dirty="0">
                        <a:effectLst/>
                      </a:endParaRPr>
                    </a:p>
                  </a:txBody>
                  <a:tcPr marL="27364" marR="27364" marT="19155" marB="19155">
                    <a:lnL w="7620" cap="flat" cmpd="sng" algn="ctr">
                      <a:solidFill>
                        <a:srgbClr val="C1C7D0"/>
                      </a:solidFill>
                      <a:prstDash val="solid"/>
                      <a:round/>
                      <a:headEnd type="none" w="med" len="med"/>
                      <a:tailEnd type="none" w="med" len="med"/>
                    </a:lnL>
                    <a:lnR w="7620" cap="flat" cmpd="sng" algn="ctr">
                      <a:solidFill>
                        <a:srgbClr val="C1C7D0"/>
                      </a:solidFill>
                      <a:prstDash val="solid"/>
                      <a:round/>
                      <a:headEnd type="none" w="med" len="med"/>
                      <a:tailEnd type="none" w="med" len="med"/>
                    </a:lnR>
                    <a:lnT w="7620" cap="flat" cmpd="sng" algn="ctr">
                      <a:solidFill>
                        <a:srgbClr val="C1C7D0"/>
                      </a:solidFill>
                      <a:prstDash val="solid"/>
                      <a:round/>
                      <a:headEnd type="none" w="med" len="med"/>
                      <a:tailEnd type="none" w="med" len="med"/>
                    </a:lnT>
                    <a:lnB w="762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1952242637"/>
                  </a:ext>
                </a:extLst>
              </a:tr>
            </a:tbl>
          </a:graphicData>
        </a:graphic>
      </p:graphicFrame>
    </p:spTree>
    <p:extLst>
      <p:ext uri="{BB962C8B-B14F-4D97-AF65-F5344CB8AC3E}">
        <p14:creationId xmlns:p14="http://schemas.microsoft.com/office/powerpoint/2010/main" val="719741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7641926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622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Mesh Network Vector Art, Icons, and Graphics for Free Download">
            <a:extLst>
              <a:ext uri="{FF2B5EF4-FFF2-40B4-BE49-F238E27FC236}">
                <a16:creationId xmlns:a16="http://schemas.microsoft.com/office/drawing/2014/main" id="{5A1E35CB-517A-5628-97A5-3D1A9729D7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309320"/>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a:extLst>
              <a:ext uri="{FF2B5EF4-FFF2-40B4-BE49-F238E27FC236}">
                <a16:creationId xmlns:a16="http://schemas.microsoft.com/office/drawing/2014/main" id="{93BD70E4-47B0-14B9-A820-579FC2FD91D9}"/>
              </a:ext>
            </a:extLst>
          </p:cNvPr>
          <p:cNvSpPr/>
          <p:nvPr/>
        </p:nvSpPr>
        <p:spPr>
          <a:xfrm>
            <a:off x="3011313" y="5143015"/>
            <a:ext cx="2091759" cy="1051635"/>
          </a:xfrm>
          <a:prstGeom prst="rect">
            <a:avLst/>
          </a:prstGeom>
          <a:solidFill>
            <a:srgbClr val="FA9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矩形 11">
            <a:extLst>
              <a:ext uri="{FF2B5EF4-FFF2-40B4-BE49-F238E27FC236}">
                <a16:creationId xmlns:a16="http://schemas.microsoft.com/office/drawing/2014/main" id="{74012936-80D4-696A-3C34-CFF55F93FA7F}"/>
              </a:ext>
            </a:extLst>
          </p:cNvPr>
          <p:cNvSpPr/>
          <p:nvPr/>
        </p:nvSpPr>
        <p:spPr>
          <a:xfrm>
            <a:off x="719403" y="5135468"/>
            <a:ext cx="2091759" cy="1083307"/>
          </a:xfrm>
          <a:prstGeom prst="rect">
            <a:avLst/>
          </a:prstGeom>
          <a:solidFill>
            <a:srgbClr val="FA9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032" name="Picture 8" descr="Rajant Kinetic Mesh® Networks in Defence and Military Environments —  Applied Integration">
            <a:extLst>
              <a:ext uri="{FF2B5EF4-FFF2-40B4-BE49-F238E27FC236}">
                <a16:creationId xmlns:a16="http://schemas.microsoft.com/office/drawing/2014/main" id="{EBC6991C-38C8-7711-A6A4-1B30401CD1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4555" y="367563"/>
            <a:ext cx="4721875" cy="3648671"/>
          </a:xfrm>
          <a:prstGeom prst="rect">
            <a:avLst/>
          </a:prstGeom>
          <a:noFill/>
          <a:extLst>
            <a:ext uri="{909E8E84-426E-40DD-AFC4-6F175D3DCCD1}">
              <a14:hiddenFill xmlns:a14="http://schemas.microsoft.com/office/drawing/2010/main">
                <a:solidFill>
                  <a:srgbClr val="FFFFFF"/>
                </a:solidFill>
              </a14:hiddenFill>
            </a:ext>
          </a:extLst>
        </p:spPr>
      </p:pic>
      <p:pic>
        <p:nvPicPr>
          <p:cNvPr id="8" name="圖片 7">
            <a:extLst>
              <a:ext uri="{FF2B5EF4-FFF2-40B4-BE49-F238E27FC236}">
                <a16:creationId xmlns:a16="http://schemas.microsoft.com/office/drawing/2014/main" id="{4D4CC6CB-D7C2-2721-09DE-8DB070F132D6}"/>
              </a:ext>
            </a:extLst>
          </p:cNvPr>
          <p:cNvPicPr>
            <a:picLocks noChangeAspect="1"/>
          </p:cNvPicPr>
          <p:nvPr/>
        </p:nvPicPr>
        <p:blipFill>
          <a:blip r:embed="rId5"/>
          <a:stretch>
            <a:fillRect/>
          </a:stretch>
        </p:blipFill>
        <p:spPr>
          <a:xfrm>
            <a:off x="-1296821" y="260649"/>
            <a:ext cx="7960385" cy="4171241"/>
          </a:xfrm>
          <a:prstGeom prst="rect">
            <a:avLst/>
          </a:prstGeom>
        </p:spPr>
      </p:pic>
      <p:sp>
        <p:nvSpPr>
          <p:cNvPr id="9" name="文字方塊 8">
            <a:extLst>
              <a:ext uri="{FF2B5EF4-FFF2-40B4-BE49-F238E27FC236}">
                <a16:creationId xmlns:a16="http://schemas.microsoft.com/office/drawing/2014/main" id="{401CF2EE-6119-A8C9-23A2-7731BE3E1240}"/>
              </a:ext>
            </a:extLst>
          </p:cNvPr>
          <p:cNvSpPr txBox="1"/>
          <p:nvPr/>
        </p:nvSpPr>
        <p:spPr>
          <a:xfrm>
            <a:off x="7599228" y="4101075"/>
            <a:ext cx="3552395" cy="913199"/>
          </a:xfrm>
          <a:prstGeom prst="rect">
            <a:avLst/>
          </a:prstGeom>
          <a:solidFill>
            <a:schemeClr val="tx1">
              <a:lumMod val="50000"/>
              <a:lumOff val="50000"/>
            </a:schemeClr>
          </a:solidFill>
        </p:spPr>
        <p:txBody>
          <a:bodyPr wrap="square" rtlCol="0">
            <a:spAutoFit/>
          </a:bodyPr>
          <a:lstStyle>
            <a:defPPr>
              <a:defRPr lang="en-US"/>
            </a:defPPr>
            <a:lvl1pPr>
              <a:defRPr sz="2000" b="1">
                <a:solidFill>
                  <a:schemeClr val="bg1"/>
                </a:solidFill>
              </a:defRPr>
            </a:lvl1pPr>
          </a:lstStyle>
          <a:p>
            <a:pPr algn="ctr"/>
            <a:r>
              <a:rPr lang="en-US" altLang="zh-TW" sz="2667" dirty="0"/>
              <a:t>Dynamic </a:t>
            </a:r>
          </a:p>
          <a:p>
            <a:pPr algn="ctr"/>
            <a:r>
              <a:rPr lang="en-US" altLang="zh-TW" sz="2667" dirty="0"/>
              <a:t>Wi-Fi Mesh</a:t>
            </a:r>
            <a:endParaRPr lang="zh-TW" altLang="en-US" sz="2667" dirty="0"/>
          </a:p>
        </p:txBody>
      </p:sp>
      <p:sp>
        <p:nvSpPr>
          <p:cNvPr id="10" name="文字方塊 9">
            <a:extLst>
              <a:ext uri="{FF2B5EF4-FFF2-40B4-BE49-F238E27FC236}">
                <a16:creationId xmlns:a16="http://schemas.microsoft.com/office/drawing/2014/main" id="{58C10A1D-D75E-0F4B-9C03-3F9B1A32825F}"/>
              </a:ext>
            </a:extLst>
          </p:cNvPr>
          <p:cNvSpPr txBox="1"/>
          <p:nvPr/>
        </p:nvSpPr>
        <p:spPr>
          <a:xfrm>
            <a:off x="719403" y="4101075"/>
            <a:ext cx="4416491" cy="913199"/>
          </a:xfrm>
          <a:prstGeom prst="rect">
            <a:avLst/>
          </a:prstGeom>
          <a:solidFill>
            <a:schemeClr val="tx1">
              <a:lumMod val="50000"/>
              <a:lumOff val="50000"/>
            </a:schemeClr>
          </a:solidFill>
        </p:spPr>
        <p:txBody>
          <a:bodyPr wrap="square" rtlCol="0">
            <a:spAutoFit/>
          </a:bodyPr>
          <a:lstStyle/>
          <a:p>
            <a:pPr algn="ctr"/>
            <a:r>
              <a:rPr lang="en-US" altLang="zh-TW" sz="2667" b="1" dirty="0">
                <a:solidFill>
                  <a:schemeClr val="bg1"/>
                </a:solidFill>
              </a:rPr>
              <a:t>Static Infrastructure </a:t>
            </a:r>
          </a:p>
          <a:p>
            <a:pPr algn="ctr"/>
            <a:r>
              <a:rPr lang="en-US" altLang="zh-TW" sz="2667" b="1" dirty="0">
                <a:solidFill>
                  <a:schemeClr val="bg1"/>
                </a:solidFill>
              </a:rPr>
              <a:t>Wi-Fi Mesh</a:t>
            </a:r>
            <a:endParaRPr lang="zh-TW" altLang="en-US" sz="2667" b="1" dirty="0">
              <a:solidFill>
                <a:schemeClr val="bg1"/>
              </a:solidFill>
            </a:endParaRPr>
          </a:p>
        </p:txBody>
      </p:sp>
      <p:sp>
        <p:nvSpPr>
          <p:cNvPr id="3" name="橢圓 2">
            <a:extLst>
              <a:ext uri="{FF2B5EF4-FFF2-40B4-BE49-F238E27FC236}">
                <a16:creationId xmlns:a16="http://schemas.microsoft.com/office/drawing/2014/main" id="{8783E4A6-BDD8-6F47-1455-08D2A203FA7F}"/>
              </a:ext>
            </a:extLst>
          </p:cNvPr>
          <p:cNvSpPr/>
          <p:nvPr/>
        </p:nvSpPr>
        <p:spPr>
          <a:xfrm>
            <a:off x="3603249" y="2084851"/>
            <a:ext cx="4797007" cy="2296828"/>
          </a:xfrm>
          <a:prstGeom prst="ellipse">
            <a:avLst/>
          </a:prstGeom>
          <a:solidFill>
            <a:srgbClr val="F4DC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2667" b="1" dirty="0">
                <a:solidFill>
                  <a:schemeClr val="tx1">
                    <a:lumMod val="65000"/>
                    <a:lumOff val="35000"/>
                  </a:schemeClr>
                </a:solidFill>
                <a:latin typeface="Aharoni" panose="02010803020104030203" pitchFamily="2" charset="-79"/>
                <a:cs typeface="Aharoni" panose="02010803020104030203" pitchFamily="2" charset="-79"/>
              </a:rPr>
              <a:t>Self Forming</a:t>
            </a:r>
          </a:p>
          <a:p>
            <a:pPr algn="ctr"/>
            <a:r>
              <a:rPr lang="en-US" altLang="zh-TW" sz="2667" b="1" dirty="0">
                <a:solidFill>
                  <a:schemeClr val="tx1">
                    <a:lumMod val="65000"/>
                    <a:lumOff val="35000"/>
                  </a:schemeClr>
                </a:solidFill>
                <a:latin typeface="Aharoni" panose="02010803020104030203" pitchFamily="2" charset="-79"/>
                <a:cs typeface="Aharoni" panose="02010803020104030203" pitchFamily="2" charset="-79"/>
              </a:rPr>
              <a:t>Self Healing</a:t>
            </a:r>
          </a:p>
        </p:txBody>
      </p:sp>
      <p:pic>
        <p:nvPicPr>
          <p:cNvPr id="5" name="Picture 2" descr="Введение в WiFi Mesh (Меш), EasyMesh всемирное объединение? | TehnoZet-2 |  Дзен">
            <a:extLst>
              <a:ext uri="{FF2B5EF4-FFF2-40B4-BE49-F238E27FC236}">
                <a16:creationId xmlns:a16="http://schemas.microsoft.com/office/drawing/2014/main" id="{D339B9C8-6867-F424-B7E1-D1845D2825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6637" y="5306774"/>
            <a:ext cx="1310927" cy="7738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Qualcomm Wi-Fi SON: a personal assistant to manage your Wi-Fi network  [video] | Qualcomm">
            <a:extLst>
              <a:ext uri="{FF2B5EF4-FFF2-40B4-BE49-F238E27FC236}">
                <a16:creationId xmlns:a16="http://schemas.microsoft.com/office/drawing/2014/main" id="{05D7527E-1D65-D516-F8E4-CB5C4199F5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0133" y="5319936"/>
            <a:ext cx="1333023" cy="73828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群組 14">
            <a:extLst>
              <a:ext uri="{FF2B5EF4-FFF2-40B4-BE49-F238E27FC236}">
                <a16:creationId xmlns:a16="http://schemas.microsoft.com/office/drawing/2014/main" id="{27723F0E-607E-A37F-24C8-A19B0F0E144C}"/>
              </a:ext>
            </a:extLst>
          </p:cNvPr>
          <p:cNvGrpSpPr/>
          <p:nvPr/>
        </p:nvGrpSpPr>
        <p:grpSpPr>
          <a:xfrm>
            <a:off x="8064582" y="5129763"/>
            <a:ext cx="2241821" cy="1165766"/>
            <a:chOff x="5598114" y="4030939"/>
            <a:chExt cx="1998222" cy="1169210"/>
          </a:xfrm>
        </p:grpSpPr>
        <p:sp>
          <p:nvSpPr>
            <p:cNvPr id="13" name="矩形 12">
              <a:extLst>
                <a:ext uri="{FF2B5EF4-FFF2-40B4-BE49-F238E27FC236}">
                  <a16:creationId xmlns:a16="http://schemas.microsoft.com/office/drawing/2014/main" id="{8BDD212A-64FD-A205-DFBA-9843BB06536B}"/>
                </a:ext>
              </a:extLst>
            </p:cNvPr>
            <p:cNvSpPr/>
            <p:nvPr/>
          </p:nvSpPr>
          <p:spPr>
            <a:xfrm>
              <a:off x="5598114" y="4030939"/>
              <a:ext cx="1998222" cy="1054741"/>
            </a:xfrm>
            <a:prstGeom prst="rect">
              <a:avLst/>
            </a:prstGeom>
            <a:solidFill>
              <a:srgbClr val="FA9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7" name="圖片 6">
              <a:extLst>
                <a:ext uri="{FF2B5EF4-FFF2-40B4-BE49-F238E27FC236}">
                  <a16:creationId xmlns:a16="http://schemas.microsoft.com/office/drawing/2014/main" id="{41433551-D8B9-8FA9-FBE1-33F563C4654A}"/>
                </a:ext>
              </a:extLst>
            </p:cNvPr>
            <p:cNvPicPr>
              <a:picLocks noChangeAspect="1"/>
            </p:cNvPicPr>
            <p:nvPr/>
          </p:nvPicPr>
          <p:blipFill>
            <a:blip r:embed="rId8"/>
            <a:stretch>
              <a:fillRect/>
            </a:stretch>
          </p:blipFill>
          <p:spPr>
            <a:xfrm>
              <a:off x="6003392" y="4088448"/>
              <a:ext cx="1111701" cy="1111701"/>
            </a:xfrm>
            <a:prstGeom prst="rect">
              <a:avLst/>
            </a:prstGeom>
          </p:spPr>
        </p:pic>
        <p:sp>
          <p:nvSpPr>
            <p:cNvPr id="14" name="文字方塊 13">
              <a:extLst>
                <a:ext uri="{FF2B5EF4-FFF2-40B4-BE49-F238E27FC236}">
                  <a16:creationId xmlns:a16="http://schemas.microsoft.com/office/drawing/2014/main" id="{3A9FCA5A-6AB6-99C0-5675-AFD723428136}"/>
                </a:ext>
              </a:extLst>
            </p:cNvPr>
            <p:cNvSpPr txBox="1"/>
            <p:nvPr/>
          </p:nvSpPr>
          <p:spPr>
            <a:xfrm>
              <a:off x="6300191" y="4722698"/>
              <a:ext cx="1220180" cy="319040"/>
            </a:xfrm>
            <a:prstGeom prst="rect">
              <a:avLst/>
            </a:prstGeom>
            <a:noFill/>
          </p:spPr>
          <p:txBody>
            <a:bodyPr wrap="square" rtlCol="0">
              <a:spAutoFit/>
            </a:bodyPr>
            <a:lstStyle/>
            <a:p>
              <a:r>
                <a:rPr lang="en-US" altLang="zh-TW" sz="1467" b="1" dirty="0">
                  <a:solidFill>
                    <a:schemeClr val="tx1">
                      <a:lumMod val="65000"/>
                      <a:lumOff val="35000"/>
                    </a:schemeClr>
                  </a:solidFill>
                </a:rPr>
                <a:t>Proprietary</a:t>
              </a:r>
              <a:endParaRPr lang="zh-TW" altLang="en-US" sz="1467" b="1" dirty="0">
                <a:solidFill>
                  <a:schemeClr val="tx1">
                    <a:lumMod val="65000"/>
                    <a:lumOff val="35000"/>
                  </a:schemeClr>
                </a:solidFill>
              </a:endParaRPr>
            </a:p>
          </p:txBody>
        </p:sp>
      </p:grpSp>
      <p:sp>
        <p:nvSpPr>
          <p:cNvPr id="18" name="橢圓 17">
            <a:extLst>
              <a:ext uri="{FF2B5EF4-FFF2-40B4-BE49-F238E27FC236}">
                <a16:creationId xmlns:a16="http://schemas.microsoft.com/office/drawing/2014/main" id="{B16AB33A-6277-D521-C154-771290DFDCA6}"/>
              </a:ext>
            </a:extLst>
          </p:cNvPr>
          <p:cNvSpPr/>
          <p:nvPr/>
        </p:nvSpPr>
        <p:spPr>
          <a:xfrm>
            <a:off x="7960385" y="2519919"/>
            <a:ext cx="2709499" cy="1521420"/>
          </a:xfrm>
          <a:prstGeom prst="ellipse">
            <a:avLst/>
          </a:prstGeom>
          <a:solidFill>
            <a:srgbClr val="F4DC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2667" b="1" dirty="0">
                <a:solidFill>
                  <a:schemeClr val="tx1">
                    <a:lumMod val="65000"/>
                    <a:lumOff val="35000"/>
                  </a:schemeClr>
                </a:solidFill>
                <a:latin typeface="Aharoni" panose="02010803020104030203" pitchFamily="2" charset="-79"/>
                <a:cs typeface="Aharoni" panose="02010803020104030203" pitchFamily="2" charset="-79"/>
              </a:rPr>
              <a:t>Adaptive Topology</a:t>
            </a:r>
            <a:endParaRPr lang="zh-TW" altLang="en-US" sz="2667" b="1" dirty="0">
              <a:solidFill>
                <a:schemeClr val="tx1">
                  <a:lumMod val="65000"/>
                  <a:lumOff val="35000"/>
                </a:schemeClr>
              </a:solidFill>
              <a:latin typeface="Aharoni" panose="02010803020104030203" pitchFamily="2" charset="-79"/>
              <a:cs typeface="Aharoni" panose="02010803020104030203" pitchFamily="2" charset="-79"/>
            </a:endParaRPr>
          </a:p>
        </p:txBody>
      </p:sp>
      <p:sp>
        <p:nvSpPr>
          <p:cNvPr id="2" name="矩形: 圓角 1">
            <a:extLst>
              <a:ext uri="{FF2B5EF4-FFF2-40B4-BE49-F238E27FC236}">
                <a16:creationId xmlns:a16="http://schemas.microsoft.com/office/drawing/2014/main" id="{CCDB9F66-594D-DA95-BCA5-A82FF6150201}"/>
              </a:ext>
            </a:extLst>
          </p:cNvPr>
          <p:cNvSpPr/>
          <p:nvPr/>
        </p:nvSpPr>
        <p:spPr>
          <a:xfrm>
            <a:off x="4717564" y="4506356"/>
            <a:ext cx="3525497" cy="140632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467" dirty="0"/>
              <a:t>Note: No unified industry standard </a:t>
            </a:r>
          </a:p>
          <a:p>
            <a:pPr algn="ctr"/>
            <a:r>
              <a:rPr lang="en-US" altLang="zh-TW" sz="1467" dirty="0"/>
              <a:t>…</a:t>
            </a:r>
          </a:p>
          <a:p>
            <a:pPr algn="ctr"/>
            <a:r>
              <a:rPr lang="en-US" altLang="zh-TW" sz="1467" dirty="0"/>
              <a:t>“Wi-Fi Mesh” </a:t>
            </a:r>
            <a:r>
              <a:rPr lang="en-US" altLang="zh-TW" sz="1467" b="1" u="sng" dirty="0"/>
              <a:t>Interpretation Varies</a:t>
            </a:r>
            <a:endParaRPr lang="zh-TW" altLang="en-US" sz="1467" b="1" u="sng" dirty="0"/>
          </a:p>
        </p:txBody>
      </p:sp>
    </p:spTree>
    <p:extLst>
      <p:ext uri="{BB962C8B-B14F-4D97-AF65-F5344CB8AC3E}">
        <p14:creationId xmlns:p14="http://schemas.microsoft.com/office/powerpoint/2010/main" val="391628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557AEBD-BF43-B96F-3F53-D4122BA0ED51}"/>
              </a:ext>
            </a:extLst>
          </p:cNvPr>
          <p:cNvSpPr>
            <a:spLocks noGrp="1"/>
          </p:cNvSpPr>
          <p:nvPr>
            <p:ph type="title"/>
          </p:nvPr>
        </p:nvSpPr>
        <p:spPr/>
        <p:txBody>
          <a:bodyPr anchor="ctr">
            <a:normAutofit/>
          </a:bodyPr>
          <a:lstStyle/>
          <a:p>
            <a:pPr>
              <a:lnSpc>
                <a:spcPct val="90000"/>
              </a:lnSpc>
            </a:pPr>
            <a:r>
              <a:rPr lang="en-US" altLang="zh-TW" dirty="0" err="1"/>
              <a:t>AeroMesh</a:t>
            </a:r>
            <a:r>
              <a:rPr lang="en-US" altLang="zh-TW" dirty="0"/>
              <a:t> Overview</a:t>
            </a:r>
            <a:endParaRPr lang="en-US" dirty="0"/>
          </a:p>
        </p:txBody>
      </p:sp>
      <p:sp>
        <p:nvSpPr>
          <p:cNvPr id="16" name="Content Placeholder 3">
            <a:extLst>
              <a:ext uri="{FF2B5EF4-FFF2-40B4-BE49-F238E27FC236}">
                <a16:creationId xmlns:a16="http://schemas.microsoft.com/office/drawing/2014/main" id="{443611E4-D987-6AB4-1D23-4341B0FC6DE0}"/>
              </a:ext>
            </a:extLst>
          </p:cNvPr>
          <p:cNvSpPr>
            <a:spLocks noGrp="1"/>
          </p:cNvSpPr>
          <p:nvPr>
            <p:ph sz="quarter" idx="12"/>
          </p:nvPr>
        </p:nvSpPr>
        <p:spPr/>
        <p:txBody>
          <a:bodyPr>
            <a:normAutofit fontScale="92500" lnSpcReduction="10000"/>
          </a:bodyPr>
          <a:lstStyle/>
          <a:p>
            <a:r>
              <a:rPr lang="en-US" dirty="0"/>
              <a:t>One of the best solutions for extending </a:t>
            </a:r>
            <a:r>
              <a:rPr lang="en-US" dirty="0" err="1"/>
              <a:t>WiFi</a:t>
            </a:r>
            <a:r>
              <a:rPr lang="en-US" dirty="0"/>
              <a:t> signal coverage</a:t>
            </a:r>
          </a:p>
        </p:txBody>
      </p:sp>
      <p:pic>
        <p:nvPicPr>
          <p:cNvPr id="5" name="內容版面配置區 4" descr="一張含有 室內, 地板, 天花板, 房間 的圖片&#10;&#10;自動產生的描述">
            <a:extLst>
              <a:ext uri="{FF2B5EF4-FFF2-40B4-BE49-F238E27FC236}">
                <a16:creationId xmlns:a16="http://schemas.microsoft.com/office/drawing/2014/main" id="{245B7210-9CB4-469B-B06F-78B16E6211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7" t="18880" r="29600" b="20124"/>
          <a:stretch/>
        </p:blipFill>
        <p:spPr>
          <a:xfrm>
            <a:off x="6096000" y="1613925"/>
            <a:ext cx="4909628" cy="2061439"/>
          </a:xfrm>
          <a:prstGeom prst="rect">
            <a:avLst/>
          </a:prstGeom>
          <a:ln>
            <a:no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BE72E6EB-E256-1822-728C-18C3172E9EFE}"/>
              </a:ext>
            </a:extLst>
          </p:cNvPr>
          <p:cNvPicPr>
            <a:picLocks noChangeAspect="1"/>
          </p:cNvPicPr>
          <p:nvPr/>
        </p:nvPicPr>
        <p:blipFill>
          <a:blip r:embed="rId4"/>
          <a:stretch>
            <a:fillRect/>
          </a:stretch>
        </p:blipFill>
        <p:spPr>
          <a:xfrm>
            <a:off x="431371" y="1613925"/>
            <a:ext cx="5407038" cy="4543493"/>
          </a:xfrm>
          <a:prstGeom prst="rect">
            <a:avLst/>
          </a:prstGeom>
          <a:effectLst>
            <a:outerShdw blurRad="50800" dist="38100" dir="2700000" algn="tl" rotWithShape="0">
              <a:prstClr val="black">
                <a:alpha val="40000"/>
              </a:prstClr>
            </a:outerShdw>
          </a:effectLst>
        </p:spPr>
      </p:pic>
      <p:pic>
        <p:nvPicPr>
          <p:cNvPr id="1026" name="Picture 2" descr="battery-electric trolley truck deployed for underground mine">
            <a:extLst>
              <a:ext uri="{FF2B5EF4-FFF2-40B4-BE49-F238E27FC236}">
                <a16:creationId xmlns:a16="http://schemas.microsoft.com/office/drawing/2014/main" id="{27E394A5-17A8-2383-33A3-7A870678C5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2684" y="3429000"/>
            <a:ext cx="4029003" cy="268890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028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a:extLst>
              <a:ext uri="{FF2B5EF4-FFF2-40B4-BE49-F238E27FC236}">
                <a16:creationId xmlns:a16="http://schemas.microsoft.com/office/drawing/2014/main" id="{15FAC6E2-E056-C361-75FD-71784D3CCBA1}"/>
              </a:ext>
            </a:extLst>
          </p:cNvPr>
          <p:cNvSpPr>
            <a:spLocks noGrp="1"/>
          </p:cNvSpPr>
          <p:nvPr>
            <p:ph idx="1"/>
          </p:nvPr>
        </p:nvSpPr>
        <p:spPr/>
        <p:txBody>
          <a:bodyPr/>
          <a:lstStyle/>
          <a:p>
            <a:r>
              <a:rPr lang="en-US" altLang="zh-TW" dirty="0"/>
              <a:t>Wireless Backhaul</a:t>
            </a:r>
          </a:p>
          <a:p>
            <a:pPr lvl="1"/>
            <a:r>
              <a:rPr lang="en-US" altLang="zh-TW" dirty="0"/>
              <a:t>Saving on cabling costs between mesh APs</a:t>
            </a:r>
          </a:p>
          <a:p>
            <a:r>
              <a:rPr lang="en-US" altLang="zh-TW" dirty="0"/>
              <a:t>Self-Network Formation</a:t>
            </a:r>
          </a:p>
          <a:p>
            <a:pPr lvl="1"/>
            <a:r>
              <a:rPr lang="en-US" altLang="zh-TW" dirty="0"/>
              <a:t>Self-organizes to build up the best mesh topology.</a:t>
            </a:r>
          </a:p>
          <a:p>
            <a:r>
              <a:rPr lang="en-US" altLang="zh-TW" dirty="0"/>
              <a:t>Self-Healing</a:t>
            </a:r>
          </a:p>
          <a:p>
            <a:pPr lvl="1"/>
            <a:r>
              <a:rPr lang="en-US" altLang="zh-TW" dirty="0"/>
              <a:t>When the upstream AP is out of service, the mesh AP will automatically reroute to an adjacent AP.</a:t>
            </a:r>
            <a:endParaRPr lang="zh-TW" altLang="en-US" dirty="0"/>
          </a:p>
        </p:txBody>
      </p:sp>
      <p:sp>
        <p:nvSpPr>
          <p:cNvPr id="3" name="標題 2">
            <a:extLst>
              <a:ext uri="{FF2B5EF4-FFF2-40B4-BE49-F238E27FC236}">
                <a16:creationId xmlns:a16="http://schemas.microsoft.com/office/drawing/2014/main" id="{5CB4E0F1-9412-0832-5ECF-63D5A616100B}"/>
              </a:ext>
            </a:extLst>
          </p:cNvPr>
          <p:cNvSpPr>
            <a:spLocks noGrp="1"/>
          </p:cNvSpPr>
          <p:nvPr>
            <p:ph type="title"/>
          </p:nvPr>
        </p:nvSpPr>
        <p:spPr/>
        <p:txBody>
          <a:bodyPr>
            <a:normAutofit/>
          </a:bodyPr>
          <a:lstStyle/>
          <a:p>
            <a:r>
              <a:rPr lang="en-US" altLang="zh-TW" dirty="0" err="1"/>
              <a:t>AeroMesh</a:t>
            </a:r>
            <a:r>
              <a:rPr lang="en-US" altLang="zh-TW" dirty="0"/>
              <a:t> Highlights</a:t>
            </a:r>
            <a:endParaRPr lang="zh-TW" altLang="en-US" dirty="0"/>
          </a:p>
        </p:txBody>
      </p:sp>
    </p:spTree>
    <p:extLst>
      <p:ext uri="{BB962C8B-B14F-4D97-AF65-F5344CB8AC3E}">
        <p14:creationId xmlns:p14="http://schemas.microsoft.com/office/powerpoint/2010/main" val="3916637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30815C-A884-CE3C-73E5-E756D671049E}"/>
              </a:ext>
            </a:extLst>
          </p:cNvPr>
          <p:cNvGraphicFramePr>
            <a:graphicFrameLocks noGrp="1"/>
          </p:cNvGraphicFramePr>
          <p:nvPr>
            <p:ph idx="1"/>
            <p:extLst>
              <p:ext uri="{D42A27DB-BD31-4B8C-83A1-F6EECF244321}">
                <p14:modId xmlns:p14="http://schemas.microsoft.com/office/powerpoint/2010/main" val="1208010882"/>
              </p:ext>
            </p:extLst>
          </p:nvPr>
        </p:nvGraphicFramePr>
        <p:xfrm>
          <a:off x="431371" y="1600201"/>
          <a:ext cx="1142526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62A8AD66-1F96-DEB6-64B7-59997DD230FE}"/>
              </a:ext>
            </a:extLst>
          </p:cNvPr>
          <p:cNvSpPr>
            <a:spLocks noGrp="1"/>
          </p:cNvSpPr>
          <p:nvPr>
            <p:ph type="title"/>
          </p:nvPr>
        </p:nvSpPr>
        <p:spPr/>
        <p:txBody>
          <a:bodyPr/>
          <a:lstStyle/>
          <a:p>
            <a:r>
              <a:rPr lang="en-US" dirty="0"/>
              <a:t>Agenda</a:t>
            </a:r>
            <a:endParaRPr lang="en-DE" dirty="0"/>
          </a:p>
        </p:txBody>
      </p:sp>
    </p:spTree>
    <p:extLst>
      <p:ext uri="{BB962C8B-B14F-4D97-AF65-F5344CB8AC3E}">
        <p14:creationId xmlns:p14="http://schemas.microsoft.com/office/powerpoint/2010/main" val="3778339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a:extLst>
              <a:ext uri="{FF2B5EF4-FFF2-40B4-BE49-F238E27FC236}">
                <a16:creationId xmlns:a16="http://schemas.microsoft.com/office/drawing/2014/main" id="{8E2B637B-B069-664F-948A-B4F9373A94E4}"/>
              </a:ext>
            </a:extLst>
          </p:cNvPr>
          <p:cNvSpPr>
            <a:spLocks noGrp="1"/>
          </p:cNvSpPr>
          <p:nvPr>
            <p:ph idx="1"/>
          </p:nvPr>
        </p:nvSpPr>
        <p:spPr/>
        <p:txBody>
          <a:bodyPr>
            <a:normAutofit lnSpcReduction="10000"/>
          </a:bodyPr>
          <a:lstStyle/>
          <a:p>
            <a:r>
              <a:rPr lang="en-US" altLang="zh-TW" dirty="0"/>
              <a:t>Supported models</a:t>
            </a:r>
          </a:p>
          <a:p>
            <a:pPr lvl="1"/>
            <a:r>
              <a:rPr lang="en-US" altLang="zh-TW" dirty="0"/>
              <a:t>AWK-3252A</a:t>
            </a:r>
          </a:p>
          <a:p>
            <a:pPr lvl="1"/>
            <a:r>
              <a:rPr lang="en-US" altLang="zh-TW" dirty="0"/>
              <a:t>AWK-4252A</a:t>
            </a:r>
          </a:p>
          <a:p>
            <a:r>
              <a:rPr lang="en-US" altLang="zh-TW" dirty="0"/>
              <a:t>Firmware version</a:t>
            </a:r>
          </a:p>
          <a:p>
            <a:pPr lvl="1"/>
            <a:r>
              <a:rPr lang="en-US" altLang="zh-TW" dirty="0"/>
              <a:t>Latest version: V3.2</a:t>
            </a:r>
          </a:p>
          <a:p>
            <a:r>
              <a:rPr lang="en-US" altLang="zh-TW" dirty="0"/>
              <a:t>Release Date </a:t>
            </a:r>
          </a:p>
          <a:p>
            <a:pPr lvl="1"/>
            <a:r>
              <a:rPr lang="en-US" altLang="zh-TW" dirty="0"/>
              <a:t>Initially Released in June 2024 (V3.1 introduced Mesh)</a:t>
            </a:r>
          </a:p>
          <a:p>
            <a:pPr lvl="1"/>
            <a:r>
              <a:rPr lang="en-US" altLang="zh-TW" dirty="0"/>
              <a:t>V3.2 released in August 2024</a:t>
            </a:r>
          </a:p>
          <a:p>
            <a:pPr lvl="1"/>
            <a:endParaRPr lang="zh-TW" altLang="en-US" dirty="0"/>
          </a:p>
        </p:txBody>
      </p:sp>
      <p:sp>
        <p:nvSpPr>
          <p:cNvPr id="3" name="標題 2">
            <a:extLst>
              <a:ext uri="{FF2B5EF4-FFF2-40B4-BE49-F238E27FC236}">
                <a16:creationId xmlns:a16="http://schemas.microsoft.com/office/drawing/2014/main" id="{E4188CC0-BE00-2E1E-3916-4A25584F5F52}"/>
              </a:ext>
            </a:extLst>
          </p:cNvPr>
          <p:cNvSpPr>
            <a:spLocks noGrp="1"/>
          </p:cNvSpPr>
          <p:nvPr>
            <p:ph type="title"/>
          </p:nvPr>
        </p:nvSpPr>
        <p:spPr/>
        <p:txBody>
          <a:bodyPr/>
          <a:lstStyle/>
          <a:p>
            <a:r>
              <a:rPr lang="en-US" altLang="zh-TW" dirty="0"/>
              <a:t>Models and Version</a:t>
            </a:r>
            <a:endParaRPr lang="zh-TW" altLang="en-US" dirty="0"/>
          </a:p>
        </p:txBody>
      </p:sp>
    </p:spTree>
    <p:extLst>
      <p:ext uri="{BB962C8B-B14F-4D97-AF65-F5344CB8AC3E}">
        <p14:creationId xmlns:p14="http://schemas.microsoft.com/office/powerpoint/2010/main" val="186903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315FBF-39F2-A827-8559-8EADF83C6B10}"/>
              </a:ext>
            </a:extLst>
          </p:cNvPr>
          <p:cNvSpPr>
            <a:spLocks noGrp="1"/>
          </p:cNvSpPr>
          <p:nvPr>
            <p:ph type="title"/>
          </p:nvPr>
        </p:nvSpPr>
        <p:spPr/>
        <p:txBody>
          <a:bodyPr/>
          <a:lstStyle/>
          <a:p>
            <a:r>
              <a:rPr lang="en-GB" dirty="0"/>
              <a:t>Wi-Fi and Mesh Roadmap</a:t>
            </a:r>
            <a:endParaRPr lang="LID4096" dirty="0"/>
          </a:p>
        </p:txBody>
      </p:sp>
      <p:grpSp>
        <p:nvGrpSpPr>
          <p:cNvPr id="5" name="Group 4">
            <a:extLst>
              <a:ext uri="{FF2B5EF4-FFF2-40B4-BE49-F238E27FC236}">
                <a16:creationId xmlns:a16="http://schemas.microsoft.com/office/drawing/2014/main" id="{8B57746C-AE58-F41F-48DD-17C34834F2DE}"/>
              </a:ext>
            </a:extLst>
          </p:cNvPr>
          <p:cNvGrpSpPr/>
          <p:nvPr/>
        </p:nvGrpSpPr>
        <p:grpSpPr>
          <a:xfrm>
            <a:off x="1262070" y="1537398"/>
            <a:ext cx="9667860" cy="4692580"/>
            <a:chOff x="-1549" y="586047"/>
            <a:chExt cx="9104247" cy="4369077"/>
          </a:xfrm>
        </p:grpSpPr>
        <p:sp>
          <p:nvSpPr>
            <p:cNvPr id="6" name="Rectangle 5">
              <a:extLst>
                <a:ext uri="{FF2B5EF4-FFF2-40B4-BE49-F238E27FC236}">
                  <a16:creationId xmlns:a16="http://schemas.microsoft.com/office/drawing/2014/main" id="{27620DA8-7717-5D05-2595-B08BF5F26EA6}"/>
                </a:ext>
              </a:extLst>
            </p:cNvPr>
            <p:cNvSpPr/>
            <p:nvPr/>
          </p:nvSpPr>
          <p:spPr>
            <a:xfrm>
              <a:off x="7452320" y="586047"/>
              <a:ext cx="1528926" cy="1037825"/>
            </a:xfrm>
            <a:prstGeom prst="rect">
              <a:avLst/>
            </a:prstGeom>
            <a:solidFill>
              <a:srgbClr val="69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7" name="圖片 1">
              <a:extLst>
                <a:ext uri="{FF2B5EF4-FFF2-40B4-BE49-F238E27FC236}">
                  <a16:creationId xmlns:a16="http://schemas.microsoft.com/office/drawing/2014/main" id="{6FFB17E7-82E8-A592-D4CE-7F035200223F}"/>
                </a:ext>
              </a:extLst>
            </p:cNvPr>
            <p:cNvPicPr>
              <a:picLocks noChangeAspect="1"/>
            </p:cNvPicPr>
            <p:nvPr/>
          </p:nvPicPr>
          <p:blipFill>
            <a:blip r:embed="rId3"/>
            <a:stretch>
              <a:fillRect/>
            </a:stretch>
          </p:blipFill>
          <p:spPr>
            <a:xfrm>
              <a:off x="-1549" y="775036"/>
              <a:ext cx="7705232" cy="4180088"/>
            </a:xfrm>
            <a:prstGeom prst="rect">
              <a:avLst/>
            </a:prstGeom>
          </p:spPr>
        </p:pic>
        <p:sp>
          <p:nvSpPr>
            <p:cNvPr id="8" name="Rectangle 7">
              <a:extLst>
                <a:ext uri="{FF2B5EF4-FFF2-40B4-BE49-F238E27FC236}">
                  <a16:creationId xmlns:a16="http://schemas.microsoft.com/office/drawing/2014/main" id="{AE6967D9-4B03-9049-35E3-31E20108E861}"/>
                </a:ext>
              </a:extLst>
            </p:cNvPr>
            <p:cNvSpPr/>
            <p:nvPr/>
          </p:nvSpPr>
          <p:spPr>
            <a:xfrm>
              <a:off x="7452320" y="3822575"/>
              <a:ext cx="1528926" cy="926533"/>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9" name="圖片 105">
              <a:extLst>
                <a:ext uri="{FF2B5EF4-FFF2-40B4-BE49-F238E27FC236}">
                  <a16:creationId xmlns:a16="http://schemas.microsoft.com/office/drawing/2014/main" id="{4B90AEDA-0E40-EAB5-09AE-AFE505CACEB7}"/>
                </a:ext>
              </a:extLst>
            </p:cNvPr>
            <p:cNvPicPr>
              <a:picLocks noChangeAspect="1"/>
            </p:cNvPicPr>
            <p:nvPr/>
          </p:nvPicPr>
          <p:blipFill>
            <a:blip r:embed="rId4"/>
            <a:stretch>
              <a:fillRect/>
            </a:stretch>
          </p:blipFill>
          <p:spPr>
            <a:xfrm>
              <a:off x="8192331" y="586047"/>
              <a:ext cx="444412" cy="444412"/>
            </a:xfrm>
            <a:prstGeom prst="rect">
              <a:avLst/>
            </a:prstGeom>
          </p:spPr>
        </p:pic>
        <p:pic>
          <p:nvPicPr>
            <p:cNvPr id="10" name="圖片 106">
              <a:extLst>
                <a:ext uri="{FF2B5EF4-FFF2-40B4-BE49-F238E27FC236}">
                  <a16:creationId xmlns:a16="http://schemas.microsoft.com/office/drawing/2014/main" id="{7BD7D504-C6AE-D2CE-30E4-249C1BEA6051}"/>
                </a:ext>
              </a:extLst>
            </p:cNvPr>
            <p:cNvPicPr>
              <a:picLocks noChangeAspect="1"/>
            </p:cNvPicPr>
            <p:nvPr/>
          </p:nvPicPr>
          <p:blipFill>
            <a:blip r:embed="rId4"/>
            <a:stretch>
              <a:fillRect/>
            </a:stretch>
          </p:blipFill>
          <p:spPr>
            <a:xfrm>
              <a:off x="7703460" y="586047"/>
              <a:ext cx="444412" cy="444412"/>
            </a:xfrm>
            <a:prstGeom prst="rect">
              <a:avLst/>
            </a:prstGeom>
          </p:spPr>
        </p:pic>
        <p:pic>
          <p:nvPicPr>
            <p:cNvPr id="11" name="圖片 107">
              <a:extLst>
                <a:ext uri="{FF2B5EF4-FFF2-40B4-BE49-F238E27FC236}">
                  <a16:creationId xmlns:a16="http://schemas.microsoft.com/office/drawing/2014/main" id="{1895C2B6-09DA-70CC-06DD-BE37ABCE3B2E}"/>
                </a:ext>
              </a:extLst>
            </p:cNvPr>
            <p:cNvPicPr>
              <a:picLocks noChangeAspect="1"/>
            </p:cNvPicPr>
            <p:nvPr/>
          </p:nvPicPr>
          <p:blipFill>
            <a:blip r:embed="rId4"/>
            <a:stretch>
              <a:fillRect/>
            </a:stretch>
          </p:blipFill>
          <p:spPr>
            <a:xfrm>
              <a:off x="7966966" y="586047"/>
              <a:ext cx="444412" cy="444412"/>
            </a:xfrm>
            <a:prstGeom prst="rect">
              <a:avLst/>
            </a:prstGeom>
          </p:spPr>
        </p:pic>
        <p:pic>
          <p:nvPicPr>
            <p:cNvPr id="12" name="圖片 2">
              <a:extLst>
                <a:ext uri="{FF2B5EF4-FFF2-40B4-BE49-F238E27FC236}">
                  <a16:creationId xmlns:a16="http://schemas.microsoft.com/office/drawing/2014/main" id="{E6FEF5AD-510E-4766-1144-1D5F711AA769}"/>
                </a:ext>
              </a:extLst>
            </p:cNvPr>
            <p:cNvPicPr>
              <a:picLocks noChangeAspect="1"/>
            </p:cNvPicPr>
            <p:nvPr/>
          </p:nvPicPr>
          <p:blipFill>
            <a:blip r:embed="rId4"/>
            <a:stretch>
              <a:fillRect/>
            </a:stretch>
          </p:blipFill>
          <p:spPr>
            <a:xfrm>
              <a:off x="319386" y="1824135"/>
              <a:ext cx="392032" cy="392032"/>
            </a:xfrm>
            <a:prstGeom prst="rect">
              <a:avLst/>
            </a:prstGeom>
          </p:spPr>
        </p:pic>
        <p:pic>
          <p:nvPicPr>
            <p:cNvPr id="13" name="圖片 3">
              <a:extLst>
                <a:ext uri="{FF2B5EF4-FFF2-40B4-BE49-F238E27FC236}">
                  <a16:creationId xmlns:a16="http://schemas.microsoft.com/office/drawing/2014/main" id="{DC1643C6-DD7D-561D-14B6-DDC4280A992F}"/>
                </a:ext>
              </a:extLst>
            </p:cNvPr>
            <p:cNvPicPr>
              <a:picLocks noChangeAspect="1"/>
            </p:cNvPicPr>
            <p:nvPr/>
          </p:nvPicPr>
          <p:blipFill>
            <a:blip r:embed="rId4"/>
            <a:stretch>
              <a:fillRect/>
            </a:stretch>
          </p:blipFill>
          <p:spPr>
            <a:xfrm>
              <a:off x="515402" y="1824135"/>
              <a:ext cx="392032" cy="392032"/>
            </a:xfrm>
            <a:prstGeom prst="rect">
              <a:avLst/>
            </a:prstGeom>
          </p:spPr>
        </p:pic>
        <p:sp>
          <p:nvSpPr>
            <p:cNvPr id="14" name="文字方塊 4">
              <a:extLst>
                <a:ext uri="{FF2B5EF4-FFF2-40B4-BE49-F238E27FC236}">
                  <a16:creationId xmlns:a16="http://schemas.microsoft.com/office/drawing/2014/main" id="{65371DBD-E3DD-2548-E410-19CA62527302}"/>
                </a:ext>
              </a:extLst>
            </p:cNvPr>
            <p:cNvSpPr txBox="1"/>
            <p:nvPr/>
          </p:nvSpPr>
          <p:spPr>
            <a:xfrm>
              <a:off x="185713" y="2166990"/>
              <a:ext cx="847615" cy="196208"/>
            </a:xfrm>
            <a:prstGeom prst="rect">
              <a:avLst/>
            </a:prstGeom>
            <a:noFill/>
          </p:spPr>
          <p:txBody>
            <a:bodyPr wrap="square" rtlCol="0">
              <a:spAutoFit/>
            </a:bodyPr>
            <a:lstStyle/>
            <a:p>
              <a:r>
                <a:rPr lang="en-US" altLang="zh-TW" sz="675" b="1" dirty="0"/>
                <a:t>2.4GHz  +  5GHz</a:t>
              </a:r>
              <a:endParaRPr lang="zh-TW" altLang="en-US" sz="675" b="1" dirty="0"/>
            </a:p>
          </p:txBody>
        </p:sp>
        <p:sp>
          <p:nvSpPr>
            <p:cNvPr id="15" name="文字方塊 16">
              <a:extLst>
                <a:ext uri="{FF2B5EF4-FFF2-40B4-BE49-F238E27FC236}">
                  <a16:creationId xmlns:a16="http://schemas.microsoft.com/office/drawing/2014/main" id="{A8D8ACE2-29BF-EC0A-A3A3-8437D7DC8057}"/>
                </a:ext>
              </a:extLst>
            </p:cNvPr>
            <p:cNvSpPr txBox="1"/>
            <p:nvPr/>
          </p:nvSpPr>
          <p:spPr>
            <a:xfrm>
              <a:off x="7330088" y="985707"/>
              <a:ext cx="1772610" cy="623248"/>
            </a:xfrm>
            <a:prstGeom prst="rect">
              <a:avLst/>
            </a:prstGeom>
            <a:noFill/>
          </p:spPr>
          <p:txBody>
            <a:bodyPr wrap="square" rtlCol="0">
              <a:spAutoFit/>
            </a:bodyPr>
            <a:lstStyle/>
            <a:p>
              <a:pPr algn="ctr"/>
              <a:r>
                <a:rPr lang="en-US" altLang="zh-TW" sz="1050" b="1" dirty="0"/>
                <a:t>2.4GHz + 5GHz + 6GHz</a:t>
              </a:r>
            </a:p>
            <a:p>
              <a:pPr algn="ctr"/>
              <a:br>
                <a:rPr lang="en-US" altLang="zh-TW" sz="900" b="1" dirty="0"/>
              </a:br>
              <a:r>
                <a:rPr lang="en-US" altLang="zh-TW" sz="1500" b="1" dirty="0"/>
                <a:t>Wi-Fi 7</a:t>
              </a:r>
              <a:endParaRPr lang="zh-TW" altLang="en-US" sz="750" b="1" dirty="0"/>
            </a:p>
          </p:txBody>
        </p:sp>
        <p:sp>
          <p:nvSpPr>
            <p:cNvPr id="16" name="矩形 109">
              <a:extLst>
                <a:ext uri="{FF2B5EF4-FFF2-40B4-BE49-F238E27FC236}">
                  <a16:creationId xmlns:a16="http://schemas.microsoft.com/office/drawing/2014/main" id="{98AE463E-9B2E-7DBE-D5FD-342389408A8B}"/>
                </a:ext>
              </a:extLst>
            </p:cNvPr>
            <p:cNvSpPr/>
            <p:nvPr/>
          </p:nvSpPr>
          <p:spPr>
            <a:xfrm>
              <a:off x="7452320" y="1631286"/>
              <a:ext cx="1528926" cy="2191289"/>
            </a:xfrm>
            <a:prstGeom prst="rect">
              <a:avLst/>
            </a:prstGeom>
            <a:solidFill>
              <a:schemeClr val="accent1">
                <a:alpha val="70000"/>
              </a:schemeClr>
            </a:solidFill>
            <a:ln>
              <a:noFill/>
            </a:ln>
            <a:effectLst>
              <a:outerShdw blurRad="50800" dist="1143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altLang="zh-TW" sz="1200" b="1" dirty="0">
                  <a:solidFill>
                    <a:schemeClr val="accent5">
                      <a:lumMod val="40000"/>
                      <a:lumOff val="60000"/>
                    </a:schemeClr>
                  </a:solidFill>
                </a:rPr>
                <a:t>AWK-4372</a:t>
              </a:r>
            </a:p>
            <a:p>
              <a:pPr algn="ctr"/>
              <a:endParaRPr lang="en-US" altLang="zh-TW" sz="1200" b="1" u="sng" dirty="0"/>
            </a:p>
            <a:p>
              <a:pPr algn="ctr"/>
              <a:r>
                <a:rPr lang="en-US" altLang="zh-TW" sz="1200" b="1" dirty="0">
                  <a:solidFill>
                    <a:schemeClr val="accent5">
                      <a:lumMod val="40000"/>
                      <a:lumOff val="60000"/>
                    </a:schemeClr>
                  </a:solidFill>
                </a:rPr>
                <a:t>Tri-Band Concurrent</a:t>
              </a:r>
            </a:p>
            <a:p>
              <a:pPr algn="ctr"/>
              <a:r>
                <a:rPr lang="en-US" altLang="zh-TW" sz="1200" b="1" dirty="0"/>
                <a:t>Wi-Fi Mesh AP</a:t>
              </a:r>
              <a:endParaRPr lang="zh-TW" altLang="en-US" sz="1200" b="1" dirty="0"/>
            </a:p>
          </p:txBody>
        </p:sp>
        <p:sp>
          <p:nvSpPr>
            <p:cNvPr id="17" name="TextBox 16">
              <a:extLst>
                <a:ext uri="{FF2B5EF4-FFF2-40B4-BE49-F238E27FC236}">
                  <a16:creationId xmlns:a16="http://schemas.microsoft.com/office/drawing/2014/main" id="{21763DCC-EE09-954D-4EB1-E824CCCE283E}"/>
                </a:ext>
              </a:extLst>
            </p:cNvPr>
            <p:cNvSpPr txBox="1"/>
            <p:nvPr/>
          </p:nvSpPr>
          <p:spPr>
            <a:xfrm>
              <a:off x="7518075" y="3841675"/>
              <a:ext cx="1396637" cy="888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1" dirty="0" err="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AeroMesh</a:t>
              </a: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 2.0</a:t>
              </a:r>
              <a:endParaRPr lang="zh-TW" altLang="en-US" sz="800" b="1" dirty="0">
                <a:solidFill>
                  <a:schemeClr val="bg1">
                    <a:lumMod val="50000"/>
                  </a:schemeClr>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IEC 62443-4-2</a:t>
              </a:r>
              <a:b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b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Redundant </a:t>
              </a:r>
              <a:r>
                <a:rPr lang="en-US" altLang="zh-TW" sz="800" b="1" dirty="0" err="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Pwr</a:t>
              </a: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 LAN, Wireless</a:t>
              </a:r>
              <a:b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b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Low Latency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High Density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688 ~ 9334 Mbps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Reliable</a:t>
              </a:r>
              <a:endParaRPr lang="LID4096" sz="800" b="1" dirty="0"/>
            </a:p>
          </p:txBody>
        </p:sp>
      </p:grpSp>
      <p:sp>
        <p:nvSpPr>
          <p:cNvPr id="2" name="Rectangle: Rounded Corners 1">
            <a:extLst>
              <a:ext uri="{FF2B5EF4-FFF2-40B4-BE49-F238E27FC236}">
                <a16:creationId xmlns:a16="http://schemas.microsoft.com/office/drawing/2014/main" id="{0A48B2D2-6911-AC39-E087-A8BB9BABD951}"/>
              </a:ext>
            </a:extLst>
          </p:cNvPr>
          <p:cNvSpPr/>
          <p:nvPr/>
        </p:nvSpPr>
        <p:spPr>
          <a:xfrm>
            <a:off x="5752617" y="2636046"/>
            <a:ext cx="5879940" cy="118876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vert="vert270" rtlCol="0" anchor="b"/>
          <a:lstStyle/>
          <a:p>
            <a:pPr algn="ctr"/>
            <a:r>
              <a:rPr lang="en-GB" dirty="0">
                <a:solidFill>
                  <a:schemeClr val="accent1"/>
                </a:solidFill>
              </a:rPr>
              <a:t>Mesh Support</a:t>
            </a:r>
            <a:endParaRPr lang="LID4096" dirty="0">
              <a:solidFill>
                <a:schemeClr val="accent1"/>
              </a:solidFill>
            </a:endParaRPr>
          </a:p>
        </p:txBody>
      </p:sp>
    </p:spTree>
    <p:extLst>
      <p:ext uri="{BB962C8B-B14F-4D97-AF65-F5344CB8AC3E}">
        <p14:creationId xmlns:p14="http://schemas.microsoft.com/office/powerpoint/2010/main" val="4574211"/>
      </p:ext>
    </p:extLst>
  </p:cSld>
  <p:clrMapOvr>
    <a:masterClrMapping/>
  </p:clrMapOvr>
</p:sld>
</file>

<file path=ppt/theme/theme1.xml><?xml version="1.0" encoding="utf-8"?>
<a:theme xmlns:a="http://schemas.openxmlformats.org/drawingml/2006/main" name="MOXA">
  <a:themeElements>
    <a:clrScheme name="Moxa Color Palette">
      <a:dk1>
        <a:srgbClr val="000000"/>
      </a:dk1>
      <a:lt1>
        <a:srgbClr val="FFFFFF"/>
      </a:lt1>
      <a:dk2>
        <a:srgbClr val="008787"/>
      </a:dk2>
      <a:lt2>
        <a:srgbClr val="C9D0C6"/>
      </a:lt2>
      <a:accent1>
        <a:srgbClr val="008787"/>
      </a:accent1>
      <a:accent2>
        <a:srgbClr val="727171"/>
      </a:accent2>
      <a:accent3>
        <a:srgbClr val="77B800"/>
      </a:accent3>
      <a:accent4>
        <a:srgbClr val="FA943E"/>
      </a:accent4>
      <a:accent5>
        <a:srgbClr val="009DDB"/>
      </a:accent5>
      <a:accent6>
        <a:srgbClr val="C9D0C6"/>
      </a:accent6>
      <a:hlink>
        <a:srgbClr val="009DDB"/>
      </a:hlink>
      <a:folHlink>
        <a:srgbClr val="D6D6D4"/>
      </a:folHlink>
    </a:clrScheme>
    <a:fontScheme name="Moxa Fonts">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OXA" id="{B5ED8311-9631-468B-884C-17DA4DF571FB}" vid="{458A7D04-D675-4068-B469-466282A447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754447C52D6446B35585A6B16C0A8C" ma:contentTypeVersion="18" ma:contentTypeDescription="Create a new document." ma:contentTypeScope="" ma:versionID="ae6569e43fe4c75f954c25b53a55f337">
  <xsd:schema xmlns:xsd="http://www.w3.org/2001/XMLSchema" xmlns:xs="http://www.w3.org/2001/XMLSchema" xmlns:p="http://schemas.microsoft.com/office/2006/metadata/properties" xmlns:ns2="573ce642-f512-4837-a674-e86e9929dce5" xmlns:ns3="c21419a8-5d08-433c-89f5-1cd804b0cc75" targetNamespace="http://schemas.microsoft.com/office/2006/metadata/properties" ma:root="true" ma:fieldsID="62a2cc26870c1c7ceb1e526225b6f316" ns2:_="" ns3:_="">
    <xsd:import namespace="573ce642-f512-4837-a674-e86e9929dce5"/>
    <xsd:import namespace="c21419a8-5d08-433c-89f5-1cd804b0cc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SearchPropertie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3ce642-f512-4837-a674-e86e9929dc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bc5931a-3143-486f-9600-35c3d708de30"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1419a8-5d08-433c-89f5-1cd804b0cc75"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8c04250-3526-4518-93b1-002b1c07b8ff}" ma:internalName="TaxCatchAll" ma:showField="CatchAllData" ma:web="c21419a8-5d08-433c-89f5-1cd804b0cc75">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21419a8-5d08-433c-89f5-1cd804b0cc75" xsi:nil="true"/>
    <lcf76f155ced4ddcb4097134ff3c332f xmlns="573ce642-f512-4837-a674-e86e9929dce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BF9CA46-505F-4BD6-8D9C-CD03C1BD3D3E}"/>
</file>

<file path=customXml/itemProps2.xml><?xml version="1.0" encoding="utf-8"?>
<ds:datastoreItem xmlns:ds="http://schemas.openxmlformats.org/officeDocument/2006/customXml" ds:itemID="{69BB6BEB-22D9-4BF2-94C4-F443B43F2C2B}">
  <ds:schemaRefs>
    <ds:schemaRef ds:uri="http://schemas.microsoft.com/sharepoint/v3/contenttype/forms"/>
  </ds:schemaRefs>
</ds:datastoreItem>
</file>

<file path=customXml/itemProps3.xml><?xml version="1.0" encoding="utf-8"?>
<ds:datastoreItem xmlns:ds="http://schemas.openxmlformats.org/officeDocument/2006/customXml" ds:itemID="{D3B38538-EF3E-4382-A4D2-53C25C2BC5DD}">
  <ds:schemaRefs>
    <ds:schemaRef ds:uri="http://schemas.microsoft.com/office/2006/metadata/properties"/>
    <ds:schemaRef ds:uri="http://www.w3.org/XML/1998/namespace"/>
    <ds:schemaRef ds:uri="5290e55f-8a6f-4f7a-990c-77c7b8ec1585"/>
    <ds:schemaRef ds:uri="http://purl.org/dc/dcmityp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ef2e4eef-9c09-4a90-9e69-e7b7b823e585"/>
  </ds:schemaRefs>
</ds:datastoreItem>
</file>

<file path=docProps/app.xml><?xml version="1.0" encoding="utf-8"?>
<Properties xmlns="http://schemas.openxmlformats.org/officeDocument/2006/extended-properties" xmlns:vt="http://schemas.openxmlformats.org/officeDocument/2006/docPropsVTypes">
  <Template>MOXA</Template>
  <TotalTime>0</TotalTime>
  <Words>3672</Words>
  <Application>Microsoft Office PowerPoint</Application>
  <PresentationFormat>Widescreen</PresentationFormat>
  <Paragraphs>492</Paragraphs>
  <Slides>30</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Aharoni</vt:lpstr>
      <vt:lpstr>-apple-system</vt:lpstr>
      <vt:lpstr>Aptos</vt:lpstr>
      <vt:lpstr>Arial</vt:lpstr>
      <vt:lpstr>Bradley Hand ITC</vt:lpstr>
      <vt:lpstr>Calibri</vt:lpstr>
      <vt:lpstr>Söhne</vt:lpstr>
      <vt:lpstr>MOXA</vt:lpstr>
      <vt:lpstr>AWK AeroMesh Feature Release</vt:lpstr>
      <vt:lpstr>Agenda</vt:lpstr>
      <vt:lpstr>Agenda</vt:lpstr>
      <vt:lpstr>PowerPoint Presentation</vt:lpstr>
      <vt:lpstr>AeroMesh Overview</vt:lpstr>
      <vt:lpstr>AeroMesh Highlights</vt:lpstr>
      <vt:lpstr>Agenda</vt:lpstr>
      <vt:lpstr>Models and Version</vt:lpstr>
      <vt:lpstr>Wi-Fi and Mesh Roadmap</vt:lpstr>
      <vt:lpstr>Agenda</vt:lpstr>
      <vt:lpstr>Mesh Terminology</vt:lpstr>
      <vt:lpstr>AeroMesh v1.0 Features and Constraints</vt:lpstr>
      <vt:lpstr>Agenda</vt:lpstr>
      <vt:lpstr>AeroMesh v1.0 Feature Details</vt:lpstr>
      <vt:lpstr>AeroMesh v1.0 Feature Details</vt:lpstr>
      <vt:lpstr>AeroMesh v1.0 Feature Details</vt:lpstr>
      <vt:lpstr>AeroMesh v1.0 Feature Details</vt:lpstr>
      <vt:lpstr>AeroMesh v1.0 Join Flow</vt:lpstr>
      <vt:lpstr>MOXA AeroMesh v1.0 Performance</vt:lpstr>
      <vt:lpstr>Agenda</vt:lpstr>
      <vt:lpstr>Steering</vt:lpstr>
      <vt:lpstr>Key Log Messages – Mesh Portal</vt:lpstr>
      <vt:lpstr>Key Log Messages – Mesh Node Logs</vt:lpstr>
      <vt:lpstr>Throughput Test Results</vt:lpstr>
      <vt:lpstr>Throughput as a Function of Hops</vt:lpstr>
      <vt:lpstr>AeroMesh v1.0 System Event Timing</vt:lpstr>
      <vt:lpstr>Agenda</vt:lpstr>
      <vt:lpstr>Event logs on Mesh portal</vt:lpstr>
      <vt:lpstr>Event logs on Mesh node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 MTSC: New Products</dc:title>
  <dc:creator>Satoshi ST Huang (黃少聰)</dc:creator>
  <cp:lastModifiedBy>Zoltan Fekete</cp:lastModifiedBy>
  <cp:revision>25</cp:revision>
  <dcterms:created xsi:type="dcterms:W3CDTF">2022-10-26T07:15:37Z</dcterms:created>
  <dcterms:modified xsi:type="dcterms:W3CDTF">2024-09-17T14:39:05Z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0x0101004DF57DDF09E6AE4DB745835D45DC7AE5</vt:lpwstr>
  </property>
</Properties>
</file>