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 id="2147483661" r:id="rId4"/>
    <p:sldMasterId id="2147483678" r:id="rId5"/>
  </p:sldMasterIdLst>
  <p:notesMasterIdLst>
    <p:notesMasterId r:id="rId118"/>
  </p:notesMasterIdLst>
  <p:sldIdLst>
    <p:sldId id="257" r:id="rId6"/>
    <p:sldId id="346" r:id="rId7"/>
    <p:sldId id="447" r:id="rId8"/>
    <p:sldId id="11091589" r:id="rId9"/>
    <p:sldId id="286" r:id="rId10"/>
    <p:sldId id="11091597" r:id="rId11"/>
    <p:sldId id="348" r:id="rId12"/>
    <p:sldId id="349" r:id="rId13"/>
    <p:sldId id="403" r:id="rId14"/>
    <p:sldId id="448" r:id="rId15"/>
    <p:sldId id="350" r:id="rId16"/>
    <p:sldId id="354" r:id="rId17"/>
    <p:sldId id="356" r:id="rId18"/>
    <p:sldId id="357" r:id="rId19"/>
    <p:sldId id="355" r:id="rId20"/>
    <p:sldId id="358" r:id="rId21"/>
    <p:sldId id="359" r:id="rId22"/>
    <p:sldId id="365" r:id="rId23"/>
    <p:sldId id="449" r:id="rId24"/>
    <p:sldId id="431" r:id="rId25"/>
    <p:sldId id="432" r:id="rId26"/>
    <p:sldId id="433" r:id="rId27"/>
    <p:sldId id="434" r:id="rId28"/>
    <p:sldId id="435" r:id="rId29"/>
    <p:sldId id="436" r:id="rId30"/>
    <p:sldId id="450" r:id="rId31"/>
    <p:sldId id="437" r:id="rId32"/>
    <p:sldId id="438" r:id="rId33"/>
    <p:sldId id="439" r:id="rId34"/>
    <p:sldId id="445" r:id="rId35"/>
    <p:sldId id="446" r:id="rId36"/>
    <p:sldId id="443" r:id="rId37"/>
    <p:sldId id="451" r:id="rId38"/>
    <p:sldId id="441" r:id="rId39"/>
    <p:sldId id="442" r:id="rId40"/>
    <p:sldId id="327" r:id="rId41"/>
    <p:sldId id="453" r:id="rId42"/>
    <p:sldId id="11091598" r:id="rId43"/>
    <p:sldId id="11091599" r:id="rId44"/>
    <p:sldId id="11091601" r:id="rId45"/>
    <p:sldId id="11091600" r:id="rId46"/>
    <p:sldId id="11091602" r:id="rId47"/>
    <p:sldId id="11091603" r:id="rId48"/>
    <p:sldId id="11091604" r:id="rId49"/>
    <p:sldId id="11091605" r:id="rId50"/>
    <p:sldId id="11091606" r:id="rId51"/>
    <p:sldId id="11091607" r:id="rId52"/>
    <p:sldId id="11091612" r:id="rId53"/>
    <p:sldId id="11091608" r:id="rId54"/>
    <p:sldId id="11091609" r:id="rId55"/>
    <p:sldId id="11091610" r:id="rId56"/>
    <p:sldId id="11091611" r:id="rId57"/>
    <p:sldId id="452" r:id="rId58"/>
    <p:sldId id="361" r:id="rId59"/>
    <p:sldId id="444" r:id="rId60"/>
    <p:sldId id="326" r:id="rId61"/>
    <p:sldId id="425" r:id="rId62"/>
    <p:sldId id="427" r:id="rId63"/>
    <p:sldId id="353" r:id="rId64"/>
    <p:sldId id="367" r:id="rId65"/>
    <p:sldId id="368" r:id="rId66"/>
    <p:sldId id="369" r:id="rId67"/>
    <p:sldId id="370" r:id="rId68"/>
    <p:sldId id="371" r:id="rId69"/>
    <p:sldId id="372" r:id="rId70"/>
    <p:sldId id="373" r:id="rId71"/>
    <p:sldId id="376" r:id="rId72"/>
    <p:sldId id="375" r:id="rId73"/>
    <p:sldId id="378" r:id="rId74"/>
    <p:sldId id="429" r:id="rId75"/>
    <p:sldId id="387" r:id="rId76"/>
    <p:sldId id="388" r:id="rId77"/>
    <p:sldId id="360" r:id="rId78"/>
    <p:sldId id="389" r:id="rId79"/>
    <p:sldId id="391" r:id="rId80"/>
    <p:sldId id="390" r:id="rId81"/>
    <p:sldId id="394" r:id="rId82"/>
    <p:sldId id="393" r:id="rId83"/>
    <p:sldId id="395" r:id="rId84"/>
    <p:sldId id="396" r:id="rId85"/>
    <p:sldId id="398" r:id="rId86"/>
    <p:sldId id="397" r:id="rId87"/>
    <p:sldId id="392" r:id="rId88"/>
    <p:sldId id="400" r:id="rId89"/>
    <p:sldId id="401" r:id="rId90"/>
    <p:sldId id="430" r:id="rId91"/>
    <p:sldId id="351" r:id="rId92"/>
    <p:sldId id="405" r:id="rId93"/>
    <p:sldId id="406" r:id="rId94"/>
    <p:sldId id="407" r:id="rId95"/>
    <p:sldId id="423" r:id="rId96"/>
    <p:sldId id="408" r:id="rId97"/>
    <p:sldId id="409" r:id="rId98"/>
    <p:sldId id="410" r:id="rId99"/>
    <p:sldId id="412" r:id="rId100"/>
    <p:sldId id="411" r:id="rId101"/>
    <p:sldId id="414" r:id="rId102"/>
    <p:sldId id="416" r:id="rId103"/>
    <p:sldId id="417" r:id="rId104"/>
    <p:sldId id="418" r:id="rId105"/>
    <p:sldId id="415" r:id="rId106"/>
    <p:sldId id="419" r:id="rId107"/>
    <p:sldId id="420" r:id="rId108"/>
    <p:sldId id="421" r:id="rId109"/>
    <p:sldId id="422" r:id="rId110"/>
    <p:sldId id="424" r:id="rId111"/>
    <p:sldId id="11563" r:id="rId112"/>
    <p:sldId id="11585" r:id="rId113"/>
    <p:sldId id="11586" r:id="rId114"/>
    <p:sldId id="11587" r:id="rId115"/>
    <p:sldId id="11588" r:id="rId116"/>
    <p:sldId id="11589" r:id="rId117"/>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rtup" id="{6E5E38E2-31E0-41C6-BBB3-C21A786ED1F6}">
          <p14:sldIdLst>
            <p14:sldId id="257"/>
            <p14:sldId id="346"/>
          </p14:sldIdLst>
        </p14:section>
        <p14:section name="1. Introduction to the new Moxa DRP/BXP/RKP Series" id="{0AA41DA5-F8D8-4717-B29D-6A35B2BF7AA6}">
          <p14:sldIdLst>
            <p14:sldId id="447"/>
            <p14:sldId id="11091589"/>
            <p14:sldId id="286"/>
            <p14:sldId id="11091597"/>
            <p14:sldId id="348"/>
            <p14:sldId id="349"/>
            <p14:sldId id="403"/>
          </p14:sldIdLst>
        </p14:section>
        <p14:section name="2. Hardware Overview" id="{8B303766-8CDB-4A63-AA3C-1D61E4D24A66}">
          <p14:sldIdLst>
            <p14:sldId id="448"/>
            <p14:sldId id="350"/>
            <p14:sldId id="354"/>
            <p14:sldId id="356"/>
            <p14:sldId id="357"/>
            <p14:sldId id="355"/>
            <p14:sldId id="358"/>
            <p14:sldId id="359"/>
            <p14:sldId id="365"/>
          </p14:sldIdLst>
        </p14:section>
        <p14:section name="3. BIOS Features" id="{D404C7E3-2AD5-4B9C-A664-309B12FA54D0}">
          <p14:sldIdLst>
            <p14:sldId id="449"/>
            <p14:sldId id="431"/>
            <p14:sldId id="432"/>
            <p14:sldId id="433"/>
            <p14:sldId id="434"/>
            <p14:sldId id="435"/>
            <p14:sldId id="436"/>
          </p14:sldIdLst>
        </p14:section>
        <p14:section name="4. Windows Licensing and Utility Framework" id="{A29E2E2C-0388-40F0-B34B-17CB7FA861CB}">
          <p14:sldIdLst>
            <p14:sldId id="450"/>
            <p14:sldId id="437"/>
            <p14:sldId id="438"/>
            <p14:sldId id="439"/>
            <p14:sldId id="445"/>
            <p14:sldId id="446"/>
            <p14:sldId id="443"/>
          </p14:sldIdLst>
        </p14:section>
        <p14:section name="5. Linux Distributions and SDK" id="{0A2128A9-3CDB-4A6B-9A82-55572AB3A09F}">
          <p14:sldIdLst>
            <p14:sldId id="451"/>
            <p14:sldId id="441"/>
            <p14:sldId id="442"/>
            <p14:sldId id="327"/>
          </p14:sldIdLst>
        </p14:section>
        <p14:section name="6. Demo" id="{003BFD90-58C7-4DB4-AA8E-8A9976B0D25D}">
          <p14:sldIdLst>
            <p14:sldId id="453"/>
            <p14:sldId id="11091598"/>
            <p14:sldId id="11091599"/>
            <p14:sldId id="11091601"/>
            <p14:sldId id="11091600"/>
            <p14:sldId id="11091602"/>
            <p14:sldId id="11091603"/>
            <p14:sldId id="11091604"/>
            <p14:sldId id="11091605"/>
            <p14:sldId id="11091606"/>
            <p14:sldId id="11091607"/>
            <p14:sldId id="11091612"/>
            <p14:sldId id="11091608"/>
            <p14:sldId id="11091609"/>
            <p14:sldId id="11091610"/>
            <p14:sldId id="11091611"/>
          </p14:sldIdLst>
        </p14:section>
        <p14:section name="7. Summary" id="{8B119A1D-3044-4ADB-A083-8581B94F8111}">
          <p14:sldIdLst>
            <p14:sldId id="452"/>
            <p14:sldId id="361"/>
            <p14:sldId id="444"/>
            <p14:sldId id="326"/>
          </p14:sldIdLst>
        </p14:section>
        <p14:section name="Backup" id="{00F07142-2A2E-4413-A9E2-74E1B96AD959}">
          <p14:sldIdLst>
            <p14:sldId id="425"/>
            <p14:sldId id="427"/>
            <p14:sldId id="353"/>
            <p14:sldId id="367"/>
            <p14:sldId id="368"/>
            <p14:sldId id="369"/>
            <p14:sldId id="370"/>
            <p14:sldId id="371"/>
            <p14:sldId id="372"/>
            <p14:sldId id="373"/>
            <p14:sldId id="376"/>
            <p14:sldId id="375"/>
            <p14:sldId id="378"/>
            <p14:sldId id="429"/>
            <p14:sldId id="387"/>
            <p14:sldId id="388"/>
            <p14:sldId id="360"/>
            <p14:sldId id="389"/>
            <p14:sldId id="391"/>
            <p14:sldId id="390"/>
            <p14:sldId id="394"/>
            <p14:sldId id="393"/>
            <p14:sldId id="395"/>
            <p14:sldId id="396"/>
            <p14:sldId id="398"/>
            <p14:sldId id="397"/>
            <p14:sldId id="392"/>
            <p14:sldId id="400"/>
            <p14:sldId id="401"/>
            <p14:sldId id="430"/>
            <p14:sldId id="351"/>
            <p14:sldId id="405"/>
            <p14:sldId id="406"/>
            <p14:sldId id="407"/>
            <p14:sldId id="423"/>
            <p14:sldId id="408"/>
            <p14:sldId id="409"/>
            <p14:sldId id="410"/>
            <p14:sldId id="412"/>
            <p14:sldId id="411"/>
            <p14:sldId id="414"/>
            <p14:sldId id="416"/>
            <p14:sldId id="417"/>
            <p14:sldId id="418"/>
            <p14:sldId id="415"/>
            <p14:sldId id="419"/>
            <p14:sldId id="420"/>
            <p14:sldId id="421"/>
            <p14:sldId id="422"/>
            <p14:sldId id="424"/>
            <p14:sldId id="11563"/>
            <p14:sldId id="11585"/>
            <p14:sldId id="11586"/>
            <p14:sldId id="11587"/>
            <p14:sldId id="11588"/>
            <p14:sldId id="11589"/>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F36EB03-1404-3FDB-C9B7-992960BA3842}" name="Stefan Czoer" initials="SC" userId="S::Stefan_Czoer@moxa.com::080bf333-d54c-4a8b-98a0-f999ec397f0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7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52" autoAdjust="0"/>
    <p:restoredTop sz="65570" autoAdjust="0"/>
  </p:normalViewPr>
  <p:slideViewPr>
    <p:cSldViewPr snapToGrid="0">
      <p:cViewPr varScale="1">
        <p:scale>
          <a:sx n="75" d="100"/>
          <a:sy n="75" d="100"/>
        </p:scale>
        <p:origin x="1740"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microsoft.com/office/2016/11/relationships/changesInfo" Target="changesInfos/changesInfo1.xml"/><Relationship Id="rId5" Type="http://schemas.openxmlformats.org/officeDocument/2006/relationships/slideMaster" Target="slideMasters/slideMaster3.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notesMaster" Target="notesMasters/notesMaster1.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microsoft.com/office/2018/10/relationships/authors" Target="author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presProps" Target="presProps.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2.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theme" Target="theme/theme1.xml"/><Relationship Id="rId3" Type="http://schemas.openxmlformats.org/officeDocument/2006/relationships/slideMaster" Target="slideMasters/slideMaster1.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oltan Fekete" userId="111df729-daa5-4beb-9362-c7b087d52698" providerId="ADAL" clId="{319CE1F3-4F48-4EC2-BFB7-9085A95E920B}"/>
    <pc:docChg chg="undo custSel delSld modSld modSection">
      <pc:chgData name="Zoltan Fekete" userId="111df729-daa5-4beb-9362-c7b087d52698" providerId="ADAL" clId="{319CE1F3-4F48-4EC2-BFB7-9085A95E920B}" dt="2024-02-13T18:38:12.974" v="54" actId="6549"/>
      <pc:docMkLst>
        <pc:docMk/>
      </pc:docMkLst>
      <pc:sldChg chg="modNotesTx">
        <pc:chgData name="Zoltan Fekete" userId="111df729-daa5-4beb-9362-c7b087d52698" providerId="ADAL" clId="{319CE1F3-4F48-4EC2-BFB7-9085A95E920B}" dt="2024-02-13T18:37:06.479" v="35" actId="6549"/>
        <pc:sldMkLst>
          <pc:docMk/>
          <pc:sldMk cId="1068876399" sldId="351"/>
        </pc:sldMkLst>
      </pc:sldChg>
      <pc:sldChg chg="modNotesTx">
        <pc:chgData name="Zoltan Fekete" userId="111df729-daa5-4beb-9362-c7b087d52698" providerId="ADAL" clId="{319CE1F3-4F48-4EC2-BFB7-9085A95E920B}" dt="2024-02-13T18:35:25.113" v="8" actId="6549"/>
        <pc:sldMkLst>
          <pc:docMk/>
          <pc:sldMk cId="1973173939" sldId="353"/>
        </pc:sldMkLst>
      </pc:sldChg>
      <pc:sldChg chg="modNotesTx">
        <pc:chgData name="Zoltan Fekete" userId="111df729-daa5-4beb-9362-c7b087d52698" providerId="ADAL" clId="{319CE1F3-4F48-4EC2-BFB7-9085A95E920B}" dt="2024-02-13T18:31:39.001" v="1" actId="6549"/>
        <pc:sldMkLst>
          <pc:docMk/>
          <pc:sldMk cId="4170822362" sldId="355"/>
        </pc:sldMkLst>
      </pc:sldChg>
      <pc:sldChg chg="modNotesTx">
        <pc:chgData name="Zoltan Fekete" userId="111df729-daa5-4beb-9362-c7b087d52698" providerId="ADAL" clId="{319CE1F3-4F48-4EC2-BFB7-9085A95E920B}" dt="2024-02-13T18:36:17.743" v="21" actId="6549"/>
        <pc:sldMkLst>
          <pc:docMk/>
          <pc:sldMk cId="1524349983" sldId="360"/>
        </pc:sldMkLst>
      </pc:sldChg>
      <pc:sldChg chg="modNotesTx">
        <pc:chgData name="Zoltan Fekete" userId="111df729-daa5-4beb-9362-c7b087d52698" providerId="ADAL" clId="{319CE1F3-4F48-4EC2-BFB7-9085A95E920B}" dt="2024-02-13T18:35:30.632" v="9" actId="6549"/>
        <pc:sldMkLst>
          <pc:docMk/>
          <pc:sldMk cId="1999342543" sldId="367"/>
        </pc:sldMkLst>
      </pc:sldChg>
      <pc:sldChg chg="modNotesTx">
        <pc:chgData name="Zoltan Fekete" userId="111df729-daa5-4beb-9362-c7b087d52698" providerId="ADAL" clId="{319CE1F3-4F48-4EC2-BFB7-9085A95E920B}" dt="2024-02-13T18:35:33.805" v="10" actId="6549"/>
        <pc:sldMkLst>
          <pc:docMk/>
          <pc:sldMk cId="1756197585" sldId="368"/>
        </pc:sldMkLst>
      </pc:sldChg>
      <pc:sldChg chg="modNotesTx">
        <pc:chgData name="Zoltan Fekete" userId="111df729-daa5-4beb-9362-c7b087d52698" providerId="ADAL" clId="{319CE1F3-4F48-4EC2-BFB7-9085A95E920B}" dt="2024-02-13T18:35:36.237" v="11" actId="6549"/>
        <pc:sldMkLst>
          <pc:docMk/>
          <pc:sldMk cId="1919265773" sldId="369"/>
        </pc:sldMkLst>
      </pc:sldChg>
      <pc:sldChg chg="modNotesTx">
        <pc:chgData name="Zoltan Fekete" userId="111df729-daa5-4beb-9362-c7b087d52698" providerId="ADAL" clId="{319CE1F3-4F48-4EC2-BFB7-9085A95E920B}" dt="2024-02-13T18:35:39.358" v="12" actId="6549"/>
        <pc:sldMkLst>
          <pc:docMk/>
          <pc:sldMk cId="625778696" sldId="370"/>
        </pc:sldMkLst>
      </pc:sldChg>
      <pc:sldChg chg="modNotesTx">
        <pc:chgData name="Zoltan Fekete" userId="111df729-daa5-4beb-9362-c7b087d52698" providerId="ADAL" clId="{319CE1F3-4F48-4EC2-BFB7-9085A95E920B}" dt="2024-02-13T18:35:41.949" v="13" actId="6549"/>
        <pc:sldMkLst>
          <pc:docMk/>
          <pc:sldMk cId="4071598266" sldId="371"/>
        </pc:sldMkLst>
      </pc:sldChg>
      <pc:sldChg chg="modNotesTx">
        <pc:chgData name="Zoltan Fekete" userId="111df729-daa5-4beb-9362-c7b087d52698" providerId="ADAL" clId="{319CE1F3-4F48-4EC2-BFB7-9085A95E920B}" dt="2024-02-13T18:35:44.703" v="14" actId="6549"/>
        <pc:sldMkLst>
          <pc:docMk/>
          <pc:sldMk cId="3111498141" sldId="372"/>
        </pc:sldMkLst>
      </pc:sldChg>
      <pc:sldChg chg="modNotesTx">
        <pc:chgData name="Zoltan Fekete" userId="111df729-daa5-4beb-9362-c7b087d52698" providerId="ADAL" clId="{319CE1F3-4F48-4EC2-BFB7-9085A95E920B}" dt="2024-02-13T18:35:47.789" v="15" actId="6549"/>
        <pc:sldMkLst>
          <pc:docMk/>
          <pc:sldMk cId="2426609997" sldId="373"/>
        </pc:sldMkLst>
      </pc:sldChg>
      <pc:sldChg chg="modNotesTx">
        <pc:chgData name="Zoltan Fekete" userId="111df729-daa5-4beb-9362-c7b087d52698" providerId="ADAL" clId="{319CE1F3-4F48-4EC2-BFB7-9085A95E920B}" dt="2024-02-13T18:35:53.581" v="17" actId="6549"/>
        <pc:sldMkLst>
          <pc:docMk/>
          <pc:sldMk cId="163719931" sldId="375"/>
        </pc:sldMkLst>
      </pc:sldChg>
      <pc:sldChg chg="modNotesTx">
        <pc:chgData name="Zoltan Fekete" userId="111df729-daa5-4beb-9362-c7b087d52698" providerId="ADAL" clId="{319CE1F3-4F48-4EC2-BFB7-9085A95E920B}" dt="2024-02-13T18:35:50.588" v="16" actId="6549"/>
        <pc:sldMkLst>
          <pc:docMk/>
          <pc:sldMk cId="1755034356" sldId="376"/>
        </pc:sldMkLst>
      </pc:sldChg>
      <pc:sldChg chg="modNotesTx">
        <pc:chgData name="Zoltan Fekete" userId="111df729-daa5-4beb-9362-c7b087d52698" providerId="ADAL" clId="{319CE1F3-4F48-4EC2-BFB7-9085A95E920B}" dt="2024-02-13T18:35:56.079" v="18" actId="6549"/>
        <pc:sldMkLst>
          <pc:docMk/>
          <pc:sldMk cId="1748303987" sldId="378"/>
        </pc:sldMkLst>
      </pc:sldChg>
      <pc:sldChg chg="del">
        <pc:chgData name="Zoltan Fekete" userId="111df729-daa5-4beb-9362-c7b087d52698" providerId="ADAL" clId="{319CE1F3-4F48-4EC2-BFB7-9085A95E920B}" dt="2024-02-13T18:36:08.746" v="19" actId="47"/>
        <pc:sldMkLst>
          <pc:docMk/>
          <pc:sldMk cId="2955825474" sldId="384"/>
        </pc:sldMkLst>
      </pc:sldChg>
      <pc:sldChg chg="modNotesTx">
        <pc:chgData name="Zoltan Fekete" userId="111df729-daa5-4beb-9362-c7b087d52698" providerId="ADAL" clId="{319CE1F3-4F48-4EC2-BFB7-9085A95E920B}" dt="2024-02-13T18:34:39.197" v="5" actId="6549"/>
        <pc:sldMkLst>
          <pc:docMk/>
          <pc:sldMk cId="697387100" sldId="387"/>
        </pc:sldMkLst>
      </pc:sldChg>
      <pc:sldChg chg="modNotesTx">
        <pc:chgData name="Zoltan Fekete" userId="111df729-daa5-4beb-9362-c7b087d52698" providerId="ADAL" clId="{319CE1F3-4F48-4EC2-BFB7-9085A95E920B}" dt="2024-02-13T18:36:15.038" v="20" actId="6549"/>
        <pc:sldMkLst>
          <pc:docMk/>
          <pc:sldMk cId="118207850" sldId="388"/>
        </pc:sldMkLst>
      </pc:sldChg>
      <pc:sldChg chg="modNotesTx">
        <pc:chgData name="Zoltan Fekete" userId="111df729-daa5-4beb-9362-c7b087d52698" providerId="ADAL" clId="{319CE1F3-4F48-4EC2-BFB7-9085A95E920B}" dt="2024-02-13T18:36:20.814" v="22" actId="6549"/>
        <pc:sldMkLst>
          <pc:docMk/>
          <pc:sldMk cId="4284524069" sldId="389"/>
        </pc:sldMkLst>
      </pc:sldChg>
      <pc:sldChg chg="modNotesTx">
        <pc:chgData name="Zoltan Fekete" userId="111df729-daa5-4beb-9362-c7b087d52698" providerId="ADAL" clId="{319CE1F3-4F48-4EC2-BFB7-9085A95E920B}" dt="2024-02-13T18:36:28.589" v="24" actId="6549"/>
        <pc:sldMkLst>
          <pc:docMk/>
          <pc:sldMk cId="3397357976" sldId="390"/>
        </pc:sldMkLst>
      </pc:sldChg>
      <pc:sldChg chg="modNotesTx">
        <pc:chgData name="Zoltan Fekete" userId="111df729-daa5-4beb-9362-c7b087d52698" providerId="ADAL" clId="{319CE1F3-4F48-4EC2-BFB7-9085A95E920B}" dt="2024-02-13T18:36:23.615" v="23" actId="6549"/>
        <pc:sldMkLst>
          <pc:docMk/>
          <pc:sldMk cId="1183897063" sldId="391"/>
        </pc:sldMkLst>
      </pc:sldChg>
      <pc:sldChg chg="modNotesTx">
        <pc:chgData name="Zoltan Fekete" userId="111df729-daa5-4beb-9362-c7b087d52698" providerId="ADAL" clId="{319CE1F3-4F48-4EC2-BFB7-9085A95E920B}" dt="2024-02-13T18:36:53.230" v="31" actId="6549"/>
        <pc:sldMkLst>
          <pc:docMk/>
          <pc:sldMk cId="2509353274" sldId="392"/>
        </pc:sldMkLst>
      </pc:sldChg>
      <pc:sldChg chg="modNotesTx">
        <pc:chgData name="Zoltan Fekete" userId="111df729-daa5-4beb-9362-c7b087d52698" providerId="ADAL" clId="{319CE1F3-4F48-4EC2-BFB7-9085A95E920B}" dt="2024-02-13T18:36:34.831" v="26" actId="6549"/>
        <pc:sldMkLst>
          <pc:docMk/>
          <pc:sldMk cId="621732829" sldId="393"/>
        </pc:sldMkLst>
      </pc:sldChg>
      <pc:sldChg chg="modNotesTx">
        <pc:chgData name="Zoltan Fekete" userId="111df729-daa5-4beb-9362-c7b087d52698" providerId="ADAL" clId="{319CE1F3-4F48-4EC2-BFB7-9085A95E920B}" dt="2024-02-13T18:36:31.934" v="25" actId="6549"/>
        <pc:sldMkLst>
          <pc:docMk/>
          <pc:sldMk cId="2315321288" sldId="394"/>
        </pc:sldMkLst>
      </pc:sldChg>
      <pc:sldChg chg="modNotesTx">
        <pc:chgData name="Zoltan Fekete" userId="111df729-daa5-4beb-9362-c7b087d52698" providerId="ADAL" clId="{319CE1F3-4F48-4EC2-BFB7-9085A95E920B}" dt="2024-02-13T18:36:39.021" v="27" actId="6549"/>
        <pc:sldMkLst>
          <pc:docMk/>
          <pc:sldMk cId="1513193368" sldId="395"/>
        </pc:sldMkLst>
      </pc:sldChg>
      <pc:sldChg chg="modNotesTx">
        <pc:chgData name="Zoltan Fekete" userId="111df729-daa5-4beb-9362-c7b087d52698" providerId="ADAL" clId="{319CE1F3-4F48-4EC2-BFB7-9085A95E920B}" dt="2024-02-13T18:36:42.572" v="28" actId="6549"/>
        <pc:sldMkLst>
          <pc:docMk/>
          <pc:sldMk cId="1869834400" sldId="396"/>
        </pc:sldMkLst>
      </pc:sldChg>
      <pc:sldChg chg="modNotesTx">
        <pc:chgData name="Zoltan Fekete" userId="111df729-daa5-4beb-9362-c7b087d52698" providerId="ADAL" clId="{319CE1F3-4F48-4EC2-BFB7-9085A95E920B}" dt="2024-02-13T18:36:50.047" v="30" actId="6549"/>
        <pc:sldMkLst>
          <pc:docMk/>
          <pc:sldMk cId="1808779666" sldId="397"/>
        </pc:sldMkLst>
      </pc:sldChg>
      <pc:sldChg chg="modNotesTx">
        <pc:chgData name="Zoltan Fekete" userId="111df729-daa5-4beb-9362-c7b087d52698" providerId="ADAL" clId="{319CE1F3-4F48-4EC2-BFB7-9085A95E920B}" dt="2024-02-13T18:36:45.246" v="29" actId="6549"/>
        <pc:sldMkLst>
          <pc:docMk/>
          <pc:sldMk cId="2685088138" sldId="398"/>
        </pc:sldMkLst>
      </pc:sldChg>
      <pc:sldChg chg="modNotesTx">
        <pc:chgData name="Zoltan Fekete" userId="111df729-daa5-4beb-9362-c7b087d52698" providerId="ADAL" clId="{319CE1F3-4F48-4EC2-BFB7-9085A95E920B}" dt="2024-02-13T18:36:55.693" v="32" actId="6549"/>
        <pc:sldMkLst>
          <pc:docMk/>
          <pc:sldMk cId="3612849258" sldId="400"/>
        </pc:sldMkLst>
      </pc:sldChg>
      <pc:sldChg chg="modNotesTx">
        <pc:chgData name="Zoltan Fekete" userId="111df729-daa5-4beb-9362-c7b087d52698" providerId="ADAL" clId="{319CE1F3-4F48-4EC2-BFB7-9085A95E920B}" dt="2024-02-13T18:37:00.047" v="33" actId="6549"/>
        <pc:sldMkLst>
          <pc:docMk/>
          <pc:sldMk cId="272237152" sldId="401"/>
        </pc:sldMkLst>
      </pc:sldChg>
      <pc:sldChg chg="del">
        <pc:chgData name="Zoltan Fekete" userId="111df729-daa5-4beb-9362-c7b087d52698" providerId="ADAL" clId="{319CE1F3-4F48-4EC2-BFB7-9085A95E920B}" dt="2024-02-13T18:37:03.231" v="34" actId="47"/>
        <pc:sldMkLst>
          <pc:docMk/>
          <pc:sldMk cId="3822124942" sldId="402"/>
        </pc:sldMkLst>
      </pc:sldChg>
      <pc:sldChg chg="modNotesTx">
        <pc:chgData name="Zoltan Fekete" userId="111df729-daa5-4beb-9362-c7b087d52698" providerId="ADAL" clId="{319CE1F3-4F48-4EC2-BFB7-9085A95E920B}" dt="2024-02-13T18:31:21.921" v="0" actId="113"/>
        <pc:sldMkLst>
          <pc:docMk/>
          <pc:sldMk cId="2796840367" sldId="403"/>
        </pc:sldMkLst>
      </pc:sldChg>
      <pc:sldChg chg="modNotesTx">
        <pc:chgData name="Zoltan Fekete" userId="111df729-daa5-4beb-9362-c7b087d52698" providerId="ADAL" clId="{319CE1F3-4F48-4EC2-BFB7-9085A95E920B}" dt="2024-02-13T18:37:10.478" v="36" actId="6549"/>
        <pc:sldMkLst>
          <pc:docMk/>
          <pc:sldMk cId="4046779168" sldId="405"/>
        </pc:sldMkLst>
      </pc:sldChg>
      <pc:sldChg chg="modNotesTx">
        <pc:chgData name="Zoltan Fekete" userId="111df729-daa5-4beb-9362-c7b087d52698" providerId="ADAL" clId="{319CE1F3-4F48-4EC2-BFB7-9085A95E920B}" dt="2024-02-13T18:37:14.079" v="37" actId="6549"/>
        <pc:sldMkLst>
          <pc:docMk/>
          <pc:sldMk cId="4166268407" sldId="406"/>
        </pc:sldMkLst>
      </pc:sldChg>
      <pc:sldChg chg="modNotesTx">
        <pc:chgData name="Zoltan Fekete" userId="111df729-daa5-4beb-9362-c7b087d52698" providerId="ADAL" clId="{319CE1F3-4F48-4EC2-BFB7-9085A95E920B}" dt="2024-02-13T18:37:17.247" v="38" actId="6549"/>
        <pc:sldMkLst>
          <pc:docMk/>
          <pc:sldMk cId="3588031525" sldId="407"/>
        </pc:sldMkLst>
      </pc:sldChg>
      <pc:sldChg chg="modNotesTx">
        <pc:chgData name="Zoltan Fekete" userId="111df729-daa5-4beb-9362-c7b087d52698" providerId="ADAL" clId="{319CE1F3-4F48-4EC2-BFB7-9085A95E920B}" dt="2024-02-13T18:37:24.591" v="40" actId="6549"/>
        <pc:sldMkLst>
          <pc:docMk/>
          <pc:sldMk cId="2585175312" sldId="408"/>
        </pc:sldMkLst>
      </pc:sldChg>
      <pc:sldChg chg="modNotesTx">
        <pc:chgData name="Zoltan Fekete" userId="111df729-daa5-4beb-9362-c7b087d52698" providerId="ADAL" clId="{319CE1F3-4F48-4EC2-BFB7-9085A95E920B}" dt="2024-02-13T18:37:28.637" v="41" actId="6549"/>
        <pc:sldMkLst>
          <pc:docMk/>
          <pc:sldMk cId="4094557634" sldId="409"/>
        </pc:sldMkLst>
      </pc:sldChg>
      <pc:sldChg chg="modNotesTx">
        <pc:chgData name="Zoltan Fekete" userId="111df729-daa5-4beb-9362-c7b087d52698" providerId="ADAL" clId="{319CE1F3-4F48-4EC2-BFB7-9085A95E920B}" dt="2024-02-13T18:37:39.087" v="43" actId="6549"/>
        <pc:sldMkLst>
          <pc:docMk/>
          <pc:sldMk cId="931677141" sldId="410"/>
        </pc:sldMkLst>
      </pc:sldChg>
      <pc:sldChg chg="modNotesTx">
        <pc:chgData name="Zoltan Fekete" userId="111df729-daa5-4beb-9362-c7b087d52698" providerId="ADAL" clId="{319CE1F3-4F48-4EC2-BFB7-9085A95E920B}" dt="2024-02-13T18:37:45.264" v="45" actId="6549"/>
        <pc:sldMkLst>
          <pc:docMk/>
          <pc:sldMk cId="237523413" sldId="411"/>
        </pc:sldMkLst>
      </pc:sldChg>
      <pc:sldChg chg="modNotesTx">
        <pc:chgData name="Zoltan Fekete" userId="111df729-daa5-4beb-9362-c7b087d52698" providerId="ADAL" clId="{319CE1F3-4F48-4EC2-BFB7-9085A95E920B}" dt="2024-02-13T18:37:42.556" v="44" actId="6549"/>
        <pc:sldMkLst>
          <pc:docMk/>
          <pc:sldMk cId="3503501543" sldId="412"/>
        </pc:sldMkLst>
      </pc:sldChg>
      <pc:sldChg chg="modNotesTx">
        <pc:chgData name="Zoltan Fekete" userId="111df729-daa5-4beb-9362-c7b087d52698" providerId="ADAL" clId="{319CE1F3-4F48-4EC2-BFB7-9085A95E920B}" dt="2024-02-13T18:37:47.519" v="46" actId="6549"/>
        <pc:sldMkLst>
          <pc:docMk/>
          <pc:sldMk cId="1303317400" sldId="414"/>
        </pc:sldMkLst>
      </pc:sldChg>
      <pc:sldChg chg="modNotesTx">
        <pc:chgData name="Zoltan Fekete" userId="111df729-daa5-4beb-9362-c7b087d52698" providerId="ADAL" clId="{319CE1F3-4F48-4EC2-BFB7-9085A95E920B}" dt="2024-02-13T18:38:02.227" v="50" actId="6549"/>
        <pc:sldMkLst>
          <pc:docMk/>
          <pc:sldMk cId="2661150992" sldId="415"/>
        </pc:sldMkLst>
      </pc:sldChg>
      <pc:sldChg chg="modNotesTx">
        <pc:chgData name="Zoltan Fekete" userId="111df729-daa5-4beb-9362-c7b087d52698" providerId="ADAL" clId="{319CE1F3-4F48-4EC2-BFB7-9085A95E920B}" dt="2024-02-13T18:37:49.999" v="47" actId="6549"/>
        <pc:sldMkLst>
          <pc:docMk/>
          <pc:sldMk cId="1514192374" sldId="416"/>
        </pc:sldMkLst>
      </pc:sldChg>
      <pc:sldChg chg="modNotesTx">
        <pc:chgData name="Zoltan Fekete" userId="111df729-daa5-4beb-9362-c7b087d52698" providerId="ADAL" clId="{319CE1F3-4F48-4EC2-BFB7-9085A95E920B}" dt="2024-02-13T18:37:54.269" v="48" actId="6549"/>
        <pc:sldMkLst>
          <pc:docMk/>
          <pc:sldMk cId="292243267" sldId="417"/>
        </pc:sldMkLst>
      </pc:sldChg>
      <pc:sldChg chg="modNotesTx">
        <pc:chgData name="Zoltan Fekete" userId="111df729-daa5-4beb-9362-c7b087d52698" providerId="ADAL" clId="{319CE1F3-4F48-4EC2-BFB7-9085A95E920B}" dt="2024-02-13T18:37:59.422" v="49" actId="6549"/>
        <pc:sldMkLst>
          <pc:docMk/>
          <pc:sldMk cId="575769059" sldId="418"/>
        </pc:sldMkLst>
      </pc:sldChg>
      <pc:sldChg chg="modNotesTx">
        <pc:chgData name="Zoltan Fekete" userId="111df729-daa5-4beb-9362-c7b087d52698" providerId="ADAL" clId="{319CE1F3-4F48-4EC2-BFB7-9085A95E920B}" dt="2024-02-13T18:38:04.832" v="51" actId="6549"/>
        <pc:sldMkLst>
          <pc:docMk/>
          <pc:sldMk cId="3498430956" sldId="419"/>
        </pc:sldMkLst>
      </pc:sldChg>
      <pc:sldChg chg="modNotesTx">
        <pc:chgData name="Zoltan Fekete" userId="111df729-daa5-4beb-9362-c7b087d52698" providerId="ADAL" clId="{319CE1F3-4F48-4EC2-BFB7-9085A95E920B}" dt="2024-02-13T18:38:07.439" v="52" actId="6549"/>
        <pc:sldMkLst>
          <pc:docMk/>
          <pc:sldMk cId="4104237840" sldId="420"/>
        </pc:sldMkLst>
      </pc:sldChg>
      <pc:sldChg chg="modNotesTx">
        <pc:chgData name="Zoltan Fekete" userId="111df729-daa5-4beb-9362-c7b087d52698" providerId="ADAL" clId="{319CE1F3-4F48-4EC2-BFB7-9085A95E920B}" dt="2024-02-13T18:38:10.423" v="53" actId="6549"/>
        <pc:sldMkLst>
          <pc:docMk/>
          <pc:sldMk cId="3079495339" sldId="421"/>
        </pc:sldMkLst>
      </pc:sldChg>
      <pc:sldChg chg="modNotesTx">
        <pc:chgData name="Zoltan Fekete" userId="111df729-daa5-4beb-9362-c7b087d52698" providerId="ADAL" clId="{319CE1F3-4F48-4EC2-BFB7-9085A95E920B}" dt="2024-02-13T18:38:12.974" v="54" actId="6549"/>
        <pc:sldMkLst>
          <pc:docMk/>
          <pc:sldMk cId="1430979927" sldId="422"/>
        </pc:sldMkLst>
      </pc:sldChg>
      <pc:sldChg chg="modNotesTx">
        <pc:chgData name="Zoltan Fekete" userId="111df729-daa5-4beb-9362-c7b087d52698" providerId="ADAL" clId="{319CE1F3-4F48-4EC2-BFB7-9085A95E920B}" dt="2024-02-13T18:37:20.685" v="39" actId="6549"/>
        <pc:sldMkLst>
          <pc:docMk/>
          <pc:sldMk cId="3307606973" sldId="423"/>
        </pc:sldMkLst>
      </pc:sldChg>
      <pc:sldChg chg="del">
        <pc:chgData name="Zoltan Fekete" userId="111df729-daa5-4beb-9362-c7b087d52698" providerId="ADAL" clId="{319CE1F3-4F48-4EC2-BFB7-9085A95E920B}" dt="2024-02-13T18:35:19.878" v="7" actId="47"/>
        <pc:sldMkLst>
          <pc:docMk/>
          <pc:sldMk cId="4190579218" sldId="428"/>
        </pc:sldMkLst>
      </pc:sldChg>
      <pc:sldChg chg="modNotesTx">
        <pc:chgData name="Zoltan Fekete" userId="111df729-daa5-4beb-9362-c7b087d52698" providerId="ADAL" clId="{319CE1F3-4F48-4EC2-BFB7-9085A95E920B}" dt="2024-02-13T18:33:12.111" v="2" actId="6549"/>
        <pc:sldMkLst>
          <pc:docMk/>
          <pc:sldMk cId="3710223932" sldId="45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CC19B1-8462-428D-9219-ECF0431B7F19}" type="datetimeFigureOut">
              <a:rPr lang="en-DE" smtClean="0"/>
              <a:t>02/13/2024</a:t>
            </a:fld>
            <a:endParaRPr lang="en-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EBCAE1-3FED-420D-9C61-D6D1EFFFB145}" type="slidenum">
              <a:rPr lang="en-DE" smtClean="0"/>
              <a:t>‹#›</a:t>
            </a:fld>
            <a:endParaRPr lang="en-DE"/>
          </a:p>
        </p:txBody>
      </p:sp>
    </p:spTree>
    <p:extLst>
      <p:ext uri="{BB962C8B-B14F-4D97-AF65-F5344CB8AC3E}">
        <p14:creationId xmlns:p14="http://schemas.microsoft.com/office/powerpoint/2010/main" val="3050858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25EBCAE1-3FED-420D-9C61-D6D1EFFFB145}" type="slidenum">
              <a:rPr lang="en-DE" smtClean="0"/>
              <a:t>1</a:t>
            </a:fld>
            <a:endParaRPr lang="en-DE"/>
          </a:p>
        </p:txBody>
      </p:sp>
    </p:spTree>
    <p:extLst>
      <p:ext uri="{BB962C8B-B14F-4D97-AF65-F5344CB8AC3E}">
        <p14:creationId xmlns:p14="http://schemas.microsoft.com/office/powerpoint/2010/main" val="503723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28785-FAAC-C5F6-A0D0-6ACF4621C3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290525-6F3A-EA05-56B7-E6EA5D06F4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87DCB1-B025-5DC7-015C-135580519BC5}"/>
              </a:ext>
            </a:extLst>
          </p:cNvPr>
          <p:cNvSpPr>
            <a:spLocks noGrp="1"/>
          </p:cNvSpPr>
          <p:nvPr>
            <p:ph type="body" idx="1"/>
          </p:nvPr>
        </p:nvSpPr>
        <p:spPr/>
        <p:txBody>
          <a:bodyPr/>
          <a:lstStyle/>
          <a:p>
            <a:endParaRPr lang="LID4096" dirty="0"/>
          </a:p>
        </p:txBody>
      </p:sp>
      <p:sp>
        <p:nvSpPr>
          <p:cNvPr id="4" name="Slide Number Placeholder 3">
            <a:extLst>
              <a:ext uri="{FF2B5EF4-FFF2-40B4-BE49-F238E27FC236}">
                <a16:creationId xmlns:a16="http://schemas.microsoft.com/office/drawing/2014/main" id="{41C4711D-0746-5CD1-8E89-2AB947B239F4}"/>
              </a:ext>
            </a:extLst>
          </p:cNvPr>
          <p:cNvSpPr>
            <a:spLocks noGrp="1"/>
          </p:cNvSpPr>
          <p:nvPr>
            <p:ph type="sldNum" sz="quarter" idx="5"/>
          </p:nvPr>
        </p:nvSpPr>
        <p:spPr/>
        <p:txBody>
          <a:bodyPr/>
          <a:lstStyle/>
          <a:p>
            <a:fld id="{25EBCAE1-3FED-420D-9C61-D6D1EFFFB145}" type="slidenum">
              <a:rPr lang="en-DE" smtClean="0"/>
              <a:t>10</a:t>
            </a:fld>
            <a:endParaRPr lang="en-DE"/>
          </a:p>
        </p:txBody>
      </p:sp>
    </p:spTree>
    <p:extLst>
      <p:ext uri="{BB962C8B-B14F-4D97-AF65-F5344CB8AC3E}">
        <p14:creationId xmlns:p14="http://schemas.microsoft.com/office/powerpoint/2010/main" val="362417411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25EBCAE1-3FED-420D-9C61-D6D1EFFFB145}" type="slidenum">
              <a:rPr lang="en-DE" smtClean="0"/>
              <a:t>112</a:t>
            </a:fld>
            <a:endParaRPr lang="en-DE"/>
          </a:p>
        </p:txBody>
      </p:sp>
    </p:spTree>
    <p:extLst>
      <p:ext uri="{BB962C8B-B14F-4D97-AF65-F5344CB8AC3E}">
        <p14:creationId xmlns:p14="http://schemas.microsoft.com/office/powerpoint/2010/main" val="867190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TW" b="0" i="0" dirty="0">
                <a:effectLst/>
                <a:latin typeface="Söhne"/>
              </a:rPr>
              <a:t>Three form factors – more or less same block diagram</a:t>
            </a:r>
          </a:p>
          <a:p>
            <a:r>
              <a:rPr lang="en-US" altLang="zh-TW" b="0" i="0" dirty="0">
                <a:effectLst/>
                <a:latin typeface="Söhne"/>
              </a:rPr>
              <a:t>- A and C version have different CPU category and generation, different chipset</a:t>
            </a:r>
          </a:p>
          <a:p>
            <a:endParaRPr lang="en-US" altLang="zh-TW" b="0" i="0" dirty="0">
              <a:effectLst/>
              <a:latin typeface="Söhn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effectLst/>
                <a:latin typeface="Söhne"/>
              </a:rPr>
              <a:t>Centre of Block Diagram: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effectLst/>
                <a:latin typeface="Söhne"/>
              </a:rPr>
              <a:t>- CPU and PCH connections to DRAM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effectLst/>
                <a:latin typeface="Söhne"/>
              </a:rPr>
              <a:t>- DRAM Speed on all products are set to operate at 2400MT/s . (</a:t>
            </a:r>
            <a:r>
              <a:rPr lang="en-US" altLang="zh-TW" b="0" i="0" dirty="0" err="1">
                <a:effectLst/>
                <a:latin typeface="Söhne"/>
              </a:rPr>
              <a:t>Megatransfers</a:t>
            </a:r>
            <a:r>
              <a:rPr lang="en-US" altLang="zh-TW" b="0" i="0" dirty="0">
                <a:effectLst/>
                <a:latin typeface="Söhne"/>
              </a:rPr>
              <a:t> per seconds = MHz )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effectLst/>
                <a:latin typeface="Söhne"/>
              </a:rPr>
              <a:t>- HDMI and VGA interfaces also directly connected to CPU/PCH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effectLst/>
                <a:latin typeface="Söhne"/>
              </a:rPr>
              <a:t>- The VGA interface is converted from the DisplayPort.</a:t>
            </a:r>
          </a:p>
          <a:p>
            <a:pPr algn="l"/>
            <a:endParaRPr lang="en-US" altLang="zh-TW" b="0" i="0" dirty="0">
              <a:effectLst/>
              <a:latin typeface="Söhne"/>
            </a:endParaRPr>
          </a:p>
          <a:p>
            <a:pPr algn="l"/>
            <a:r>
              <a:rPr lang="en-US" altLang="zh-TW" b="0" i="0" dirty="0">
                <a:effectLst/>
                <a:latin typeface="Söhne"/>
              </a:rPr>
              <a:t>Interfaces:</a:t>
            </a:r>
          </a:p>
          <a:p>
            <a:pPr algn="l"/>
            <a:r>
              <a:rPr lang="en-US" altLang="zh-TW" b="0" i="0" dirty="0">
                <a:effectLst/>
                <a:latin typeface="Söhne"/>
              </a:rPr>
              <a:t>- The basic models are equipped with two 1Gb copper  LAN ports. The C series LAN 1 is an Intel I219 chip , while A series has an Intel i210 network chip. All other LAN ports are i210</a:t>
            </a:r>
          </a:p>
          <a:p>
            <a:pPr algn="l"/>
            <a:r>
              <a:rPr lang="en-US" altLang="zh-TW" b="0" i="0" dirty="0">
                <a:effectLst/>
                <a:latin typeface="Söhne"/>
              </a:rPr>
              <a:t>- equipped with  a watchdog. </a:t>
            </a:r>
          </a:p>
          <a:p>
            <a:pPr algn="l"/>
            <a:r>
              <a:rPr lang="en-US" altLang="zh-TW" b="0" i="0" dirty="0">
                <a:effectLst/>
                <a:latin typeface="Söhne"/>
              </a:rPr>
              <a:t>- operating system can be installed on </a:t>
            </a:r>
            <a:r>
              <a:rPr lang="en-US" altLang="zh-TW" b="0" i="0" dirty="0" err="1">
                <a:effectLst/>
                <a:latin typeface="Söhne"/>
              </a:rPr>
              <a:t>SDCard</a:t>
            </a:r>
            <a:r>
              <a:rPr lang="en-US" altLang="zh-TW" b="0" i="0" dirty="0">
                <a:effectLst/>
                <a:latin typeface="Söhne"/>
              </a:rPr>
              <a:t>, CFAST </a:t>
            </a:r>
          </a:p>
          <a:p>
            <a:pPr algn="l"/>
            <a:r>
              <a:rPr lang="en-US" altLang="zh-TW" b="0" i="0" dirty="0">
                <a:effectLst/>
                <a:latin typeface="Söhne"/>
              </a:rPr>
              <a:t>- 2.5-inch SSD connected via SATA3 on RKP only</a:t>
            </a:r>
          </a:p>
          <a:p>
            <a:pPr algn="l"/>
            <a:r>
              <a:rPr lang="en-US" altLang="zh-TW" b="0" i="0" dirty="0">
                <a:effectLst/>
                <a:latin typeface="Söhne"/>
              </a:rPr>
              <a:t>- SD-card</a:t>
            </a:r>
          </a:p>
          <a:p>
            <a:pPr algn="l"/>
            <a:r>
              <a:rPr lang="en-US" altLang="zh-TW" b="0" i="0" dirty="0">
                <a:effectLst/>
                <a:latin typeface="Söhne"/>
              </a:rPr>
              <a:t>- A Super I/O chip with Digital I/</a:t>
            </a:r>
            <a:r>
              <a:rPr lang="en-US" altLang="zh-TW" b="0" i="0" dirty="0" err="1">
                <a:effectLst/>
                <a:latin typeface="Söhne"/>
              </a:rPr>
              <a:t>Os</a:t>
            </a:r>
            <a:r>
              <a:rPr lang="en-US" altLang="zh-TW" b="0" i="0" dirty="0">
                <a:effectLst/>
                <a:latin typeface="Söhne"/>
              </a:rPr>
              <a:t> and 2 configurable RS232 RS422 RS485 serial ports. No DIO on DRP!</a:t>
            </a:r>
          </a:p>
          <a:p>
            <a:pPr algn="l"/>
            <a:endParaRPr lang="en-US" altLang="zh-TW" b="0" i="0" dirty="0">
              <a:effectLst/>
              <a:latin typeface="Söhne"/>
            </a:endParaRPr>
          </a:p>
          <a:p>
            <a:pPr algn="l"/>
            <a:r>
              <a:rPr lang="en-US" altLang="zh-TW" b="0" i="0" dirty="0" err="1">
                <a:effectLst/>
                <a:latin typeface="Söhne"/>
              </a:rPr>
              <a:t>Additonal</a:t>
            </a:r>
            <a:r>
              <a:rPr lang="en-US" altLang="zh-TW" b="0" i="0" dirty="0">
                <a:effectLst/>
                <a:latin typeface="Söhne"/>
              </a:rPr>
              <a:t> interfaces on expansion board:</a:t>
            </a:r>
          </a:p>
          <a:p>
            <a:pPr algn="l"/>
            <a:r>
              <a:rPr lang="en-US" altLang="zh-TW" b="0" i="0" dirty="0">
                <a:effectLst/>
                <a:latin typeface="Söhne"/>
              </a:rPr>
              <a:t>- additional i210 based LAN interfaces, up to 8</a:t>
            </a:r>
          </a:p>
          <a:p>
            <a:pPr algn="l"/>
            <a:r>
              <a:rPr lang="en-US" altLang="zh-TW" b="0" i="0" dirty="0">
                <a:effectLst/>
                <a:latin typeface="Söhne"/>
              </a:rPr>
              <a:t>- additional Moxa </a:t>
            </a:r>
            <a:r>
              <a:rPr lang="en-US" altLang="zh-TW" b="0" i="0" dirty="0" err="1">
                <a:effectLst/>
                <a:latin typeface="Söhne"/>
              </a:rPr>
              <a:t>Uport</a:t>
            </a:r>
            <a:r>
              <a:rPr lang="en-US" altLang="zh-TW" b="0" i="0" dirty="0">
                <a:effectLst/>
                <a:latin typeface="Söhne"/>
              </a:rPr>
              <a:t> chip based serial ports, up to 8. </a:t>
            </a:r>
          </a:p>
          <a:p>
            <a:pPr algn="l"/>
            <a:endParaRPr lang="en-US" altLang="zh-TW" b="0" i="0" dirty="0">
              <a:effectLst/>
              <a:latin typeface="Söhne"/>
            </a:endParaRPr>
          </a:p>
          <a:p>
            <a:pPr algn="l"/>
            <a:endParaRPr lang="en-US" altLang="zh-TW" b="0" i="0" dirty="0">
              <a:effectLst/>
              <a:latin typeface="Söhne"/>
            </a:endParaRPr>
          </a:p>
          <a:p>
            <a:pPr algn="l"/>
            <a:endParaRPr lang="en-US" altLang="zh-TW" b="0" i="0" dirty="0">
              <a:effectLst/>
              <a:latin typeface="Söhne"/>
            </a:endParaRPr>
          </a:p>
          <a:p>
            <a:endParaRPr lang="en-DE" dirty="0"/>
          </a:p>
        </p:txBody>
      </p:sp>
      <p:sp>
        <p:nvSpPr>
          <p:cNvPr id="4" name="Slide Number Placeholder 3"/>
          <p:cNvSpPr>
            <a:spLocks noGrp="1"/>
          </p:cNvSpPr>
          <p:nvPr>
            <p:ph type="sldNum" sz="quarter" idx="5"/>
          </p:nvPr>
        </p:nvSpPr>
        <p:spPr/>
        <p:txBody>
          <a:bodyPr/>
          <a:lstStyle/>
          <a:p>
            <a:fld id="{25EBCAE1-3FED-420D-9C61-D6D1EFFFB145}" type="slidenum">
              <a:rPr lang="en-DE" smtClean="0"/>
              <a:t>11</a:t>
            </a:fld>
            <a:endParaRPr lang="en-DE"/>
          </a:p>
        </p:txBody>
      </p:sp>
    </p:spTree>
    <p:extLst>
      <p:ext uri="{BB962C8B-B14F-4D97-AF65-F5344CB8AC3E}">
        <p14:creationId xmlns:p14="http://schemas.microsoft.com/office/powerpoint/2010/main" val="1757060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F0F0F"/>
                </a:solidFill>
                <a:effectLst/>
              </a:rPr>
              <a:t>The BXP/DRP/RKP series products are generic industrial PCs.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F0F0F"/>
                </a:solidFill>
                <a:effectLst/>
              </a:rPr>
              <a:t>- Isolation is exclusively implemented in the RJ45 Ethernet copper ports,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F0F0F"/>
                </a:solidFill>
                <a:effectLst/>
              </a:rPr>
              <a:t>- No isolation on other interfaces</a:t>
            </a:r>
            <a:r>
              <a:rPr lang="en-US" dirty="0">
                <a:solidFill>
                  <a:srgbClr val="0F0F0F"/>
                </a:solidFill>
              </a:rPr>
              <a:t> such as power, USB, display interfaces, DIO, and serial ports</a:t>
            </a:r>
            <a:r>
              <a:rPr lang="en-US" b="0" i="0" dirty="0">
                <a:solidFill>
                  <a:srgbClr val="0F0F0F"/>
                </a:solidFill>
                <a:effectLst/>
              </a:rPr>
              <a:t>.</a:t>
            </a:r>
            <a:endParaRPr lang="zh-TW" dirty="0"/>
          </a:p>
          <a:p>
            <a:endParaRPr lang="en-US" altLang="zh-TW" b="0" i="0" dirty="0">
              <a:effectLst/>
              <a:latin typeface="Söhne"/>
            </a:endParaRPr>
          </a:p>
        </p:txBody>
      </p:sp>
      <p:sp>
        <p:nvSpPr>
          <p:cNvPr id="4" name="Slide Number Placeholder 3"/>
          <p:cNvSpPr>
            <a:spLocks noGrp="1"/>
          </p:cNvSpPr>
          <p:nvPr>
            <p:ph type="sldNum" sz="quarter" idx="5"/>
          </p:nvPr>
        </p:nvSpPr>
        <p:spPr/>
        <p:txBody>
          <a:bodyPr/>
          <a:lstStyle/>
          <a:p>
            <a:fld id="{25EBCAE1-3FED-420D-9C61-D6D1EFFFB145}" type="slidenum">
              <a:rPr lang="en-DE" smtClean="0"/>
              <a:t>12</a:t>
            </a:fld>
            <a:endParaRPr lang="en-DE"/>
          </a:p>
        </p:txBody>
      </p:sp>
    </p:spTree>
    <p:extLst>
      <p:ext uri="{BB962C8B-B14F-4D97-AF65-F5344CB8AC3E}">
        <p14:creationId xmlns:p14="http://schemas.microsoft.com/office/powerpoint/2010/main" val="2087653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dirty="0">
                <a:solidFill>
                  <a:srgbClr val="0F0F0F"/>
                </a:solidFill>
                <a:latin typeface="Söhne"/>
                <a:ea typeface="新細明體"/>
              </a:rPr>
              <a:t>These</a:t>
            </a:r>
            <a:r>
              <a:rPr lang="en-US" altLang="zh-TW" b="0" i="0" dirty="0">
                <a:solidFill>
                  <a:srgbClr val="0F0F0F"/>
                </a:solidFill>
                <a:effectLst/>
                <a:latin typeface="Söhne"/>
                <a:ea typeface="新細明體"/>
              </a:rPr>
              <a:t> series of computers 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ea typeface="新細明體"/>
              </a:rPr>
              <a:t>- one HDMI 2.0b display and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ea typeface="新細明體"/>
              </a:rPr>
              <a:t>- one VGA display port.</a:t>
            </a:r>
            <a:r>
              <a:rPr lang="en-US" altLang="zh-TW" dirty="0">
                <a:solidFill>
                  <a:srgbClr val="0F0F0F"/>
                </a:solidFill>
                <a:latin typeface="Söhne"/>
                <a:ea typeface="新細明體"/>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dirty="0">
                <a:solidFill>
                  <a:srgbClr val="0F0F0F"/>
                </a:solidFill>
                <a:latin typeface="Söhne"/>
                <a:ea typeface="新細明體"/>
              </a:rPr>
              <a:t>All product variants can use two display interfaces to two screens.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ea typeface="新細明體"/>
              </a:rPr>
              <a:t>HDMI supports 3840x2160 at 60Hz, while VGA supports 1920x1200 at 60Hz.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ea typeface="新細明體"/>
              </a:rPr>
              <a:t>The built-in display controller has HDMI and DisplayPort connections. The VGA interface is internally converted from the DisplayPort output.</a:t>
            </a:r>
            <a:endParaRPr lang="zh-TW" altLang="en-US" dirty="0">
              <a:ea typeface="新細明體"/>
            </a:endParaRPr>
          </a:p>
          <a:p>
            <a:endParaRPr lang="en-DE" dirty="0"/>
          </a:p>
        </p:txBody>
      </p:sp>
      <p:sp>
        <p:nvSpPr>
          <p:cNvPr id="4" name="Slide Number Placeholder 3"/>
          <p:cNvSpPr>
            <a:spLocks noGrp="1"/>
          </p:cNvSpPr>
          <p:nvPr>
            <p:ph type="sldNum" sz="quarter" idx="5"/>
          </p:nvPr>
        </p:nvSpPr>
        <p:spPr/>
        <p:txBody>
          <a:bodyPr/>
          <a:lstStyle/>
          <a:p>
            <a:fld id="{25EBCAE1-3FED-420D-9C61-D6D1EFFFB145}" type="slidenum">
              <a:rPr lang="en-DE" smtClean="0"/>
              <a:t>13</a:t>
            </a:fld>
            <a:endParaRPr lang="en-DE"/>
          </a:p>
        </p:txBody>
      </p:sp>
    </p:spTree>
    <p:extLst>
      <p:ext uri="{BB962C8B-B14F-4D97-AF65-F5344CB8AC3E}">
        <p14:creationId xmlns:p14="http://schemas.microsoft.com/office/powerpoint/2010/main" val="954839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TW" b="0" i="0" dirty="0">
                <a:solidFill>
                  <a:srgbClr val="0F0F0F"/>
                </a:solidFill>
                <a:effectLst/>
                <a:latin typeface="Söhne"/>
              </a:rPr>
              <a:t>The digital I/O support includes both digital input and digital output. </a:t>
            </a:r>
          </a:p>
          <a:p>
            <a:r>
              <a:rPr lang="en-US" altLang="zh-TW" b="0" i="0" dirty="0">
                <a:solidFill>
                  <a:srgbClr val="0F0F0F"/>
                </a:solidFill>
                <a:effectLst/>
                <a:latin typeface="Söhne"/>
              </a:rPr>
              <a:t>- BXP series features 4DI/4DO, </a:t>
            </a:r>
          </a:p>
          <a:p>
            <a:r>
              <a:rPr lang="en-US" altLang="zh-TW" b="0" i="0" dirty="0">
                <a:solidFill>
                  <a:srgbClr val="0F0F0F"/>
                </a:solidFill>
                <a:effectLst/>
                <a:latin typeface="Söhne"/>
              </a:rPr>
              <a:t>- RKP series offers 8DI/8DO. </a:t>
            </a:r>
          </a:p>
          <a:p>
            <a:r>
              <a:rPr lang="en-US" altLang="zh-TW" b="0" i="0" dirty="0">
                <a:solidFill>
                  <a:srgbClr val="0F0F0F"/>
                </a:solidFill>
                <a:effectLst/>
                <a:latin typeface="Söhne"/>
              </a:rPr>
              <a:t>- Note that DXP series does not implement digital I/O. </a:t>
            </a:r>
          </a:p>
          <a:p>
            <a:endParaRPr lang="en-US" altLang="zh-TW" b="0" i="0" dirty="0">
              <a:solidFill>
                <a:srgbClr val="0F0F0F"/>
              </a:solidFill>
              <a:effectLst/>
              <a:latin typeface="Söhne"/>
            </a:endParaRPr>
          </a:p>
          <a:p>
            <a:r>
              <a:rPr lang="en-US" altLang="zh-TW" b="0" i="0" dirty="0">
                <a:solidFill>
                  <a:srgbClr val="0F0F0F"/>
                </a:solidFill>
                <a:effectLst/>
                <a:latin typeface="Söhne"/>
              </a:rPr>
              <a:t>Digital inputs can handle dry contacts </a:t>
            </a:r>
          </a:p>
          <a:p>
            <a:r>
              <a:rPr lang="en-US" altLang="zh-TW" b="0" i="0" dirty="0">
                <a:solidFill>
                  <a:srgbClr val="0F0F0F"/>
                </a:solidFill>
                <a:effectLst/>
                <a:latin typeface="Söhne"/>
              </a:rPr>
              <a:t>Digital output is of the sink type, with DO supporting a voltage range from 0 to 24 VDC. </a:t>
            </a:r>
          </a:p>
          <a:p>
            <a:endParaRPr lang="en-US" altLang="zh-TW" b="0" i="0" dirty="0">
              <a:solidFill>
                <a:srgbClr val="0F0F0F"/>
              </a:solidFill>
              <a:effectLst/>
              <a:latin typeface="Söhne"/>
            </a:endParaRPr>
          </a:p>
          <a:p>
            <a:r>
              <a:rPr lang="en-US" altLang="zh-TW" b="0" i="0" dirty="0">
                <a:solidFill>
                  <a:srgbClr val="0F0F0F"/>
                </a:solidFill>
                <a:effectLst/>
                <a:latin typeface="Söhne"/>
              </a:rPr>
              <a:t>More information can be found in the hardware user manual.</a:t>
            </a:r>
            <a:endParaRPr lang="zh-TW" altLang="en-US" dirty="0"/>
          </a:p>
        </p:txBody>
      </p:sp>
      <p:sp>
        <p:nvSpPr>
          <p:cNvPr id="4" name="Slide Number Placeholder 3"/>
          <p:cNvSpPr>
            <a:spLocks noGrp="1"/>
          </p:cNvSpPr>
          <p:nvPr>
            <p:ph type="sldNum" sz="quarter" idx="5"/>
          </p:nvPr>
        </p:nvSpPr>
        <p:spPr/>
        <p:txBody>
          <a:bodyPr/>
          <a:lstStyle/>
          <a:p>
            <a:fld id="{25EBCAE1-3FED-420D-9C61-D6D1EFFFB145}" type="slidenum">
              <a:rPr lang="en-DE" smtClean="0"/>
              <a:t>14</a:t>
            </a:fld>
            <a:endParaRPr lang="en-DE"/>
          </a:p>
        </p:txBody>
      </p:sp>
    </p:spTree>
    <p:extLst>
      <p:ext uri="{BB962C8B-B14F-4D97-AF65-F5344CB8AC3E}">
        <p14:creationId xmlns:p14="http://schemas.microsoft.com/office/powerpoint/2010/main" val="21538405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TW" b="0" i="0" dirty="0">
                <a:solidFill>
                  <a:srgbClr val="0F0F0F"/>
                </a:solidFill>
                <a:effectLst/>
                <a:latin typeface="Söhne"/>
              </a:rPr>
              <a:t>Pinout for the serial RS-232/RS422/RS485 interface in the BXP/DRP/RKP series. </a:t>
            </a:r>
          </a:p>
          <a:p>
            <a:r>
              <a:rPr lang="en-US" altLang="zh-TW" b="0" i="0" dirty="0">
                <a:solidFill>
                  <a:srgbClr val="0F0F0F"/>
                </a:solidFill>
                <a:effectLst/>
                <a:latin typeface="Söhne"/>
              </a:rPr>
              <a:t>The serial connectors are DB9 male connectors</a:t>
            </a:r>
          </a:p>
          <a:p>
            <a:r>
              <a:rPr lang="en-US" altLang="zh-TW" b="0" i="0" dirty="0">
                <a:solidFill>
                  <a:srgbClr val="0F0F0F"/>
                </a:solidFill>
                <a:effectLst/>
                <a:latin typeface="Söhne"/>
              </a:rPr>
              <a:t>The pinout is the same as on the Moxa </a:t>
            </a:r>
            <a:r>
              <a:rPr lang="en-US" altLang="zh-TW" b="0" i="0" dirty="0" err="1">
                <a:solidFill>
                  <a:srgbClr val="0F0F0F"/>
                </a:solidFill>
                <a:effectLst/>
                <a:latin typeface="Söhne"/>
              </a:rPr>
              <a:t>UPort</a:t>
            </a:r>
            <a:r>
              <a:rPr lang="en-US" altLang="zh-TW" b="0" i="0" dirty="0">
                <a:solidFill>
                  <a:srgbClr val="0F0F0F"/>
                </a:solidFill>
                <a:effectLst/>
                <a:latin typeface="Söhne"/>
              </a:rPr>
              <a:t> devices</a:t>
            </a:r>
            <a:endParaRPr lang="zh-TW" altLang="en-US" dirty="0"/>
          </a:p>
        </p:txBody>
      </p:sp>
      <p:sp>
        <p:nvSpPr>
          <p:cNvPr id="4" name="Slide Number Placeholder 3"/>
          <p:cNvSpPr>
            <a:spLocks noGrp="1"/>
          </p:cNvSpPr>
          <p:nvPr>
            <p:ph type="sldNum" sz="quarter" idx="5"/>
          </p:nvPr>
        </p:nvSpPr>
        <p:spPr/>
        <p:txBody>
          <a:bodyPr/>
          <a:lstStyle/>
          <a:p>
            <a:fld id="{25EBCAE1-3FED-420D-9C61-D6D1EFFFB145}" type="slidenum">
              <a:rPr lang="en-DE" smtClean="0"/>
              <a:t>15</a:t>
            </a:fld>
            <a:endParaRPr lang="en-DE"/>
          </a:p>
        </p:txBody>
      </p:sp>
    </p:spTree>
    <p:extLst>
      <p:ext uri="{BB962C8B-B14F-4D97-AF65-F5344CB8AC3E}">
        <p14:creationId xmlns:p14="http://schemas.microsoft.com/office/powerpoint/2010/main" val="1307916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rPr>
              <a:t>The USB interfaces in all series follows the type-A format,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rPr>
              <a:t>Each model has both USB 2.0 and USB 3.2 Gen 1 ports.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rPr>
              <a:t>USB 3.2 Gen1 is equivalent to original USB 3.0 and it supports speeds up to 5 Gbps.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rPr>
              <a:t>The number of ports vary with models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dirty="0"/>
          </a:p>
          <a:p>
            <a:endParaRPr lang="en-DE" dirty="0"/>
          </a:p>
        </p:txBody>
      </p:sp>
      <p:sp>
        <p:nvSpPr>
          <p:cNvPr id="4" name="Slide Number Placeholder 3"/>
          <p:cNvSpPr>
            <a:spLocks noGrp="1"/>
          </p:cNvSpPr>
          <p:nvPr>
            <p:ph type="sldNum" sz="quarter" idx="5"/>
          </p:nvPr>
        </p:nvSpPr>
        <p:spPr/>
        <p:txBody>
          <a:bodyPr/>
          <a:lstStyle/>
          <a:p>
            <a:fld id="{25EBCAE1-3FED-420D-9C61-D6D1EFFFB145}" type="slidenum">
              <a:rPr lang="en-DE" smtClean="0"/>
              <a:t>16</a:t>
            </a:fld>
            <a:endParaRPr lang="en-DE"/>
          </a:p>
        </p:txBody>
      </p:sp>
    </p:spTree>
    <p:extLst>
      <p:ext uri="{BB962C8B-B14F-4D97-AF65-F5344CB8AC3E}">
        <p14:creationId xmlns:p14="http://schemas.microsoft.com/office/powerpoint/2010/main" val="1527774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TW" dirty="0">
                <a:ea typeface="新細明體"/>
              </a:rPr>
              <a:t>Please be aware, that some commonly used inter</a:t>
            </a:r>
            <a:r>
              <a:rPr lang="zh-TW" dirty="0">
                <a:ea typeface="新細明體"/>
              </a:rPr>
              <a:t>faces</a:t>
            </a:r>
            <a:r>
              <a:rPr lang="en-US" altLang="zh-TW" dirty="0">
                <a:ea typeface="新細明體"/>
              </a:rPr>
              <a:t>,</a:t>
            </a:r>
            <a:r>
              <a:rPr lang="zh-TW" dirty="0">
                <a:ea typeface="新細明體"/>
              </a:rPr>
              <a:t> such</a:t>
            </a:r>
            <a:r>
              <a:rPr lang="zh-TW" altLang="en-US" dirty="0">
                <a:ea typeface="新細明體"/>
              </a:rPr>
              <a:t> </a:t>
            </a:r>
            <a:r>
              <a:rPr lang="en-US" altLang="zh-TW" dirty="0">
                <a:ea typeface="新細明體"/>
              </a:rPr>
              <a:t>as</a:t>
            </a:r>
            <a:r>
              <a:rPr lang="zh-TW" altLang="en-US" dirty="0">
                <a:ea typeface="新細明體"/>
              </a:rPr>
              <a:t> </a:t>
            </a:r>
            <a:r>
              <a:rPr lang="zh-TW" dirty="0">
                <a:ea typeface="新細明體"/>
              </a:rPr>
              <a:t>mini PCIe, M.2 SSD storage, Wi-Fi module, and cellular module</a:t>
            </a:r>
            <a:r>
              <a:rPr lang="en-US" altLang="zh-TW" dirty="0">
                <a:ea typeface="新細明體"/>
              </a:rPr>
              <a:t>,</a:t>
            </a:r>
            <a:r>
              <a:rPr lang="zh-TW" altLang="en-US" dirty="0">
                <a:ea typeface="新細明體"/>
              </a:rPr>
              <a:t> </a:t>
            </a:r>
            <a:r>
              <a:rPr lang="en-US" altLang="zh-TW" dirty="0">
                <a:ea typeface="新細明體"/>
              </a:rPr>
              <a:t>are</a:t>
            </a:r>
            <a:r>
              <a:rPr lang="zh-TW" altLang="en-US" dirty="0">
                <a:ea typeface="新細明體"/>
              </a:rPr>
              <a:t> </a:t>
            </a:r>
            <a:r>
              <a:rPr lang="en-US" altLang="zh-TW" dirty="0">
                <a:ea typeface="新細明體"/>
              </a:rPr>
              <a:t>not</a:t>
            </a:r>
            <a:r>
              <a:rPr lang="zh-TW" altLang="en-US" dirty="0">
                <a:ea typeface="新細明體"/>
              </a:rPr>
              <a:t> </a:t>
            </a:r>
            <a:r>
              <a:rPr lang="en-US" altLang="zh-TW" dirty="0">
                <a:ea typeface="新細明體"/>
              </a:rPr>
              <a:t>supported</a:t>
            </a:r>
            <a:r>
              <a:rPr lang="zh-TW" altLang="en-US" dirty="0">
                <a:ea typeface="新細明體"/>
              </a:rPr>
              <a:t> </a:t>
            </a:r>
            <a:r>
              <a:rPr lang="en-US" altLang="zh-TW" dirty="0">
                <a:ea typeface="新細明體"/>
              </a:rPr>
              <a:t>in</a:t>
            </a:r>
            <a:r>
              <a:rPr lang="zh-TW" altLang="en-US" dirty="0">
                <a:ea typeface="新細明體"/>
              </a:rPr>
              <a:t> </a:t>
            </a:r>
            <a:r>
              <a:rPr lang="en-US" altLang="zh-TW" dirty="0">
                <a:ea typeface="新細明體"/>
              </a:rPr>
              <a:t>this</a:t>
            </a:r>
            <a:r>
              <a:rPr lang="zh-TW" altLang="en-US" dirty="0">
                <a:ea typeface="新細明體"/>
              </a:rPr>
              <a:t> </a:t>
            </a:r>
            <a:r>
              <a:rPr lang="en-US" altLang="zh-TW" dirty="0">
                <a:ea typeface="新細明體"/>
              </a:rPr>
              <a:t>series</a:t>
            </a:r>
            <a:r>
              <a:rPr lang="zh-TW" altLang="en-US" dirty="0">
                <a:ea typeface="新細明體"/>
              </a:rPr>
              <a:t> </a:t>
            </a:r>
            <a:r>
              <a:rPr lang="en-US" altLang="zh-TW" dirty="0">
                <a:ea typeface="新細明體"/>
              </a:rPr>
              <a:t>of</a:t>
            </a:r>
            <a:r>
              <a:rPr lang="zh-TW" altLang="en-US" dirty="0">
                <a:ea typeface="新細明體"/>
              </a:rPr>
              <a:t> </a:t>
            </a:r>
            <a:r>
              <a:rPr lang="en-US" altLang="zh-TW" dirty="0">
                <a:ea typeface="新細明體"/>
              </a:rPr>
              <a:t>products</a:t>
            </a:r>
            <a:r>
              <a:rPr lang="zh-TW" dirty="0">
                <a:ea typeface="新細明體"/>
              </a:rPr>
              <a:t>.</a:t>
            </a:r>
          </a:p>
          <a:p>
            <a:r>
              <a:rPr lang="en-US" dirty="0"/>
              <a:t>These are difficult decisions but meant to keep the product prices low.</a:t>
            </a:r>
            <a:endParaRPr lang="en-DE" dirty="0"/>
          </a:p>
        </p:txBody>
      </p:sp>
      <p:sp>
        <p:nvSpPr>
          <p:cNvPr id="4" name="Slide Number Placeholder 3"/>
          <p:cNvSpPr>
            <a:spLocks noGrp="1"/>
          </p:cNvSpPr>
          <p:nvPr>
            <p:ph type="sldNum" sz="quarter" idx="5"/>
          </p:nvPr>
        </p:nvSpPr>
        <p:spPr/>
        <p:txBody>
          <a:bodyPr/>
          <a:lstStyle/>
          <a:p>
            <a:fld id="{25EBCAE1-3FED-420D-9C61-D6D1EFFFB145}" type="slidenum">
              <a:rPr lang="en-DE" smtClean="0"/>
              <a:t>17</a:t>
            </a:fld>
            <a:endParaRPr lang="en-DE"/>
          </a:p>
        </p:txBody>
      </p:sp>
    </p:spTree>
    <p:extLst>
      <p:ext uri="{BB962C8B-B14F-4D97-AF65-F5344CB8AC3E}">
        <p14:creationId xmlns:p14="http://schemas.microsoft.com/office/powerpoint/2010/main" val="1180605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F0F0F"/>
                </a:solidFill>
                <a:effectLst/>
              </a:rPr>
              <a:t>This slide shows an overview on the measured power consumption </a:t>
            </a:r>
            <a:r>
              <a:rPr lang="en-US" dirty="0">
                <a:solidFill>
                  <a:srgbClr val="0F0F0F"/>
                </a:solidFill>
              </a:rPr>
              <a:t>of </a:t>
            </a:r>
            <a:r>
              <a:rPr lang="en-US" b="0" i="0" dirty="0">
                <a:solidFill>
                  <a:srgbClr val="0F0F0F"/>
                </a:solidFill>
                <a:effectLst/>
              </a:rPr>
              <a:t>all models released so far.</a:t>
            </a:r>
          </a:p>
          <a:p>
            <a:r>
              <a:rPr lang="en-US" altLang="zh-TW" b="0" i="0" dirty="0">
                <a:solidFill>
                  <a:srgbClr val="0F0F0F"/>
                </a:solidFill>
                <a:effectLst/>
              </a:rPr>
              <a:t>Please keep in mind, to use a power source either with 12 VDC @ 6.65 A or an Adapter with 24 VDC @ 3.30 A. </a:t>
            </a:r>
          </a:p>
          <a:p>
            <a:r>
              <a:rPr lang="en-US" altLang="zh-TW" b="0" i="0" dirty="0">
                <a:solidFill>
                  <a:srgbClr val="0F0F0F"/>
                </a:solidFill>
                <a:effectLst/>
              </a:rPr>
              <a:t>We provide Product Specification for all 6 released base models in the Reference Sections of the material.</a:t>
            </a:r>
          </a:p>
          <a:p>
            <a:endParaRPr lang="en-US" altLang="zh-TW" b="0" i="0" dirty="0">
              <a:solidFill>
                <a:srgbClr val="0F0F0F"/>
              </a:solidFill>
              <a:effectLst/>
            </a:endParaRPr>
          </a:p>
          <a:p>
            <a:endParaRPr lang="zh-TW" dirty="0"/>
          </a:p>
        </p:txBody>
      </p:sp>
      <p:sp>
        <p:nvSpPr>
          <p:cNvPr id="4" name="Slide Number Placeholder 3"/>
          <p:cNvSpPr>
            <a:spLocks noGrp="1"/>
          </p:cNvSpPr>
          <p:nvPr>
            <p:ph type="sldNum" sz="quarter" idx="5"/>
          </p:nvPr>
        </p:nvSpPr>
        <p:spPr/>
        <p:txBody>
          <a:bodyPr/>
          <a:lstStyle/>
          <a:p>
            <a:fld id="{25EBCAE1-3FED-420D-9C61-D6D1EFFFB145}" type="slidenum">
              <a:rPr lang="en-DE" smtClean="0"/>
              <a:t>18</a:t>
            </a:fld>
            <a:endParaRPr lang="en-DE"/>
          </a:p>
        </p:txBody>
      </p:sp>
    </p:spTree>
    <p:extLst>
      <p:ext uri="{BB962C8B-B14F-4D97-AF65-F5344CB8AC3E}">
        <p14:creationId xmlns:p14="http://schemas.microsoft.com/office/powerpoint/2010/main" val="3512649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B0258-F62E-FD50-7E68-50AAF8B1FE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BC6CB4-5BF4-841E-3DE8-816F139EE8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6DE080-31A2-1129-E065-AA32C6E333A3}"/>
              </a:ext>
            </a:extLst>
          </p:cNvPr>
          <p:cNvSpPr>
            <a:spLocks noGrp="1"/>
          </p:cNvSpPr>
          <p:nvPr>
            <p:ph type="body" idx="1"/>
          </p:nvPr>
        </p:nvSpPr>
        <p:spPr/>
        <p:txBody>
          <a:bodyPr/>
          <a:lstStyle/>
          <a:p>
            <a:endParaRPr lang="LID4096" dirty="0"/>
          </a:p>
        </p:txBody>
      </p:sp>
      <p:sp>
        <p:nvSpPr>
          <p:cNvPr id="4" name="Slide Number Placeholder 3">
            <a:extLst>
              <a:ext uri="{FF2B5EF4-FFF2-40B4-BE49-F238E27FC236}">
                <a16:creationId xmlns:a16="http://schemas.microsoft.com/office/drawing/2014/main" id="{87E4C691-F24A-937B-53D8-511C7169AD93}"/>
              </a:ext>
            </a:extLst>
          </p:cNvPr>
          <p:cNvSpPr>
            <a:spLocks noGrp="1"/>
          </p:cNvSpPr>
          <p:nvPr>
            <p:ph type="sldNum" sz="quarter" idx="5"/>
          </p:nvPr>
        </p:nvSpPr>
        <p:spPr/>
        <p:txBody>
          <a:bodyPr/>
          <a:lstStyle/>
          <a:p>
            <a:fld id="{25EBCAE1-3FED-420D-9C61-D6D1EFFFB145}" type="slidenum">
              <a:rPr lang="en-DE" smtClean="0"/>
              <a:t>19</a:t>
            </a:fld>
            <a:endParaRPr lang="en-DE"/>
          </a:p>
        </p:txBody>
      </p:sp>
    </p:spTree>
    <p:extLst>
      <p:ext uri="{BB962C8B-B14F-4D97-AF65-F5344CB8AC3E}">
        <p14:creationId xmlns:p14="http://schemas.microsoft.com/office/powerpoint/2010/main" val="3675305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25EBCAE1-3FED-420D-9C61-D6D1EFFFB145}" type="slidenum">
              <a:rPr lang="en-DE" smtClean="0"/>
              <a:t>2</a:t>
            </a:fld>
            <a:endParaRPr lang="en-DE"/>
          </a:p>
        </p:txBody>
      </p:sp>
    </p:spTree>
    <p:extLst>
      <p:ext uri="{BB962C8B-B14F-4D97-AF65-F5344CB8AC3E}">
        <p14:creationId xmlns:p14="http://schemas.microsoft.com/office/powerpoint/2010/main" val="5219537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E9538-76CE-E9C4-8C22-328C76E129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576D4F-F9A0-B9B3-37C0-233CF362AF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B61298-9586-20A2-EB96-60BF288BB715}"/>
              </a:ext>
            </a:extLst>
          </p:cNvPr>
          <p:cNvSpPr>
            <a:spLocks noGrp="1"/>
          </p:cNvSpPr>
          <p:nvPr>
            <p:ph type="body" idx="1"/>
          </p:nvPr>
        </p:nvSpPr>
        <p:spPr/>
        <p:txBody>
          <a:bodyPr/>
          <a:lstStyle/>
          <a:p>
            <a:pPr algn="l"/>
            <a:r>
              <a:rPr lang="en-US" altLang="zh-TW" sz="1200" b="0" i="0" dirty="0">
                <a:solidFill>
                  <a:srgbClr val="374151"/>
                </a:solidFill>
                <a:effectLst/>
                <a:latin typeface="Söhne"/>
              </a:rPr>
              <a:t>BIOS Setup is similar to usual PCs, with some interface specific extensions.</a:t>
            </a:r>
          </a:p>
          <a:p>
            <a:pPr algn="l"/>
            <a:r>
              <a:rPr lang="en-US" altLang="zh-TW" sz="1200" b="0" i="0" dirty="0">
                <a:solidFill>
                  <a:srgbClr val="374151"/>
                </a:solidFill>
                <a:effectLst/>
                <a:latin typeface="Söhne"/>
              </a:rPr>
              <a:t>We do not cover it in detail, manual describes the setup</a:t>
            </a:r>
          </a:p>
          <a:p>
            <a:pPr algn="l"/>
            <a:endParaRPr lang="en-US" altLang="zh-TW" sz="1200" b="0" i="0" dirty="0">
              <a:solidFill>
                <a:srgbClr val="374151"/>
              </a:solidFill>
              <a:effectLst/>
              <a:latin typeface="Söhne"/>
            </a:endParaRPr>
          </a:p>
          <a:p>
            <a:pPr algn="l"/>
            <a:r>
              <a:rPr lang="en-US" altLang="zh-TW" sz="1200" b="0" i="0" dirty="0">
                <a:solidFill>
                  <a:srgbClr val="374151"/>
                </a:solidFill>
                <a:effectLst/>
                <a:latin typeface="Söhne"/>
              </a:rPr>
              <a:t>Main page:</a:t>
            </a:r>
          </a:p>
          <a:p>
            <a:pPr algn="l"/>
            <a:r>
              <a:rPr lang="en-US" altLang="zh-TW" sz="1200" b="0" i="0" dirty="0">
                <a:solidFill>
                  <a:srgbClr val="374151"/>
                </a:solidFill>
                <a:effectLst/>
                <a:latin typeface="Söhne"/>
              </a:rPr>
              <a:t>- essential information about the system hardware, including the model name, BIOS version, and CPU type.</a:t>
            </a:r>
          </a:p>
          <a:p>
            <a:pPr algn="l"/>
            <a:r>
              <a:rPr lang="en-US" altLang="zh-TW" sz="1200" b="0" i="0" dirty="0">
                <a:solidFill>
                  <a:srgbClr val="374151"/>
                </a:solidFill>
                <a:effectLst/>
                <a:latin typeface="Söhne"/>
              </a:rPr>
              <a:t>- system date and time are presented on the Main page, and they are synchronized with the operating system.</a:t>
            </a:r>
          </a:p>
        </p:txBody>
      </p:sp>
      <p:sp>
        <p:nvSpPr>
          <p:cNvPr id="4" name="Slide Number Placeholder 3">
            <a:extLst>
              <a:ext uri="{FF2B5EF4-FFF2-40B4-BE49-F238E27FC236}">
                <a16:creationId xmlns:a16="http://schemas.microsoft.com/office/drawing/2014/main" id="{4E8A402C-5E1E-6E67-FC67-4C7E923F1D31}"/>
              </a:ext>
            </a:extLst>
          </p:cNvPr>
          <p:cNvSpPr>
            <a:spLocks noGrp="1"/>
          </p:cNvSpPr>
          <p:nvPr>
            <p:ph type="sldNum" sz="quarter" idx="5"/>
          </p:nvPr>
        </p:nvSpPr>
        <p:spPr/>
        <p:txBody>
          <a:bodyPr/>
          <a:lstStyle/>
          <a:p>
            <a:fld id="{25EBCAE1-3FED-420D-9C61-D6D1EFFFB145}" type="slidenum">
              <a:rPr lang="en-DE" smtClean="0"/>
              <a:t>20</a:t>
            </a:fld>
            <a:endParaRPr lang="en-DE"/>
          </a:p>
        </p:txBody>
      </p:sp>
    </p:spTree>
    <p:extLst>
      <p:ext uri="{BB962C8B-B14F-4D97-AF65-F5344CB8AC3E}">
        <p14:creationId xmlns:p14="http://schemas.microsoft.com/office/powerpoint/2010/main" val="1463758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6F438-F0A7-A8FB-A74F-CF8B7FC5A9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360E8C-17FB-C680-299F-52A649F776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8467DA-3CAD-EE71-353C-86CB89BEE1D4}"/>
              </a:ext>
            </a:extLst>
          </p:cNvPr>
          <p:cNvSpPr>
            <a:spLocks noGrp="1"/>
          </p:cNvSpPr>
          <p:nvPr>
            <p:ph type="body" idx="1"/>
          </p:nvPr>
        </p:nvSpPr>
        <p:spPr/>
        <p:txBody>
          <a:bodyPr/>
          <a:lstStyle/>
          <a:p>
            <a:pPr algn="l"/>
            <a:r>
              <a:rPr lang="en-US" altLang="zh-TW" b="0" i="0" dirty="0">
                <a:solidFill>
                  <a:srgbClr val="374151"/>
                </a:solidFill>
                <a:effectLst/>
                <a:latin typeface="Söhne"/>
              </a:rPr>
              <a:t>Chipset Configuration has some notable options:</a:t>
            </a:r>
          </a:p>
          <a:p>
            <a:pPr algn="l"/>
            <a:r>
              <a:rPr lang="en-US" altLang="zh-TW" b="0" i="0" dirty="0">
                <a:solidFill>
                  <a:srgbClr val="374151"/>
                </a:solidFill>
                <a:effectLst/>
                <a:latin typeface="Söhne"/>
              </a:rPr>
              <a:t>Power on after Power Failure</a:t>
            </a:r>
          </a:p>
          <a:p>
            <a:pPr algn="l"/>
            <a:r>
              <a:rPr lang="en-US" altLang="zh-TW" b="0" i="0" dirty="0">
                <a:solidFill>
                  <a:srgbClr val="374151"/>
                </a:solidFill>
                <a:effectLst/>
                <a:latin typeface="Söhne"/>
              </a:rPr>
              <a:t>- By default, "Power On after Power Failure" is on - computer will automatically boot up after power outage.</a:t>
            </a:r>
          </a:p>
          <a:p>
            <a:pPr algn="l"/>
            <a:r>
              <a:rPr lang="en-US" altLang="zh-TW" b="0" i="0" dirty="0">
                <a:solidFill>
                  <a:srgbClr val="374151"/>
                </a:solidFill>
                <a:effectLst/>
                <a:latin typeface="Söhne"/>
              </a:rPr>
              <a:t>- It can be changed to Off, or restoring last state</a:t>
            </a:r>
          </a:p>
          <a:p>
            <a:pPr algn="l"/>
            <a:endParaRPr lang="en-US" altLang="zh-TW" b="0" i="0" dirty="0">
              <a:solidFill>
                <a:srgbClr val="374151"/>
              </a:solidFill>
              <a:effectLst/>
              <a:latin typeface="Söhne"/>
            </a:endParaRPr>
          </a:p>
          <a:p>
            <a:pPr algn="l"/>
            <a:r>
              <a:rPr lang="en-US" altLang="zh-TW" b="0" i="0" dirty="0">
                <a:solidFill>
                  <a:srgbClr val="374151"/>
                </a:solidFill>
                <a:effectLst/>
                <a:latin typeface="Söhne"/>
              </a:rPr>
              <a:t>"Load default after cleaning RTC Battery“</a:t>
            </a:r>
          </a:p>
          <a:p>
            <a:pPr algn="l"/>
            <a:r>
              <a:rPr lang="en-US" altLang="zh-TW" b="0" i="0" dirty="0">
                <a:solidFill>
                  <a:srgbClr val="374151"/>
                </a:solidFill>
                <a:effectLst/>
                <a:latin typeface="Söhne"/>
              </a:rPr>
              <a:t>- when enabled, the system will restore default settings upon detecting RTC battery loss.</a:t>
            </a:r>
          </a:p>
          <a:p>
            <a:pPr algn="l"/>
            <a:r>
              <a:rPr lang="en-US" altLang="zh-TW" b="0" i="0" dirty="0">
                <a:solidFill>
                  <a:srgbClr val="374151"/>
                </a:solidFill>
                <a:effectLst/>
                <a:latin typeface="Söhne"/>
              </a:rPr>
              <a:t>- if customers wants to prevent restoring BIOS default values when RTC battery is removed the feature can be disabled.</a:t>
            </a:r>
          </a:p>
          <a:p>
            <a:pPr algn="l"/>
            <a:endParaRPr lang="en-US" altLang="zh-TW" b="0" i="0" dirty="0">
              <a:solidFill>
                <a:srgbClr val="374151"/>
              </a:solidFill>
              <a:effectLst/>
              <a:latin typeface="Söhne"/>
            </a:endParaRPr>
          </a:p>
          <a:p>
            <a:pPr algn="l"/>
            <a:r>
              <a:rPr lang="en-US" altLang="zh-TW" b="0" i="0" dirty="0">
                <a:solidFill>
                  <a:srgbClr val="374151"/>
                </a:solidFill>
                <a:effectLst/>
                <a:latin typeface="Söhne"/>
              </a:rPr>
              <a:t>DO configuration:</a:t>
            </a:r>
          </a:p>
          <a:p>
            <a:pPr algn="l"/>
            <a:r>
              <a:rPr lang="en-US" altLang="zh-TW" b="0" i="0" dirty="0">
                <a:solidFill>
                  <a:srgbClr val="374151"/>
                </a:solidFill>
                <a:effectLst/>
                <a:latin typeface="Söhne"/>
              </a:rPr>
              <a:t>- default digital output level can be set with this option</a:t>
            </a:r>
          </a:p>
        </p:txBody>
      </p:sp>
      <p:sp>
        <p:nvSpPr>
          <p:cNvPr id="4" name="Slide Number Placeholder 3">
            <a:extLst>
              <a:ext uri="{FF2B5EF4-FFF2-40B4-BE49-F238E27FC236}">
                <a16:creationId xmlns:a16="http://schemas.microsoft.com/office/drawing/2014/main" id="{C29FD70E-C6A2-598A-DB91-7BD22D1F8393}"/>
              </a:ext>
            </a:extLst>
          </p:cNvPr>
          <p:cNvSpPr>
            <a:spLocks noGrp="1"/>
          </p:cNvSpPr>
          <p:nvPr>
            <p:ph type="sldNum" sz="quarter" idx="5"/>
          </p:nvPr>
        </p:nvSpPr>
        <p:spPr/>
        <p:txBody>
          <a:bodyPr/>
          <a:lstStyle/>
          <a:p>
            <a:fld id="{25EBCAE1-3FED-420D-9C61-D6D1EFFFB145}" type="slidenum">
              <a:rPr lang="en-DE" smtClean="0"/>
              <a:t>21</a:t>
            </a:fld>
            <a:endParaRPr lang="en-DE"/>
          </a:p>
        </p:txBody>
      </p:sp>
    </p:spTree>
    <p:extLst>
      <p:ext uri="{BB962C8B-B14F-4D97-AF65-F5344CB8AC3E}">
        <p14:creationId xmlns:p14="http://schemas.microsoft.com/office/powerpoint/2010/main" val="3877529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DF377-B158-CB1C-F851-05525CD48E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1700FE-8E9B-FC52-D8A1-871F498450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3EAC30-D188-C07B-871F-B9E4E8021C8E}"/>
              </a:ext>
            </a:extLst>
          </p:cNvPr>
          <p:cNvSpPr>
            <a:spLocks noGrp="1"/>
          </p:cNvSpPr>
          <p:nvPr>
            <p:ph type="body" idx="1"/>
          </p:nvPr>
        </p:nvSpPr>
        <p:spPr/>
        <p:txBody>
          <a:bodyPr/>
          <a:lstStyle/>
          <a:p>
            <a:pPr algn="l"/>
            <a:r>
              <a:rPr lang="en-US" altLang="zh-TW" sz="1200" b="0" i="0" dirty="0">
                <a:solidFill>
                  <a:srgbClr val="374151"/>
                </a:solidFill>
                <a:effectLst/>
                <a:latin typeface="Söhne"/>
              </a:rPr>
              <a:t>Another Moxa specific BIOS extension</a:t>
            </a:r>
          </a:p>
          <a:p>
            <a:pPr algn="l"/>
            <a:r>
              <a:rPr lang="en-US" altLang="zh-TW" sz="1200" b="0" i="0" dirty="0">
                <a:solidFill>
                  <a:srgbClr val="374151"/>
                </a:solidFill>
                <a:effectLst/>
                <a:latin typeface="Söhne"/>
              </a:rPr>
              <a:t>- UART port configuration (enable/disable and serial physical interface type) can be set</a:t>
            </a:r>
            <a:br>
              <a:rPr lang="en-US" altLang="zh-TW" sz="1200" b="0" i="0" dirty="0">
                <a:solidFill>
                  <a:srgbClr val="374151"/>
                </a:solidFill>
                <a:effectLst/>
                <a:latin typeface="Söhne"/>
              </a:rPr>
            </a:br>
            <a:r>
              <a:rPr lang="en-US" altLang="zh-TW" sz="1200" b="0" i="0" dirty="0">
                <a:solidFill>
                  <a:srgbClr val="374151"/>
                </a:solidFill>
                <a:effectLst/>
                <a:latin typeface="Söhne"/>
              </a:rPr>
              <a:t>- Applicable for the 2 serial ports using the Super I/O chip.</a:t>
            </a:r>
          </a:p>
          <a:p>
            <a:pPr algn="l"/>
            <a:endParaRPr lang="en-US" altLang="zh-TW" sz="1200" b="0" i="0" dirty="0">
              <a:solidFill>
                <a:srgbClr val="374151"/>
              </a:solidFill>
              <a:effectLst/>
              <a:latin typeface="Söhne"/>
            </a:endParaRPr>
          </a:p>
          <a:p>
            <a:pPr algn="l"/>
            <a:r>
              <a:rPr lang="en-US" altLang="zh-TW" sz="1200" b="0" i="0" dirty="0">
                <a:solidFill>
                  <a:srgbClr val="374151"/>
                </a:solidFill>
                <a:effectLst/>
                <a:latin typeface="Söhne"/>
              </a:rPr>
              <a:t>Note:</a:t>
            </a:r>
          </a:p>
          <a:p>
            <a:pPr algn="l"/>
            <a:r>
              <a:rPr lang="en-US" altLang="zh-TW" sz="1200" b="0" i="0" dirty="0">
                <a:solidFill>
                  <a:srgbClr val="374151"/>
                </a:solidFill>
                <a:effectLst/>
                <a:latin typeface="Söhne"/>
              </a:rPr>
              <a:t>- for Serial Port 1 and Port 2 only. No preset for expansion board serial ports</a:t>
            </a:r>
          </a:p>
          <a:p>
            <a:pPr algn="l"/>
            <a:r>
              <a:rPr lang="en-US" altLang="zh-TW" sz="1200" b="0" i="0" dirty="0">
                <a:solidFill>
                  <a:srgbClr val="374151"/>
                </a:solidFill>
                <a:effectLst/>
                <a:latin typeface="Söhne"/>
              </a:rPr>
              <a:t>- operating system driver may override the default BIOS setting</a:t>
            </a:r>
          </a:p>
          <a:p>
            <a:pPr algn="l"/>
            <a:r>
              <a:rPr lang="en-US" altLang="zh-TW" sz="1200" b="0" i="0" dirty="0">
                <a:solidFill>
                  <a:srgbClr val="374151"/>
                </a:solidFill>
                <a:effectLst/>
                <a:latin typeface="Söhne"/>
              </a:rPr>
              <a:t>- Setting the mode in BIOS will not install the serial mode driver</a:t>
            </a:r>
          </a:p>
        </p:txBody>
      </p:sp>
      <p:sp>
        <p:nvSpPr>
          <p:cNvPr id="4" name="Slide Number Placeholder 3">
            <a:extLst>
              <a:ext uri="{FF2B5EF4-FFF2-40B4-BE49-F238E27FC236}">
                <a16:creationId xmlns:a16="http://schemas.microsoft.com/office/drawing/2014/main" id="{7D5D22D6-EBD8-3E81-33A5-5572D6324637}"/>
              </a:ext>
            </a:extLst>
          </p:cNvPr>
          <p:cNvSpPr>
            <a:spLocks noGrp="1"/>
          </p:cNvSpPr>
          <p:nvPr>
            <p:ph type="sldNum" sz="quarter" idx="5"/>
          </p:nvPr>
        </p:nvSpPr>
        <p:spPr/>
        <p:txBody>
          <a:bodyPr/>
          <a:lstStyle/>
          <a:p>
            <a:fld id="{25EBCAE1-3FED-420D-9C61-D6D1EFFFB145}" type="slidenum">
              <a:rPr lang="en-DE" smtClean="0"/>
              <a:t>22</a:t>
            </a:fld>
            <a:endParaRPr lang="en-DE"/>
          </a:p>
        </p:txBody>
      </p:sp>
    </p:spTree>
    <p:extLst>
      <p:ext uri="{BB962C8B-B14F-4D97-AF65-F5344CB8AC3E}">
        <p14:creationId xmlns:p14="http://schemas.microsoft.com/office/powerpoint/2010/main" val="1105216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B03D6-B392-EBDA-DA9A-74E7602F78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B2DD7C-CE98-C869-50E5-848B5FAD10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29F409-C979-EB7B-E699-7F51017D6002}"/>
              </a:ext>
            </a:extLst>
          </p:cNvPr>
          <p:cNvSpPr>
            <a:spLocks noGrp="1"/>
          </p:cNvSpPr>
          <p:nvPr>
            <p:ph type="body" idx="1"/>
          </p:nvPr>
        </p:nvSpPr>
        <p:spPr/>
        <p:txBody>
          <a:bodyPr/>
          <a:lstStyle/>
          <a:p>
            <a:pPr algn="l"/>
            <a:r>
              <a:rPr lang="en-US" altLang="zh-TW" b="0" i="0" dirty="0">
                <a:solidFill>
                  <a:srgbClr val="374151"/>
                </a:solidFill>
                <a:effectLst/>
                <a:latin typeface="Söhne"/>
              </a:rPr>
              <a:t>BIOS Boot Menu.</a:t>
            </a:r>
          </a:p>
          <a:p>
            <a:pPr algn="l"/>
            <a:r>
              <a:rPr lang="en-US" altLang="zh-TW" b="0" i="0" dirty="0">
                <a:solidFill>
                  <a:srgbClr val="374151"/>
                </a:solidFill>
                <a:effectLst/>
                <a:latin typeface="Söhne"/>
              </a:rPr>
              <a:t>Moxa prefers to use UEFI BIOS mode over legacy mode.</a:t>
            </a:r>
          </a:p>
          <a:p>
            <a:pPr algn="l"/>
            <a:r>
              <a:rPr lang="en-US" altLang="zh-TW" b="0" i="0" dirty="0">
                <a:solidFill>
                  <a:srgbClr val="374151"/>
                </a:solidFill>
                <a:effectLst/>
                <a:latin typeface="Söhne"/>
              </a:rPr>
              <a:t>Note that Legacy mode is not supported on our devices with 11</a:t>
            </a:r>
            <a:r>
              <a:rPr lang="en-US" altLang="zh-TW" b="0" i="0" baseline="30000" dirty="0">
                <a:solidFill>
                  <a:srgbClr val="374151"/>
                </a:solidFill>
                <a:effectLst/>
                <a:latin typeface="Söhne"/>
              </a:rPr>
              <a:t>th</a:t>
            </a:r>
            <a:r>
              <a:rPr lang="en-US" altLang="zh-TW" b="0" i="0" dirty="0">
                <a:solidFill>
                  <a:srgbClr val="374151"/>
                </a:solidFill>
                <a:effectLst/>
                <a:latin typeface="Söhne"/>
              </a:rPr>
              <a:t> generation CPUs, i.e. the –C models</a:t>
            </a:r>
          </a:p>
          <a:p>
            <a:pPr algn="l"/>
            <a:r>
              <a:rPr lang="en-US" altLang="zh-TW" b="0" i="0" dirty="0">
                <a:solidFill>
                  <a:srgbClr val="374151"/>
                </a:solidFill>
                <a:effectLst/>
                <a:latin typeface="Söhne"/>
              </a:rPr>
              <a:t>- UEFI can significantly improve boot and overall computer speed, </a:t>
            </a:r>
          </a:p>
          <a:p>
            <a:pPr algn="l"/>
            <a:r>
              <a:rPr lang="en-US" altLang="zh-TW" b="0" i="0" dirty="0">
                <a:solidFill>
                  <a:srgbClr val="374151"/>
                </a:solidFill>
                <a:effectLst/>
                <a:latin typeface="Söhne"/>
              </a:rPr>
              <a:t>- especially for high-capacity hard drives on your device</a:t>
            </a:r>
          </a:p>
          <a:p>
            <a:pPr algn="l"/>
            <a:r>
              <a:rPr lang="en-US" altLang="zh-TW" b="0" i="0" dirty="0">
                <a:solidFill>
                  <a:srgbClr val="374151"/>
                </a:solidFill>
                <a:effectLst/>
                <a:latin typeface="Söhne"/>
              </a:rPr>
              <a:t>- UEFI includes Secure Boot functionality, </a:t>
            </a:r>
          </a:p>
          <a:p>
            <a:pPr algn="l"/>
            <a:r>
              <a:rPr lang="en-US" altLang="zh-TW" b="0" i="0" dirty="0">
                <a:solidFill>
                  <a:srgbClr val="374151"/>
                </a:solidFill>
                <a:effectLst/>
                <a:latin typeface="Söhne"/>
              </a:rPr>
              <a:t>- enhancing the security of the boot process by preventing the initiation of UEFI drivers or OS boot files lacking valid digital signatures. </a:t>
            </a:r>
          </a:p>
          <a:p>
            <a:pPr algn="l"/>
            <a:r>
              <a:rPr lang="en-US" altLang="zh-TW" b="0" i="0" dirty="0">
                <a:solidFill>
                  <a:srgbClr val="374151"/>
                </a:solidFill>
                <a:effectLst/>
                <a:latin typeface="Söhne"/>
              </a:rPr>
              <a:t>- UEFI boot mode streamlines the computer boot process, resulting in faster startup speeds.</a:t>
            </a:r>
          </a:p>
          <a:p>
            <a:pPr algn="l"/>
            <a:endParaRPr lang="en-US" altLang="zh-TW" b="0" i="0" dirty="0">
              <a:solidFill>
                <a:srgbClr val="374151"/>
              </a:solidFill>
              <a:effectLst/>
              <a:latin typeface="Söhne"/>
            </a:endParaRPr>
          </a:p>
          <a:p>
            <a:pPr algn="l"/>
            <a:r>
              <a:rPr lang="en-US" altLang="zh-TW" b="0" i="0" dirty="0">
                <a:solidFill>
                  <a:srgbClr val="374151"/>
                </a:solidFill>
                <a:effectLst/>
                <a:latin typeface="Söhne"/>
              </a:rPr>
              <a:t>UEFI allows booting from USB</a:t>
            </a:r>
          </a:p>
          <a:p>
            <a:pPr algn="l"/>
            <a:r>
              <a:rPr lang="en-US" altLang="zh-TW" b="0" i="0" dirty="0">
                <a:solidFill>
                  <a:srgbClr val="374151"/>
                </a:solidFill>
                <a:effectLst/>
                <a:latin typeface="Söhne"/>
              </a:rPr>
              <a:t>- supports only FAT32 partitions</a:t>
            </a:r>
          </a:p>
          <a:p>
            <a:pPr algn="l"/>
            <a:r>
              <a:rPr lang="en-US" altLang="zh-TW" b="0" i="0" dirty="0">
                <a:solidFill>
                  <a:srgbClr val="374151"/>
                </a:solidFill>
                <a:effectLst/>
                <a:latin typeface="Söhne"/>
              </a:rPr>
              <a:t>- If your USB flash drive is not detected in the Boot Manager, please check format.</a:t>
            </a:r>
          </a:p>
        </p:txBody>
      </p:sp>
      <p:sp>
        <p:nvSpPr>
          <p:cNvPr id="4" name="Slide Number Placeholder 3">
            <a:extLst>
              <a:ext uri="{FF2B5EF4-FFF2-40B4-BE49-F238E27FC236}">
                <a16:creationId xmlns:a16="http://schemas.microsoft.com/office/drawing/2014/main" id="{FE363D86-DD9F-8D8C-074C-578B51F91B79}"/>
              </a:ext>
            </a:extLst>
          </p:cNvPr>
          <p:cNvSpPr>
            <a:spLocks noGrp="1"/>
          </p:cNvSpPr>
          <p:nvPr>
            <p:ph type="sldNum" sz="quarter" idx="5"/>
          </p:nvPr>
        </p:nvSpPr>
        <p:spPr/>
        <p:txBody>
          <a:bodyPr/>
          <a:lstStyle/>
          <a:p>
            <a:fld id="{25EBCAE1-3FED-420D-9C61-D6D1EFFFB145}" type="slidenum">
              <a:rPr lang="en-DE" smtClean="0"/>
              <a:t>23</a:t>
            </a:fld>
            <a:endParaRPr lang="en-DE"/>
          </a:p>
        </p:txBody>
      </p:sp>
    </p:spTree>
    <p:extLst>
      <p:ext uri="{BB962C8B-B14F-4D97-AF65-F5344CB8AC3E}">
        <p14:creationId xmlns:p14="http://schemas.microsoft.com/office/powerpoint/2010/main" val="27202668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02EFF-E86D-A8A4-9892-AB132A5B08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46B7BF-4FF5-C920-F3AF-A836969CDA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92329E-666D-A02A-ED7C-0023D92B2A3D}"/>
              </a:ext>
            </a:extLst>
          </p:cNvPr>
          <p:cNvSpPr>
            <a:spLocks noGrp="1"/>
          </p:cNvSpPr>
          <p:nvPr>
            <p:ph type="body" idx="1"/>
          </p:nvPr>
        </p:nvSpPr>
        <p:spPr/>
        <p:txBody>
          <a:bodyPr/>
          <a:lstStyle/>
          <a:p>
            <a:pPr algn="l"/>
            <a:r>
              <a:rPr lang="en-US" altLang="zh-TW" b="0" i="0" dirty="0">
                <a:solidFill>
                  <a:srgbClr val="374151"/>
                </a:solidFill>
                <a:effectLst/>
                <a:latin typeface="Söhne"/>
              </a:rPr>
              <a:t>- Intel I210 and I219 used as network adapters. They connect to the CPU through PCIe bus.</a:t>
            </a:r>
          </a:p>
          <a:p>
            <a:pPr algn="l"/>
            <a:r>
              <a:rPr lang="en-US" altLang="zh-TW" b="0" i="0" dirty="0">
                <a:solidFill>
                  <a:srgbClr val="374151"/>
                </a:solidFill>
                <a:effectLst/>
                <a:latin typeface="Söhne"/>
              </a:rPr>
              <a:t>- All the LAN interfaces use i210 on the A series.</a:t>
            </a:r>
          </a:p>
          <a:p>
            <a:pPr algn="l"/>
            <a:r>
              <a:rPr lang="en-US" altLang="zh-TW" b="0" i="0" dirty="0">
                <a:solidFill>
                  <a:srgbClr val="374151"/>
                </a:solidFill>
                <a:effectLst/>
                <a:latin typeface="Söhne"/>
              </a:rPr>
              <a:t>- Also all, but the first LAN interface uses i210 on the C series. Only the first LAN port uses i219</a:t>
            </a:r>
          </a:p>
          <a:p>
            <a:pPr algn="l"/>
            <a:r>
              <a:rPr lang="en-US" altLang="zh-TW" b="0" i="0" dirty="0">
                <a:solidFill>
                  <a:srgbClr val="374151"/>
                </a:solidFill>
                <a:effectLst/>
                <a:latin typeface="Söhne"/>
              </a:rPr>
              <a:t>- I219 features vPro capabilities, enabling the execution of remote connection functions using the Intel Management Engine BIOS Extension (AMT).</a:t>
            </a:r>
          </a:p>
          <a:p>
            <a:pPr algn="l"/>
            <a:r>
              <a:rPr lang="en-US" altLang="zh-TW" b="0" i="0" dirty="0">
                <a:solidFill>
                  <a:srgbClr val="374151"/>
                </a:solidFill>
                <a:effectLst/>
                <a:latin typeface="Söhne"/>
              </a:rPr>
              <a:t>- The AMT function is supported only in the C100 series with i5 and i7 CPUs only!</a:t>
            </a:r>
          </a:p>
          <a:p>
            <a:pPr algn="l"/>
            <a:endParaRPr lang="en-US" altLang="zh-TW"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827B6CBA-A0F8-3623-9F95-B160F41D63E9}"/>
              </a:ext>
            </a:extLst>
          </p:cNvPr>
          <p:cNvSpPr>
            <a:spLocks noGrp="1"/>
          </p:cNvSpPr>
          <p:nvPr>
            <p:ph type="sldNum" sz="quarter" idx="5"/>
          </p:nvPr>
        </p:nvSpPr>
        <p:spPr/>
        <p:txBody>
          <a:bodyPr/>
          <a:lstStyle/>
          <a:p>
            <a:fld id="{25EBCAE1-3FED-420D-9C61-D6D1EFFFB145}" type="slidenum">
              <a:rPr lang="en-DE" smtClean="0"/>
              <a:t>24</a:t>
            </a:fld>
            <a:endParaRPr lang="en-DE"/>
          </a:p>
        </p:txBody>
      </p:sp>
    </p:spTree>
    <p:extLst>
      <p:ext uri="{BB962C8B-B14F-4D97-AF65-F5344CB8AC3E}">
        <p14:creationId xmlns:p14="http://schemas.microsoft.com/office/powerpoint/2010/main" val="4794389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9E679-9E08-A7D9-CED9-2F66FD4B99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2AFFDA-5E6C-D0A2-A361-274CE35385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0ECD70-9F02-BEDC-C595-7F636624C053}"/>
              </a:ext>
            </a:extLst>
          </p:cNvPr>
          <p:cNvSpPr>
            <a:spLocks noGrp="1"/>
          </p:cNvSpPr>
          <p:nvPr>
            <p:ph type="body" idx="1"/>
          </p:nvPr>
        </p:nvSpPr>
        <p:spPr/>
        <p:txBody>
          <a:bodyPr/>
          <a:lstStyle/>
          <a:p>
            <a:pPr algn="l"/>
            <a:r>
              <a:rPr lang="en-US" altLang="zh-TW" b="0" i="0" dirty="0">
                <a:solidFill>
                  <a:srgbClr val="000000"/>
                </a:solidFill>
                <a:effectLst/>
                <a:latin typeface="Söhne"/>
              </a:rPr>
              <a:t>All RKP Models feature two SATA interfaces.  </a:t>
            </a:r>
          </a:p>
          <a:p>
            <a:pPr algn="l"/>
            <a:r>
              <a:rPr lang="en-US" altLang="zh-TW" b="0" i="0" dirty="0">
                <a:solidFill>
                  <a:srgbClr val="000000"/>
                </a:solidFill>
                <a:effectLst/>
                <a:latin typeface="Söhne"/>
              </a:rPr>
              <a:t>RKP-C100-C5 and C7 Models also support RAID level 0 and RAID level 1 with Intel Rapid Storage Technology (RST). </a:t>
            </a:r>
          </a:p>
          <a:p>
            <a:pPr algn="l"/>
            <a:r>
              <a:rPr lang="en-US" altLang="zh-TW" b="0" i="0" dirty="0">
                <a:solidFill>
                  <a:srgbClr val="000000"/>
                </a:solidFill>
                <a:effectLst/>
                <a:latin typeface="Söhne"/>
              </a:rPr>
              <a:t>In order to use it</a:t>
            </a:r>
          </a:p>
          <a:p>
            <a:pPr algn="l"/>
            <a:r>
              <a:rPr lang="en-US" altLang="zh-TW" b="0" i="0" dirty="0">
                <a:solidFill>
                  <a:srgbClr val="000000"/>
                </a:solidFill>
                <a:effectLst/>
                <a:latin typeface="Söhne"/>
              </a:rPr>
              <a:t>- Enable "Map SATA Root Port" within VMD, </a:t>
            </a:r>
          </a:p>
          <a:p>
            <a:pPr algn="l"/>
            <a:r>
              <a:rPr lang="en-US" altLang="zh-TW" b="0" i="0" dirty="0">
                <a:solidFill>
                  <a:srgbClr val="000000"/>
                </a:solidFill>
                <a:effectLst/>
                <a:latin typeface="Söhne"/>
              </a:rPr>
              <a:t>- RST can be configured in Device Manager.</a:t>
            </a:r>
          </a:p>
          <a:p>
            <a:pPr algn="l"/>
            <a:endParaRPr lang="en-US" altLang="zh-TW"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21807984-4C33-06A8-4557-31E32BADC480}"/>
              </a:ext>
            </a:extLst>
          </p:cNvPr>
          <p:cNvSpPr>
            <a:spLocks noGrp="1"/>
          </p:cNvSpPr>
          <p:nvPr>
            <p:ph type="sldNum" sz="quarter" idx="5"/>
          </p:nvPr>
        </p:nvSpPr>
        <p:spPr/>
        <p:txBody>
          <a:bodyPr/>
          <a:lstStyle/>
          <a:p>
            <a:fld id="{25EBCAE1-3FED-420D-9C61-D6D1EFFFB145}" type="slidenum">
              <a:rPr lang="en-DE" smtClean="0"/>
              <a:t>25</a:t>
            </a:fld>
            <a:endParaRPr lang="en-DE"/>
          </a:p>
        </p:txBody>
      </p:sp>
    </p:spTree>
    <p:extLst>
      <p:ext uri="{BB962C8B-B14F-4D97-AF65-F5344CB8AC3E}">
        <p14:creationId xmlns:p14="http://schemas.microsoft.com/office/powerpoint/2010/main" val="3170439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FE5F05-35C2-DD99-147E-32B37E3F04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8799FB-78BC-0654-807B-3017DAB06C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14DD06-9CE8-3548-52A6-3B4856730D4D}"/>
              </a:ext>
            </a:extLst>
          </p:cNvPr>
          <p:cNvSpPr>
            <a:spLocks noGrp="1"/>
          </p:cNvSpPr>
          <p:nvPr>
            <p:ph type="body" idx="1"/>
          </p:nvPr>
        </p:nvSpPr>
        <p:spPr/>
        <p:txBody>
          <a:bodyPr/>
          <a:lstStyle/>
          <a:p>
            <a:endParaRPr lang="LID4096" dirty="0"/>
          </a:p>
        </p:txBody>
      </p:sp>
      <p:sp>
        <p:nvSpPr>
          <p:cNvPr id="4" name="Slide Number Placeholder 3">
            <a:extLst>
              <a:ext uri="{FF2B5EF4-FFF2-40B4-BE49-F238E27FC236}">
                <a16:creationId xmlns:a16="http://schemas.microsoft.com/office/drawing/2014/main" id="{5EC75B44-03A1-CF7F-C684-55BA0F0975E5}"/>
              </a:ext>
            </a:extLst>
          </p:cNvPr>
          <p:cNvSpPr>
            <a:spLocks noGrp="1"/>
          </p:cNvSpPr>
          <p:nvPr>
            <p:ph type="sldNum" sz="quarter" idx="5"/>
          </p:nvPr>
        </p:nvSpPr>
        <p:spPr/>
        <p:txBody>
          <a:bodyPr/>
          <a:lstStyle/>
          <a:p>
            <a:fld id="{25EBCAE1-3FED-420D-9C61-D6D1EFFFB145}" type="slidenum">
              <a:rPr lang="en-DE" smtClean="0"/>
              <a:t>26</a:t>
            </a:fld>
            <a:endParaRPr lang="en-DE"/>
          </a:p>
        </p:txBody>
      </p:sp>
    </p:spTree>
    <p:extLst>
      <p:ext uri="{BB962C8B-B14F-4D97-AF65-F5344CB8AC3E}">
        <p14:creationId xmlns:p14="http://schemas.microsoft.com/office/powerpoint/2010/main" val="39269261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45C07-8884-AD2D-0A94-91B204C2B4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F68363-979B-8A4C-018C-BEE31B8037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217729-E21B-7AF1-1230-0ABB9C93D40A}"/>
              </a:ext>
            </a:extLst>
          </p:cNvPr>
          <p:cNvSpPr>
            <a:spLocks noGrp="1"/>
          </p:cNvSpPr>
          <p:nvPr>
            <p:ph type="body" idx="1"/>
          </p:nvPr>
        </p:nvSpPr>
        <p:spPr/>
        <p:txBody>
          <a:bodyPr/>
          <a:lstStyle/>
          <a:p>
            <a:pPr algn="l"/>
            <a:r>
              <a:rPr lang="en-US" altLang="zh-TW" b="0" i="0" dirty="0">
                <a:solidFill>
                  <a:srgbClr val="374151"/>
                </a:solidFill>
                <a:effectLst/>
                <a:latin typeface="Söhne"/>
              </a:rPr>
              <a:t>Two Windows licensing methods:</a:t>
            </a:r>
          </a:p>
          <a:p>
            <a:pPr algn="l"/>
            <a:r>
              <a:rPr lang="en-US" altLang="zh-TW" b="0" i="0" dirty="0">
                <a:solidFill>
                  <a:srgbClr val="374151"/>
                </a:solidFill>
                <a:effectLst/>
                <a:latin typeface="Söhne"/>
              </a:rPr>
              <a:t>- PKEA (Product Key Enty Activation) constitutes a single licensing key, whereby all devices possess a unique individual key printed on the license proof sticker</a:t>
            </a:r>
          </a:p>
          <a:p>
            <a:pPr algn="l"/>
            <a:r>
              <a:rPr lang="en-US" altLang="zh-TW" b="0" i="0" dirty="0">
                <a:solidFill>
                  <a:srgbClr val="374151"/>
                </a:solidFill>
                <a:effectLst/>
                <a:latin typeface="Söhne"/>
              </a:rPr>
              <a:t>- EPKEA, or Multiple Activation Key, also recognized as Company Key, involves each OEM signing the CLA having its own set of keys capable of activating multiple devices. This streamlines large-scale deployments by enabling activation on multiple devices with a single key.</a:t>
            </a:r>
          </a:p>
          <a:p>
            <a:pPr algn="l"/>
            <a:endParaRPr lang="en-US" altLang="zh-TW" b="0" i="0" dirty="0">
              <a:solidFill>
                <a:srgbClr val="374151"/>
              </a:solidFill>
              <a:effectLst/>
              <a:latin typeface="Söhne"/>
            </a:endParaRPr>
          </a:p>
          <a:p>
            <a:pPr algn="l"/>
            <a:r>
              <a:rPr lang="en-US" b="0" i="0" dirty="0">
                <a:solidFill>
                  <a:srgbClr val="707070"/>
                </a:solidFill>
                <a:effectLst/>
                <a:latin typeface="Arial" panose="020B0604020202020204" pitchFamily="34" charset="0"/>
              </a:rPr>
              <a:t>In case Windows is supplied with PKEA, one needs to scratch off the security layer from the product activation key on the license (COA, Certificate of Authenticity) and type it in manually and let the system finish the activation via the internet. The activation key can be used once for the device.</a:t>
            </a:r>
          </a:p>
          <a:p>
            <a:pPr algn="l"/>
            <a:endParaRPr lang="en-US" altLang="zh-TW" b="0" i="0" dirty="0">
              <a:solidFill>
                <a:srgbClr val="707070"/>
              </a:solidFill>
              <a:effectLst/>
              <a:latin typeface="Arial" panose="020B0604020202020204" pitchFamily="34" charset="0"/>
            </a:endParaRPr>
          </a:p>
          <a:p>
            <a:pPr algn="l"/>
            <a:r>
              <a:rPr lang="en-US" altLang="zh-TW" b="0" i="0" dirty="0">
                <a:solidFill>
                  <a:srgbClr val="707070"/>
                </a:solidFill>
                <a:effectLst/>
                <a:latin typeface="Arial" panose="020B0604020202020204" pitchFamily="34" charset="0"/>
              </a:rPr>
              <a:t>In case </a:t>
            </a:r>
            <a:r>
              <a:rPr lang="en-US" altLang="zh-TW" b="0" i="0" dirty="0">
                <a:solidFill>
                  <a:srgbClr val="374151"/>
                </a:solidFill>
                <a:effectLst/>
                <a:latin typeface="Söhne"/>
              </a:rPr>
              <a:t>of </a:t>
            </a:r>
            <a:r>
              <a:rPr lang="en-US" altLang="zh-TW" b="0" i="0" dirty="0" err="1">
                <a:solidFill>
                  <a:srgbClr val="374151"/>
                </a:solidFill>
                <a:effectLst/>
                <a:latin typeface="Söhne"/>
              </a:rPr>
              <a:t>ePKEA</a:t>
            </a:r>
            <a:r>
              <a:rPr lang="en-US" b="0" i="0" dirty="0">
                <a:solidFill>
                  <a:srgbClr val="707070"/>
                </a:solidFill>
                <a:effectLst/>
                <a:latin typeface="Arial" panose="020B0604020202020204" pitchFamily="34" charset="0"/>
              </a:rPr>
              <a:t> an activation key from Microsoft assigned to the CLA of the OEM, which needs to be built into the image. No manual activation and internet connection is needed. All images have the same key.</a:t>
            </a:r>
            <a:endParaRPr lang="en-US" altLang="zh-TW" b="0" i="0" dirty="0">
              <a:solidFill>
                <a:srgbClr val="374151"/>
              </a:solidFill>
              <a:effectLst/>
              <a:latin typeface="Söhne"/>
            </a:endParaRPr>
          </a:p>
          <a:p>
            <a:pPr algn="l"/>
            <a:endParaRPr lang="en-US" altLang="zh-TW" b="0" i="0" dirty="0">
              <a:solidFill>
                <a:srgbClr val="374151"/>
              </a:solidFill>
              <a:effectLst/>
              <a:latin typeface="Söhne"/>
            </a:endParaRPr>
          </a:p>
          <a:p>
            <a:r>
              <a:rPr lang="en-US" dirty="0"/>
              <a:t>It is not clear, which Windows licensing scheme is used for DRP/BXP/RKP series.</a:t>
            </a:r>
            <a:endParaRPr lang="en-DE" dirty="0"/>
          </a:p>
        </p:txBody>
      </p:sp>
      <p:sp>
        <p:nvSpPr>
          <p:cNvPr id="4" name="Slide Number Placeholder 3">
            <a:extLst>
              <a:ext uri="{FF2B5EF4-FFF2-40B4-BE49-F238E27FC236}">
                <a16:creationId xmlns:a16="http://schemas.microsoft.com/office/drawing/2014/main" id="{9E5203C6-AD34-000E-3F3B-7FBD04ED1B56}"/>
              </a:ext>
            </a:extLst>
          </p:cNvPr>
          <p:cNvSpPr>
            <a:spLocks noGrp="1"/>
          </p:cNvSpPr>
          <p:nvPr>
            <p:ph type="sldNum" sz="quarter" idx="5"/>
          </p:nvPr>
        </p:nvSpPr>
        <p:spPr/>
        <p:txBody>
          <a:bodyPr/>
          <a:lstStyle/>
          <a:p>
            <a:fld id="{25EBCAE1-3FED-420D-9C61-D6D1EFFFB145}" type="slidenum">
              <a:rPr lang="en-DE" smtClean="0"/>
              <a:t>27</a:t>
            </a:fld>
            <a:endParaRPr lang="en-DE"/>
          </a:p>
        </p:txBody>
      </p:sp>
    </p:spTree>
    <p:extLst>
      <p:ext uri="{BB962C8B-B14F-4D97-AF65-F5344CB8AC3E}">
        <p14:creationId xmlns:p14="http://schemas.microsoft.com/office/powerpoint/2010/main" val="22572871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6BA23-0286-9F6A-A31D-8DFDC7781B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398050-EBB3-17E3-57C7-49B46B76AF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89AA97-15E7-DA1F-FB56-AD425CA5C772}"/>
              </a:ext>
            </a:extLst>
          </p:cNvPr>
          <p:cNvSpPr>
            <a:spLocks noGrp="1"/>
          </p:cNvSpPr>
          <p:nvPr>
            <p:ph type="body" idx="1"/>
          </p:nvPr>
        </p:nvSpPr>
        <p:spPr/>
        <p:txBody>
          <a:bodyPr/>
          <a:lstStyle/>
          <a:p>
            <a:pPr algn="l"/>
            <a:r>
              <a:rPr lang="en-US" altLang="zh-TW" sz="1200" b="0" i="0" dirty="0">
                <a:solidFill>
                  <a:srgbClr val="374151"/>
                </a:solidFill>
                <a:effectLst/>
                <a:latin typeface="Söhne"/>
              </a:rPr>
              <a:t>Here is the current list of Windows versions and supported product license keys. </a:t>
            </a:r>
          </a:p>
          <a:p>
            <a:pPr algn="l"/>
            <a:r>
              <a:rPr lang="en-US" altLang="zh-TW" sz="1200" b="0" i="0" dirty="0">
                <a:solidFill>
                  <a:srgbClr val="374151"/>
                </a:solidFill>
                <a:effectLst/>
                <a:latin typeface="Söhne"/>
              </a:rPr>
              <a:t>- Windows 10 Embedded Long-Term Support versions support both PKEA and EPKEA licensing</a:t>
            </a:r>
          </a:p>
          <a:p>
            <a:pPr algn="l"/>
            <a:r>
              <a:rPr lang="en-US" altLang="zh-TW" sz="1200" b="0" i="0" dirty="0">
                <a:solidFill>
                  <a:srgbClr val="374151"/>
                </a:solidFill>
                <a:effectLst/>
                <a:latin typeface="Söhne"/>
              </a:rPr>
              <a:t>- Windows 10 Pro version is now End of Life and cannot be purchased</a:t>
            </a:r>
          </a:p>
          <a:p>
            <a:pPr algn="l"/>
            <a:r>
              <a:rPr lang="en-US" altLang="zh-TW" sz="1200" b="0" i="0" dirty="0">
                <a:solidFill>
                  <a:srgbClr val="374151"/>
                </a:solidFill>
                <a:effectLst/>
                <a:latin typeface="Söhne"/>
              </a:rPr>
              <a:t>- Windows 11 Pro is available with PKEA licensing only</a:t>
            </a:r>
          </a:p>
          <a:p>
            <a:pPr algn="l"/>
            <a:r>
              <a:rPr lang="en-US" altLang="zh-TW" sz="1200" b="0" i="0" dirty="0">
                <a:solidFill>
                  <a:srgbClr val="374151"/>
                </a:solidFill>
                <a:effectLst/>
                <a:latin typeface="Söhne"/>
              </a:rPr>
              <a:t>- Windows Server product is not supported on DRP/BXP/RKP platform.</a:t>
            </a:r>
          </a:p>
          <a:p>
            <a:endParaRPr lang="en-US" dirty="0"/>
          </a:p>
          <a:p>
            <a:r>
              <a:rPr lang="en-US" dirty="0"/>
              <a:t>As told earlier – we will be able to supply more information on what can be ordered later.</a:t>
            </a:r>
            <a:endParaRPr lang="en-DE" dirty="0"/>
          </a:p>
        </p:txBody>
      </p:sp>
      <p:sp>
        <p:nvSpPr>
          <p:cNvPr id="4" name="Slide Number Placeholder 3">
            <a:extLst>
              <a:ext uri="{FF2B5EF4-FFF2-40B4-BE49-F238E27FC236}">
                <a16:creationId xmlns:a16="http://schemas.microsoft.com/office/drawing/2014/main" id="{CE2E6249-122A-F4D0-27D3-B451E8051B7D}"/>
              </a:ext>
            </a:extLst>
          </p:cNvPr>
          <p:cNvSpPr>
            <a:spLocks noGrp="1"/>
          </p:cNvSpPr>
          <p:nvPr>
            <p:ph type="sldNum" sz="quarter" idx="5"/>
          </p:nvPr>
        </p:nvSpPr>
        <p:spPr/>
        <p:txBody>
          <a:bodyPr/>
          <a:lstStyle/>
          <a:p>
            <a:fld id="{25EBCAE1-3FED-420D-9C61-D6D1EFFFB145}" type="slidenum">
              <a:rPr lang="en-DE" smtClean="0"/>
              <a:t>28</a:t>
            </a:fld>
            <a:endParaRPr lang="en-DE"/>
          </a:p>
        </p:txBody>
      </p:sp>
    </p:spTree>
    <p:extLst>
      <p:ext uri="{BB962C8B-B14F-4D97-AF65-F5344CB8AC3E}">
        <p14:creationId xmlns:p14="http://schemas.microsoft.com/office/powerpoint/2010/main" val="42773505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76492-AADF-41CF-3713-AFA081D28C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48FB7D-4F8B-F298-8D2E-9D45894881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670604-227C-5D7B-906B-081885B1D4A2}"/>
              </a:ext>
            </a:extLst>
          </p:cNvPr>
          <p:cNvSpPr>
            <a:spLocks noGrp="1"/>
          </p:cNvSpPr>
          <p:nvPr>
            <p:ph type="body" idx="1"/>
          </p:nvPr>
        </p:nvSpPr>
        <p:spPr/>
        <p:txBody>
          <a:bodyPr/>
          <a:lstStyle/>
          <a:p>
            <a:pPr algn="l"/>
            <a:r>
              <a:rPr lang="en-US" altLang="zh-TW" b="0" i="0" dirty="0">
                <a:solidFill>
                  <a:srgbClr val="374151"/>
                </a:solidFill>
                <a:effectLst/>
                <a:latin typeface="Söhne"/>
              </a:rPr>
              <a:t>Activating a PKEA license requires internet connection</a:t>
            </a:r>
          </a:p>
          <a:p>
            <a:pPr algn="l"/>
            <a:r>
              <a:rPr lang="en-US" altLang="zh-TW" b="0" i="0" dirty="0">
                <a:solidFill>
                  <a:srgbClr val="374151"/>
                </a:solidFill>
                <a:effectLst/>
                <a:latin typeface="Söhne"/>
              </a:rPr>
              <a:t>During activation Windows sends a unique ID created from the motherboard resources and CPU ID </a:t>
            </a:r>
          </a:p>
          <a:p>
            <a:pPr algn="l"/>
            <a:r>
              <a:rPr lang="en-US" altLang="zh-TW" b="0" i="0" dirty="0">
                <a:solidFill>
                  <a:srgbClr val="374151"/>
                </a:solidFill>
                <a:effectLst/>
                <a:latin typeface="Söhne"/>
              </a:rPr>
              <a:t>It is recorded on the Microsoft Activation Server. </a:t>
            </a:r>
          </a:p>
          <a:p>
            <a:pPr algn="l"/>
            <a:r>
              <a:rPr lang="en-US" altLang="zh-TW" b="0" i="0" dirty="0">
                <a:solidFill>
                  <a:srgbClr val="374151"/>
                </a:solidFill>
                <a:effectLst/>
                <a:latin typeface="Söhne"/>
              </a:rPr>
              <a:t>On successful registration - status changes to "Active," </a:t>
            </a:r>
          </a:p>
          <a:p>
            <a:pPr algn="l"/>
            <a:endParaRPr lang="en-US" altLang="zh-TW" b="0" i="0" dirty="0">
              <a:solidFill>
                <a:srgbClr val="374151"/>
              </a:solidFill>
              <a:effectLst/>
              <a:latin typeface="Söhne"/>
            </a:endParaRPr>
          </a:p>
          <a:p>
            <a:pPr algn="l"/>
            <a:r>
              <a:rPr lang="en-US" altLang="zh-TW" b="0" i="0" dirty="0">
                <a:solidFill>
                  <a:srgbClr val="374151"/>
                </a:solidFill>
                <a:effectLst/>
                <a:latin typeface="Söhne"/>
              </a:rPr>
              <a:t>Re-installation</a:t>
            </a:r>
          </a:p>
          <a:p>
            <a:pPr algn="l"/>
            <a:r>
              <a:rPr lang="en-US" altLang="zh-TW" b="0" i="0" dirty="0">
                <a:solidFill>
                  <a:srgbClr val="374151"/>
                </a:solidFill>
                <a:effectLst/>
                <a:latin typeface="Söhne"/>
              </a:rPr>
              <a:t>- if you are reinstalling the same version of Windows and connect to the network, it will automatically activate. </a:t>
            </a:r>
          </a:p>
          <a:p>
            <a:pPr algn="l"/>
            <a:r>
              <a:rPr lang="en-US" altLang="zh-TW" b="0" i="0" dirty="0">
                <a:solidFill>
                  <a:srgbClr val="374151"/>
                </a:solidFill>
                <a:effectLst/>
                <a:latin typeface="Söhne"/>
              </a:rPr>
              <a:t>- if you reinstall a different version of Windows, activation will not be possible.</a:t>
            </a:r>
          </a:p>
          <a:p>
            <a:endParaRPr lang="en-DE" dirty="0"/>
          </a:p>
        </p:txBody>
      </p:sp>
      <p:sp>
        <p:nvSpPr>
          <p:cNvPr id="4" name="Slide Number Placeholder 3">
            <a:extLst>
              <a:ext uri="{FF2B5EF4-FFF2-40B4-BE49-F238E27FC236}">
                <a16:creationId xmlns:a16="http://schemas.microsoft.com/office/drawing/2014/main" id="{1CB7958F-4636-404F-2434-BA7C7A9542C5}"/>
              </a:ext>
            </a:extLst>
          </p:cNvPr>
          <p:cNvSpPr>
            <a:spLocks noGrp="1"/>
          </p:cNvSpPr>
          <p:nvPr>
            <p:ph type="sldNum" sz="quarter" idx="5"/>
          </p:nvPr>
        </p:nvSpPr>
        <p:spPr/>
        <p:txBody>
          <a:bodyPr/>
          <a:lstStyle/>
          <a:p>
            <a:fld id="{25EBCAE1-3FED-420D-9C61-D6D1EFFFB145}" type="slidenum">
              <a:rPr lang="en-DE" smtClean="0"/>
              <a:t>29</a:t>
            </a:fld>
            <a:endParaRPr lang="en-DE"/>
          </a:p>
        </p:txBody>
      </p:sp>
    </p:spTree>
    <p:extLst>
      <p:ext uri="{BB962C8B-B14F-4D97-AF65-F5344CB8AC3E}">
        <p14:creationId xmlns:p14="http://schemas.microsoft.com/office/powerpoint/2010/main" val="937752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C21F4-70F9-7C13-0880-95C8B2ADBC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345B62-78B2-B08C-B5F0-C75B177461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CBAAE1-3D27-152D-54CF-B4D8589D2824}"/>
              </a:ext>
            </a:extLst>
          </p:cNvPr>
          <p:cNvSpPr>
            <a:spLocks noGrp="1"/>
          </p:cNvSpPr>
          <p:nvPr>
            <p:ph type="body" idx="1"/>
          </p:nvPr>
        </p:nvSpPr>
        <p:spPr/>
        <p:txBody>
          <a:bodyPr/>
          <a:lstStyle/>
          <a:p>
            <a:endParaRPr lang="LID4096" dirty="0"/>
          </a:p>
        </p:txBody>
      </p:sp>
      <p:sp>
        <p:nvSpPr>
          <p:cNvPr id="4" name="Slide Number Placeholder 3">
            <a:extLst>
              <a:ext uri="{FF2B5EF4-FFF2-40B4-BE49-F238E27FC236}">
                <a16:creationId xmlns:a16="http://schemas.microsoft.com/office/drawing/2014/main" id="{F2ACCEB5-1BCA-EE70-9C8D-1BE0FBCE081D}"/>
              </a:ext>
            </a:extLst>
          </p:cNvPr>
          <p:cNvSpPr>
            <a:spLocks noGrp="1"/>
          </p:cNvSpPr>
          <p:nvPr>
            <p:ph type="sldNum" sz="quarter" idx="5"/>
          </p:nvPr>
        </p:nvSpPr>
        <p:spPr/>
        <p:txBody>
          <a:bodyPr/>
          <a:lstStyle/>
          <a:p>
            <a:fld id="{25EBCAE1-3FED-420D-9C61-D6D1EFFFB145}" type="slidenum">
              <a:rPr lang="en-DE" smtClean="0"/>
              <a:t>3</a:t>
            </a:fld>
            <a:endParaRPr lang="en-DE"/>
          </a:p>
        </p:txBody>
      </p:sp>
    </p:spTree>
    <p:extLst>
      <p:ext uri="{BB962C8B-B14F-4D97-AF65-F5344CB8AC3E}">
        <p14:creationId xmlns:p14="http://schemas.microsoft.com/office/powerpoint/2010/main" val="11247169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299034-918A-63CC-8FD4-5C1E82976D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B4AE4B-E542-DBE3-87AE-F2413F4E06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0AA3A4-7004-AD3F-5F2D-6926D00671E9}"/>
              </a:ext>
            </a:extLst>
          </p:cNvPr>
          <p:cNvSpPr>
            <a:spLocks noGrp="1"/>
          </p:cNvSpPr>
          <p:nvPr>
            <p:ph type="body" idx="1"/>
          </p:nvPr>
        </p:nvSpPr>
        <p:spPr/>
        <p:txBody>
          <a:bodyPr/>
          <a:lstStyle/>
          <a:p>
            <a:pPr algn="l"/>
            <a:r>
              <a:rPr lang="en-US" b="0" i="0" dirty="0">
                <a:solidFill>
                  <a:srgbClr val="374151"/>
                </a:solidFill>
                <a:effectLst/>
                <a:latin typeface="Söhne"/>
              </a:rPr>
              <a:t>Serial Interface utility is a Windows-based utility and consists of two processes: </a:t>
            </a:r>
          </a:p>
          <a:p>
            <a:pPr algn="l"/>
            <a:r>
              <a:rPr lang="en-US" b="0" i="0" dirty="0">
                <a:solidFill>
                  <a:srgbClr val="374151"/>
                </a:solidFill>
                <a:effectLst/>
                <a:latin typeface="Söhne"/>
              </a:rPr>
              <a:t>- service process</a:t>
            </a:r>
          </a:p>
          <a:p>
            <a:pPr algn="l"/>
            <a:r>
              <a:rPr lang="en-US" b="0" i="0" dirty="0">
                <a:solidFill>
                  <a:srgbClr val="374151"/>
                </a:solidFill>
                <a:effectLst/>
                <a:latin typeface="Söhne"/>
              </a:rPr>
              <a:t>- utility process.</a:t>
            </a:r>
          </a:p>
          <a:p>
            <a:pPr algn="l"/>
            <a:endParaRPr lang="en-US" b="0" i="0" dirty="0">
              <a:solidFill>
                <a:srgbClr val="374151"/>
              </a:solidFill>
              <a:effectLst/>
              <a:latin typeface="Söhne"/>
            </a:endParaRPr>
          </a:p>
          <a:p>
            <a:pPr algn="l"/>
            <a:r>
              <a:rPr lang="en-US" b="0" i="0" dirty="0">
                <a:solidFill>
                  <a:srgbClr val="374151"/>
                </a:solidFill>
                <a:effectLst/>
                <a:latin typeface="Söhne"/>
              </a:rPr>
              <a:t>Upon system boot-up:</a:t>
            </a:r>
          </a:p>
          <a:p>
            <a:pPr algn="l"/>
            <a:r>
              <a:rPr lang="en-US" b="0" i="0" dirty="0">
                <a:solidFill>
                  <a:srgbClr val="374151"/>
                </a:solidFill>
                <a:effectLst/>
                <a:latin typeface="Söhne"/>
              </a:rPr>
              <a:t>- service process reads the recorded UART mode information from the registry. </a:t>
            </a:r>
          </a:p>
          <a:p>
            <a:pPr algn="l"/>
            <a:r>
              <a:rPr lang="en-US" b="0" i="0" dirty="0">
                <a:solidFill>
                  <a:srgbClr val="374151"/>
                </a:solidFill>
                <a:effectLst/>
                <a:latin typeface="Söhne"/>
              </a:rPr>
              <a:t>- it uses the utility process to set the UART mode accordingly. </a:t>
            </a:r>
          </a:p>
          <a:p>
            <a:pPr algn="l"/>
            <a:r>
              <a:rPr lang="en-US" b="0" i="0" dirty="0">
                <a:solidFill>
                  <a:srgbClr val="374151"/>
                </a:solidFill>
                <a:effectLst/>
                <a:latin typeface="Söhne"/>
              </a:rPr>
              <a:t>- When service is stopped, it updates the current UART mode into the registry.</a:t>
            </a:r>
          </a:p>
          <a:p>
            <a:pPr algn="l"/>
            <a:endParaRPr lang="en-US" b="0" i="0" dirty="0">
              <a:solidFill>
                <a:srgbClr val="374151"/>
              </a:solidFill>
              <a:effectLst/>
              <a:latin typeface="Söhne"/>
            </a:endParaRPr>
          </a:p>
          <a:p>
            <a:pPr algn="l"/>
            <a:r>
              <a:rPr lang="en-US" b="0" i="0" dirty="0">
                <a:solidFill>
                  <a:srgbClr val="374151"/>
                </a:solidFill>
                <a:effectLst/>
                <a:latin typeface="Söhne"/>
              </a:rPr>
              <a:t>The utility provides two main functionalities by using a device API: "get UART mode" and "set UART mode.“</a:t>
            </a:r>
          </a:p>
          <a:p>
            <a:pPr marL="0" indent="0" algn="l">
              <a:buFont typeface="Arial" panose="020B0604020202020204" pitchFamily="34" charset="0"/>
              <a:buNone/>
            </a:pPr>
            <a:r>
              <a:rPr lang="en-US" b="0" i="0" dirty="0">
                <a:solidFill>
                  <a:srgbClr val="374151"/>
                </a:solidFill>
                <a:effectLst/>
                <a:latin typeface="Söhne"/>
              </a:rPr>
              <a:t>- "Get UART mode“ utilizes API to retrieve the current UART mode of the device and displays it on the user interface.</a:t>
            </a:r>
          </a:p>
          <a:p>
            <a:pPr algn="l">
              <a:buFont typeface="Arial" panose="020B0604020202020204" pitchFamily="34" charset="0"/>
              <a:buNone/>
            </a:pPr>
            <a:r>
              <a:rPr lang="en-US" altLang="zh-TW" b="0" i="0" dirty="0">
                <a:solidFill>
                  <a:srgbClr val="374151"/>
                </a:solidFill>
                <a:effectLst/>
                <a:latin typeface="Söhne"/>
              </a:rPr>
              <a:t>- </a:t>
            </a:r>
            <a:r>
              <a:rPr lang="en-US" b="0" i="0" dirty="0">
                <a:solidFill>
                  <a:srgbClr val="374151"/>
                </a:solidFill>
                <a:effectLst/>
                <a:latin typeface="Söhne"/>
              </a:rPr>
              <a:t>"Set UART mode" uses API to write UART mode to the device and it updates this value to the registry. </a:t>
            </a:r>
          </a:p>
          <a:p>
            <a:pPr algn="l">
              <a:buFont typeface="Arial" panose="020B0604020202020204" pitchFamily="34" charset="0"/>
              <a:buNone/>
            </a:pPr>
            <a:endParaRPr lang="en-US" b="0" i="0" dirty="0">
              <a:solidFill>
                <a:srgbClr val="374151"/>
              </a:solidFill>
              <a:effectLst/>
              <a:latin typeface="Söhne"/>
            </a:endParaRPr>
          </a:p>
          <a:p>
            <a:r>
              <a:rPr lang="en-US" b="0" i="0" dirty="0">
                <a:solidFill>
                  <a:srgbClr val="374151"/>
                </a:solidFill>
                <a:effectLst/>
                <a:latin typeface="Söhne"/>
              </a:rPr>
              <a:t>The Registry address we use is HKEY_LOCAL_MACHINE\SOFTWARE\MOXA\</a:t>
            </a:r>
            <a:r>
              <a:rPr lang="en-US" b="0" i="0" dirty="0" err="1">
                <a:solidFill>
                  <a:srgbClr val="374151"/>
                </a:solidFill>
                <a:effectLst/>
                <a:latin typeface="Söhne"/>
              </a:rPr>
              <a:t>SerialInterface</a:t>
            </a:r>
            <a:r>
              <a:rPr lang="en-US" b="0" i="0" dirty="0">
                <a:solidFill>
                  <a:srgbClr val="374151"/>
                </a:solidFill>
                <a:effectLst/>
                <a:latin typeface="Söhne"/>
              </a:rPr>
              <a:t>. </a:t>
            </a:r>
          </a:p>
          <a:p>
            <a:r>
              <a:rPr lang="en-US" b="0" i="0" dirty="0">
                <a:solidFill>
                  <a:srgbClr val="374151"/>
                </a:solidFill>
                <a:effectLst/>
                <a:latin typeface="Söhne"/>
              </a:rPr>
              <a:t>You can use the Registry Editor to check if the registry values for the port have been properly changed.</a:t>
            </a:r>
            <a:endParaRPr lang="en-US" dirty="0"/>
          </a:p>
          <a:p>
            <a:pPr algn="l">
              <a:buFont typeface="Arial" panose="020B0604020202020204" pitchFamily="34" charset="0"/>
              <a:buNone/>
            </a:pPr>
            <a:endParaRPr lang="en-US" b="0" i="0" dirty="0">
              <a:solidFill>
                <a:srgbClr val="374151"/>
              </a:solidFill>
              <a:effectLst/>
              <a:latin typeface="Söhne"/>
            </a:endParaRPr>
          </a:p>
          <a:p>
            <a:endParaRPr lang="en-US" dirty="0"/>
          </a:p>
        </p:txBody>
      </p:sp>
      <p:sp>
        <p:nvSpPr>
          <p:cNvPr id="4" name="Slide Number Placeholder 3">
            <a:extLst>
              <a:ext uri="{FF2B5EF4-FFF2-40B4-BE49-F238E27FC236}">
                <a16:creationId xmlns:a16="http://schemas.microsoft.com/office/drawing/2014/main" id="{25487EA1-2B0B-4F25-81FB-FF227101B74D}"/>
              </a:ext>
            </a:extLst>
          </p:cNvPr>
          <p:cNvSpPr>
            <a:spLocks noGrp="1"/>
          </p:cNvSpPr>
          <p:nvPr>
            <p:ph type="sldNum" sz="quarter" idx="5"/>
          </p:nvPr>
        </p:nvSpPr>
        <p:spPr/>
        <p:txBody>
          <a:bodyPr/>
          <a:lstStyle/>
          <a:p>
            <a:fld id="{25EBCAE1-3FED-420D-9C61-D6D1EFFFB145}" type="slidenum">
              <a:rPr lang="en-DE" smtClean="0"/>
              <a:t>30</a:t>
            </a:fld>
            <a:endParaRPr lang="en-DE"/>
          </a:p>
        </p:txBody>
      </p:sp>
    </p:spTree>
    <p:extLst>
      <p:ext uri="{BB962C8B-B14F-4D97-AF65-F5344CB8AC3E}">
        <p14:creationId xmlns:p14="http://schemas.microsoft.com/office/powerpoint/2010/main" val="15717299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89FD4-9D94-8D3F-7C8A-3957517206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599BC5-663F-4EB8-EDA7-6C00ED96ED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BEA43F-A32E-3CAE-F6E1-1965C9D8638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err="1">
                <a:solidFill>
                  <a:srgbClr val="374151"/>
                </a:solidFill>
                <a:effectLst/>
                <a:latin typeface="Söhne"/>
              </a:rPr>
              <a:t>MoxaIOController</a:t>
            </a:r>
            <a:r>
              <a:rPr lang="en-US" b="0" i="0" dirty="0">
                <a:solidFill>
                  <a:srgbClr val="374151"/>
                </a:solidFill>
                <a:effectLst/>
                <a:latin typeface="Söhne"/>
              </a:rPr>
              <a:t> utility is a universal command-line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74151"/>
                </a:solidFill>
                <a:effectLst/>
                <a:latin typeface="Söhne"/>
              </a:rPr>
              <a:t>It supports a range of functionalities, including SIM, LED, UART, Relay, </a:t>
            </a:r>
            <a:r>
              <a:rPr lang="en-US" b="0" i="0" dirty="0" err="1">
                <a:solidFill>
                  <a:srgbClr val="374151"/>
                </a:solidFill>
                <a:effectLst/>
                <a:latin typeface="Söhne"/>
              </a:rPr>
              <a:t>etc</a:t>
            </a:r>
            <a:endParaRPr lang="en-US" b="0" i="0" dirty="0">
              <a:solidFill>
                <a:srgbClr val="374151"/>
              </a:solidFill>
              <a:effectLst/>
              <a:latin typeface="Söhn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74151"/>
                </a:solidFill>
                <a:effectLst/>
                <a:latin typeface="Söhne"/>
              </a:rPr>
              <a:t>Different models have their corresponding supported IO functionalities specified in the config files. The utility can then use APIs to control these IO functions of the device.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374151"/>
              </a:solidFill>
              <a:effectLst/>
              <a:latin typeface="Söhn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74151"/>
                </a:solidFill>
                <a:effectLst/>
                <a:latin typeface="Söhne"/>
              </a:rPr>
              <a:t>For DRP it can be used for UART settings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74151"/>
                </a:solidFill>
                <a:effectLst/>
                <a:latin typeface="Söhne"/>
              </a:rPr>
              <a:t>For BXP and RKP it can handle UARTs, digital inputs and outputs</a:t>
            </a:r>
            <a:endParaRPr lang="en-US" dirty="0"/>
          </a:p>
          <a:p>
            <a:endParaRPr lang="en-DE" dirty="0"/>
          </a:p>
        </p:txBody>
      </p:sp>
      <p:sp>
        <p:nvSpPr>
          <p:cNvPr id="4" name="Slide Number Placeholder 3">
            <a:extLst>
              <a:ext uri="{FF2B5EF4-FFF2-40B4-BE49-F238E27FC236}">
                <a16:creationId xmlns:a16="http://schemas.microsoft.com/office/drawing/2014/main" id="{704BD83F-8A1B-8F1A-632A-A785419EA4C2}"/>
              </a:ext>
            </a:extLst>
          </p:cNvPr>
          <p:cNvSpPr>
            <a:spLocks noGrp="1"/>
          </p:cNvSpPr>
          <p:nvPr>
            <p:ph type="sldNum" sz="quarter" idx="5"/>
          </p:nvPr>
        </p:nvSpPr>
        <p:spPr/>
        <p:txBody>
          <a:bodyPr/>
          <a:lstStyle/>
          <a:p>
            <a:fld id="{25EBCAE1-3FED-420D-9C61-D6D1EFFFB145}" type="slidenum">
              <a:rPr lang="en-DE" smtClean="0"/>
              <a:t>31</a:t>
            </a:fld>
            <a:endParaRPr lang="en-DE"/>
          </a:p>
        </p:txBody>
      </p:sp>
    </p:spTree>
    <p:extLst>
      <p:ext uri="{BB962C8B-B14F-4D97-AF65-F5344CB8AC3E}">
        <p14:creationId xmlns:p14="http://schemas.microsoft.com/office/powerpoint/2010/main" val="14499100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6D200-437C-BB89-088D-1436CF691A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53E89B-EDA2-F421-61AE-2306228DA0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6F0AEF-C799-343D-C377-E4EB14AF4AEC}"/>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497C7AC5-7E8B-AA57-B4C6-097DCD291177}"/>
              </a:ext>
            </a:extLst>
          </p:cNvPr>
          <p:cNvSpPr>
            <a:spLocks noGrp="1"/>
          </p:cNvSpPr>
          <p:nvPr>
            <p:ph type="sldNum" sz="quarter" idx="5"/>
          </p:nvPr>
        </p:nvSpPr>
        <p:spPr/>
        <p:txBody>
          <a:bodyPr/>
          <a:lstStyle/>
          <a:p>
            <a:fld id="{25EBCAE1-3FED-420D-9C61-D6D1EFFFB145}" type="slidenum">
              <a:rPr lang="en-DE" smtClean="0"/>
              <a:t>32</a:t>
            </a:fld>
            <a:endParaRPr lang="en-DE"/>
          </a:p>
        </p:txBody>
      </p:sp>
    </p:spTree>
    <p:extLst>
      <p:ext uri="{BB962C8B-B14F-4D97-AF65-F5344CB8AC3E}">
        <p14:creationId xmlns:p14="http://schemas.microsoft.com/office/powerpoint/2010/main" val="593053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99AC9-4DA6-4C4C-546A-AFF8ACF7F1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93D51E-7011-788D-9064-FBA598B0E9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3A2AEE-A8C7-7855-7DBD-AC90571C37B5}"/>
              </a:ext>
            </a:extLst>
          </p:cNvPr>
          <p:cNvSpPr>
            <a:spLocks noGrp="1"/>
          </p:cNvSpPr>
          <p:nvPr>
            <p:ph type="body" idx="1"/>
          </p:nvPr>
        </p:nvSpPr>
        <p:spPr/>
        <p:txBody>
          <a:bodyPr/>
          <a:lstStyle/>
          <a:p>
            <a:endParaRPr lang="LID4096" dirty="0"/>
          </a:p>
        </p:txBody>
      </p:sp>
      <p:sp>
        <p:nvSpPr>
          <p:cNvPr id="4" name="Slide Number Placeholder 3">
            <a:extLst>
              <a:ext uri="{FF2B5EF4-FFF2-40B4-BE49-F238E27FC236}">
                <a16:creationId xmlns:a16="http://schemas.microsoft.com/office/drawing/2014/main" id="{75CA29D4-E0A6-1823-3FFB-ADD7BD06E3C6}"/>
              </a:ext>
            </a:extLst>
          </p:cNvPr>
          <p:cNvSpPr>
            <a:spLocks noGrp="1"/>
          </p:cNvSpPr>
          <p:nvPr>
            <p:ph type="sldNum" sz="quarter" idx="5"/>
          </p:nvPr>
        </p:nvSpPr>
        <p:spPr/>
        <p:txBody>
          <a:bodyPr/>
          <a:lstStyle/>
          <a:p>
            <a:fld id="{25EBCAE1-3FED-420D-9C61-D6D1EFFFB145}" type="slidenum">
              <a:rPr lang="en-DE" smtClean="0"/>
              <a:t>33</a:t>
            </a:fld>
            <a:endParaRPr lang="en-DE"/>
          </a:p>
        </p:txBody>
      </p:sp>
    </p:spTree>
    <p:extLst>
      <p:ext uri="{BB962C8B-B14F-4D97-AF65-F5344CB8AC3E}">
        <p14:creationId xmlns:p14="http://schemas.microsoft.com/office/powerpoint/2010/main" val="31693390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D8018-4A0E-1492-098F-AC81B6D980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BE52D5-3B45-2910-0D2F-D0E19BB602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0EE5E7-639E-9BFE-5F31-43A1F54A96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rial" panose="020B0604020202020204" pitchFamily="34" charset="0"/>
                <a:ea typeface="新細明體" panose="02020500000000000000" pitchFamily="18" charset="-120"/>
                <a:cs typeface="Arial" panose="020B0604020202020204" pitchFamily="34" charset="0"/>
              </a:rPr>
              <a:t>Moxa does not issue its own Linux distribution for SRP/BXP/RKP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rial" panose="020B0604020202020204" pitchFamily="34" charset="0"/>
                <a:ea typeface="新細明體" panose="02020500000000000000" pitchFamily="18" charset="-120"/>
                <a:cs typeface="Arial" panose="020B0604020202020204" pitchFamily="34" charset="0"/>
              </a:rPr>
              <a:t>Moxa supports: Debian 11, Ubuntu 22.04 LTS and RedHat 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rial" panose="020B0604020202020204" pitchFamily="34" charset="0"/>
                <a:ea typeface="新細明體" panose="02020500000000000000" pitchFamily="18" charset="-120"/>
                <a:cs typeface="Arial" panose="020B0604020202020204" pitchFamily="34" charset="0"/>
              </a:rPr>
              <a:t>Moxa provides drivers and utilities for special hardware.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rial" panose="020B0604020202020204" pitchFamily="34" charset="0"/>
                <a:ea typeface="新細明體" panose="02020500000000000000" pitchFamily="18" charset="-120"/>
                <a:cs typeface="Arial" panose="020B0604020202020204" pitchFamily="34" charset="0"/>
              </a:rPr>
              <a:t>The </a:t>
            </a:r>
            <a:r>
              <a:rPr lang="en-US" sz="1200" b="1" dirty="0">
                <a:effectLst/>
                <a:latin typeface="Arial" panose="020B0604020202020204" pitchFamily="34" charset="0"/>
                <a:ea typeface="新細明體" panose="02020500000000000000" pitchFamily="18" charset="-120"/>
                <a:cs typeface="Arial" panose="020B0604020202020204" pitchFamily="34" charset="0"/>
              </a:rPr>
              <a:t>Moxa x86 Linux SDK</a:t>
            </a:r>
            <a:r>
              <a:rPr lang="en-US" sz="1200" dirty="0">
                <a:effectLst/>
                <a:latin typeface="Arial" panose="020B0604020202020204" pitchFamily="34" charset="0"/>
                <a:ea typeface="新細明體" panose="02020500000000000000" pitchFamily="18" charset="-120"/>
                <a:cs typeface="Arial" panose="020B0604020202020204" pitchFamily="34" charset="0"/>
              </a:rPr>
              <a:t> enables an easy deployment on the Moxa x86 IPC platform.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rial" panose="020B0604020202020204" pitchFamily="34" charset="0"/>
                <a:ea typeface="新細明體" panose="02020500000000000000" pitchFamily="18" charset="-120"/>
                <a:cs typeface="Arial" panose="020B0604020202020204" pitchFamily="34" charset="0"/>
              </a:rPr>
              <a:t>The SDK contains components for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Arial" panose="020B0604020202020204" pitchFamily="34" charset="0"/>
                <a:ea typeface="新細明體" panose="02020500000000000000" pitchFamily="18" charset="-120"/>
                <a:cs typeface="Arial" panose="020B0604020202020204" pitchFamily="34" charset="0"/>
              </a:rPr>
              <a:t>peripheral drivers,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Arial" panose="020B0604020202020204" pitchFamily="34" charset="0"/>
                <a:ea typeface="新細明體" panose="02020500000000000000" pitchFamily="18" charset="-120"/>
                <a:cs typeface="Arial" panose="020B0604020202020204" pitchFamily="34" charset="0"/>
              </a:rPr>
              <a:t>peripheral control tools and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Arial" panose="020B0604020202020204" pitchFamily="34" charset="0"/>
                <a:ea typeface="新細明體" panose="02020500000000000000" pitchFamily="18" charset="-120"/>
                <a:cs typeface="Arial" panose="020B0604020202020204" pitchFamily="34" charset="0"/>
              </a:rPr>
              <a:t>configuration files.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Arial" panose="020B0604020202020204" pitchFamily="34" charset="0"/>
                <a:ea typeface="新細明體" panose="02020500000000000000" pitchFamily="18" charset="-120"/>
                <a:cs typeface="Arial" panose="020B0604020202020204" pitchFamily="34" charset="0"/>
              </a:rPr>
              <a:t>deployment features, such as build &amp; installation log, dry-run, and self test on the target model.</a:t>
            </a:r>
          </a:p>
        </p:txBody>
      </p:sp>
      <p:sp>
        <p:nvSpPr>
          <p:cNvPr id="4" name="Slide Number Placeholder 3">
            <a:extLst>
              <a:ext uri="{FF2B5EF4-FFF2-40B4-BE49-F238E27FC236}">
                <a16:creationId xmlns:a16="http://schemas.microsoft.com/office/drawing/2014/main" id="{96841B9B-4164-1E42-9090-40B9CCA405E4}"/>
              </a:ext>
            </a:extLst>
          </p:cNvPr>
          <p:cNvSpPr>
            <a:spLocks noGrp="1"/>
          </p:cNvSpPr>
          <p:nvPr>
            <p:ph type="sldNum" sz="quarter" idx="5"/>
          </p:nvPr>
        </p:nvSpPr>
        <p:spPr/>
        <p:txBody>
          <a:bodyPr/>
          <a:lstStyle/>
          <a:p>
            <a:fld id="{25EBCAE1-3FED-420D-9C61-D6D1EFFFB145}" type="slidenum">
              <a:rPr lang="en-DE" smtClean="0"/>
              <a:t>34</a:t>
            </a:fld>
            <a:endParaRPr lang="en-DE"/>
          </a:p>
        </p:txBody>
      </p:sp>
    </p:spTree>
    <p:extLst>
      <p:ext uri="{BB962C8B-B14F-4D97-AF65-F5344CB8AC3E}">
        <p14:creationId xmlns:p14="http://schemas.microsoft.com/office/powerpoint/2010/main" val="10776430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8214D-4C5C-6092-B037-A7FA2F4331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1AFFA3-0D09-428B-9363-0D43950079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6E8DE7-E925-DB1B-5192-15819ABEFDAE}"/>
              </a:ext>
            </a:extLst>
          </p:cNvPr>
          <p:cNvSpPr>
            <a:spLocks noGrp="1"/>
          </p:cNvSpPr>
          <p:nvPr>
            <p:ph type="body" idx="1"/>
          </p:nvPr>
        </p:nvSpPr>
        <p:spPr/>
        <p:txBody>
          <a:bodyPr/>
          <a:lstStyle/>
          <a:p>
            <a:r>
              <a:rPr lang="en-US" dirty="0"/>
              <a:t>How does the Moxa x86 Linux SDK Wizard work? </a:t>
            </a:r>
          </a:p>
          <a:p>
            <a:r>
              <a:rPr lang="en-US" dirty="0"/>
              <a:t>- run shell script install.sh, </a:t>
            </a:r>
          </a:p>
          <a:p>
            <a:r>
              <a:rPr lang="en-US" dirty="0"/>
              <a:t>- script loads the configuration file for specific model from </a:t>
            </a:r>
            <a:r>
              <a:rPr lang="en-US" dirty="0" err="1"/>
              <a:t>Product.d</a:t>
            </a:r>
            <a:r>
              <a:rPr lang="en-US" dirty="0"/>
              <a:t> directory</a:t>
            </a:r>
          </a:p>
          <a:p>
            <a:r>
              <a:rPr lang="en-US" dirty="0"/>
              <a:t>- check if current OS is supported </a:t>
            </a:r>
          </a:p>
          <a:p>
            <a:r>
              <a:rPr lang="en-US" dirty="0"/>
              <a:t>- selects the corresponding driver and utility sources.</a:t>
            </a:r>
          </a:p>
          <a:p>
            <a:r>
              <a:rPr lang="en-US" dirty="0"/>
              <a:t>- installs the drivers, libraries and utilities</a:t>
            </a:r>
          </a:p>
          <a:p>
            <a:r>
              <a:rPr lang="en-US" dirty="0"/>
              <a:t>- Finaly runs a self test to verify installation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73C577F2-F0D1-6971-09B6-A1AD6870CCC4}"/>
              </a:ext>
            </a:extLst>
          </p:cNvPr>
          <p:cNvSpPr>
            <a:spLocks noGrp="1"/>
          </p:cNvSpPr>
          <p:nvPr>
            <p:ph type="sldNum" sz="quarter" idx="5"/>
          </p:nvPr>
        </p:nvSpPr>
        <p:spPr/>
        <p:txBody>
          <a:bodyPr/>
          <a:lstStyle/>
          <a:p>
            <a:fld id="{25EBCAE1-3FED-420D-9C61-D6D1EFFFB145}" type="slidenum">
              <a:rPr lang="en-DE" smtClean="0"/>
              <a:t>35</a:t>
            </a:fld>
            <a:endParaRPr lang="en-DE"/>
          </a:p>
        </p:txBody>
      </p:sp>
    </p:spTree>
    <p:extLst>
      <p:ext uri="{BB962C8B-B14F-4D97-AF65-F5344CB8AC3E}">
        <p14:creationId xmlns:p14="http://schemas.microsoft.com/office/powerpoint/2010/main" val="16844510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145C0-9379-692C-0874-B80E74EE8E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DCC7DF-D3F0-D60F-48FB-4B8E37E06B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79949F-F612-6F25-C9F2-6FA3A5FDD66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5D3D585C-7A9F-F497-58CD-0AE6A90504FB}"/>
              </a:ext>
            </a:extLst>
          </p:cNvPr>
          <p:cNvSpPr>
            <a:spLocks noGrp="1"/>
          </p:cNvSpPr>
          <p:nvPr>
            <p:ph type="sldNum" sz="quarter" idx="10"/>
          </p:nvPr>
        </p:nvSpPr>
        <p:spPr/>
        <p:txBody>
          <a:bodyPr/>
          <a:lstStyle/>
          <a:p>
            <a:fld id="{5C979EAE-8F98-4094-8795-2325A6FF8EA0}" type="slidenum">
              <a:rPr lang="en-US" smtClean="0"/>
              <a:t>36</a:t>
            </a:fld>
            <a:endParaRPr lang="en-US"/>
          </a:p>
        </p:txBody>
      </p:sp>
    </p:spTree>
    <p:extLst>
      <p:ext uri="{BB962C8B-B14F-4D97-AF65-F5344CB8AC3E}">
        <p14:creationId xmlns:p14="http://schemas.microsoft.com/office/powerpoint/2010/main" val="14623281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C1DDF-CADD-B55C-DD4D-0A452E6000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5CCF53-B4A1-F877-0A55-C0725C3FB3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15909A-BF8D-F834-019D-86F9F922BB5A}"/>
              </a:ext>
            </a:extLst>
          </p:cNvPr>
          <p:cNvSpPr>
            <a:spLocks noGrp="1"/>
          </p:cNvSpPr>
          <p:nvPr>
            <p:ph type="body" idx="1"/>
          </p:nvPr>
        </p:nvSpPr>
        <p:spPr/>
        <p:txBody>
          <a:bodyPr/>
          <a:lstStyle/>
          <a:p>
            <a:endParaRPr lang="LID4096" dirty="0"/>
          </a:p>
        </p:txBody>
      </p:sp>
      <p:sp>
        <p:nvSpPr>
          <p:cNvPr id="4" name="Slide Number Placeholder 3">
            <a:extLst>
              <a:ext uri="{FF2B5EF4-FFF2-40B4-BE49-F238E27FC236}">
                <a16:creationId xmlns:a16="http://schemas.microsoft.com/office/drawing/2014/main" id="{43F4C32C-AB12-C0DB-889F-FBDBB0096C6D}"/>
              </a:ext>
            </a:extLst>
          </p:cNvPr>
          <p:cNvSpPr>
            <a:spLocks noGrp="1"/>
          </p:cNvSpPr>
          <p:nvPr>
            <p:ph type="sldNum" sz="quarter" idx="5"/>
          </p:nvPr>
        </p:nvSpPr>
        <p:spPr/>
        <p:txBody>
          <a:bodyPr/>
          <a:lstStyle/>
          <a:p>
            <a:fld id="{25EBCAE1-3FED-420D-9C61-D6D1EFFFB145}" type="slidenum">
              <a:rPr lang="en-DE" smtClean="0"/>
              <a:t>37</a:t>
            </a:fld>
            <a:endParaRPr lang="en-DE"/>
          </a:p>
        </p:txBody>
      </p:sp>
    </p:spTree>
    <p:extLst>
      <p:ext uri="{BB962C8B-B14F-4D97-AF65-F5344CB8AC3E}">
        <p14:creationId xmlns:p14="http://schemas.microsoft.com/office/powerpoint/2010/main" val="163282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3C6EE-F52A-DEA9-3723-88FAA90804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5FE8E7-4351-6567-F603-42A7B1BC47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3A1C02-4179-711D-5BCC-EC38A7B13A06}"/>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B39BA4BB-626F-8C99-CD4A-A5E1B5142772}"/>
              </a:ext>
            </a:extLst>
          </p:cNvPr>
          <p:cNvSpPr>
            <a:spLocks noGrp="1"/>
          </p:cNvSpPr>
          <p:nvPr>
            <p:ph type="sldNum" sz="quarter" idx="5"/>
          </p:nvPr>
        </p:nvSpPr>
        <p:spPr/>
        <p:txBody>
          <a:bodyPr/>
          <a:lstStyle/>
          <a:p>
            <a:fld id="{25EBCAE1-3FED-420D-9C61-D6D1EFFFB145}" type="slidenum">
              <a:rPr lang="en-DE" smtClean="0"/>
              <a:t>39</a:t>
            </a:fld>
            <a:endParaRPr lang="en-DE"/>
          </a:p>
        </p:txBody>
      </p:sp>
    </p:spTree>
    <p:extLst>
      <p:ext uri="{BB962C8B-B14F-4D97-AF65-F5344CB8AC3E}">
        <p14:creationId xmlns:p14="http://schemas.microsoft.com/office/powerpoint/2010/main" val="37768051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D8467-90B1-09C2-394F-61E67E99D9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AE49CA-62B4-E847-0042-EE3937D152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24A2F9-B62C-FD5A-4C28-89ADE9135745}"/>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D23ECE15-F87C-0D12-CF9A-42083CA6AEDE}"/>
              </a:ext>
            </a:extLst>
          </p:cNvPr>
          <p:cNvSpPr>
            <a:spLocks noGrp="1"/>
          </p:cNvSpPr>
          <p:nvPr>
            <p:ph type="sldNum" sz="quarter" idx="5"/>
          </p:nvPr>
        </p:nvSpPr>
        <p:spPr/>
        <p:txBody>
          <a:bodyPr/>
          <a:lstStyle/>
          <a:p>
            <a:fld id="{25EBCAE1-3FED-420D-9C61-D6D1EFFFB145}" type="slidenum">
              <a:rPr lang="en-DE" smtClean="0"/>
              <a:t>40</a:t>
            </a:fld>
            <a:endParaRPr lang="en-DE"/>
          </a:p>
        </p:txBody>
      </p:sp>
    </p:spTree>
    <p:extLst>
      <p:ext uri="{BB962C8B-B14F-4D97-AF65-F5344CB8AC3E}">
        <p14:creationId xmlns:p14="http://schemas.microsoft.com/office/powerpoint/2010/main" val="3131092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customers choose Industrial PCs?</a:t>
            </a:r>
          </a:p>
          <a:p>
            <a:r>
              <a:rPr lang="en-US" dirty="0"/>
              <a:t>- required form factor</a:t>
            </a:r>
          </a:p>
          <a:p>
            <a:r>
              <a:rPr lang="en-US" dirty="0"/>
              <a:t>- what interfaces are required</a:t>
            </a:r>
          </a:p>
          <a:p>
            <a:r>
              <a:rPr lang="en-US" dirty="0"/>
              <a:t>- CPU requirements</a:t>
            </a:r>
          </a:p>
          <a:p>
            <a:r>
              <a:rPr lang="en-US" dirty="0"/>
              <a:t>- memory and disk requirement</a:t>
            </a:r>
          </a:p>
          <a:p>
            <a:r>
              <a:rPr lang="en-US" dirty="0"/>
              <a:t>- value for money </a:t>
            </a:r>
            <a:r>
              <a:rPr lang="en-US" dirty="0">
                <a:sym typeface="Wingdings" panose="05000000000000000000" pitchFamily="2" charset="2"/>
              </a:rPr>
              <a:t> not paying for not required features</a:t>
            </a:r>
          </a:p>
          <a:p>
            <a:endParaRPr lang="LID4096" dirty="0"/>
          </a:p>
        </p:txBody>
      </p:sp>
      <p:sp>
        <p:nvSpPr>
          <p:cNvPr id="4" name="Slide Number Placeholder 3"/>
          <p:cNvSpPr>
            <a:spLocks noGrp="1"/>
          </p:cNvSpPr>
          <p:nvPr>
            <p:ph type="sldNum" sz="quarter" idx="5"/>
          </p:nvPr>
        </p:nvSpPr>
        <p:spPr/>
        <p:txBody>
          <a:bodyPr/>
          <a:lstStyle/>
          <a:p>
            <a:fld id="{25EBCAE1-3FED-420D-9C61-D6D1EFFFB145}" type="slidenum">
              <a:rPr lang="en-DE" smtClean="0"/>
              <a:t>4</a:t>
            </a:fld>
            <a:endParaRPr lang="en-DE"/>
          </a:p>
        </p:txBody>
      </p:sp>
    </p:spTree>
    <p:extLst>
      <p:ext uri="{BB962C8B-B14F-4D97-AF65-F5344CB8AC3E}">
        <p14:creationId xmlns:p14="http://schemas.microsoft.com/office/powerpoint/2010/main" val="26790853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7ABD4-8BED-A234-A811-66007182AD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77835F-BADB-6102-AAAA-18261E6465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35A136-25D4-9A0F-CC8C-58CC621A6244}"/>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2B5CC4C9-CF1F-B9D1-F107-6E16C00A2DD6}"/>
              </a:ext>
            </a:extLst>
          </p:cNvPr>
          <p:cNvSpPr>
            <a:spLocks noGrp="1"/>
          </p:cNvSpPr>
          <p:nvPr>
            <p:ph type="sldNum" sz="quarter" idx="5"/>
          </p:nvPr>
        </p:nvSpPr>
        <p:spPr/>
        <p:txBody>
          <a:bodyPr/>
          <a:lstStyle/>
          <a:p>
            <a:fld id="{25EBCAE1-3FED-420D-9C61-D6D1EFFFB145}" type="slidenum">
              <a:rPr lang="en-DE" smtClean="0"/>
              <a:t>41</a:t>
            </a:fld>
            <a:endParaRPr lang="en-DE"/>
          </a:p>
        </p:txBody>
      </p:sp>
    </p:spTree>
    <p:extLst>
      <p:ext uri="{BB962C8B-B14F-4D97-AF65-F5344CB8AC3E}">
        <p14:creationId xmlns:p14="http://schemas.microsoft.com/office/powerpoint/2010/main" val="24337498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7FD69-5E5B-88E6-B260-D9296CA011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BF35B3-9135-1C65-6E5B-DA2152CAB8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96079C-6CD2-9FE0-24B6-81A9DC6CA812}"/>
              </a:ext>
            </a:extLst>
          </p:cNvPr>
          <p:cNvSpPr>
            <a:spLocks noGrp="1"/>
          </p:cNvSpPr>
          <p:nvPr>
            <p:ph type="body" idx="1"/>
          </p:nvPr>
        </p:nvSpPr>
        <p:spPr/>
        <p:txBody>
          <a:bodyPr/>
          <a:lstStyle/>
          <a:p>
            <a:endParaRPr lang="zh-TW" altLang="en-US" dirty="0"/>
          </a:p>
          <a:p>
            <a:endParaRPr lang="en-DE" dirty="0"/>
          </a:p>
        </p:txBody>
      </p:sp>
      <p:sp>
        <p:nvSpPr>
          <p:cNvPr id="4" name="Slide Number Placeholder 3">
            <a:extLst>
              <a:ext uri="{FF2B5EF4-FFF2-40B4-BE49-F238E27FC236}">
                <a16:creationId xmlns:a16="http://schemas.microsoft.com/office/drawing/2014/main" id="{ED496ED5-D674-4FF9-09A5-A1918C75916E}"/>
              </a:ext>
            </a:extLst>
          </p:cNvPr>
          <p:cNvSpPr>
            <a:spLocks noGrp="1"/>
          </p:cNvSpPr>
          <p:nvPr>
            <p:ph type="sldNum" sz="quarter" idx="5"/>
          </p:nvPr>
        </p:nvSpPr>
        <p:spPr/>
        <p:txBody>
          <a:bodyPr/>
          <a:lstStyle/>
          <a:p>
            <a:fld id="{25EBCAE1-3FED-420D-9C61-D6D1EFFFB145}" type="slidenum">
              <a:rPr lang="en-DE" smtClean="0"/>
              <a:t>42</a:t>
            </a:fld>
            <a:endParaRPr lang="en-DE"/>
          </a:p>
        </p:txBody>
      </p:sp>
    </p:spTree>
    <p:extLst>
      <p:ext uri="{BB962C8B-B14F-4D97-AF65-F5344CB8AC3E}">
        <p14:creationId xmlns:p14="http://schemas.microsoft.com/office/powerpoint/2010/main" val="3147405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72365-545A-4C86-468F-2D3512ED1B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253A13-78BD-7E71-2B29-A227725E14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24B301-46D8-C0F0-0D6D-28045498D966}"/>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ACE19BDA-E664-0742-0CF5-EA69B3D4A222}"/>
              </a:ext>
            </a:extLst>
          </p:cNvPr>
          <p:cNvSpPr>
            <a:spLocks noGrp="1"/>
          </p:cNvSpPr>
          <p:nvPr>
            <p:ph type="sldNum" sz="quarter" idx="5"/>
          </p:nvPr>
        </p:nvSpPr>
        <p:spPr/>
        <p:txBody>
          <a:bodyPr/>
          <a:lstStyle/>
          <a:p>
            <a:fld id="{25EBCAE1-3FED-420D-9C61-D6D1EFFFB145}" type="slidenum">
              <a:rPr lang="en-DE" smtClean="0"/>
              <a:t>43</a:t>
            </a:fld>
            <a:endParaRPr lang="en-DE"/>
          </a:p>
        </p:txBody>
      </p:sp>
    </p:spTree>
    <p:extLst>
      <p:ext uri="{BB962C8B-B14F-4D97-AF65-F5344CB8AC3E}">
        <p14:creationId xmlns:p14="http://schemas.microsoft.com/office/powerpoint/2010/main" val="27278578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3AB78-DA2E-9BDB-49C4-BF2102B4B0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763F3F-CBA8-1C1B-1AC1-A608EE8843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86330C-8030-A5DD-80F5-04C6771F425D}"/>
              </a:ext>
            </a:extLst>
          </p:cNvPr>
          <p:cNvSpPr>
            <a:spLocks noGrp="1"/>
          </p:cNvSpPr>
          <p:nvPr>
            <p:ph type="body" idx="1"/>
          </p:nvPr>
        </p:nvSpPr>
        <p:spPr/>
        <p:txBody>
          <a:bodyPr/>
          <a:lstStyle/>
          <a:p>
            <a:pPr algn="l"/>
            <a:endParaRPr lang="en-DE" dirty="0"/>
          </a:p>
        </p:txBody>
      </p:sp>
      <p:sp>
        <p:nvSpPr>
          <p:cNvPr id="4" name="Slide Number Placeholder 3">
            <a:extLst>
              <a:ext uri="{FF2B5EF4-FFF2-40B4-BE49-F238E27FC236}">
                <a16:creationId xmlns:a16="http://schemas.microsoft.com/office/drawing/2014/main" id="{47530DD1-935B-964D-BDA1-0CB69454AB9C}"/>
              </a:ext>
            </a:extLst>
          </p:cNvPr>
          <p:cNvSpPr>
            <a:spLocks noGrp="1"/>
          </p:cNvSpPr>
          <p:nvPr>
            <p:ph type="sldNum" sz="quarter" idx="5"/>
          </p:nvPr>
        </p:nvSpPr>
        <p:spPr/>
        <p:txBody>
          <a:bodyPr/>
          <a:lstStyle/>
          <a:p>
            <a:fld id="{25EBCAE1-3FED-420D-9C61-D6D1EFFFB145}" type="slidenum">
              <a:rPr lang="en-DE" smtClean="0"/>
              <a:t>44</a:t>
            </a:fld>
            <a:endParaRPr lang="en-DE"/>
          </a:p>
        </p:txBody>
      </p:sp>
    </p:spTree>
    <p:extLst>
      <p:ext uri="{BB962C8B-B14F-4D97-AF65-F5344CB8AC3E}">
        <p14:creationId xmlns:p14="http://schemas.microsoft.com/office/powerpoint/2010/main" val="22235545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89B99-7874-57A1-9FE7-368B2AFDDA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034C69-6A96-A784-B67A-1953767780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B39A68-20AE-23EA-0766-A13B9CB9BB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F6D8BD18-FB72-D12D-4FEA-5DC3D2BFD38B}"/>
              </a:ext>
            </a:extLst>
          </p:cNvPr>
          <p:cNvSpPr>
            <a:spLocks noGrp="1"/>
          </p:cNvSpPr>
          <p:nvPr>
            <p:ph type="sldNum" sz="quarter" idx="5"/>
          </p:nvPr>
        </p:nvSpPr>
        <p:spPr/>
        <p:txBody>
          <a:bodyPr/>
          <a:lstStyle/>
          <a:p>
            <a:fld id="{25EBCAE1-3FED-420D-9C61-D6D1EFFFB145}" type="slidenum">
              <a:rPr lang="en-DE" smtClean="0"/>
              <a:t>46</a:t>
            </a:fld>
            <a:endParaRPr lang="en-DE"/>
          </a:p>
        </p:txBody>
      </p:sp>
    </p:spTree>
    <p:extLst>
      <p:ext uri="{BB962C8B-B14F-4D97-AF65-F5344CB8AC3E}">
        <p14:creationId xmlns:p14="http://schemas.microsoft.com/office/powerpoint/2010/main" val="1474705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8DB48-71CC-A605-5A7E-A5FE7DD92E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A07D44-EBC6-13DC-C67C-F260FBB257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1FD317-2CC8-9C92-5CC1-78A42B9A23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00F33767-FC2A-C582-823C-A2E6E7180F2E}"/>
              </a:ext>
            </a:extLst>
          </p:cNvPr>
          <p:cNvSpPr>
            <a:spLocks noGrp="1"/>
          </p:cNvSpPr>
          <p:nvPr>
            <p:ph type="sldNum" sz="quarter" idx="5"/>
          </p:nvPr>
        </p:nvSpPr>
        <p:spPr/>
        <p:txBody>
          <a:bodyPr/>
          <a:lstStyle/>
          <a:p>
            <a:fld id="{25EBCAE1-3FED-420D-9C61-D6D1EFFFB145}" type="slidenum">
              <a:rPr lang="en-DE" smtClean="0"/>
              <a:t>47</a:t>
            </a:fld>
            <a:endParaRPr lang="en-DE"/>
          </a:p>
        </p:txBody>
      </p:sp>
    </p:spTree>
    <p:extLst>
      <p:ext uri="{BB962C8B-B14F-4D97-AF65-F5344CB8AC3E}">
        <p14:creationId xmlns:p14="http://schemas.microsoft.com/office/powerpoint/2010/main" val="21654716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B6B16-E400-4254-728F-09D47CC1DD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CBFE03-F1FA-F91F-5E9E-65CC89CECD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5ED9AC-1139-117B-17FE-C937E463E35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2D79E269-F587-E5CB-A3C9-EC652385EB35}"/>
              </a:ext>
            </a:extLst>
          </p:cNvPr>
          <p:cNvSpPr>
            <a:spLocks noGrp="1"/>
          </p:cNvSpPr>
          <p:nvPr>
            <p:ph type="sldNum" sz="quarter" idx="5"/>
          </p:nvPr>
        </p:nvSpPr>
        <p:spPr/>
        <p:txBody>
          <a:bodyPr/>
          <a:lstStyle/>
          <a:p>
            <a:fld id="{25EBCAE1-3FED-420D-9C61-D6D1EFFFB145}" type="slidenum">
              <a:rPr lang="en-DE" smtClean="0"/>
              <a:t>48</a:t>
            </a:fld>
            <a:endParaRPr lang="en-DE"/>
          </a:p>
        </p:txBody>
      </p:sp>
    </p:spTree>
    <p:extLst>
      <p:ext uri="{BB962C8B-B14F-4D97-AF65-F5344CB8AC3E}">
        <p14:creationId xmlns:p14="http://schemas.microsoft.com/office/powerpoint/2010/main" val="616053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B6288-131C-2BF3-E18A-C42381C605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6967F1-D855-5F69-0D0C-98ABB944B3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F58470-6BEB-E6A5-D2DF-E99C4598217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035B1F82-0464-7CF7-6013-86DE6442E200}"/>
              </a:ext>
            </a:extLst>
          </p:cNvPr>
          <p:cNvSpPr>
            <a:spLocks noGrp="1"/>
          </p:cNvSpPr>
          <p:nvPr>
            <p:ph type="sldNum" sz="quarter" idx="5"/>
          </p:nvPr>
        </p:nvSpPr>
        <p:spPr/>
        <p:txBody>
          <a:bodyPr/>
          <a:lstStyle/>
          <a:p>
            <a:fld id="{25EBCAE1-3FED-420D-9C61-D6D1EFFFB145}" type="slidenum">
              <a:rPr lang="en-DE" smtClean="0"/>
              <a:t>49</a:t>
            </a:fld>
            <a:endParaRPr lang="en-DE"/>
          </a:p>
        </p:txBody>
      </p:sp>
    </p:spTree>
    <p:extLst>
      <p:ext uri="{BB962C8B-B14F-4D97-AF65-F5344CB8AC3E}">
        <p14:creationId xmlns:p14="http://schemas.microsoft.com/office/powerpoint/2010/main" val="21115938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12EDC-2904-27D5-EF0E-E158FF22C1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0A83C-FAC9-E2F3-149E-DB0B949628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3BB06D-16F9-69F2-471F-CDD9FF67129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0DF71656-A83C-AF54-0DF5-DB7372A1DFEE}"/>
              </a:ext>
            </a:extLst>
          </p:cNvPr>
          <p:cNvSpPr>
            <a:spLocks noGrp="1"/>
          </p:cNvSpPr>
          <p:nvPr>
            <p:ph type="sldNum" sz="quarter" idx="5"/>
          </p:nvPr>
        </p:nvSpPr>
        <p:spPr/>
        <p:txBody>
          <a:bodyPr/>
          <a:lstStyle/>
          <a:p>
            <a:fld id="{25EBCAE1-3FED-420D-9C61-D6D1EFFFB145}" type="slidenum">
              <a:rPr lang="en-DE" smtClean="0"/>
              <a:t>50</a:t>
            </a:fld>
            <a:endParaRPr lang="en-DE"/>
          </a:p>
        </p:txBody>
      </p:sp>
    </p:spTree>
    <p:extLst>
      <p:ext uri="{BB962C8B-B14F-4D97-AF65-F5344CB8AC3E}">
        <p14:creationId xmlns:p14="http://schemas.microsoft.com/office/powerpoint/2010/main" val="27861618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4E8936-7833-AD03-A0BC-568A5D7AF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10E8D1-E7C7-4FF6-986C-E5E8ADFF4F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06D0E3-6C2D-5921-8138-62974B299F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DAC46B60-E07E-8F33-2244-0C566BC29971}"/>
              </a:ext>
            </a:extLst>
          </p:cNvPr>
          <p:cNvSpPr>
            <a:spLocks noGrp="1"/>
          </p:cNvSpPr>
          <p:nvPr>
            <p:ph type="sldNum" sz="quarter" idx="5"/>
          </p:nvPr>
        </p:nvSpPr>
        <p:spPr/>
        <p:txBody>
          <a:bodyPr/>
          <a:lstStyle/>
          <a:p>
            <a:fld id="{25EBCAE1-3FED-420D-9C61-D6D1EFFFB145}" type="slidenum">
              <a:rPr lang="en-DE" smtClean="0"/>
              <a:t>51</a:t>
            </a:fld>
            <a:endParaRPr lang="en-DE"/>
          </a:p>
        </p:txBody>
      </p:sp>
    </p:spTree>
    <p:extLst>
      <p:ext uri="{BB962C8B-B14F-4D97-AF65-F5344CB8AC3E}">
        <p14:creationId xmlns:p14="http://schemas.microsoft.com/office/powerpoint/2010/main" val="821709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Moxa’s New Industrial PC platform</a:t>
            </a:r>
          </a:p>
          <a:p>
            <a:r>
              <a:rPr lang="en-US" dirty="0"/>
              <a:t>One family – form factors:</a:t>
            </a:r>
          </a:p>
          <a:p>
            <a:pPr marL="171450" indent="-171450">
              <a:buFont typeface="Arial" panose="020B0604020202020204" pitchFamily="34" charset="0"/>
              <a:buChar char="•"/>
            </a:pPr>
            <a:r>
              <a:rPr lang="en-US" dirty="0"/>
              <a:t>DRP – Din Rail Computing Platform</a:t>
            </a:r>
          </a:p>
          <a:p>
            <a:pPr marL="171450" indent="-171450">
              <a:buFont typeface="Arial" panose="020B0604020202020204" pitchFamily="34" charset="0"/>
              <a:buChar char="•"/>
            </a:pPr>
            <a:r>
              <a:rPr lang="en-US" dirty="0"/>
              <a:t>BXP – Box Type Computing Platform </a:t>
            </a:r>
          </a:p>
          <a:p>
            <a:pPr marL="171450" indent="-171450">
              <a:buFont typeface="Arial" panose="020B0604020202020204" pitchFamily="34" charset="0"/>
              <a:buChar char="•"/>
            </a:pPr>
            <a:r>
              <a:rPr lang="en-US" dirty="0"/>
              <a:t>RKP – Rackmount Computing Platform</a:t>
            </a:r>
          </a:p>
          <a:p>
            <a:pPr marL="0" indent="0">
              <a:buFont typeface="Arial" panose="020B0604020202020204" pitchFamily="34" charset="0"/>
              <a:buNone/>
            </a:pPr>
            <a:r>
              <a:rPr lang="en-US" dirty="0"/>
              <a:t>All have similar base products</a:t>
            </a:r>
          </a:p>
          <a:p>
            <a:pPr marL="0" indent="0">
              <a:buFont typeface="Arial" panose="020B0604020202020204" pitchFamily="34" charset="0"/>
              <a:buNone/>
            </a:pPr>
            <a:r>
              <a:rPr lang="en-US" dirty="0"/>
              <a:t>There are some differences – be aware (e.g. RAID is supported only on RKP)</a:t>
            </a:r>
          </a:p>
          <a:p>
            <a:pPr marL="0" indent="0">
              <a:buFont typeface="Arial" panose="020B0604020202020204" pitchFamily="34" charset="0"/>
              <a:buNone/>
            </a:pPr>
            <a:r>
              <a:rPr lang="en-US" dirty="0"/>
              <a:t>Various processor options</a:t>
            </a:r>
          </a:p>
          <a:p>
            <a:pPr marL="0" indent="0">
              <a:buFont typeface="Arial" panose="020B0604020202020204" pitchFamily="34" charset="0"/>
              <a:buNone/>
            </a:pPr>
            <a:r>
              <a:rPr lang="en-US" dirty="0"/>
              <a:t>Various interface options</a:t>
            </a:r>
          </a:p>
          <a:p>
            <a:pPr marL="0" indent="0">
              <a:buFont typeface="Arial" panose="020B0604020202020204" pitchFamily="34" charset="0"/>
              <a:buNone/>
            </a:pPr>
            <a:r>
              <a:rPr lang="en-US" dirty="0"/>
              <a:t>These are Industrial PCs for cost sensitive applications</a:t>
            </a:r>
          </a:p>
          <a:p>
            <a:pPr marL="0" indent="0">
              <a:buFont typeface="Arial" panose="020B0604020202020204" pitchFamily="34" charset="0"/>
              <a:buNone/>
            </a:pPr>
            <a:r>
              <a:rPr lang="en-US" dirty="0"/>
              <a:t>- no extras in there (like ‘luxury’ isolated interfaces – very expensive)</a:t>
            </a:r>
          </a:p>
          <a:p>
            <a:pPr marL="0" indent="0">
              <a:buFont typeface="Arial" panose="020B0604020202020204" pitchFamily="34" charset="0"/>
              <a:buNone/>
            </a:pPr>
            <a:r>
              <a:rPr lang="en-US" dirty="0"/>
              <a:t>- wi-fi or cellular connectivity</a:t>
            </a:r>
          </a:p>
        </p:txBody>
      </p:sp>
      <p:sp>
        <p:nvSpPr>
          <p:cNvPr id="4" name="Slide Number Placeholder 3"/>
          <p:cNvSpPr>
            <a:spLocks noGrp="1"/>
          </p:cNvSpPr>
          <p:nvPr>
            <p:ph type="sldNum" sz="quarter" idx="5"/>
          </p:nvPr>
        </p:nvSpPr>
        <p:spPr/>
        <p:txBody>
          <a:bodyPr/>
          <a:lstStyle/>
          <a:p>
            <a:fld id="{25EBCAE1-3FED-420D-9C61-D6D1EFFFB145}" type="slidenum">
              <a:rPr lang="en-DE" smtClean="0"/>
              <a:t>5</a:t>
            </a:fld>
            <a:endParaRPr lang="en-DE"/>
          </a:p>
        </p:txBody>
      </p:sp>
    </p:spTree>
    <p:extLst>
      <p:ext uri="{BB962C8B-B14F-4D97-AF65-F5344CB8AC3E}">
        <p14:creationId xmlns:p14="http://schemas.microsoft.com/office/powerpoint/2010/main" val="39197833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F3207-F02D-AB32-6BC8-230A079AAF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892D5B-56B1-D8D2-E64E-C828F3CA95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1D7A66-2F84-DE6F-1DAE-5BCE2180C61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2C86B301-800E-A65D-B077-A11D4BCF0A5B}"/>
              </a:ext>
            </a:extLst>
          </p:cNvPr>
          <p:cNvSpPr>
            <a:spLocks noGrp="1"/>
          </p:cNvSpPr>
          <p:nvPr>
            <p:ph type="sldNum" sz="quarter" idx="5"/>
          </p:nvPr>
        </p:nvSpPr>
        <p:spPr/>
        <p:txBody>
          <a:bodyPr/>
          <a:lstStyle/>
          <a:p>
            <a:fld id="{25EBCAE1-3FED-420D-9C61-D6D1EFFFB145}" type="slidenum">
              <a:rPr lang="en-DE" smtClean="0"/>
              <a:t>52</a:t>
            </a:fld>
            <a:endParaRPr lang="en-DE"/>
          </a:p>
        </p:txBody>
      </p:sp>
    </p:spTree>
    <p:extLst>
      <p:ext uri="{BB962C8B-B14F-4D97-AF65-F5344CB8AC3E}">
        <p14:creationId xmlns:p14="http://schemas.microsoft.com/office/powerpoint/2010/main" val="228040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ECE71-2CE3-5436-63D5-AC34364213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557B32-2A3C-9845-D643-2B72F5D139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67CE4C-9011-9288-0AE6-1F0F65825EF2}"/>
              </a:ext>
            </a:extLst>
          </p:cNvPr>
          <p:cNvSpPr>
            <a:spLocks noGrp="1"/>
          </p:cNvSpPr>
          <p:nvPr>
            <p:ph type="body" idx="1"/>
          </p:nvPr>
        </p:nvSpPr>
        <p:spPr/>
        <p:txBody>
          <a:bodyPr/>
          <a:lstStyle/>
          <a:p>
            <a:endParaRPr lang="LID4096" dirty="0"/>
          </a:p>
        </p:txBody>
      </p:sp>
      <p:sp>
        <p:nvSpPr>
          <p:cNvPr id="4" name="Slide Number Placeholder 3">
            <a:extLst>
              <a:ext uri="{FF2B5EF4-FFF2-40B4-BE49-F238E27FC236}">
                <a16:creationId xmlns:a16="http://schemas.microsoft.com/office/drawing/2014/main" id="{229129F0-6113-A86E-66FD-5E27BF1C979C}"/>
              </a:ext>
            </a:extLst>
          </p:cNvPr>
          <p:cNvSpPr>
            <a:spLocks noGrp="1"/>
          </p:cNvSpPr>
          <p:nvPr>
            <p:ph type="sldNum" sz="quarter" idx="5"/>
          </p:nvPr>
        </p:nvSpPr>
        <p:spPr/>
        <p:txBody>
          <a:bodyPr/>
          <a:lstStyle/>
          <a:p>
            <a:fld id="{25EBCAE1-3FED-420D-9C61-D6D1EFFFB145}" type="slidenum">
              <a:rPr lang="en-DE" smtClean="0"/>
              <a:t>53</a:t>
            </a:fld>
            <a:endParaRPr lang="en-DE"/>
          </a:p>
        </p:txBody>
      </p:sp>
    </p:spTree>
    <p:extLst>
      <p:ext uri="{BB962C8B-B14F-4D97-AF65-F5344CB8AC3E}">
        <p14:creationId xmlns:p14="http://schemas.microsoft.com/office/powerpoint/2010/main" val="13860471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25EBCAE1-3FED-420D-9C61-D6D1EFFFB145}" type="slidenum">
              <a:rPr lang="en-DE" smtClean="0"/>
              <a:t>54</a:t>
            </a:fld>
            <a:endParaRPr lang="en-DE"/>
          </a:p>
        </p:txBody>
      </p:sp>
    </p:spTree>
    <p:extLst>
      <p:ext uri="{BB962C8B-B14F-4D97-AF65-F5344CB8AC3E}">
        <p14:creationId xmlns:p14="http://schemas.microsoft.com/office/powerpoint/2010/main" val="12649862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25EBCAE1-3FED-420D-9C61-D6D1EFFFB145}" type="slidenum">
              <a:rPr lang="en-DE" smtClean="0"/>
              <a:t>56</a:t>
            </a:fld>
            <a:endParaRPr lang="en-DE"/>
          </a:p>
        </p:txBody>
      </p:sp>
    </p:spTree>
    <p:extLst>
      <p:ext uri="{BB962C8B-B14F-4D97-AF65-F5344CB8AC3E}">
        <p14:creationId xmlns:p14="http://schemas.microsoft.com/office/powerpoint/2010/main" val="38297682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dirty="0"/>
          </a:p>
        </p:txBody>
      </p:sp>
      <p:sp>
        <p:nvSpPr>
          <p:cNvPr id="4" name="Slide Number Placeholder 3"/>
          <p:cNvSpPr>
            <a:spLocks noGrp="1"/>
          </p:cNvSpPr>
          <p:nvPr>
            <p:ph type="sldNum" sz="quarter" idx="5"/>
          </p:nvPr>
        </p:nvSpPr>
        <p:spPr/>
        <p:txBody>
          <a:bodyPr/>
          <a:lstStyle/>
          <a:p>
            <a:fld id="{25EBCAE1-3FED-420D-9C61-D6D1EFFFB145}" type="slidenum">
              <a:rPr lang="en-DE" smtClean="0"/>
              <a:t>57</a:t>
            </a:fld>
            <a:endParaRPr lang="en-DE"/>
          </a:p>
        </p:txBody>
      </p:sp>
    </p:spTree>
    <p:extLst>
      <p:ext uri="{BB962C8B-B14F-4D97-AF65-F5344CB8AC3E}">
        <p14:creationId xmlns:p14="http://schemas.microsoft.com/office/powerpoint/2010/main" val="37779887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284AB-5FDE-5C69-720C-B6A6488135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51B303-E3F4-A95F-115C-AD65EC084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E7235E-2983-E92A-56A1-1A141678622B}"/>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038F5316-61A6-30F7-3B38-EF235EE2BEF5}"/>
              </a:ext>
            </a:extLst>
          </p:cNvPr>
          <p:cNvSpPr>
            <a:spLocks noGrp="1"/>
          </p:cNvSpPr>
          <p:nvPr>
            <p:ph type="sldNum" sz="quarter" idx="5"/>
          </p:nvPr>
        </p:nvSpPr>
        <p:spPr/>
        <p:txBody>
          <a:bodyPr/>
          <a:lstStyle/>
          <a:p>
            <a:fld id="{25EBCAE1-3FED-420D-9C61-D6D1EFFFB145}" type="slidenum">
              <a:rPr lang="en-DE" smtClean="0"/>
              <a:t>59</a:t>
            </a:fld>
            <a:endParaRPr lang="en-DE"/>
          </a:p>
        </p:txBody>
      </p:sp>
    </p:spTree>
    <p:extLst>
      <p:ext uri="{BB962C8B-B14F-4D97-AF65-F5344CB8AC3E}">
        <p14:creationId xmlns:p14="http://schemas.microsoft.com/office/powerpoint/2010/main" val="31922510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3890F-466A-BB49-B713-809CDB821B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4DB6AD-DD29-3D94-B266-35C9B6F436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BBB101-6991-1419-79BA-D15893C77832}"/>
              </a:ext>
            </a:extLst>
          </p:cNvPr>
          <p:cNvSpPr>
            <a:spLocks noGrp="1"/>
          </p:cNvSpPr>
          <p:nvPr>
            <p:ph type="body" idx="1"/>
          </p:nvPr>
        </p:nvSpPr>
        <p:spPr/>
        <p:txBody>
          <a:bodyPr/>
          <a:lstStyle/>
          <a:p>
            <a:pPr algn="l"/>
            <a:endParaRPr lang="en-US" altLang="zh-TW" sz="1200"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3E0D2746-4A46-1AB5-34AD-5CB120ACB54C}"/>
              </a:ext>
            </a:extLst>
          </p:cNvPr>
          <p:cNvSpPr>
            <a:spLocks noGrp="1"/>
          </p:cNvSpPr>
          <p:nvPr>
            <p:ph type="sldNum" sz="quarter" idx="5"/>
          </p:nvPr>
        </p:nvSpPr>
        <p:spPr/>
        <p:txBody>
          <a:bodyPr/>
          <a:lstStyle/>
          <a:p>
            <a:fld id="{25EBCAE1-3FED-420D-9C61-D6D1EFFFB145}" type="slidenum">
              <a:rPr lang="en-DE" smtClean="0"/>
              <a:t>60</a:t>
            </a:fld>
            <a:endParaRPr lang="en-DE"/>
          </a:p>
        </p:txBody>
      </p:sp>
    </p:spTree>
    <p:extLst>
      <p:ext uri="{BB962C8B-B14F-4D97-AF65-F5344CB8AC3E}">
        <p14:creationId xmlns:p14="http://schemas.microsoft.com/office/powerpoint/2010/main" val="15587451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1E8BE-E481-1D97-064C-C5FCA14259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92AE40-A85B-3AB6-F520-B447DE4240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F463E-C47E-4CBE-C615-7286DFEF5C61}"/>
              </a:ext>
            </a:extLst>
          </p:cNvPr>
          <p:cNvSpPr>
            <a:spLocks noGrp="1"/>
          </p:cNvSpPr>
          <p:nvPr>
            <p:ph type="body" idx="1"/>
          </p:nvPr>
        </p:nvSpPr>
        <p:spPr/>
        <p:txBody>
          <a:bodyPr/>
          <a:lstStyle/>
          <a:p>
            <a:pPr algn="l"/>
            <a:endParaRPr lang="en-US" altLang="zh-TW"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D6689985-D2C7-8E8F-BF30-3FC88F3CC700}"/>
              </a:ext>
            </a:extLst>
          </p:cNvPr>
          <p:cNvSpPr>
            <a:spLocks noGrp="1"/>
          </p:cNvSpPr>
          <p:nvPr>
            <p:ph type="sldNum" sz="quarter" idx="5"/>
          </p:nvPr>
        </p:nvSpPr>
        <p:spPr/>
        <p:txBody>
          <a:bodyPr/>
          <a:lstStyle/>
          <a:p>
            <a:fld id="{25EBCAE1-3FED-420D-9C61-D6D1EFFFB145}" type="slidenum">
              <a:rPr lang="en-DE" smtClean="0"/>
              <a:t>61</a:t>
            </a:fld>
            <a:endParaRPr lang="en-DE"/>
          </a:p>
        </p:txBody>
      </p:sp>
    </p:spTree>
    <p:extLst>
      <p:ext uri="{BB962C8B-B14F-4D97-AF65-F5344CB8AC3E}">
        <p14:creationId xmlns:p14="http://schemas.microsoft.com/office/powerpoint/2010/main" val="1849192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7651E-26BC-42EB-7D46-D0C6508BA2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4DCF15-39DC-D07E-9BB2-9443598AB3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C23EE-628C-FCF9-A2C2-A041E8109C01}"/>
              </a:ext>
            </a:extLst>
          </p:cNvPr>
          <p:cNvSpPr>
            <a:spLocks noGrp="1"/>
          </p:cNvSpPr>
          <p:nvPr>
            <p:ph type="body" idx="1"/>
          </p:nvPr>
        </p:nvSpPr>
        <p:spPr/>
        <p:txBody>
          <a:bodyPr/>
          <a:lstStyle/>
          <a:p>
            <a:pPr algn="l"/>
            <a:endParaRPr lang="en-US" altLang="zh-TW"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A08CB8AD-DEE6-793E-A46E-52725E0DB8B5}"/>
              </a:ext>
            </a:extLst>
          </p:cNvPr>
          <p:cNvSpPr>
            <a:spLocks noGrp="1"/>
          </p:cNvSpPr>
          <p:nvPr>
            <p:ph type="sldNum" sz="quarter" idx="5"/>
          </p:nvPr>
        </p:nvSpPr>
        <p:spPr/>
        <p:txBody>
          <a:bodyPr/>
          <a:lstStyle/>
          <a:p>
            <a:fld id="{25EBCAE1-3FED-420D-9C61-D6D1EFFFB145}" type="slidenum">
              <a:rPr lang="en-DE" smtClean="0"/>
              <a:t>62</a:t>
            </a:fld>
            <a:endParaRPr lang="en-DE"/>
          </a:p>
        </p:txBody>
      </p:sp>
    </p:spTree>
    <p:extLst>
      <p:ext uri="{BB962C8B-B14F-4D97-AF65-F5344CB8AC3E}">
        <p14:creationId xmlns:p14="http://schemas.microsoft.com/office/powerpoint/2010/main" val="8225278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80E6C-E386-7125-6618-3E10737184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AE9D1F-E745-33EA-2987-98EF947719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3537D1-60CB-C6D6-8CAA-516C63195606}"/>
              </a:ext>
            </a:extLst>
          </p:cNvPr>
          <p:cNvSpPr>
            <a:spLocks noGrp="1"/>
          </p:cNvSpPr>
          <p:nvPr>
            <p:ph type="body" idx="1"/>
          </p:nvPr>
        </p:nvSpPr>
        <p:spPr/>
        <p:txBody>
          <a:bodyPr/>
          <a:lstStyle/>
          <a:p>
            <a:pPr algn="l"/>
            <a:endParaRPr lang="en-US" altLang="zh-TW" sz="1200"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9613809E-133A-73B1-902B-3642DA86FC1A}"/>
              </a:ext>
            </a:extLst>
          </p:cNvPr>
          <p:cNvSpPr>
            <a:spLocks noGrp="1"/>
          </p:cNvSpPr>
          <p:nvPr>
            <p:ph type="sldNum" sz="quarter" idx="5"/>
          </p:nvPr>
        </p:nvSpPr>
        <p:spPr/>
        <p:txBody>
          <a:bodyPr/>
          <a:lstStyle/>
          <a:p>
            <a:fld id="{25EBCAE1-3FED-420D-9C61-D6D1EFFFB145}" type="slidenum">
              <a:rPr lang="en-DE" smtClean="0"/>
              <a:t>63</a:t>
            </a:fld>
            <a:endParaRPr lang="en-DE"/>
          </a:p>
        </p:txBody>
      </p:sp>
    </p:spTree>
    <p:extLst>
      <p:ext uri="{BB962C8B-B14F-4D97-AF65-F5344CB8AC3E}">
        <p14:creationId xmlns:p14="http://schemas.microsoft.com/office/powerpoint/2010/main" val="3901538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 products have the CPU, the chipset around it, memory, disk and all the mandatory interfaces</a:t>
            </a:r>
          </a:p>
          <a:p>
            <a:r>
              <a:rPr lang="en-US" dirty="0"/>
              <a:t>Extension boards can add</a:t>
            </a:r>
          </a:p>
          <a:p>
            <a:r>
              <a:rPr lang="en-US" dirty="0"/>
              <a:t>- serial ports</a:t>
            </a:r>
          </a:p>
          <a:p>
            <a:r>
              <a:rPr lang="en-US" dirty="0"/>
              <a:t>- LAN ports</a:t>
            </a:r>
          </a:p>
          <a:p>
            <a:r>
              <a:rPr lang="en-US" dirty="0"/>
              <a:t>- or both</a:t>
            </a:r>
          </a:p>
          <a:p>
            <a:r>
              <a:rPr lang="en-US" dirty="0"/>
              <a:t>Because of large number of Serial and LAN options, these are especially useful for</a:t>
            </a:r>
          </a:p>
          <a:p>
            <a:r>
              <a:rPr lang="en-US" dirty="0"/>
              <a:t>- data acquisition</a:t>
            </a:r>
          </a:p>
          <a:p>
            <a:r>
              <a:rPr lang="en-US" dirty="0"/>
              <a:t>- protocol conversion</a:t>
            </a:r>
          </a:p>
          <a:p>
            <a:r>
              <a:rPr lang="en-US" dirty="0"/>
              <a:t>- sensor to cloud interface</a:t>
            </a:r>
          </a:p>
          <a:p>
            <a:r>
              <a:rPr lang="en-US" dirty="0"/>
              <a:t>- custom networking solutions</a:t>
            </a:r>
            <a:endParaRPr lang="LID4096" dirty="0"/>
          </a:p>
        </p:txBody>
      </p:sp>
      <p:sp>
        <p:nvSpPr>
          <p:cNvPr id="4" name="Slide Number Placeholder 3"/>
          <p:cNvSpPr>
            <a:spLocks noGrp="1"/>
          </p:cNvSpPr>
          <p:nvPr>
            <p:ph type="sldNum" sz="quarter" idx="5"/>
          </p:nvPr>
        </p:nvSpPr>
        <p:spPr/>
        <p:txBody>
          <a:bodyPr/>
          <a:lstStyle/>
          <a:p>
            <a:fld id="{25EBCAE1-3FED-420D-9C61-D6D1EFFFB145}" type="slidenum">
              <a:rPr lang="en-DE" smtClean="0"/>
              <a:t>6</a:t>
            </a:fld>
            <a:endParaRPr lang="en-DE"/>
          </a:p>
        </p:txBody>
      </p:sp>
    </p:spTree>
    <p:extLst>
      <p:ext uri="{BB962C8B-B14F-4D97-AF65-F5344CB8AC3E}">
        <p14:creationId xmlns:p14="http://schemas.microsoft.com/office/powerpoint/2010/main" val="209429401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C8450-B049-DF22-45C9-CE3DEAA8AA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D2EBCF-2EA4-1C43-04A6-A2ABE017D9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A0FCB9-43DD-65FB-B0C4-30E3E8EDF9DA}"/>
              </a:ext>
            </a:extLst>
          </p:cNvPr>
          <p:cNvSpPr>
            <a:spLocks noGrp="1"/>
          </p:cNvSpPr>
          <p:nvPr>
            <p:ph type="body" idx="1"/>
          </p:nvPr>
        </p:nvSpPr>
        <p:spPr/>
        <p:txBody>
          <a:bodyPr/>
          <a:lstStyle/>
          <a:p>
            <a:pPr algn="l"/>
            <a:endParaRPr lang="en-US" altLang="zh-TW" sz="1200"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CF0D4AB2-8ACB-1BD2-9FC3-1AAFFCE53EE4}"/>
              </a:ext>
            </a:extLst>
          </p:cNvPr>
          <p:cNvSpPr>
            <a:spLocks noGrp="1"/>
          </p:cNvSpPr>
          <p:nvPr>
            <p:ph type="sldNum" sz="quarter" idx="5"/>
          </p:nvPr>
        </p:nvSpPr>
        <p:spPr/>
        <p:txBody>
          <a:bodyPr/>
          <a:lstStyle/>
          <a:p>
            <a:fld id="{25EBCAE1-3FED-420D-9C61-D6D1EFFFB145}" type="slidenum">
              <a:rPr lang="en-DE" smtClean="0"/>
              <a:t>64</a:t>
            </a:fld>
            <a:endParaRPr lang="en-DE"/>
          </a:p>
        </p:txBody>
      </p:sp>
    </p:spTree>
    <p:extLst>
      <p:ext uri="{BB962C8B-B14F-4D97-AF65-F5344CB8AC3E}">
        <p14:creationId xmlns:p14="http://schemas.microsoft.com/office/powerpoint/2010/main" val="38797999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84B46-19FF-9FC1-72DA-CD550361F4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8795FE-6454-1E45-0A2E-1723A8ED6A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49C9DD-E6E2-FE26-D31B-5D0CC06F5D81}"/>
              </a:ext>
            </a:extLst>
          </p:cNvPr>
          <p:cNvSpPr>
            <a:spLocks noGrp="1"/>
          </p:cNvSpPr>
          <p:nvPr>
            <p:ph type="body" idx="1"/>
          </p:nvPr>
        </p:nvSpPr>
        <p:spPr/>
        <p:txBody>
          <a:bodyPr/>
          <a:lstStyle/>
          <a:p>
            <a:pPr algn="l"/>
            <a:endParaRPr lang="en-US" altLang="zh-TW"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8709F1C1-A267-1CCB-4232-7930B12F9F86}"/>
              </a:ext>
            </a:extLst>
          </p:cNvPr>
          <p:cNvSpPr>
            <a:spLocks noGrp="1"/>
          </p:cNvSpPr>
          <p:nvPr>
            <p:ph type="sldNum" sz="quarter" idx="5"/>
          </p:nvPr>
        </p:nvSpPr>
        <p:spPr/>
        <p:txBody>
          <a:bodyPr/>
          <a:lstStyle/>
          <a:p>
            <a:fld id="{25EBCAE1-3FED-420D-9C61-D6D1EFFFB145}" type="slidenum">
              <a:rPr lang="en-DE" smtClean="0"/>
              <a:t>65</a:t>
            </a:fld>
            <a:endParaRPr lang="en-DE"/>
          </a:p>
        </p:txBody>
      </p:sp>
    </p:spTree>
    <p:extLst>
      <p:ext uri="{BB962C8B-B14F-4D97-AF65-F5344CB8AC3E}">
        <p14:creationId xmlns:p14="http://schemas.microsoft.com/office/powerpoint/2010/main" val="8254410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19B55-93B8-733F-11AB-267168911A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266F50-2188-0FFC-5644-722B298EDF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700628-78A1-D156-DC5D-149ECDB0A80A}"/>
              </a:ext>
            </a:extLst>
          </p:cNvPr>
          <p:cNvSpPr>
            <a:spLocks noGrp="1"/>
          </p:cNvSpPr>
          <p:nvPr>
            <p:ph type="body" idx="1"/>
          </p:nvPr>
        </p:nvSpPr>
        <p:spPr/>
        <p:txBody>
          <a:bodyPr/>
          <a:lstStyle/>
          <a:p>
            <a:pPr algn="l"/>
            <a:endParaRPr lang="en-US" altLang="zh-TW"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206D3CF8-D0DB-6EC1-0771-7BDB08D92F04}"/>
              </a:ext>
            </a:extLst>
          </p:cNvPr>
          <p:cNvSpPr>
            <a:spLocks noGrp="1"/>
          </p:cNvSpPr>
          <p:nvPr>
            <p:ph type="sldNum" sz="quarter" idx="5"/>
          </p:nvPr>
        </p:nvSpPr>
        <p:spPr/>
        <p:txBody>
          <a:bodyPr/>
          <a:lstStyle/>
          <a:p>
            <a:fld id="{25EBCAE1-3FED-420D-9C61-D6D1EFFFB145}" type="slidenum">
              <a:rPr lang="en-DE" smtClean="0"/>
              <a:t>66</a:t>
            </a:fld>
            <a:endParaRPr lang="en-DE"/>
          </a:p>
        </p:txBody>
      </p:sp>
    </p:spTree>
    <p:extLst>
      <p:ext uri="{BB962C8B-B14F-4D97-AF65-F5344CB8AC3E}">
        <p14:creationId xmlns:p14="http://schemas.microsoft.com/office/powerpoint/2010/main" val="11193683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0E233-C25F-85DC-C8EA-01B6FA3D26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D6C037-23F7-4F5A-DD4A-AFE9FF1F57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5F6D6C-08BA-3AD8-8611-112E95AB3560}"/>
              </a:ext>
            </a:extLst>
          </p:cNvPr>
          <p:cNvSpPr>
            <a:spLocks noGrp="1"/>
          </p:cNvSpPr>
          <p:nvPr>
            <p:ph type="body" idx="1"/>
          </p:nvPr>
        </p:nvSpPr>
        <p:spPr/>
        <p:txBody>
          <a:bodyPr/>
          <a:lstStyle/>
          <a:p>
            <a:pPr algn="l"/>
            <a:endParaRPr lang="en-US" altLang="zh-TW"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94CBE3C6-8101-42BC-77AE-AA4EF1F846A4}"/>
              </a:ext>
            </a:extLst>
          </p:cNvPr>
          <p:cNvSpPr>
            <a:spLocks noGrp="1"/>
          </p:cNvSpPr>
          <p:nvPr>
            <p:ph type="sldNum" sz="quarter" idx="5"/>
          </p:nvPr>
        </p:nvSpPr>
        <p:spPr/>
        <p:txBody>
          <a:bodyPr/>
          <a:lstStyle/>
          <a:p>
            <a:fld id="{25EBCAE1-3FED-420D-9C61-D6D1EFFFB145}" type="slidenum">
              <a:rPr lang="en-DE" smtClean="0"/>
              <a:t>67</a:t>
            </a:fld>
            <a:endParaRPr lang="en-DE"/>
          </a:p>
        </p:txBody>
      </p:sp>
    </p:spTree>
    <p:extLst>
      <p:ext uri="{BB962C8B-B14F-4D97-AF65-F5344CB8AC3E}">
        <p14:creationId xmlns:p14="http://schemas.microsoft.com/office/powerpoint/2010/main" val="18198991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5E181-75A8-E723-55CD-A97375EA8A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A4CF64-FC52-1794-D08A-0CD1C3F456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DA5698-8DC9-B148-65C0-A4F417436B4F}"/>
              </a:ext>
            </a:extLst>
          </p:cNvPr>
          <p:cNvSpPr>
            <a:spLocks noGrp="1"/>
          </p:cNvSpPr>
          <p:nvPr>
            <p:ph type="body" idx="1"/>
          </p:nvPr>
        </p:nvSpPr>
        <p:spPr/>
        <p:txBody>
          <a:bodyPr/>
          <a:lstStyle/>
          <a:p>
            <a:pPr algn="l"/>
            <a:endParaRPr lang="en-US" altLang="zh-TW"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600784B7-F548-EF90-A0C5-876182F0514E}"/>
              </a:ext>
            </a:extLst>
          </p:cNvPr>
          <p:cNvSpPr>
            <a:spLocks noGrp="1"/>
          </p:cNvSpPr>
          <p:nvPr>
            <p:ph type="sldNum" sz="quarter" idx="5"/>
          </p:nvPr>
        </p:nvSpPr>
        <p:spPr/>
        <p:txBody>
          <a:bodyPr/>
          <a:lstStyle/>
          <a:p>
            <a:fld id="{25EBCAE1-3FED-420D-9C61-D6D1EFFFB145}" type="slidenum">
              <a:rPr lang="en-DE" smtClean="0"/>
              <a:t>68</a:t>
            </a:fld>
            <a:endParaRPr lang="en-DE"/>
          </a:p>
        </p:txBody>
      </p:sp>
    </p:spTree>
    <p:extLst>
      <p:ext uri="{BB962C8B-B14F-4D97-AF65-F5344CB8AC3E}">
        <p14:creationId xmlns:p14="http://schemas.microsoft.com/office/powerpoint/2010/main" val="13134747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ACAF1-4717-1C88-A678-C4786970BE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349D72-1BD2-A659-E1D0-F07CEDB153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BB608C-BB9A-3121-F7E3-AA6D5F79B586}"/>
              </a:ext>
            </a:extLst>
          </p:cNvPr>
          <p:cNvSpPr>
            <a:spLocks noGrp="1"/>
          </p:cNvSpPr>
          <p:nvPr>
            <p:ph type="body" idx="1"/>
          </p:nvPr>
        </p:nvSpPr>
        <p:spPr/>
        <p:txBody>
          <a:bodyPr/>
          <a:lstStyle/>
          <a:p>
            <a:pPr algn="l"/>
            <a:endParaRPr lang="en-US" altLang="zh-TW"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C88B8252-9CB6-6A22-E3E7-111280429682}"/>
              </a:ext>
            </a:extLst>
          </p:cNvPr>
          <p:cNvSpPr>
            <a:spLocks noGrp="1"/>
          </p:cNvSpPr>
          <p:nvPr>
            <p:ph type="sldNum" sz="quarter" idx="5"/>
          </p:nvPr>
        </p:nvSpPr>
        <p:spPr/>
        <p:txBody>
          <a:bodyPr/>
          <a:lstStyle/>
          <a:p>
            <a:fld id="{25EBCAE1-3FED-420D-9C61-D6D1EFFFB145}" type="slidenum">
              <a:rPr lang="en-DE" smtClean="0"/>
              <a:t>69</a:t>
            </a:fld>
            <a:endParaRPr lang="en-DE"/>
          </a:p>
        </p:txBody>
      </p:sp>
    </p:spTree>
    <p:extLst>
      <p:ext uri="{BB962C8B-B14F-4D97-AF65-F5344CB8AC3E}">
        <p14:creationId xmlns:p14="http://schemas.microsoft.com/office/powerpoint/2010/main" val="16442308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DEA56-86F4-924A-C6F7-029EDA6092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39F40D-8D8B-5A0F-635F-E771E8A7CB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47379F-F364-7AB2-490D-F54CF42E0082}"/>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F24A13E5-9342-3DE5-C0DF-FE9CB78F84AF}"/>
              </a:ext>
            </a:extLst>
          </p:cNvPr>
          <p:cNvSpPr>
            <a:spLocks noGrp="1"/>
          </p:cNvSpPr>
          <p:nvPr>
            <p:ph type="sldNum" sz="quarter" idx="5"/>
          </p:nvPr>
        </p:nvSpPr>
        <p:spPr/>
        <p:txBody>
          <a:bodyPr/>
          <a:lstStyle/>
          <a:p>
            <a:fld id="{25EBCAE1-3FED-420D-9C61-D6D1EFFFB145}" type="slidenum">
              <a:rPr lang="en-DE" smtClean="0"/>
              <a:t>71</a:t>
            </a:fld>
            <a:endParaRPr lang="en-DE"/>
          </a:p>
        </p:txBody>
      </p:sp>
    </p:spTree>
    <p:extLst>
      <p:ext uri="{BB962C8B-B14F-4D97-AF65-F5344CB8AC3E}">
        <p14:creationId xmlns:p14="http://schemas.microsoft.com/office/powerpoint/2010/main" val="64044812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577CB-4269-812C-E9C4-125270C075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5B2403-B8A8-423C-44FD-EFF61617FE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EF28A4-64F7-90BA-6247-6CE3D7F29AE2}"/>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A392FA74-D578-EA48-94C9-4C3C3FBBD8D1}"/>
              </a:ext>
            </a:extLst>
          </p:cNvPr>
          <p:cNvSpPr>
            <a:spLocks noGrp="1"/>
          </p:cNvSpPr>
          <p:nvPr>
            <p:ph type="sldNum" sz="quarter" idx="5"/>
          </p:nvPr>
        </p:nvSpPr>
        <p:spPr/>
        <p:txBody>
          <a:bodyPr/>
          <a:lstStyle/>
          <a:p>
            <a:fld id="{25EBCAE1-3FED-420D-9C61-D6D1EFFFB145}" type="slidenum">
              <a:rPr lang="en-DE" smtClean="0"/>
              <a:t>72</a:t>
            </a:fld>
            <a:endParaRPr lang="en-DE"/>
          </a:p>
        </p:txBody>
      </p:sp>
    </p:spTree>
    <p:extLst>
      <p:ext uri="{BB962C8B-B14F-4D97-AF65-F5344CB8AC3E}">
        <p14:creationId xmlns:p14="http://schemas.microsoft.com/office/powerpoint/2010/main" val="20592717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633A5-3118-CABF-F83C-3A239271C0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C6C387-A06D-C9C8-AAC4-939308BA3C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0B4A4-36D3-8EC0-A64C-E91549A51AE0}"/>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E01C1E28-8363-2EAB-B9F4-07E6A84D901D}"/>
              </a:ext>
            </a:extLst>
          </p:cNvPr>
          <p:cNvSpPr>
            <a:spLocks noGrp="1"/>
          </p:cNvSpPr>
          <p:nvPr>
            <p:ph type="sldNum" sz="quarter" idx="5"/>
          </p:nvPr>
        </p:nvSpPr>
        <p:spPr/>
        <p:txBody>
          <a:bodyPr/>
          <a:lstStyle/>
          <a:p>
            <a:fld id="{25EBCAE1-3FED-420D-9C61-D6D1EFFFB145}" type="slidenum">
              <a:rPr lang="en-DE" smtClean="0"/>
              <a:t>73</a:t>
            </a:fld>
            <a:endParaRPr lang="en-DE"/>
          </a:p>
        </p:txBody>
      </p:sp>
    </p:spTree>
    <p:extLst>
      <p:ext uri="{BB962C8B-B14F-4D97-AF65-F5344CB8AC3E}">
        <p14:creationId xmlns:p14="http://schemas.microsoft.com/office/powerpoint/2010/main" val="36825808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4CC89-04D6-1DE0-16F7-266E3F673C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EEC4B8-5117-0C7F-2F52-6BA09BF6F1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AE6783-8260-92F6-6B43-EA746A48F71A}"/>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2F9283E3-9ADF-0D1A-B6EF-62464CE635B7}"/>
              </a:ext>
            </a:extLst>
          </p:cNvPr>
          <p:cNvSpPr>
            <a:spLocks noGrp="1"/>
          </p:cNvSpPr>
          <p:nvPr>
            <p:ph type="sldNum" sz="quarter" idx="5"/>
          </p:nvPr>
        </p:nvSpPr>
        <p:spPr/>
        <p:txBody>
          <a:bodyPr/>
          <a:lstStyle/>
          <a:p>
            <a:fld id="{25EBCAE1-3FED-420D-9C61-D6D1EFFFB145}" type="slidenum">
              <a:rPr lang="en-DE" smtClean="0"/>
              <a:t>74</a:t>
            </a:fld>
            <a:endParaRPr lang="en-DE"/>
          </a:p>
        </p:txBody>
      </p:sp>
    </p:spTree>
    <p:extLst>
      <p:ext uri="{BB962C8B-B14F-4D97-AF65-F5344CB8AC3E}">
        <p14:creationId xmlns:p14="http://schemas.microsoft.com/office/powerpoint/2010/main" val="2450814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Naming convention for the new </a:t>
            </a:r>
            <a:r>
              <a:rPr lang="en-US" altLang="zh-TW" sz="1200" dirty="0"/>
              <a:t>Moxa DRP/BXP/RKP </a:t>
            </a:r>
            <a:r>
              <a:rPr lang="en-US" dirty="0"/>
              <a:t> Computers </a:t>
            </a:r>
          </a:p>
          <a:p>
            <a:r>
              <a:rPr lang="en-US" dirty="0"/>
              <a:t>Altogether 75 models</a:t>
            </a:r>
          </a:p>
          <a:p>
            <a:r>
              <a:rPr lang="en-US" dirty="0"/>
              <a:t> - Form factor DRP, BXP or RKP (3 options)</a:t>
            </a:r>
          </a:p>
          <a:p>
            <a:r>
              <a:rPr lang="en-US" dirty="0"/>
              <a:t> - CPU type A for Atom CPU;  C for Core CPU </a:t>
            </a:r>
          </a:p>
          <a:p>
            <a:r>
              <a:rPr lang="en-US" dirty="0"/>
              <a:t> - Product Generation – it is always one, first reserved digit is for RKP height in Us (now only 1U available)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 CPU Type E2: Atom dual core, E4: Atom quad core, C1: Celeron, C5: CORE i5, C7: CORE i7 (5 options)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Expansion interface: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altLang="zh-TW" sz="1200" b="0" kern="1200" dirty="0">
                <a:solidFill>
                  <a:schemeClr val="tx1">
                    <a:lumMod val="65000"/>
                    <a:lumOff val="35000"/>
                  </a:schemeClr>
                </a:solidFill>
                <a:latin typeface="Arial"/>
                <a:ea typeface="+mn-ea"/>
                <a:cs typeface="Arial"/>
              </a:rPr>
              <a:t>- If nothing: base </a:t>
            </a:r>
            <a:r>
              <a:rPr lang="en-US" altLang="zh-TW" sz="1200" b="0" kern="1200" dirty="0" err="1">
                <a:solidFill>
                  <a:schemeClr val="tx1">
                    <a:lumMod val="65000"/>
                    <a:lumOff val="35000"/>
                  </a:schemeClr>
                </a:solidFill>
                <a:latin typeface="Arial"/>
                <a:ea typeface="+mn-ea"/>
                <a:cs typeface="Arial"/>
              </a:rPr>
              <a:t>modesl</a:t>
            </a:r>
            <a:endParaRPr lang="en-US" altLang="zh-TW" sz="1200" b="0" kern="1200" dirty="0">
              <a:solidFill>
                <a:schemeClr val="tx1">
                  <a:lumMod val="65000"/>
                  <a:lumOff val="35000"/>
                </a:schemeClr>
              </a:solidFill>
              <a:latin typeface="Arial"/>
              <a:ea typeface="+mn-ea"/>
              <a:cs typeface="Arial"/>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altLang="zh-TW" sz="1200" b="0" kern="1200" dirty="0">
                <a:solidFill>
                  <a:schemeClr val="tx1">
                    <a:lumMod val="65000"/>
                    <a:lumOff val="35000"/>
                  </a:schemeClr>
                </a:solidFill>
                <a:latin typeface="Arial"/>
                <a:ea typeface="+mn-ea"/>
                <a:cs typeface="Arial"/>
              </a:rPr>
              <a:t>- 8L: for 8 LAN ports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altLang="zh-TW" sz="1200" b="0" kern="1200" dirty="0">
                <a:solidFill>
                  <a:schemeClr val="tx1">
                    <a:lumMod val="65000"/>
                    <a:lumOff val="35000"/>
                  </a:schemeClr>
                </a:solidFill>
                <a:latin typeface="Arial"/>
                <a:ea typeface="+mn-ea"/>
                <a:cs typeface="Arial"/>
              </a:rPr>
              <a:t>- 6C or 8C for 6/8 serial ports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altLang="zh-TW" sz="1200" b="0" kern="1200" dirty="0">
                <a:solidFill>
                  <a:schemeClr val="tx1">
                    <a:lumMod val="65000"/>
                    <a:lumOff val="35000"/>
                  </a:schemeClr>
                </a:solidFill>
                <a:latin typeface="Arial"/>
                <a:ea typeface="+mn-ea"/>
                <a:cs typeface="Arial"/>
              </a:rPr>
              <a:t>- 2L4C, 2L3C for expansion interface with COM and LAN ports combinations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b="0" kern="1200" dirty="0">
                <a:solidFill>
                  <a:schemeClr val="tx1">
                    <a:lumMod val="65000"/>
                    <a:lumOff val="35000"/>
                  </a:schemeClr>
                </a:solidFill>
                <a:latin typeface="Arial"/>
                <a:ea typeface="+mn-ea"/>
                <a:cs typeface="Arial"/>
              </a:rPr>
              <a:t>- T for wide temperature  </a:t>
            </a:r>
            <a:r>
              <a:rPr lang="en-US" altLang="zh-TW" sz="1200" b="0" dirty="0">
                <a:solidFill>
                  <a:schemeClr val="tx1">
                    <a:lumMod val="65000"/>
                    <a:lumOff val="35000"/>
                  </a:schemeClr>
                </a:solidFill>
                <a:latin typeface="Arial"/>
                <a:cs typeface="Arial"/>
              </a:rPr>
              <a:t>-30</a:t>
            </a:r>
            <a:r>
              <a:rPr lang="en-US" altLang="zh-TW" sz="1100" b="0" i="0" kern="1200" dirty="0">
                <a:solidFill>
                  <a:schemeClr val="tx1"/>
                </a:solidFill>
                <a:effectLst/>
                <a:latin typeface="+mn-lt"/>
                <a:ea typeface="+mn-ea"/>
                <a:cs typeface="+mn-cs"/>
              </a:rPr>
              <a:t>°</a:t>
            </a:r>
            <a:r>
              <a:rPr lang="en-US" altLang="zh-TW" sz="1200" b="0" dirty="0">
                <a:solidFill>
                  <a:schemeClr val="tx1">
                    <a:lumMod val="65000"/>
                    <a:lumOff val="35000"/>
                  </a:schemeClr>
                </a:solidFill>
                <a:latin typeface="Arial"/>
                <a:cs typeface="Arial"/>
              </a:rPr>
              <a:t>C to 60</a:t>
            </a:r>
            <a:r>
              <a:rPr lang="en-US" altLang="zh-TW" sz="1100" b="0" i="0" kern="1200" dirty="0">
                <a:solidFill>
                  <a:schemeClr val="tx1"/>
                </a:solidFill>
                <a:effectLst/>
                <a:latin typeface="+mn-lt"/>
                <a:ea typeface="+mn-ea"/>
                <a:cs typeface="+mn-cs"/>
              </a:rPr>
              <a:t>°</a:t>
            </a:r>
            <a:r>
              <a:rPr lang="en-US" altLang="zh-TW" sz="1200" b="0" dirty="0">
                <a:solidFill>
                  <a:schemeClr val="tx1">
                    <a:lumMod val="65000"/>
                    <a:lumOff val="35000"/>
                  </a:schemeClr>
                </a:solidFill>
                <a:latin typeface="Arial"/>
                <a:cs typeface="Arial"/>
              </a:rPr>
              <a:t>C</a:t>
            </a:r>
            <a:endParaRPr lang="en-US" altLang="zh-TW" sz="1200" b="0" kern="1200" dirty="0">
              <a:solidFill>
                <a:schemeClr val="tx1">
                  <a:lumMod val="65000"/>
                  <a:lumOff val="35000"/>
                </a:schemeClr>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sz="1200" b="0" kern="1200" dirty="0">
              <a:solidFill>
                <a:schemeClr val="tx1">
                  <a:lumMod val="65000"/>
                  <a:lumOff val="35000"/>
                </a:schemeClr>
              </a:solidFill>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DE" dirty="0"/>
          </a:p>
        </p:txBody>
      </p:sp>
      <p:sp>
        <p:nvSpPr>
          <p:cNvPr id="4" name="Slide Number Placeholder 3"/>
          <p:cNvSpPr>
            <a:spLocks noGrp="1"/>
          </p:cNvSpPr>
          <p:nvPr>
            <p:ph type="sldNum" sz="quarter" idx="5"/>
          </p:nvPr>
        </p:nvSpPr>
        <p:spPr/>
        <p:txBody>
          <a:bodyPr/>
          <a:lstStyle/>
          <a:p>
            <a:fld id="{25EBCAE1-3FED-420D-9C61-D6D1EFFFB145}" type="slidenum">
              <a:rPr lang="en-DE" smtClean="0"/>
              <a:t>7</a:t>
            </a:fld>
            <a:endParaRPr lang="en-DE"/>
          </a:p>
        </p:txBody>
      </p:sp>
    </p:spTree>
    <p:extLst>
      <p:ext uri="{BB962C8B-B14F-4D97-AF65-F5344CB8AC3E}">
        <p14:creationId xmlns:p14="http://schemas.microsoft.com/office/powerpoint/2010/main" val="224301370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528BA-ED26-5D35-E4D7-A63F09C68A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94696E-34A4-CFE1-28B3-BC6E62C22F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85DB19-2F4D-54A0-228A-74680FBE7839}"/>
              </a:ext>
            </a:extLst>
          </p:cNvPr>
          <p:cNvSpPr>
            <a:spLocks noGrp="1"/>
          </p:cNvSpPr>
          <p:nvPr>
            <p:ph type="body" idx="1"/>
          </p:nvPr>
        </p:nvSpPr>
        <p:spPr/>
        <p:txBody>
          <a:bodyPr/>
          <a:lstStyle/>
          <a:p>
            <a:pPr algn="l">
              <a:buFont typeface="Arial" panose="020B0604020202020204" pitchFamily="34" charset="0"/>
              <a:buNone/>
            </a:pPr>
            <a:endParaRPr lang="en-US" b="0" i="0" dirty="0">
              <a:solidFill>
                <a:srgbClr val="374151"/>
              </a:solidFill>
              <a:effectLst/>
              <a:latin typeface="Söhne"/>
            </a:endParaRPr>
          </a:p>
          <a:p>
            <a:endParaRPr lang="en-US" dirty="0"/>
          </a:p>
        </p:txBody>
      </p:sp>
      <p:sp>
        <p:nvSpPr>
          <p:cNvPr id="4" name="Slide Number Placeholder 3">
            <a:extLst>
              <a:ext uri="{FF2B5EF4-FFF2-40B4-BE49-F238E27FC236}">
                <a16:creationId xmlns:a16="http://schemas.microsoft.com/office/drawing/2014/main" id="{002C7E9E-F272-EAA7-E32E-9F6CED6B4E6A}"/>
              </a:ext>
            </a:extLst>
          </p:cNvPr>
          <p:cNvSpPr>
            <a:spLocks noGrp="1"/>
          </p:cNvSpPr>
          <p:nvPr>
            <p:ph type="sldNum" sz="quarter" idx="5"/>
          </p:nvPr>
        </p:nvSpPr>
        <p:spPr/>
        <p:txBody>
          <a:bodyPr/>
          <a:lstStyle/>
          <a:p>
            <a:fld id="{25EBCAE1-3FED-420D-9C61-D6D1EFFFB145}" type="slidenum">
              <a:rPr lang="en-DE" smtClean="0"/>
              <a:t>75</a:t>
            </a:fld>
            <a:endParaRPr lang="en-DE"/>
          </a:p>
        </p:txBody>
      </p:sp>
    </p:spTree>
    <p:extLst>
      <p:ext uri="{BB962C8B-B14F-4D97-AF65-F5344CB8AC3E}">
        <p14:creationId xmlns:p14="http://schemas.microsoft.com/office/powerpoint/2010/main" val="15033641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AE189-3127-5657-117B-A35B603882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47B317-9B11-DB3E-284F-68BC5C7FDE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4D4FEC-3DB6-D23B-B471-6EB3632526C5}"/>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B33CDE52-9E22-E32B-EFFB-BF3D545DA134}"/>
              </a:ext>
            </a:extLst>
          </p:cNvPr>
          <p:cNvSpPr>
            <a:spLocks noGrp="1"/>
          </p:cNvSpPr>
          <p:nvPr>
            <p:ph type="sldNum" sz="quarter" idx="5"/>
          </p:nvPr>
        </p:nvSpPr>
        <p:spPr/>
        <p:txBody>
          <a:bodyPr/>
          <a:lstStyle/>
          <a:p>
            <a:fld id="{25EBCAE1-3FED-420D-9C61-D6D1EFFFB145}" type="slidenum">
              <a:rPr lang="en-DE" smtClean="0"/>
              <a:t>76</a:t>
            </a:fld>
            <a:endParaRPr lang="en-DE"/>
          </a:p>
        </p:txBody>
      </p:sp>
    </p:spTree>
    <p:extLst>
      <p:ext uri="{BB962C8B-B14F-4D97-AF65-F5344CB8AC3E}">
        <p14:creationId xmlns:p14="http://schemas.microsoft.com/office/powerpoint/2010/main" val="273106042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7991C-0CA3-A786-6B9F-BAA18E6D2A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29BCAA-0631-EF66-2650-B44BA18815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AD5DB1-2577-AC2A-D725-699113AE5C45}"/>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230FAD4D-DFC4-36C0-16B5-45C398A2F578}"/>
              </a:ext>
            </a:extLst>
          </p:cNvPr>
          <p:cNvSpPr>
            <a:spLocks noGrp="1"/>
          </p:cNvSpPr>
          <p:nvPr>
            <p:ph type="sldNum" sz="quarter" idx="5"/>
          </p:nvPr>
        </p:nvSpPr>
        <p:spPr/>
        <p:txBody>
          <a:bodyPr/>
          <a:lstStyle/>
          <a:p>
            <a:fld id="{25EBCAE1-3FED-420D-9C61-D6D1EFFFB145}" type="slidenum">
              <a:rPr lang="en-DE" smtClean="0"/>
              <a:t>77</a:t>
            </a:fld>
            <a:endParaRPr lang="en-DE"/>
          </a:p>
        </p:txBody>
      </p:sp>
    </p:spTree>
    <p:extLst>
      <p:ext uri="{BB962C8B-B14F-4D97-AF65-F5344CB8AC3E}">
        <p14:creationId xmlns:p14="http://schemas.microsoft.com/office/powerpoint/2010/main" val="156608976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302A5-0F46-F767-FFE9-D4EE807348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433E98-FDD9-6CAF-93FF-84FCEB1CDB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2C6661-2393-A24E-CC26-8752A501F02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endParaRPr lang="en-US" altLang="zh-TW" sz="1200" kern="1200" dirty="0">
              <a:latin typeface="Arial" panose="020B0604020202020204" pitchFamily="34" charset="0"/>
              <a:cs typeface="Arial" panose="020B0604020202020204" pitchFamily="34" charset="0"/>
            </a:endParaRPr>
          </a:p>
          <a:p>
            <a:endParaRPr lang="en-DE" dirty="0"/>
          </a:p>
        </p:txBody>
      </p:sp>
      <p:sp>
        <p:nvSpPr>
          <p:cNvPr id="4" name="Slide Number Placeholder 3">
            <a:extLst>
              <a:ext uri="{FF2B5EF4-FFF2-40B4-BE49-F238E27FC236}">
                <a16:creationId xmlns:a16="http://schemas.microsoft.com/office/drawing/2014/main" id="{446E237C-33A4-E162-97B4-0DD2713FF2D4}"/>
              </a:ext>
            </a:extLst>
          </p:cNvPr>
          <p:cNvSpPr>
            <a:spLocks noGrp="1"/>
          </p:cNvSpPr>
          <p:nvPr>
            <p:ph type="sldNum" sz="quarter" idx="5"/>
          </p:nvPr>
        </p:nvSpPr>
        <p:spPr/>
        <p:txBody>
          <a:bodyPr/>
          <a:lstStyle/>
          <a:p>
            <a:fld id="{25EBCAE1-3FED-420D-9C61-D6D1EFFFB145}" type="slidenum">
              <a:rPr lang="en-DE" smtClean="0"/>
              <a:t>78</a:t>
            </a:fld>
            <a:endParaRPr lang="en-DE"/>
          </a:p>
        </p:txBody>
      </p:sp>
    </p:spTree>
    <p:extLst>
      <p:ext uri="{BB962C8B-B14F-4D97-AF65-F5344CB8AC3E}">
        <p14:creationId xmlns:p14="http://schemas.microsoft.com/office/powerpoint/2010/main" val="80764838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52781-5668-AF11-E596-C289485419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D98FB0-DB09-A1E8-CB1D-2FD2907A40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C6B486-B656-F372-59B3-377D843C9DC8}"/>
              </a:ext>
            </a:extLst>
          </p:cNvPr>
          <p:cNvSpPr>
            <a:spLocks noGrp="1"/>
          </p:cNvSpPr>
          <p:nvPr>
            <p:ph type="body" idx="1"/>
          </p:nvPr>
        </p:nvSpPr>
        <p:spPr/>
        <p:txBody>
          <a:bodyPr/>
          <a:lstStyle/>
          <a:p>
            <a:pPr algn="l"/>
            <a:endParaRPr lang="en-DE" dirty="0"/>
          </a:p>
        </p:txBody>
      </p:sp>
      <p:sp>
        <p:nvSpPr>
          <p:cNvPr id="4" name="Slide Number Placeholder 3">
            <a:extLst>
              <a:ext uri="{FF2B5EF4-FFF2-40B4-BE49-F238E27FC236}">
                <a16:creationId xmlns:a16="http://schemas.microsoft.com/office/drawing/2014/main" id="{33CC4C61-8DD6-B042-6245-E201A9B71E32}"/>
              </a:ext>
            </a:extLst>
          </p:cNvPr>
          <p:cNvSpPr>
            <a:spLocks noGrp="1"/>
          </p:cNvSpPr>
          <p:nvPr>
            <p:ph type="sldNum" sz="quarter" idx="5"/>
          </p:nvPr>
        </p:nvSpPr>
        <p:spPr/>
        <p:txBody>
          <a:bodyPr/>
          <a:lstStyle/>
          <a:p>
            <a:fld id="{25EBCAE1-3FED-420D-9C61-D6D1EFFFB145}" type="slidenum">
              <a:rPr lang="en-DE" smtClean="0"/>
              <a:t>79</a:t>
            </a:fld>
            <a:endParaRPr lang="en-DE"/>
          </a:p>
        </p:txBody>
      </p:sp>
    </p:spTree>
    <p:extLst>
      <p:ext uri="{BB962C8B-B14F-4D97-AF65-F5344CB8AC3E}">
        <p14:creationId xmlns:p14="http://schemas.microsoft.com/office/powerpoint/2010/main" val="151166207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31946-4A74-3909-D204-6648F8BCA3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3B7615-3D82-548B-C79D-9210AC3BA6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719202-7339-7382-0CC0-E8751BDB6560}"/>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255FE7E8-EC29-011B-1108-2813DEB4D35E}"/>
              </a:ext>
            </a:extLst>
          </p:cNvPr>
          <p:cNvSpPr>
            <a:spLocks noGrp="1"/>
          </p:cNvSpPr>
          <p:nvPr>
            <p:ph type="sldNum" sz="quarter" idx="5"/>
          </p:nvPr>
        </p:nvSpPr>
        <p:spPr/>
        <p:txBody>
          <a:bodyPr/>
          <a:lstStyle/>
          <a:p>
            <a:fld id="{25EBCAE1-3FED-420D-9C61-D6D1EFFFB145}" type="slidenum">
              <a:rPr lang="en-DE" smtClean="0"/>
              <a:t>80</a:t>
            </a:fld>
            <a:endParaRPr lang="en-DE"/>
          </a:p>
        </p:txBody>
      </p:sp>
    </p:spTree>
    <p:extLst>
      <p:ext uri="{BB962C8B-B14F-4D97-AF65-F5344CB8AC3E}">
        <p14:creationId xmlns:p14="http://schemas.microsoft.com/office/powerpoint/2010/main" val="374939595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CA2B3-DFC7-C9BC-2225-FA7BD88762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97ACFC-28FF-2F6E-A95B-2264C30CBC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717DA0-D84C-E8C4-2F9E-9BD5734F731C}"/>
              </a:ext>
            </a:extLst>
          </p:cNvPr>
          <p:cNvSpPr>
            <a:spLocks noGrp="1"/>
          </p:cNvSpPr>
          <p:nvPr>
            <p:ph type="body" idx="1"/>
          </p:nvPr>
        </p:nvSpPr>
        <p:spPr/>
        <p:txBody>
          <a:bodyPr/>
          <a:lstStyle/>
          <a:p>
            <a:endParaRPr lang="zh-TW" altLang="en-US" dirty="0"/>
          </a:p>
          <a:p>
            <a:endParaRPr lang="en-DE" dirty="0"/>
          </a:p>
        </p:txBody>
      </p:sp>
      <p:sp>
        <p:nvSpPr>
          <p:cNvPr id="4" name="Slide Number Placeholder 3">
            <a:extLst>
              <a:ext uri="{FF2B5EF4-FFF2-40B4-BE49-F238E27FC236}">
                <a16:creationId xmlns:a16="http://schemas.microsoft.com/office/drawing/2014/main" id="{DC7332B3-BC4F-3009-733E-56A7B1E4DE44}"/>
              </a:ext>
            </a:extLst>
          </p:cNvPr>
          <p:cNvSpPr>
            <a:spLocks noGrp="1"/>
          </p:cNvSpPr>
          <p:nvPr>
            <p:ph type="sldNum" sz="quarter" idx="5"/>
          </p:nvPr>
        </p:nvSpPr>
        <p:spPr/>
        <p:txBody>
          <a:bodyPr/>
          <a:lstStyle/>
          <a:p>
            <a:fld id="{25EBCAE1-3FED-420D-9C61-D6D1EFFFB145}" type="slidenum">
              <a:rPr lang="en-DE" smtClean="0"/>
              <a:t>81</a:t>
            </a:fld>
            <a:endParaRPr lang="en-DE"/>
          </a:p>
        </p:txBody>
      </p:sp>
    </p:spTree>
    <p:extLst>
      <p:ext uri="{BB962C8B-B14F-4D97-AF65-F5344CB8AC3E}">
        <p14:creationId xmlns:p14="http://schemas.microsoft.com/office/powerpoint/2010/main" val="398478612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8A0A9-00E6-158F-E7E4-72CD3B1AFD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D5F0C6-4BBB-F2E3-F5F0-528534C6F7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16379D-84EC-4CBB-2F9C-BC7A7646F1B0}"/>
              </a:ext>
            </a:extLst>
          </p:cNvPr>
          <p:cNvSpPr>
            <a:spLocks noGrp="1"/>
          </p:cNvSpPr>
          <p:nvPr>
            <p:ph type="body" idx="1"/>
          </p:nvPr>
        </p:nvSpPr>
        <p:spPr/>
        <p:txBody>
          <a:bodyPr/>
          <a:lstStyle/>
          <a:p>
            <a:pPr algn="l"/>
            <a:endParaRPr lang="en-DE" dirty="0"/>
          </a:p>
        </p:txBody>
      </p:sp>
      <p:sp>
        <p:nvSpPr>
          <p:cNvPr id="4" name="Slide Number Placeholder 3">
            <a:extLst>
              <a:ext uri="{FF2B5EF4-FFF2-40B4-BE49-F238E27FC236}">
                <a16:creationId xmlns:a16="http://schemas.microsoft.com/office/drawing/2014/main" id="{CEB0E555-28AC-987F-BEBD-2B784F48A349}"/>
              </a:ext>
            </a:extLst>
          </p:cNvPr>
          <p:cNvSpPr>
            <a:spLocks noGrp="1"/>
          </p:cNvSpPr>
          <p:nvPr>
            <p:ph type="sldNum" sz="quarter" idx="5"/>
          </p:nvPr>
        </p:nvSpPr>
        <p:spPr/>
        <p:txBody>
          <a:bodyPr/>
          <a:lstStyle/>
          <a:p>
            <a:fld id="{25EBCAE1-3FED-420D-9C61-D6D1EFFFB145}" type="slidenum">
              <a:rPr lang="en-DE" smtClean="0"/>
              <a:t>82</a:t>
            </a:fld>
            <a:endParaRPr lang="en-DE"/>
          </a:p>
        </p:txBody>
      </p:sp>
    </p:spTree>
    <p:extLst>
      <p:ext uri="{BB962C8B-B14F-4D97-AF65-F5344CB8AC3E}">
        <p14:creationId xmlns:p14="http://schemas.microsoft.com/office/powerpoint/2010/main" val="312688165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64261-FCA0-7F22-8A12-70241E1A15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46CFA6-ACAB-92AB-7326-D080AE164E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190E84-98C0-7063-5EB2-13CB130CDC59}"/>
              </a:ext>
            </a:extLst>
          </p:cNvPr>
          <p:cNvSpPr>
            <a:spLocks noGrp="1"/>
          </p:cNvSpPr>
          <p:nvPr>
            <p:ph type="body" idx="1"/>
          </p:nvPr>
        </p:nvSpPr>
        <p:spPr/>
        <p:txBody>
          <a:bodyPr/>
          <a:lstStyle/>
          <a:p>
            <a:endParaRPr lang="zh-TW" altLang="en-US" dirty="0"/>
          </a:p>
          <a:p>
            <a:endParaRPr lang="en-DE" dirty="0"/>
          </a:p>
        </p:txBody>
      </p:sp>
      <p:sp>
        <p:nvSpPr>
          <p:cNvPr id="4" name="Slide Number Placeholder 3">
            <a:extLst>
              <a:ext uri="{FF2B5EF4-FFF2-40B4-BE49-F238E27FC236}">
                <a16:creationId xmlns:a16="http://schemas.microsoft.com/office/drawing/2014/main" id="{9128FF38-7CD2-8F68-45C6-6F93CB6278CB}"/>
              </a:ext>
            </a:extLst>
          </p:cNvPr>
          <p:cNvSpPr>
            <a:spLocks noGrp="1"/>
          </p:cNvSpPr>
          <p:nvPr>
            <p:ph type="sldNum" sz="quarter" idx="5"/>
          </p:nvPr>
        </p:nvSpPr>
        <p:spPr/>
        <p:txBody>
          <a:bodyPr/>
          <a:lstStyle/>
          <a:p>
            <a:fld id="{25EBCAE1-3FED-420D-9C61-D6D1EFFFB145}" type="slidenum">
              <a:rPr lang="en-DE" smtClean="0"/>
              <a:t>83</a:t>
            </a:fld>
            <a:endParaRPr lang="en-DE"/>
          </a:p>
        </p:txBody>
      </p:sp>
    </p:spTree>
    <p:extLst>
      <p:ext uri="{BB962C8B-B14F-4D97-AF65-F5344CB8AC3E}">
        <p14:creationId xmlns:p14="http://schemas.microsoft.com/office/powerpoint/2010/main" val="414381986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4DDB5-4C15-4FB2-44B4-69937581CB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8077A3-5DE2-6B43-7B39-CFBAF96ADF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B4343F-C0C9-2B5B-5E5B-FB1D2B740BF7}"/>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5B0DE027-2A15-866F-54A3-D8324843E8DB}"/>
              </a:ext>
            </a:extLst>
          </p:cNvPr>
          <p:cNvSpPr>
            <a:spLocks noGrp="1"/>
          </p:cNvSpPr>
          <p:nvPr>
            <p:ph type="sldNum" sz="quarter" idx="5"/>
          </p:nvPr>
        </p:nvSpPr>
        <p:spPr/>
        <p:txBody>
          <a:bodyPr/>
          <a:lstStyle/>
          <a:p>
            <a:fld id="{25EBCAE1-3FED-420D-9C61-D6D1EFFFB145}" type="slidenum">
              <a:rPr lang="en-DE" smtClean="0"/>
              <a:t>84</a:t>
            </a:fld>
            <a:endParaRPr lang="en-DE"/>
          </a:p>
        </p:txBody>
      </p:sp>
    </p:spTree>
    <p:extLst>
      <p:ext uri="{BB962C8B-B14F-4D97-AF65-F5344CB8AC3E}">
        <p14:creationId xmlns:p14="http://schemas.microsoft.com/office/powerpoint/2010/main" val="1546313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ea typeface="新細明體"/>
              </a:rPr>
              <a:t>Product certified against: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ea typeface="新細明體"/>
              </a:rPr>
              <a:t>- mandatory standards (like electrical safety EN 62368)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ea typeface="新細明體"/>
              </a:rPr>
              <a:t>- those necessary in generic industrial environment: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ea typeface="新細明體"/>
              </a:rPr>
              <a:t>EMC (electromagnetic compatibility) which is divided int:, EMI (EM Interference) and EMS (EM susceptibility)</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altLang="zh-TW" b="0" i="0" dirty="0">
                <a:solidFill>
                  <a:srgbClr val="0F0F0F"/>
                </a:solidFill>
                <a:effectLst/>
                <a:latin typeface="Söhne"/>
                <a:ea typeface="新細明體"/>
              </a:rPr>
              <a:t>For mechanical performance: certified for shock and vibration performance.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b="0" i="0" dirty="0">
              <a:solidFill>
                <a:srgbClr val="0F0F0F"/>
              </a:solidFill>
              <a:effectLst/>
              <a:latin typeface="Söhne"/>
              <a:ea typeface="新細明體"/>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F0F0F"/>
                </a:solidFill>
              </a:rPr>
              <a:t>These products are designed based on standard and widely adopted industrial specifications, without any specific enhancements to protection features.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dirty="0">
                <a:solidFill>
                  <a:srgbClr val="0F0F0F"/>
                </a:solidFill>
              </a:rPr>
              <a:t>Not having very strict and expensive special certification (such as for substation, rail, marine or explosive environment) – makes product more cost effective</a:t>
            </a:r>
            <a:endParaRPr lang="zh-TW" dirty="0"/>
          </a:p>
          <a:p>
            <a:endParaRPr lang="en-DE" dirty="0"/>
          </a:p>
        </p:txBody>
      </p:sp>
      <p:sp>
        <p:nvSpPr>
          <p:cNvPr id="4" name="Slide Number Placeholder 3"/>
          <p:cNvSpPr>
            <a:spLocks noGrp="1"/>
          </p:cNvSpPr>
          <p:nvPr>
            <p:ph type="sldNum" sz="quarter" idx="5"/>
          </p:nvPr>
        </p:nvSpPr>
        <p:spPr/>
        <p:txBody>
          <a:bodyPr/>
          <a:lstStyle/>
          <a:p>
            <a:fld id="{25EBCAE1-3FED-420D-9C61-D6D1EFFFB145}" type="slidenum">
              <a:rPr lang="en-DE" smtClean="0"/>
              <a:t>8</a:t>
            </a:fld>
            <a:endParaRPr lang="en-DE"/>
          </a:p>
        </p:txBody>
      </p:sp>
    </p:spTree>
    <p:extLst>
      <p:ext uri="{BB962C8B-B14F-4D97-AF65-F5344CB8AC3E}">
        <p14:creationId xmlns:p14="http://schemas.microsoft.com/office/powerpoint/2010/main" val="53786605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C13E8-8DF6-8240-6331-6810A0B798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FCC9EA-3C65-2ED3-9F4D-4340ECBED4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49D12B-D82F-FD0E-CC41-1BC1360D1FE4}"/>
              </a:ext>
            </a:extLst>
          </p:cNvPr>
          <p:cNvSpPr>
            <a:spLocks noGrp="1"/>
          </p:cNvSpPr>
          <p:nvPr>
            <p:ph type="body" idx="1"/>
          </p:nvPr>
        </p:nvSpPr>
        <p:spPr/>
        <p:txBody>
          <a:bodyPr/>
          <a:lstStyle/>
          <a:p>
            <a:endParaRPr lang="zh-TW" altLang="en-US" dirty="0"/>
          </a:p>
          <a:p>
            <a:endParaRPr lang="en-DE" dirty="0"/>
          </a:p>
        </p:txBody>
      </p:sp>
      <p:sp>
        <p:nvSpPr>
          <p:cNvPr id="4" name="Slide Number Placeholder 3">
            <a:extLst>
              <a:ext uri="{FF2B5EF4-FFF2-40B4-BE49-F238E27FC236}">
                <a16:creationId xmlns:a16="http://schemas.microsoft.com/office/drawing/2014/main" id="{9DD25226-69E0-7B21-A54F-9B9DDEB058F0}"/>
              </a:ext>
            </a:extLst>
          </p:cNvPr>
          <p:cNvSpPr>
            <a:spLocks noGrp="1"/>
          </p:cNvSpPr>
          <p:nvPr>
            <p:ph type="sldNum" sz="quarter" idx="5"/>
          </p:nvPr>
        </p:nvSpPr>
        <p:spPr/>
        <p:txBody>
          <a:bodyPr/>
          <a:lstStyle/>
          <a:p>
            <a:fld id="{25EBCAE1-3FED-420D-9C61-D6D1EFFFB145}" type="slidenum">
              <a:rPr lang="en-DE" smtClean="0"/>
              <a:t>85</a:t>
            </a:fld>
            <a:endParaRPr lang="en-DE"/>
          </a:p>
        </p:txBody>
      </p:sp>
    </p:spTree>
    <p:extLst>
      <p:ext uri="{BB962C8B-B14F-4D97-AF65-F5344CB8AC3E}">
        <p14:creationId xmlns:p14="http://schemas.microsoft.com/office/powerpoint/2010/main" val="26648298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50429-5E8E-BE91-DC5A-DE5EE600BD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AFDF58-6DCE-6318-719F-65443F0DA0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D19B39-32AF-9A20-BD48-E12E53790D00}"/>
              </a:ext>
            </a:extLst>
          </p:cNvPr>
          <p:cNvSpPr>
            <a:spLocks noGrp="1"/>
          </p:cNvSpPr>
          <p:nvPr>
            <p:ph type="body" idx="1"/>
          </p:nvPr>
        </p:nvSpPr>
        <p:spPr/>
        <p:txBody>
          <a:bodyPr/>
          <a:lstStyle/>
          <a:p>
            <a:endParaRPr lang="en-DE" dirty="0"/>
          </a:p>
        </p:txBody>
      </p:sp>
      <p:sp>
        <p:nvSpPr>
          <p:cNvPr id="4" name="Slide Number Placeholder 3">
            <a:extLst>
              <a:ext uri="{FF2B5EF4-FFF2-40B4-BE49-F238E27FC236}">
                <a16:creationId xmlns:a16="http://schemas.microsoft.com/office/drawing/2014/main" id="{C62AF336-2E11-6078-8159-0D4E4173EA38}"/>
              </a:ext>
            </a:extLst>
          </p:cNvPr>
          <p:cNvSpPr>
            <a:spLocks noGrp="1"/>
          </p:cNvSpPr>
          <p:nvPr>
            <p:ph type="sldNum" sz="quarter" idx="5"/>
          </p:nvPr>
        </p:nvSpPr>
        <p:spPr/>
        <p:txBody>
          <a:bodyPr/>
          <a:lstStyle/>
          <a:p>
            <a:fld id="{25EBCAE1-3FED-420D-9C61-D6D1EFFFB145}" type="slidenum">
              <a:rPr lang="en-DE" smtClean="0"/>
              <a:t>87</a:t>
            </a:fld>
            <a:endParaRPr lang="en-DE"/>
          </a:p>
        </p:txBody>
      </p:sp>
    </p:spTree>
    <p:extLst>
      <p:ext uri="{BB962C8B-B14F-4D97-AF65-F5344CB8AC3E}">
        <p14:creationId xmlns:p14="http://schemas.microsoft.com/office/powerpoint/2010/main" val="7560556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CBA1E-97F0-6AD6-6DCE-DFA4CEE267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F74CFC-1FCF-5734-4C52-DE6D034483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73B9D-3720-9C2D-381B-62076CB6CB2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ACCD26F7-883E-0B8B-1CC9-481C75093C47}"/>
              </a:ext>
            </a:extLst>
          </p:cNvPr>
          <p:cNvSpPr>
            <a:spLocks noGrp="1"/>
          </p:cNvSpPr>
          <p:nvPr>
            <p:ph type="sldNum" sz="quarter" idx="5"/>
          </p:nvPr>
        </p:nvSpPr>
        <p:spPr/>
        <p:txBody>
          <a:bodyPr/>
          <a:lstStyle/>
          <a:p>
            <a:fld id="{25EBCAE1-3FED-420D-9C61-D6D1EFFFB145}" type="slidenum">
              <a:rPr lang="en-DE" smtClean="0"/>
              <a:t>88</a:t>
            </a:fld>
            <a:endParaRPr lang="en-DE"/>
          </a:p>
        </p:txBody>
      </p:sp>
    </p:spTree>
    <p:extLst>
      <p:ext uri="{BB962C8B-B14F-4D97-AF65-F5344CB8AC3E}">
        <p14:creationId xmlns:p14="http://schemas.microsoft.com/office/powerpoint/2010/main" val="88331145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BE5E1-E511-F663-FE12-F03675FDB5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A933CD-A737-63FB-2FBE-00A78B42AB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A5A676-581B-E69A-4368-4EC4584737F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D6897F9-A50E-E591-4C09-6D24E865B3E4}"/>
              </a:ext>
            </a:extLst>
          </p:cNvPr>
          <p:cNvSpPr>
            <a:spLocks noGrp="1"/>
          </p:cNvSpPr>
          <p:nvPr>
            <p:ph type="sldNum" sz="quarter" idx="5"/>
          </p:nvPr>
        </p:nvSpPr>
        <p:spPr/>
        <p:txBody>
          <a:bodyPr/>
          <a:lstStyle/>
          <a:p>
            <a:fld id="{25EBCAE1-3FED-420D-9C61-D6D1EFFFB145}" type="slidenum">
              <a:rPr lang="en-DE" smtClean="0"/>
              <a:t>89</a:t>
            </a:fld>
            <a:endParaRPr lang="en-DE"/>
          </a:p>
        </p:txBody>
      </p:sp>
    </p:spTree>
    <p:extLst>
      <p:ext uri="{BB962C8B-B14F-4D97-AF65-F5344CB8AC3E}">
        <p14:creationId xmlns:p14="http://schemas.microsoft.com/office/powerpoint/2010/main" val="101817172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7F25C-6E60-D4E4-7975-0E165F1E50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0A5D8B-4877-D2A3-596A-06D34D1BCA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87C8D4-FA65-32B9-CCCA-77346C06F39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01B5C06E-271B-3A7D-9378-FD944011664B}"/>
              </a:ext>
            </a:extLst>
          </p:cNvPr>
          <p:cNvSpPr>
            <a:spLocks noGrp="1"/>
          </p:cNvSpPr>
          <p:nvPr>
            <p:ph type="sldNum" sz="quarter" idx="5"/>
          </p:nvPr>
        </p:nvSpPr>
        <p:spPr/>
        <p:txBody>
          <a:bodyPr/>
          <a:lstStyle/>
          <a:p>
            <a:fld id="{25EBCAE1-3FED-420D-9C61-D6D1EFFFB145}" type="slidenum">
              <a:rPr lang="en-DE" smtClean="0"/>
              <a:t>90</a:t>
            </a:fld>
            <a:endParaRPr lang="en-DE"/>
          </a:p>
        </p:txBody>
      </p:sp>
    </p:spTree>
    <p:extLst>
      <p:ext uri="{BB962C8B-B14F-4D97-AF65-F5344CB8AC3E}">
        <p14:creationId xmlns:p14="http://schemas.microsoft.com/office/powerpoint/2010/main" val="115649880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FA767-FDB8-2F61-AAF2-63C4407DFC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81DA34-2BDB-84FC-D0B6-F623E39100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807A0F-9776-B4B8-152E-CE3621E6493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5536DEFC-1730-02CA-664A-A5DE3165E5F1}"/>
              </a:ext>
            </a:extLst>
          </p:cNvPr>
          <p:cNvSpPr>
            <a:spLocks noGrp="1"/>
          </p:cNvSpPr>
          <p:nvPr>
            <p:ph type="sldNum" sz="quarter" idx="5"/>
          </p:nvPr>
        </p:nvSpPr>
        <p:spPr/>
        <p:txBody>
          <a:bodyPr/>
          <a:lstStyle/>
          <a:p>
            <a:fld id="{25EBCAE1-3FED-420D-9C61-D6D1EFFFB145}" type="slidenum">
              <a:rPr lang="en-DE" smtClean="0"/>
              <a:t>91</a:t>
            </a:fld>
            <a:endParaRPr lang="en-DE"/>
          </a:p>
        </p:txBody>
      </p:sp>
    </p:spTree>
    <p:extLst>
      <p:ext uri="{BB962C8B-B14F-4D97-AF65-F5344CB8AC3E}">
        <p14:creationId xmlns:p14="http://schemas.microsoft.com/office/powerpoint/2010/main" val="337647515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76116-8F50-1FD9-4892-04ECCD93A2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322972-EE5F-B8AB-2C26-E4B3057169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DDC5DE-D757-59FC-10DE-A5E140151A6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70AE253F-ED7C-1725-9EC7-B58E1AD73266}"/>
              </a:ext>
            </a:extLst>
          </p:cNvPr>
          <p:cNvSpPr>
            <a:spLocks noGrp="1"/>
          </p:cNvSpPr>
          <p:nvPr>
            <p:ph type="sldNum" sz="quarter" idx="5"/>
          </p:nvPr>
        </p:nvSpPr>
        <p:spPr/>
        <p:txBody>
          <a:bodyPr/>
          <a:lstStyle/>
          <a:p>
            <a:fld id="{25EBCAE1-3FED-420D-9C61-D6D1EFFFB145}" type="slidenum">
              <a:rPr lang="en-DE" smtClean="0"/>
              <a:t>92</a:t>
            </a:fld>
            <a:endParaRPr lang="en-DE"/>
          </a:p>
        </p:txBody>
      </p:sp>
    </p:spTree>
    <p:extLst>
      <p:ext uri="{BB962C8B-B14F-4D97-AF65-F5344CB8AC3E}">
        <p14:creationId xmlns:p14="http://schemas.microsoft.com/office/powerpoint/2010/main" val="340575521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1CEE6-067C-21A9-4349-A70A827C78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00A3EE-6A3F-96AE-1FE9-A9E2146373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7754F3-F70B-C8A3-B063-E2EF9714B24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9B99EBCF-C44B-2CEC-FD79-4F9D08830CBB}"/>
              </a:ext>
            </a:extLst>
          </p:cNvPr>
          <p:cNvSpPr>
            <a:spLocks noGrp="1"/>
          </p:cNvSpPr>
          <p:nvPr>
            <p:ph type="sldNum" sz="quarter" idx="5"/>
          </p:nvPr>
        </p:nvSpPr>
        <p:spPr/>
        <p:txBody>
          <a:bodyPr/>
          <a:lstStyle/>
          <a:p>
            <a:fld id="{25EBCAE1-3FED-420D-9C61-D6D1EFFFB145}" type="slidenum">
              <a:rPr lang="en-DE" smtClean="0"/>
              <a:t>93</a:t>
            </a:fld>
            <a:endParaRPr lang="en-DE"/>
          </a:p>
        </p:txBody>
      </p:sp>
    </p:spTree>
    <p:extLst>
      <p:ext uri="{BB962C8B-B14F-4D97-AF65-F5344CB8AC3E}">
        <p14:creationId xmlns:p14="http://schemas.microsoft.com/office/powerpoint/2010/main" val="19981172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61802-6F90-C5B2-6122-9A3F3C2B0D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20B2EB-21E0-A6D4-4953-46AD8E2C2B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666AF3-5294-7CFD-1C01-7DF946C9B551}"/>
              </a:ext>
            </a:extLst>
          </p:cNvPr>
          <p:cNvSpPr>
            <a:spLocks noGrp="1"/>
          </p:cNvSpPr>
          <p:nvPr>
            <p:ph type="body" idx="1"/>
          </p:nvPr>
        </p:nvSpPr>
        <p:spPr/>
        <p:txBody>
          <a:bodyPr/>
          <a:lstStyle/>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DB899AA5-9E42-7AE8-3CAE-D1533C77D098}"/>
              </a:ext>
            </a:extLst>
          </p:cNvPr>
          <p:cNvSpPr>
            <a:spLocks noGrp="1"/>
          </p:cNvSpPr>
          <p:nvPr>
            <p:ph type="sldNum" sz="quarter" idx="5"/>
          </p:nvPr>
        </p:nvSpPr>
        <p:spPr/>
        <p:txBody>
          <a:bodyPr/>
          <a:lstStyle/>
          <a:p>
            <a:fld id="{25EBCAE1-3FED-420D-9C61-D6D1EFFFB145}" type="slidenum">
              <a:rPr lang="en-DE" smtClean="0"/>
              <a:t>94</a:t>
            </a:fld>
            <a:endParaRPr lang="en-DE"/>
          </a:p>
        </p:txBody>
      </p:sp>
    </p:spTree>
    <p:extLst>
      <p:ext uri="{BB962C8B-B14F-4D97-AF65-F5344CB8AC3E}">
        <p14:creationId xmlns:p14="http://schemas.microsoft.com/office/powerpoint/2010/main" val="406618608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CEA32-BBA6-0143-6EC9-D3B95114FC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949684-A041-BB94-165A-5186048CFC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F36CE8-FE5E-955F-3674-EFA0CC58DB2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BB8AEED2-D5F1-9CF1-E240-B108E4701F8D}"/>
              </a:ext>
            </a:extLst>
          </p:cNvPr>
          <p:cNvSpPr>
            <a:spLocks noGrp="1"/>
          </p:cNvSpPr>
          <p:nvPr>
            <p:ph type="sldNum" sz="quarter" idx="5"/>
          </p:nvPr>
        </p:nvSpPr>
        <p:spPr/>
        <p:txBody>
          <a:bodyPr/>
          <a:lstStyle/>
          <a:p>
            <a:fld id="{25EBCAE1-3FED-420D-9C61-D6D1EFFFB145}" type="slidenum">
              <a:rPr lang="en-DE" smtClean="0"/>
              <a:t>95</a:t>
            </a:fld>
            <a:endParaRPr lang="en-DE"/>
          </a:p>
        </p:txBody>
      </p:sp>
    </p:spTree>
    <p:extLst>
      <p:ext uri="{BB962C8B-B14F-4D97-AF65-F5344CB8AC3E}">
        <p14:creationId xmlns:p14="http://schemas.microsoft.com/office/powerpoint/2010/main" val="293762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Supported Operating systems</a:t>
            </a:r>
          </a:p>
          <a:p>
            <a:r>
              <a:rPr lang="en-US" dirty="0"/>
              <a:t>Moxa supports both popular platforms for IoT: Windows and Linux</a:t>
            </a:r>
          </a:p>
          <a:p>
            <a:r>
              <a:rPr lang="en-US" b="0" dirty="0"/>
              <a:t>Windows:</a:t>
            </a:r>
          </a:p>
          <a:p>
            <a:pPr marL="285750" lvl="0" indent="-285750">
              <a:spcAft>
                <a:spcPts val="600"/>
              </a:spcAft>
              <a:buFont typeface="Courier New" panose="02070309020205020404" pitchFamily="49" charset="0"/>
              <a:buChar char="o"/>
              <a:tabLst>
                <a:tab pos="457200" algn="l"/>
              </a:tabLst>
            </a:pPr>
            <a:r>
              <a:rPr lang="en-US" sz="1200" b="0" dirty="0"/>
              <a:t>Windows 10 IoT Enterprise LTSC 2021 64-bit</a:t>
            </a:r>
          </a:p>
          <a:p>
            <a:pPr marL="285750" lvl="0" indent="-285750">
              <a:spcAft>
                <a:spcPts val="600"/>
              </a:spcAft>
              <a:buFont typeface="Courier New" panose="02070309020205020404" pitchFamily="49" charset="0"/>
              <a:buChar char="o"/>
              <a:tabLst>
                <a:tab pos="457200" algn="l"/>
              </a:tabLst>
            </a:pPr>
            <a:r>
              <a:rPr lang="en-US" sz="1200" b="0" dirty="0"/>
              <a:t>Windows 11 Professional 64-bit </a:t>
            </a:r>
          </a:p>
          <a:p>
            <a:pPr marL="0" lvl="0" indent="0">
              <a:spcAft>
                <a:spcPts val="600"/>
              </a:spcAft>
              <a:buFont typeface="Courier New" panose="02070309020205020404" pitchFamily="49" charset="0"/>
              <a:buNone/>
              <a:tabLst>
                <a:tab pos="457200" algn="l"/>
              </a:tabLst>
            </a:pPr>
            <a:r>
              <a:rPr lang="en-US" sz="1200" b="0" dirty="0"/>
              <a:t>Linux: </a:t>
            </a:r>
          </a:p>
          <a:p>
            <a:pPr marL="285750" marR="0" lvl="0" indent="-285750" algn="l" defTabSz="914400" rtl="0" eaLnBrk="1" fontAlgn="auto" latinLnBrk="0" hangingPunct="1">
              <a:lnSpc>
                <a:spcPct val="100000"/>
              </a:lnSpc>
              <a:spcBef>
                <a:spcPts val="0"/>
              </a:spcBef>
              <a:spcAft>
                <a:spcPts val="600"/>
              </a:spcAft>
              <a:buClrTx/>
              <a:buSzTx/>
              <a:buFont typeface="Courier New" panose="02070309020205020404" pitchFamily="49" charset="0"/>
              <a:buChar char="o"/>
              <a:tabLst>
                <a:tab pos="457200" algn="l"/>
              </a:tabLst>
              <a:defRPr/>
            </a:pPr>
            <a:r>
              <a:rPr lang="en-US" sz="1200" b="0" dirty="0">
                <a:effectLst/>
                <a:latin typeface="Arial" panose="020B0604020202020204" pitchFamily="34" charset="0"/>
                <a:ea typeface="新細明體" panose="02020500000000000000" pitchFamily="18" charset="-120"/>
                <a:cs typeface="Arial" panose="020B0604020202020204" pitchFamily="34" charset="0"/>
              </a:rPr>
              <a:t>Debian 11 (bullseye), Linux kernel 5.10</a:t>
            </a:r>
          </a:p>
          <a:p>
            <a:pPr marL="285750" marR="0" lvl="0" indent="-285750" algn="l" defTabSz="914400" rtl="0" eaLnBrk="1" fontAlgn="auto" latinLnBrk="0" hangingPunct="1">
              <a:lnSpc>
                <a:spcPct val="100000"/>
              </a:lnSpc>
              <a:spcBef>
                <a:spcPts val="0"/>
              </a:spcBef>
              <a:spcAft>
                <a:spcPts val="600"/>
              </a:spcAft>
              <a:buClrTx/>
              <a:buSzTx/>
              <a:buFont typeface="Courier New" panose="02070309020205020404" pitchFamily="49" charset="0"/>
              <a:buChar char="o"/>
              <a:tabLst>
                <a:tab pos="457200" algn="l"/>
              </a:tabLst>
              <a:defRPr/>
            </a:pPr>
            <a:r>
              <a:rPr lang="en-US" sz="1200" b="0" dirty="0">
                <a:effectLst/>
                <a:latin typeface="Arial" panose="020B0604020202020204" pitchFamily="34" charset="0"/>
                <a:ea typeface="新細明體" panose="02020500000000000000" pitchFamily="18" charset="-120"/>
                <a:cs typeface="Arial" panose="020B0604020202020204" pitchFamily="34" charset="0"/>
              </a:rPr>
              <a:t>Ubuntu 22.04.03 LTS (</a:t>
            </a:r>
            <a:r>
              <a:rPr lang="en-US" sz="1200" b="0" dirty="0" err="1">
                <a:effectLst/>
                <a:latin typeface="Arial" panose="020B0604020202020204" pitchFamily="34" charset="0"/>
                <a:ea typeface="新細明體" panose="02020500000000000000" pitchFamily="18" charset="-120"/>
                <a:cs typeface="Arial" panose="020B0604020202020204" pitchFamily="34" charset="0"/>
              </a:rPr>
              <a:t>Jammy</a:t>
            </a:r>
            <a:r>
              <a:rPr lang="en-US" sz="1200" b="0" dirty="0">
                <a:effectLst/>
                <a:latin typeface="Arial" panose="020B0604020202020204" pitchFamily="34" charset="0"/>
                <a:ea typeface="新細明體" panose="02020500000000000000" pitchFamily="18" charset="-120"/>
                <a:cs typeface="Arial" panose="020B0604020202020204" pitchFamily="34" charset="0"/>
              </a:rPr>
              <a:t> Jellyfish), Linux kernel 5.15</a:t>
            </a:r>
          </a:p>
          <a:p>
            <a:pPr marL="285750" marR="0" lvl="0" indent="-285750" algn="l" defTabSz="914400" rtl="0" eaLnBrk="1" fontAlgn="auto" latinLnBrk="0" hangingPunct="1">
              <a:lnSpc>
                <a:spcPct val="100000"/>
              </a:lnSpc>
              <a:spcBef>
                <a:spcPts val="0"/>
              </a:spcBef>
              <a:spcAft>
                <a:spcPts val="600"/>
              </a:spcAft>
              <a:buClrTx/>
              <a:buSzTx/>
              <a:buFont typeface="Courier New" panose="02070309020205020404" pitchFamily="49" charset="0"/>
              <a:buChar char="o"/>
              <a:tabLst>
                <a:tab pos="457200" algn="l"/>
              </a:tabLst>
              <a:defRPr/>
            </a:pPr>
            <a:r>
              <a:rPr lang="en-US" sz="1200" b="0" dirty="0">
                <a:effectLst/>
                <a:latin typeface="Arial" panose="020B0604020202020204" pitchFamily="34" charset="0"/>
                <a:ea typeface="新細明體" panose="02020500000000000000" pitchFamily="18" charset="-120"/>
                <a:cs typeface="Arial" panose="020B0604020202020204" pitchFamily="34" charset="0"/>
              </a:rPr>
              <a:t>RedHat 9, Linux kernel 5.14</a:t>
            </a:r>
          </a:p>
          <a:p>
            <a:pPr marL="0" marR="0" lvl="0" indent="0" algn="l" defTabSz="914400" rtl="0" eaLnBrk="1" fontAlgn="auto" latinLnBrk="0" hangingPunct="1">
              <a:lnSpc>
                <a:spcPct val="100000"/>
              </a:lnSpc>
              <a:spcBef>
                <a:spcPts val="0"/>
              </a:spcBef>
              <a:spcAft>
                <a:spcPts val="600"/>
              </a:spcAft>
              <a:buClrTx/>
              <a:buSzTx/>
              <a:buFont typeface="Courier New" panose="02070309020205020404" pitchFamily="49" charset="0"/>
              <a:buNone/>
              <a:tabLst>
                <a:tab pos="457200" algn="l"/>
              </a:tabLst>
              <a:defRPr/>
            </a:pPr>
            <a:r>
              <a:rPr lang="en-US" sz="1200" b="0" dirty="0">
                <a:effectLst/>
                <a:latin typeface="Arial" panose="020B0604020202020204" pitchFamily="34" charset="0"/>
                <a:ea typeface="新細明體" panose="02020500000000000000" pitchFamily="18" charset="-120"/>
                <a:cs typeface="Arial" panose="020B0604020202020204" pitchFamily="34" charset="0"/>
              </a:rPr>
              <a:t>Note: no MIL support</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tab pos="457200" algn="l"/>
              </a:tabLst>
              <a:defRPr/>
            </a:pPr>
            <a:r>
              <a:rPr lang="en-US" sz="1200" b="0" dirty="0">
                <a:effectLst/>
                <a:latin typeface="Arial" panose="020B0604020202020204" pitchFamily="34" charset="0"/>
                <a:ea typeface="新細明體" panose="02020500000000000000" pitchFamily="18" charset="-120"/>
                <a:cs typeface="Arial" panose="020B0604020202020204" pitchFamily="34" charset="0"/>
              </a:rPr>
              <a:t>Standard Linux distros supported</a:t>
            </a:r>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tab pos="457200" algn="l"/>
              </a:tabLst>
              <a:defRPr/>
            </a:pPr>
            <a:r>
              <a:rPr lang="en-US" sz="1200" b="0" dirty="0">
                <a:effectLst/>
                <a:latin typeface="Arial" panose="020B0604020202020204" pitchFamily="34" charset="0"/>
                <a:ea typeface="新細明體" panose="02020500000000000000" pitchFamily="18" charset="-120"/>
                <a:cs typeface="Arial" panose="020B0604020202020204" pitchFamily="34" charset="0"/>
              </a:rPr>
              <a:t>Device drivers provided for extra interfaces</a:t>
            </a:r>
          </a:p>
          <a:p>
            <a:pPr marL="742950" marR="0" lvl="1" indent="-285750" algn="l" defTabSz="914400" rtl="0" eaLnBrk="1" fontAlgn="auto" latinLnBrk="0" hangingPunct="1">
              <a:lnSpc>
                <a:spcPct val="100000"/>
              </a:lnSpc>
              <a:spcBef>
                <a:spcPts val="0"/>
              </a:spcBef>
              <a:spcAft>
                <a:spcPts val="600"/>
              </a:spcAft>
              <a:buClrTx/>
              <a:buSzTx/>
              <a:buFont typeface="Courier New" panose="02070309020205020404" pitchFamily="49" charset="0"/>
              <a:buChar char="o"/>
              <a:tabLst>
                <a:tab pos="457200" algn="l"/>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a:p>
            <a:pPr marL="742950" lvl="1" indent="-285750">
              <a:spcAft>
                <a:spcPts val="600"/>
              </a:spcAft>
              <a:buFont typeface="Courier New" panose="02070309020205020404" pitchFamily="49" charset="0"/>
              <a:buChar char="o"/>
              <a:tabLst>
                <a:tab pos="457200" algn="l"/>
              </a:tabLst>
            </a:pPr>
            <a:endParaRPr lang="en-DE" dirty="0"/>
          </a:p>
        </p:txBody>
      </p:sp>
      <p:sp>
        <p:nvSpPr>
          <p:cNvPr id="4" name="Slide Number Placeholder 3"/>
          <p:cNvSpPr>
            <a:spLocks noGrp="1"/>
          </p:cNvSpPr>
          <p:nvPr>
            <p:ph type="sldNum" sz="quarter" idx="5"/>
          </p:nvPr>
        </p:nvSpPr>
        <p:spPr/>
        <p:txBody>
          <a:bodyPr/>
          <a:lstStyle/>
          <a:p>
            <a:fld id="{25EBCAE1-3FED-420D-9C61-D6D1EFFFB145}" type="slidenum">
              <a:rPr lang="en-DE" smtClean="0"/>
              <a:t>9</a:t>
            </a:fld>
            <a:endParaRPr lang="en-DE"/>
          </a:p>
        </p:txBody>
      </p:sp>
    </p:spTree>
    <p:extLst>
      <p:ext uri="{BB962C8B-B14F-4D97-AF65-F5344CB8AC3E}">
        <p14:creationId xmlns:p14="http://schemas.microsoft.com/office/powerpoint/2010/main" val="55131731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817F4-371E-8595-3A2D-A9BDE187CB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7F4678-DA12-CA3C-398B-9FAFA57C4A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1184DF-CF8A-7A40-567E-57BBD747A3D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5DD0EA2A-419F-FFF1-C60B-D5CBB6F23DC4}"/>
              </a:ext>
            </a:extLst>
          </p:cNvPr>
          <p:cNvSpPr>
            <a:spLocks noGrp="1"/>
          </p:cNvSpPr>
          <p:nvPr>
            <p:ph type="sldNum" sz="quarter" idx="5"/>
          </p:nvPr>
        </p:nvSpPr>
        <p:spPr/>
        <p:txBody>
          <a:bodyPr/>
          <a:lstStyle/>
          <a:p>
            <a:fld id="{25EBCAE1-3FED-420D-9C61-D6D1EFFFB145}" type="slidenum">
              <a:rPr lang="en-DE" smtClean="0"/>
              <a:t>96</a:t>
            </a:fld>
            <a:endParaRPr lang="en-DE"/>
          </a:p>
        </p:txBody>
      </p:sp>
    </p:spTree>
    <p:extLst>
      <p:ext uri="{BB962C8B-B14F-4D97-AF65-F5344CB8AC3E}">
        <p14:creationId xmlns:p14="http://schemas.microsoft.com/office/powerpoint/2010/main" val="174431332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074D5A-DD90-4345-A517-9965090263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DD5E87-BDF4-3221-7904-19E282706D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EFE5FF-EBF4-DD2A-60DC-F676648E711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101CBCC5-D6DD-F8BF-79D2-531AF9C5CB27}"/>
              </a:ext>
            </a:extLst>
          </p:cNvPr>
          <p:cNvSpPr>
            <a:spLocks noGrp="1"/>
          </p:cNvSpPr>
          <p:nvPr>
            <p:ph type="sldNum" sz="quarter" idx="5"/>
          </p:nvPr>
        </p:nvSpPr>
        <p:spPr/>
        <p:txBody>
          <a:bodyPr/>
          <a:lstStyle/>
          <a:p>
            <a:fld id="{25EBCAE1-3FED-420D-9C61-D6D1EFFFB145}" type="slidenum">
              <a:rPr lang="en-DE" smtClean="0"/>
              <a:t>97</a:t>
            </a:fld>
            <a:endParaRPr lang="en-DE"/>
          </a:p>
        </p:txBody>
      </p:sp>
    </p:spTree>
    <p:extLst>
      <p:ext uri="{BB962C8B-B14F-4D97-AF65-F5344CB8AC3E}">
        <p14:creationId xmlns:p14="http://schemas.microsoft.com/office/powerpoint/2010/main" val="212232406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97810-92E2-C11C-98EC-CFEA96A7C7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DA7FBC-6AEC-D448-7552-685662A809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664F20-71F9-2F49-95BA-DFFE5148C150}"/>
              </a:ext>
            </a:extLst>
          </p:cNvPr>
          <p:cNvSpPr>
            <a:spLocks noGrp="1"/>
          </p:cNvSpPr>
          <p:nvPr>
            <p:ph type="body" idx="1"/>
          </p:nvPr>
        </p:nvSpPr>
        <p:spPr/>
        <p:txBody>
          <a:bodyPr/>
          <a:lstStyle/>
          <a:p>
            <a:pPr algn="l"/>
            <a:endParaRPr lang="en-US"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C87DEA93-ACC2-BD8E-7D0F-CB926E8FE374}"/>
              </a:ext>
            </a:extLst>
          </p:cNvPr>
          <p:cNvSpPr>
            <a:spLocks noGrp="1"/>
          </p:cNvSpPr>
          <p:nvPr>
            <p:ph type="sldNum" sz="quarter" idx="5"/>
          </p:nvPr>
        </p:nvSpPr>
        <p:spPr/>
        <p:txBody>
          <a:bodyPr/>
          <a:lstStyle/>
          <a:p>
            <a:fld id="{25EBCAE1-3FED-420D-9C61-D6D1EFFFB145}" type="slidenum">
              <a:rPr lang="en-DE" smtClean="0"/>
              <a:t>98</a:t>
            </a:fld>
            <a:endParaRPr lang="en-DE"/>
          </a:p>
        </p:txBody>
      </p:sp>
    </p:spTree>
    <p:extLst>
      <p:ext uri="{BB962C8B-B14F-4D97-AF65-F5344CB8AC3E}">
        <p14:creationId xmlns:p14="http://schemas.microsoft.com/office/powerpoint/2010/main" val="151184380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037DA-7748-181F-E416-DB2F3B12C7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36D988-B2DD-83DD-3705-B458BBFA75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B22677-3AE9-1622-04D1-8FA6FBF167DE}"/>
              </a:ext>
            </a:extLst>
          </p:cNvPr>
          <p:cNvSpPr>
            <a:spLocks noGrp="1"/>
          </p:cNvSpPr>
          <p:nvPr>
            <p:ph type="body" idx="1"/>
          </p:nvPr>
        </p:nvSpPr>
        <p:spPr/>
        <p:txBody>
          <a:bodyPr/>
          <a:lstStyle/>
          <a:p>
            <a:pPr algn="l"/>
            <a:endParaRPr lang="en-US" b="0" i="0" dirty="0">
              <a:solidFill>
                <a:srgbClr val="374151"/>
              </a:solidFill>
              <a:effectLst/>
              <a:latin typeface="Söhne"/>
            </a:endParaRPr>
          </a:p>
        </p:txBody>
      </p:sp>
      <p:sp>
        <p:nvSpPr>
          <p:cNvPr id="4" name="Slide Number Placeholder 3">
            <a:extLst>
              <a:ext uri="{FF2B5EF4-FFF2-40B4-BE49-F238E27FC236}">
                <a16:creationId xmlns:a16="http://schemas.microsoft.com/office/drawing/2014/main" id="{0F4AA428-7CA9-E0CE-68EB-FB9D157D7BCD}"/>
              </a:ext>
            </a:extLst>
          </p:cNvPr>
          <p:cNvSpPr>
            <a:spLocks noGrp="1"/>
          </p:cNvSpPr>
          <p:nvPr>
            <p:ph type="sldNum" sz="quarter" idx="5"/>
          </p:nvPr>
        </p:nvSpPr>
        <p:spPr/>
        <p:txBody>
          <a:bodyPr/>
          <a:lstStyle/>
          <a:p>
            <a:fld id="{25EBCAE1-3FED-420D-9C61-D6D1EFFFB145}" type="slidenum">
              <a:rPr lang="en-DE" smtClean="0"/>
              <a:t>99</a:t>
            </a:fld>
            <a:endParaRPr lang="en-DE"/>
          </a:p>
        </p:txBody>
      </p:sp>
    </p:spTree>
    <p:extLst>
      <p:ext uri="{BB962C8B-B14F-4D97-AF65-F5344CB8AC3E}">
        <p14:creationId xmlns:p14="http://schemas.microsoft.com/office/powerpoint/2010/main" val="9005361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C3104-5D02-BE1A-6017-4E08A13396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2B64BF-75A2-987D-54E4-AF9578BE41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49A34A-BBCF-8FDF-23E7-3D864CB3643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EF7F132-7286-E36D-E292-0184405C6A0D}"/>
              </a:ext>
            </a:extLst>
          </p:cNvPr>
          <p:cNvSpPr>
            <a:spLocks noGrp="1"/>
          </p:cNvSpPr>
          <p:nvPr>
            <p:ph type="sldNum" sz="quarter" idx="5"/>
          </p:nvPr>
        </p:nvSpPr>
        <p:spPr/>
        <p:txBody>
          <a:bodyPr/>
          <a:lstStyle/>
          <a:p>
            <a:fld id="{25EBCAE1-3FED-420D-9C61-D6D1EFFFB145}" type="slidenum">
              <a:rPr lang="en-DE" smtClean="0"/>
              <a:t>100</a:t>
            </a:fld>
            <a:endParaRPr lang="en-DE"/>
          </a:p>
        </p:txBody>
      </p:sp>
    </p:spTree>
    <p:extLst>
      <p:ext uri="{BB962C8B-B14F-4D97-AF65-F5344CB8AC3E}">
        <p14:creationId xmlns:p14="http://schemas.microsoft.com/office/powerpoint/2010/main" val="130897920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48CDF-761D-4D31-DF6A-06A5454B48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A24BBC-A989-27BE-0EE6-5954E7498B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EA6F6B-1379-5187-30D6-E43C886C90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DF7BEA43-2ACA-EA43-1E40-9313F7F4A5F4}"/>
              </a:ext>
            </a:extLst>
          </p:cNvPr>
          <p:cNvSpPr>
            <a:spLocks noGrp="1"/>
          </p:cNvSpPr>
          <p:nvPr>
            <p:ph type="sldNum" sz="quarter" idx="5"/>
          </p:nvPr>
        </p:nvSpPr>
        <p:spPr/>
        <p:txBody>
          <a:bodyPr/>
          <a:lstStyle/>
          <a:p>
            <a:fld id="{25EBCAE1-3FED-420D-9C61-D6D1EFFFB145}" type="slidenum">
              <a:rPr lang="en-DE" smtClean="0"/>
              <a:t>101</a:t>
            </a:fld>
            <a:endParaRPr lang="en-DE"/>
          </a:p>
        </p:txBody>
      </p:sp>
    </p:spTree>
    <p:extLst>
      <p:ext uri="{BB962C8B-B14F-4D97-AF65-F5344CB8AC3E}">
        <p14:creationId xmlns:p14="http://schemas.microsoft.com/office/powerpoint/2010/main" val="318456128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55341-65DE-B6F8-DC06-4A5EC7C45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8D0860-C97B-3A1A-1632-CF866D8A10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57CBA2-C07D-316C-E75A-311ADE82C18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E561FA59-05FE-192B-C2A7-48C004BC8EDB}"/>
              </a:ext>
            </a:extLst>
          </p:cNvPr>
          <p:cNvSpPr>
            <a:spLocks noGrp="1"/>
          </p:cNvSpPr>
          <p:nvPr>
            <p:ph type="sldNum" sz="quarter" idx="5"/>
          </p:nvPr>
        </p:nvSpPr>
        <p:spPr/>
        <p:txBody>
          <a:bodyPr/>
          <a:lstStyle/>
          <a:p>
            <a:fld id="{25EBCAE1-3FED-420D-9C61-D6D1EFFFB145}" type="slidenum">
              <a:rPr lang="en-DE" smtClean="0"/>
              <a:t>102</a:t>
            </a:fld>
            <a:endParaRPr lang="en-DE"/>
          </a:p>
        </p:txBody>
      </p:sp>
    </p:spTree>
    <p:extLst>
      <p:ext uri="{BB962C8B-B14F-4D97-AF65-F5344CB8AC3E}">
        <p14:creationId xmlns:p14="http://schemas.microsoft.com/office/powerpoint/2010/main" val="68826281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800F73-FB42-38F2-9CE1-779469FE45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BD96B8-2435-DE4B-C3A2-A29530AC26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F77F8-8586-E8CD-F194-EA23F98E599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1C790CD4-E335-64EE-5F8C-376AB36FE83C}"/>
              </a:ext>
            </a:extLst>
          </p:cNvPr>
          <p:cNvSpPr>
            <a:spLocks noGrp="1"/>
          </p:cNvSpPr>
          <p:nvPr>
            <p:ph type="sldNum" sz="quarter" idx="5"/>
          </p:nvPr>
        </p:nvSpPr>
        <p:spPr/>
        <p:txBody>
          <a:bodyPr/>
          <a:lstStyle/>
          <a:p>
            <a:fld id="{25EBCAE1-3FED-420D-9C61-D6D1EFFFB145}" type="slidenum">
              <a:rPr lang="en-DE" smtClean="0"/>
              <a:t>103</a:t>
            </a:fld>
            <a:endParaRPr lang="en-DE"/>
          </a:p>
        </p:txBody>
      </p:sp>
    </p:spTree>
    <p:extLst>
      <p:ext uri="{BB962C8B-B14F-4D97-AF65-F5344CB8AC3E}">
        <p14:creationId xmlns:p14="http://schemas.microsoft.com/office/powerpoint/2010/main" val="112994449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1274F-7820-A485-F5C9-CAD6D82256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C40D77-D43B-FD0E-329F-D3AAA0DFFE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E53B0C-6857-4D52-8AA1-B03D47F83B12}"/>
              </a:ext>
            </a:extLst>
          </p:cNvPr>
          <p:cNvSpPr>
            <a:spLocks noGrp="1"/>
          </p:cNvSpPr>
          <p:nvPr>
            <p:ph type="body" idx="1"/>
          </p:nvPr>
        </p:nvSpPr>
        <p:spPr/>
        <p:txBody>
          <a:bodyPr/>
          <a:lstStyle/>
          <a:p>
            <a:endParaRPr lang="en-US" sz="1200" b="0" dirty="0">
              <a:solidFill>
                <a:srgbClr val="000000"/>
              </a:solidFill>
              <a:effectLst/>
              <a:latin typeface="Arial" panose="020B0604020202020204" pitchFamily="34" charset="0"/>
              <a:ea typeface="新細明體" panose="02020500000000000000" pitchFamily="18" charset="-12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0D95EE57-1B76-9574-0189-39239372E9A0}"/>
              </a:ext>
            </a:extLst>
          </p:cNvPr>
          <p:cNvSpPr>
            <a:spLocks noGrp="1"/>
          </p:cNvSpPr>
          <p:nvPr>
            <p:ph type="sldNum" sz="quarter" idx="5"/>
          </p:nvPr>
        </p:nvSpPr>
        <p:spPr/>
        <p:txBody>
          <a:bodyPr/>
          <a:lstStyle/>
          <a:p>
            <a:fld id="{25EBCAE1-3FED-420D-9C61-D6D1EFFFB145}" type="slidenum">
              <a:rPr lang="en-DE" smtClean="0"/>
              <a:t>104</a:t>
            </a:fld>
            <a:endParaRPr lang="en-DE"/>
          </a:p>
        </p:txBody>
      </p:sp>
    </p:spTree>
    <p:extLst>
      <p:ext uri="{BB962C8B-B14F-4D97-AF65-F5344CB8AC3E}">
        <p14:creationId xmlns:p14="http://schemas.microsoft.com/office/powerpoint/2010/main" val="243029233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826F0E-1D75-BB0C-F16D-13DE81BB70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687F8E-0164-5D38-862C-9D3AF1B07E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D5EB4D-42A1-E489-D531-B9BCD55F38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4" name="Slide Number Placeholder 3">
            <a:extLst>
              <a:ext uri="{FF2B5EF4-FFF2-40B4-BE49-F238E27FC236}">
                <a16:creationId xmlns:a16="http://schemas.microsoft.com/office/drawing/2014/main" id="{971A32A0-D15C-EFEE-ADD0-264E360638D1}"/>
              </a:ext>
            </a:extLst>
          </p:cNvPr>
          <p:cNvSpPr>
            <a:spLocks noGrp="1"/>
          </p:cNvSpPr>
          <p:nvPr>
            <p:ph type="sldNum" sz="quarter" idx="5"/>
          </p:nvPr>
        </p:nvSpPr>
        <p:spPr/>
        <p:txBody>
          <a:bodyPr/>
          <a:lstStyle/>
          <a:p>
            <a:fld id="{25EBCAE1-3FED-420D-9C61-D6D1EFFFB145}" type="slidenum">
              <a:rPr lang="en-DE" smtClean="0"/>
              <a:t>105</a:t>
            </a:fld>
            <a:endParaRPr lang="en-DE"/>
          </a:p>
        </p:txBody>
      </p:sp>
    </p:spTree>
    <p:extLst>
      <p:ext uri="{BB962C8B-B14F-4D97-AF65-F5344CB8AC3E}">
        <p14:creationId xmlns:p14="http://schemas.microsoft.com/office/powerpoint/2010/main" val="2910134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4269D-9B30-3697-EE5A-4188A47D16C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DE"/>
          </a:p>
        </p:txBody>
      </p:sp>
      <p:sp>
        <p:nvSpPr>
          <p:cNvPr id="3" name="Subtitle 2">
            <a:extLst>
              <a:ext uri="{FF2B5EF4-FFF2-40B4-BE49-F238E27FC236}">
                <a16:creationId xmlns:a16="http://schemas.microsoft.com/office/drawing/2014/main" id="{80447BA5-FB11-788A-B93E-3564AA685D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DE"/>
          </a:p>
        </p:txBody>
      </p:sp>
      <p:sp>
        <p:nvSpPr>
          <p:cNvPr id="4" name="Date Placeholder 3">
            <a:extLst>
              <a:ext uri="{FF2B5EF4-FFF2-40B4-BE49-F238E27FC236}">
                <a16:creationId xmlns:a16="http://schemas.microsoft.com/office/drawing/2014/main" id="{75982402-F2F7-CA7E-BB60-D348B7910812}"/>
              </a:ext>
            </a:extLst>
          </p:cNvPr>
          <p:cNvSpPr>
            <a:spLocks noGrp="1"/>
          </p:cNvSpPr>
          <p:nvPr>
            <p:ph type="dt" sz="half" idx="10"/>
          </p:nvPr>
        </p:nvSpPr>
        <p:spPr/>
        <p:txBody>
          <a:bodyPr/>
          <a:lstStyle/>
          <a:p>
            <a:fld id="{99E64DF6-71D7-45E9-B8D3-504D31D03CD8}" type="datetimeFigureOut">
              <a:rPr lang="en-DE" smtClean="0"/>
              <a:t>02/13/2024</a:t>
            </a:fld>
            <a:endParaRPr lang="en-DE"/>
          </a:p>
        </p:txBody>
      </p:sp>
      <p:sp>
        <p:nvSpPr>
          <p:cNvPr id="5" name="Footer Placeholder 4">
            <a:extLst>
              <a:ext uri="{FF2B5EF4-FFF2-40B4-BE49-F238E27FC236}">
                <a16:creationId xmlns:a16="http://schemas.microsoft.com/office/drawing/2014/main" id="{7E15A22C-044B-C61C-0636-CCA7A954CEA1}"/>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A29DCCBC-A8EE-10A9-C7F1-0BE0F6ACDE28}"/>
              </a:ext>
            </a:extLst>
          </p:cNvPr>
          <p:cNvSpPr>
            <a:spLocks noGrp="1"/>
          </p:cNvSpPr>
          <p:nvPr>
            <p:ph type="sldNum" sz="quarter" idx="12"/>
          </p:nvPr>
        </p:nvSpPr>
        <p:spPr/>
        <p:txBody>
          <a:bodyPr/>
          <a:lstStyle/>
          <a:p>
            <a:fld id="{A2F8711B-5DCB-41E5-906D-8640C739F859}" type="slidenum">
              <a:rPr lang="en-DE" smtClean="0"/>
              <a:t>‹#›</a:t>
            </a:fld>
            <a:endParaRPr lang="en-DE"/>
          </a:p>
        </p:txBody>
      </p:sp>
    </p:spTree>
    <p:extLst>
      <p:ext uri="{BB962C8B-B14F-4D97-AF65-F5344CB8AC3E}">
        <p14:creationId xmlns:p14="http://schemas.microsoft.com/office/powerpoint/2010/main" val="134185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BB18F-AB7B-6452-15CB-8B2155DD11DF}"/>
              </a:ext>
            </a:extLst>
          </p:cNvPr>
          <p:cNvSpPr>
            <a:spLocks noGrp="1"/>
          </p:cNvSpPr>
          <p:nvPr>
            <p:ph type="title"/>
          </p:nvPr>
        </p:nvSpPr>
        <p:spPr/>
        <p:txBody>
          <a:bodyPr/>
          <a:lstStyle/>
          <a:p>
            <a:r>
              <a:rPr lang="en-US"/>
              <a:t>Click to edit Master title style</a:t>
            </a:r>
            <a:endParaRPr lang="en-DE"/>
          </a:p>
        </p:txBody>
      </p:sp>
      <p:sp>
        <p:nvSpPr>
          <p:cNvPr id="3" name="Vertical Text Placeholder 2">
            <a:extLst>
              <a:ext uri="{FF2B5EF4-FFF2-40B4-BE49-F238E27FC236}">
                <a16:creationId xmlns:a16="http://schemas.microsoft.com/office/drawing/2014/main" id="{1C850240-BDCD-6B51-D18D-1BAF88ABE2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C984F727-1006-557E-46B9-2FDF5FDD4992}"/>
              </a:ext>
            </a:extLst>
          </p:cNvPr>
          <p:cNvSpPr>
            <a:spLocks noGrp="1"/>
          </p:cNvSpPr>
          <p:nvPr>
            <p:ph type="dt" sz="half" idx="10"/>
          </p:nvPr>
        </p:nvSpPr>
        <p:spPr/>
        <p:txBody>
          <a:bodyPr/>
          <a:lstStyle/>
          <a:p>
            <a:fld id="{99E64DF6-71D7-45E9-B8D3-504D31D03CD8}" type="datetimeFigureOut">
              <a:rPr lang="en-DE" smtClean="0"/>
              <a:t>02/13/2024</a:t>
            </a:fld>
            <a:endParaRPr lang="en-DE"/>
          </a:p>
        </p:txBody>
      </p:sp>
      <p:sp>
        <p:nvSpPr>
          <p:cNvPr id="5" name="Footer Placeholder 4">
            <a:extLst>
              <a:ext uri="{FF2B5EF4-FFF2-40B4-BE49-F238E27FC236}">
                <a16:creationId xmlns:a16="http://schemas.microsoft.com/office/drawing/2014/main" id="{BB917C66-172C-AFA5-1957-8690056781DB}"/>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7F2CFEC9-A0BA-A516-238D-BA8DFD7DDF6D}"/>
              </a:ext>
            </a:extLst>
          </p:cNvPr>
          <p:cNvSpPr>
            <a:spLocks noGrp="1"/>
          </p:cNvSpPr>
          <p:nvPr>
            <p:ph type="sldNum" sz="quarter" idx="12"/>
          </p:nvPr>
        </p:nvSpPr>
        <p:spPr/>
        <p:txBody>
          <a:bodyPr/>
          <a:lstStyle/>
          <a:p>
            <a:fld id="{A2F8711B-5DCB-41E5-906D-8640C739F859}" type="slidenum">
              <a:rPr lang="en-DE" smtClean="0"/>
              <a:t>‹#›</a:t>
            </a:fld>
            <a:endParaRPr lang="en-DE"/>
          </a:p>
        </p:txBody>
      </p:sp>
    </p:spTree>
    <p:extLst>
      <p:ext uri="{BB962C8B-B14F-4D97-AF65-F5344CB8AC3E}">
        <p14:creationId xmlns:p14="http://schemas.microsoft.com/office/powerpoint/2010/main" val="28054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922FB6-05CC-819E-AFF7-18F0847447E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DE"/>
          </a:p>
        </p:txBody>
      </p:sp>
      <p:sp>
        <p:nvSpPr>
          <p:cNvPr id="3" name="Vertical Text Placeholder 2">
            <a:extLst>
              <a:ext uri="{FF2B5EF4-FFF2-40B4-BE49-F238E27FC236}">
                <a16:creationId xmlns:a16="http://schemas.microsoft.com/office/drawing/2014/main" id="{1A42D511-0EB2-68C8-784C-F135F7A43B0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B5AC2490-4C0A-0652-ABDB-B0E9C06BD7F5}"/>
              </a:ext>
            </a:extLst>
          </p:cNvPr>
          <p:cNvSpPr>
            <a:spLocks noGrp="1"/>
          </p:cNvSpPr>
          <p:nvPr>
            <p:ph type="dt" sz="half" idx="10"/>
          </p:nvPr>
        </p:nvSpPr>
        <p:spPr/>
        <p:txBody>
          <a:bodyPr/>
          <a:lstStyle/>
          <a:p>
            <a:fld id="{99E64DF6-71D7-45E9-B8D3-504D31D03CD8}" type="datetimeFigureOut">
              <a:rPr lang="en-DE" smtClean="0"/>
              <a:t>02/13/2024</a:t>
            </a:fld>
            <a:endParaRPr lang="en-DE"/>
          </a:p>
        </p:txBody>
      </p:sp>
      <p:sp>
        <p:nvSpPr>
          <p:cNvPr id="5" name="Footer Placeholder 4">
            <a:extLst>
              <a:ext uri="{FF2B5EF4-FFF2-40B4-BE49-F238E27FC236}">
                <a16:creationId xmlns:a16="http://schemas.microsoft.com/office/drawing/2014/main" id="{98DEB442-E3C5-B80E-F10D-7C661114954A}"/>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36B3809B-D4F1-D2D9-D759-9C81552DB66A}"/>
              </a:ext>
            </a:extLst>
          </p:cNvPr>
          <p:cNvSpPr>
            <a:spLocks noGrp="1"/>
          </p:cNvSpPr>
          <p:nvPr>
            <p:ph type="sldNum" sz="quarter" idx="12"/>
          </p:nvPr>
        </p:nvSpPr>
        <p:spPr/>
        <p:txBody>
          <a:bodyPr/>
          <a:lstStyle/>
          <a:p>
            <a:fld id="{A2F8711B-5DCB-41E5-906D-8640C739F859}" type="slidenum">
              <a:rPr lang="en-DE" smtClean="0"/>
              <a:t>‹#›</a:t>
            </a:fld>
            <a:endParaRPr lang="en-DE"/>
          </a:p>
        </p:txBody>
      </p:sp>
    </p:spTree>
    <p:extLst>
      <p:ext uri="{BB962C8B-B14F-4D97-AF65-F5344CB8AC3E}">
        <p14:creationId xmlns:p14="http://schemas.microsoft.com/office/powerpoint/2010/main" val="1291986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Slide w/ Subtitl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385" y="1609200"/>
            <a:ext cx="10080000" cy="828000"/>
          </a:xfrm>
        </p:spPr>
        <p:txBody>
          <a:bodyPr anchor="b" anchorCtr="0">
            <a:normAutofit/>
          </a:bodyPr>
          <a:lstStyle>
            <a:lvl1pPr>
              <a:defRPr sz="4000">
                <a:solidFill>
                  <a:schemeClr val="bg1"/>
                </a:solidFill>
              </a:defRPr>
            </a:lvl1pPr>
          </a:lstStyle>
          <a:p>
            <a:r>
              <a:rPr lang="zh-TW" altLang="en-US"/>
              <a:t>按一下以編輯母片標題樣式</a:t>
            </a:r>
            <a:endParaRPr lang="en-US" dirty="0"/>
          </a:p>
        </p:txBody>
      </p:sp>
      <p:sp>
        <p:nvSpPr>
          <p:cNvPr id="3" name="Subtitle 2"/>
          <p:cNvSpPr>
            <a:spLocks noGrp="1"/>
          </p:cNvSpPr>
          <p:nvPr>
            <p:ph type="subTitle" idx="1"/>
          </p:nvPr>
        </p:nvSpPr>
        <p:spPr>
          <a:xfrm>
            <a:off x="603385" y="2420888"/>
            <a:ext cx="10080000" cy="432000"/>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en-US" dirty="0"/>
          </a:p>
        </p:txBody>
      </p:sp>
      <p:sp>
        <p:nvSpPr>
          <p:cNvPr id="7" name="文字版面配置區 5"/>
          <p:cNvSpPr>
            <a:spLocks noGrp="1"/>
          </p:cNvSpPr>
          <p:nvPr>
            <p:ph type="body" sz="quarter" idx="13" hasCustomPrompt="1"/>
          </p:nvPr>
        </p:nvSpPr>
        <p:spPr>
          <a:xfrm>
            <a:off x="603385" y="3897313"/>
            <a:ext cx="8496000" cy="449262"/>
          </a:xfrm>
        </p:spPr>
        <p:txBody>
          <a:bodyPr anchor="b" anchorCtr="0">
            <a:normAutofit/>
          </a:bodyPr>
          <a:lstStyle>
            <a:lvl1pPr marL="342900" marR="0" indent="-342900" algn="l" defTabSz="914400" rtl="0" eaLnBrk="0" fontAlgn="base" latinLnBrk="0" hangingPunct="0">
              <a:lnSpc>
                <a:spcPct val="100000"/>
              </a:lnSpc>
              <a:spcBef>
                <a:spcPct val="20000"/>
              </a:spcBef>
              <a:spcAft>
                <a:spcPct val="0"/>
              </a:spcAft>
              <a:buClrTx/>
              <a:buSzTx/>
              <a:buFontTx/>
              <a:buNone/>
              <a:tabLst/>
              <a:defRPr sz="1800" baseline="0">
                <a:solidFill>
                  <a:schemeClr val="accent5">
                    <a:lumMod val="10000"/>
                  </a:schemeClr>
                </a:solidFill>
              </a:defRPr>
            </a:lvl1pPr>
          </a:lstStyle>
          <a:p>
            <a:pPr lvl="0"/>
            <a:r>
              <a:rPr lang="en-US" altLang="zh-TW" dirty="0"/>
              <a:t>Click to add Presenter’s Name</a:t>
            </a:r>
            <a:endParaRPr lang="zh-TW" altLang="en-US" dirty="0"/>
          </a:p>
        </p:txBody>
      </p:sp>
      <p:sp>
        <p:nvSpPr>
          <p:cNvPr id="8" name="文字版面配置區 7"/>
          <p:cNvSpPr>
            <a:spLocks noGrp="1"/>
          </p:cNvSpPr>
          <p:nvPr>
            <p:ph type="body" sz="quarter" idx="14" hasCustomPrompt="1"/>
          </p:nvPr>
        </p:nvSpPr>
        <p:spPr>
          <a:xfrm>
            <a:off x="603385" y="4342873"/>
            <a:ext cx="8496000" cy="323165"/>
          </a:xfrm>
        </p:spPr>
        <p:txBody>
          <a:bodyPr anchor="b" anchorCtr="0">
            <a:noAutofit/>
          </a:bodyPr>
          <a:lstStyle>
            <a:lvl1pPr>
              <a:lnSpc>
                <a:spcPts val="1800"/>
              </a:lnSpc>
              <a:buNone/>
              <a:defRPr sz="1800" b="0" baseline="0">
                <a:solidFill>
                  <a:schemeClr val="accent5">
                    <a:lumMod val="10000"/>
                  </a:schemeClr>
                </a:solidFill>
              </a:defRPr>
            </a:lvl1pPr>
            <a:lvl2pPr>
              <a:buNone/>
              <a:defRPr>
                <a:solidFill>
                  <a:schemeClr val="tx1"/>
                </a:solidFill>
              </a:defRPr>
            </a:lvl2pPr>
          </a:lstStyle>
          <a:p>
            <a:pPr lvl="0"/>
            <a:r>
              <a:rPr lang="en-US" altLang="zh-TW" dirty="0"/>
              <a:t>Click to add presenter’s Position/Unit</a:t>
            </a:r>
            <a:endParaRPr lang="zh-TW" altLang="en-US" dirty="0"/>
          </a:p>
        </p:txBody>
      </p:sp>
      <p:sp>
        <p:nvSpPr>
          <p:cNvPr id="9" name="文字版面配置區 7"/>
          <p:cNvSpPr>
            <a:spLocks noGrp="1"/>
          </p:cNvSpPr>
          <p:nvPr>
            <p:ph type="body" sz="quarter" idx="15" hasCustomPrompt="1"/>
          </p:nvPr>
        </p:nvSpPr>
        <p:spPr>
          <a:xfrm>
            <a:off x="603385" y="4662699"/>
            <a:ext cx="8496000" cy="323165"/>
          </a:xfrm>
        </p:spPr>
        <p:txBody>
          <a:bodyPr anchor="b" anchorCtr="0">
            <a:noAutofit/>
          </a:bodyPr>
          <a:lstStyle>
            <a:lvl1pPr marL="342900" marR="0" indent="-342900" algn="l" defTabSz="914400" rtl="0" eaLnBrk="0" fontAlgn="base" latinLnBrk="0" hangingPunct="0">
              <a:lnSpc>
                <a:spcPts val="1800"/>
              </a:lnSpc>
              <a:spcBef>
                <a:spcPct val="20000"/>
              </a:spcBef>
              <a:spcAft>
                <a:spcPct val="0"/>
              </a:spcAft>
              <a:buClrTx/>
              <a:buSzTx/>
              <a:buFontTx/>
              <a:buNone/>
              <a:tabLst/>
              <a:defRPr sz="1800" b="0" baseline="0">
                <a:solidFill>
                  <a:schemeClr val="accent5">
                    <a:lumMod val="10000"/>
                  </a:schemeClr>
                </a:solidFill>
              </a:defRPr>
            </a:lvl1pPr>
            <a:lvl2pPr>
              <a:buNone/>
              <a:defRPr>
                <a:solidFill>
                  <a:schemeClr val="tx1"/>
                </a:solidFill>
              </a:defRPr>
            </a:lvl2pPr>
          </a:lstStyle>
          <a:p>
            <a:pPr marL="342900" marR="0" lvl="0" indent="-342900" algn="l" defTabSz="914400" rtl="0" eaLnBrk="0" fontAlgn="base" latinLnBrk="0" hangingPunct="0">
              <a:lnSpc>
                <a:spcPts val="1800"/>
              </a:lnSpc>
              <a:spcBef>
                <a:spcPct val="20000"/>
              </a:spcBef>
              <a:spcAft>
                <a:spcPct val="0"/>
              </a:spcAft>
              <a:buClrTx/>
              <a:buSzTx/>
              <a:buFontTx/>
              <a:buNone/>
              <a:tabLst/>
              <a:defRPr/>
            </a:pPr>
            <a:r>
              <a:rPr lang="en-US" altLang="zh-TW" dirty="0"/>
              <a:t>Click to add Month </a:t>
            </a:r>
            <a:r>
              <a:rPr lang="en-US" altLang="zh-TW" dirty="0" err="1"/>
              <a:t>dd</a:t>
            </a:r>
            <a:r>
              <a:rPr lang="en-US" altLang="zh-TW" dirty="0"/>
              <a:t>, </a:t>
            </a:r>
            <a:r>
              <a:rPr lang="en-US" altLang="zh-TW" dirty="0" err="1"/>
              <a:t>YYYY</a:t>
            </a:r>
            <a:endParaRPr lang="zh-TW" altLang="en-US" dirty="0"/>
          </a:p>
        </p:txBody>
      </p:sp>
      <p:sp>
        <p:nvSpPr>
          <p:cNvPr id="11" name="Text Placeholder 10"/>
          <p:cNvSpPr>
            <a:spLocks noGrp="1"/>
          </p:cNvSpPr>
          <p:nvPr>
            <p:ph type="body" sz="quarter" idx="16" hasCustomPrompt="1"/>
          </p:nvPr>
        </p:nvSpPr>
        <p:spPr>
          <a:xfrm>
            <a:off x="624418" y="187748"/>
            <a:ext cx="10079567" cy="288925"/>
          </a:xfrm>
        </p:spPr>
        <p:txBody>
          <a:bodyPr>
            <a:noAutofit/>
          </a:bodyPr>
          <a:lstStyle>
            <a:lvl1pPr>
              <a:buNone/>
              <a:defRPr sz="1600" b="0" i="1" baseline="0">
                <a:solidFill>
                  <a:schemeClr val="bg1"/>
                </a:solidFill>
              </a:defRPr>
            </a:lvl1pPr>
          </a:lstStyle>
          <a:p>
            <a:pPr lvl="0"/>
            <a:r>
              <a:rPr lang="en-US" dirty="0"/>
              <a:t>Type the full name of the event here</a:t>
            </a:r>
          </a:p>
        </p:txBody>
      </p:sp>
    </p:spTree>
    <p:extLst>
      <p:ext uri="{BB962C8B-B14F-4D97-AF65-F5344CB8AC3E}">
        <p14:creationId xmlns:p14="http://schemas.microsoft.com/office/powerpoint/2010/main" val="32251932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w/ Subtitl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385" y="1609200"/>
            <a:ext cx="10080000" cy="828000"/>
          </a:xfrm>
        </p:spPr>
        <p:txBody>
          <a:bodyPr anchor="b" anchorCtr="0">
            <a:normAutofit/>
          </a:bodyPr>
          <a:lstStyle>
            <a:lvl1pPr>
              <a:defRPr sz="4000">
                <a:solidFill>
                  <a:schemeClr val="bg1"/>
                </a:solidFill>
              </a:defRPr>
            </a:lvl1pPr>
          </a:lstStyle>
          <a:p>
            <a:r>
              <a:rPr lang="zh-TW" altLang="en-US"/>
              <a:t>按一下以編輯母片標題樣式</a:t>
            </a:r>
            <a:endParaRPr lang="en-US" dirty="0"/>
          </a:p>
        </p:txBody>
      </p:sp>
      <p:sp>
        <p:nvSpPr>
          <p:cNvPr id="3" name="Subtitle 2"/>
          <p:cNvSpPr>
            <a:spLocks noGrp="1"/>
          </p:cNvSpPr>
          <p:nvPr>
            <p:ph type="subTitle" idx="1"/>
          </p:nvPr>
        </p:nvSpPr>
        <p:spPr>
          <a:xfrm>
            <a:off x="603385" y="2420888"/>
            <a:ext cx="10080000" cy="432000"/>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en-US" dirty="0"/>
          </a:p>
        </p:txBody>
      </p:sp>
      <p:sp>
        <p:nvSpPr>
          <p:cNvPr id="7" name="文字版面配置區 5"/>
          <p:cNvSpPr>
            <a:spLocks noGrp="1"/>
          </p:cNvSpPr>
          <p:nvPr>
            <p:ph type="body" sz="quarter" idx="13" hasCustomPrompt="1"/>
          </p:nvPr>
        </p:nvSpPr>
        <p:spPr>
          <a:xfrm>
            <a:off x="603385" y="3897313"/>
            <a:ext cx="8496000" cy="449262"/>
          </a:xfrm>
        </p:spPr>
        <p:txBody>
          <a:bodyPr anchor="b" anchorCtr="0">
            <a:normAutofit/>
          </a:bodyPr>
          <a:lstStyle>
            <a:lvl1pPr marL="342900" marR="0" indent="-342900" algn="l" defTabSz="914400" rtl="0" eaLnBrk="0" fontAlgn="base" latinLnBrk="0" hangingPunct="0">
              <a:lnSpc>
                <a:spcPct val="100000"/>
              </a:lnSpc>
              <a:spcBef>
                <a:spcPct val="20000"/>
              </a:spcBef>
              <a:spcAft>
                <a:spcPct val="0"/>
              </a:spcAft>
              <a:buClrTx/>
              <a:buSzTx/>
              <a:buFontTx/>
              <a:buNone/>
              <a:tabLst/>
              <a:defRPr sz="1800" baseline="0">
                <a:solidFill>
                  <a:schemeClr val="accent5">
                    <a:lumMod val="10000"/>
                  </a:schemeClr>
                </a:solidFill>
              </a:defRPr>
            </a:lvl1pPr>
          </a:lstStyle>
          <a:p>
            <a:pPr lvl="0"/>
            <a:r>
              <a:rPr lang="en-US" altLang="zh-TW" dirty="0"/>
              <a:t>Click to add Presenter’s Name</a:t>
            </a:r>
            <a:endParaRPr lang="zh-TW" altLang="en-US" dirty="0"/>
          </a:p>
        </p:txBody>
      </p:sp>
      <p:sp>
        <p:nvSpPr>
          <p:cNvPr id="8" name="文字版面配置區 7"/>
          <p:cNvSpPr>
            <a:spLocks noGrp="1"/>
          </p:cNvSpPr>
          <p:nvPr>
            <p:ph type="body" sz="quarter" idx="14" hasCustomPrompt="1"/>
          </p:nvPr>
        </p:nvSpPr>
        <p:spPr>
          <a:xfrm>
            <a:off x="603385" y="4342873"/>
            <a:ext cx="8496000" cy="323165"/>
          </a:xfrm>
        </p:spPr>
        <p:txBody>
          <a:bodyPr anchor="b" anchorCtr="0">
            <a:noAutofit/>
          </a:bodyPr>
          <a:lstStyle>
            <a:lvl1pPr>
              <a:lnSpc>
                <a:spcPts val="1800"/>
              </a:lnSpc>
              <a:buNone/>
              <a:defRPr sz="1800" b="0" baseline="0">
                <a:solidFill>
                  <a:schemeClr val="accent5">
                    <a:lumMod val="10000"/>
                  </a:schemeClr>
                </a:solidFill>
              </a:defRPr>
            </a:lvl1pPr>
            <a:lvl2pPr>
              <a:buNone/>
              <a:defRPr>
                <a:solidFill>
                  <a:schemeClr val="tx1"/>
                </a:solidFill>
              </a:defRPr>
            </a:lvl2pPr>
          </a:lstStyle>
          <a:p>
            <a:pPr lvl="0"/>
            <a:r>
              <a:rPr lang="en-US" altLang="zh-TW" dirty="0"/>
              <a:t>Click to add presenter’s Position/Unit</a:t>
            </a:r>
            <a:endParaRPr lang="zh-TW" altLang="en-US" dirty="0"/>
          </a:p>
        </p:txBody>
      </p:sp>
      <p:sp>
        <p:nvSpPr>
          <p:cNvPr id="9" name="文字版面配置區 7"/>
          <p:cNvSpPr>
            <a:spLocks noGrp="1"/>
          </p:cNvSpPr>
          <p:nvPr>
            <p:ph type="body" sz="quarter" idx="15" hasCustomPrompt="1"/>
          </p:nvPr>
        </p:nvSpPr>
        <p:spPr>
          <a:xfrm>
            <a:off x="603385" y="4662699"/>
            <a:ext cx="8496000" cy="323165"/>
          </a:xfrm>
        </p:spPr>
        <p:txBody>
          <a:bodyPr anchor="b" anchorCtr="0">
            <a:noAutofit/>
          </a:bodyPr>
          <a:lstStyle>
            <a:lvl1pPr marL="342900" marR="0" indent="-342900" algn="l" defTabSz="914400" rtl="0" eaLnBrk="0" fontAlgn="base" latinLnBrk="0" hangingPunct="0">
              <a:lnSpc>
                <a:spcPts val="1800"/>
              </a:lnSpc>
              <a:spcBef>
                <a:spcPct val="20000"/>
              </a:spcBef>
              <a:spcAft>
                <a:spcPct val="0"/>
              </a:spcAft>
              <a:buClrTx/>
              <a:buSzTx/>
              <a:buFontTx/>
              <a:buNone/>
              <a:tabLst/>
              <a:defRPr sz="1800" b="0" baseline="0">
                <a:solidFill>
                  <a:schemeClr val="accent5">
                    <a:lumMod val="10000"/>
                  </a:schemeClr>
                </a:solidFill>
              </a:defRPr>
            </a:lvl1pPr>
            <a:lvl2pPr>
              <a:buNone/>
              <a:defRPr>
                <a:solidFill>
                  <a:schemeClr val="tx1"/>
                </a:solidFill>
              </a:defRPr>
            </a:lvl2pPr>
          </a:lstStyle>
          <a:p>
            <a:pPr marL="342900" marR="0" lvl="0" indent="-342900" algn="l" defTabSz="914400" rtl="0" eaLnBrk="0" fontAlgn="base" latinLnBrk="0" hangingPunct="0">
              <a:lnSpc>
                <a:spcPts val="1800"/>
              </a:lnSpc>
              <a:spcBef>
                <a:spcPct val="20000"/>
              </a:spcBef>
              <a:spcAft>
                <a:spcPct val="0"/>
              </a:spcAft>
              <a:buClrTx/>
              <a:buSzTx/>
              <a:buFontTx/>
              <a:buNone/>
              <a:tabLst/>
              <a:defRPr/>
            </a:pPr>
            <a:r>
              <a:rPr lang="en-US" altLang="zh-TW" dirty="0"/>
              <a:t>Click to add Month </a:t>
            </a:r>
            <a:r>
              <a:rPr lang="en-US" altLang="zh-TW" dirty="0" err="1"/>
              <a:t>dd</a:t>
            </a:r>
            <a:r>
              <a:rPr lang="en-US" altLang="zh-TW" dirty="0"/>
              <a:t>, </a:t>
            </a:r>
            <a:r>
              <a:rPr lang="en-US" altLang="zh-TW" dirty="0" err="1"/>
              <a:t>YYYY</a:t>
            </a:r>
            <a:endParaRPr lang="zh-TW" altLang="en-US" dirty="0"/>
          </a:p>
        </p:txBody>
      </p:sp>
      <p:sp>
        <p:nvSpPr>
          <p:cNvPr id="11" name="Text Placeholder 10"/>
          <p:cNvSpPr>
            <a:spLocks noGrp="1"/>
          </p:cNvSpPr>
          <p:nvPr>
            <p:ph type="body" sz="quarter" idx="16" hasCustomPrompt="1"/>
          </p:nvPr>
        </p:nvSpPr>
        <p:spPr>
          <a:xfrm>
            <a:off x="624418" y="187748"/>
            <a:ext cx="10079567" cy="288925"/>
          </a:xfrm>
        </p:spPr>
        <p:txBody>
          <a:bodyPr>
            <a:noAutofit/>
          </a:bodyPr>
          <a:lstStyle>
            <a:lvl1pPr>
              <a:buNone/>
              <a:defRPr sz="1600" b="0" i="1" baseline="0">
                <a:solidFill>
                  <a:schemeClr val="bg1"/>
                </a:solidFill>
              </a:defRPr>
            </a:lvl1pPr>
          </a:lstStyle>
          <a:p>
            <a:pPr lvl="0"/>
            <a:r>
              <a:rPr lang="en-US" dirty="0"/>
              <a:t>Type the full name of the event here</a:t>
            </a:r>
          </a:p>
        </p:txBody>
      </p:sp>
    </p:spTree>
    <p:extLst>
      <p:ext uri="{BB962C8B-B14F-4D97-AF65-F5344CB8AC3E}">
        <p14:creationId xmlns:p14="http://schemas.microsoft.com/office/powerpoint/2010/main" val="25189043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標題投影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385" y="1609200"/>
            <a:ext cx="10080000" cy="828000"/>
          </a:xfrm>
        </p:spPr>
        <p:txBody>
          <a:bodyPr anchor="b" anchorCtr="0">
            <a:normAutofit/>
          </a:bodyPr>
          <a:lstStyle>
            <a:lvl1pPr>
              <a:defRPr sz="4000">
                <a:solidFill>
                  <a:schemeClr val="bg1"/>
                </a:solidFill>
              </a:defRPr>
            </a:lvl1pPr>
          </a:lstStyle>
          <a:p>
            <a:r>
              <a:rPr lang="zh-TW" altLang="en-US"/>
              <a:t>按一下以編輯母片標題樣式</a:t>
            </a:r>
            <a:endParaRPr lang="en-US" dirty="0"/>
          </a:p>
        </p:txBody>
      </p:sp>
      <p:sp>
        <p:nvSpPr>
          <p:cNvPr id="7" name="文字版面配置區 5"/>
          <p:cNvSpPr>
            <a:spLocks noGrp="1"/>
          </p:cNvSpPr>
          <p:nvPr>
            <p:ph type="body" sz="quarter" idx="13" hasCustomPrompt="1"/>
          </p:nvPr>
        </p:nvSpPr>
        <p:spPr>
          <a:xfrm>
            <a:off x="603385" y="3897313"/>
            <a:ext cx="8496000" cy="449262"/>
          </a:xfrm>
        </p:spPr>
        <p:txBody>
          <a:bodyPr anchor="b" anchorCtr="0">
            <a:normAutofit/>
          </a:bodyPr>
          <a:lstStyle>
            <a:lvl1pPr marL="342900" marR="0" indent="-342900" algn="l" defTabSz="914400" rtl="0" eaLnBrk="0" fontAlgn="base" latinLnBrk="0" hangingPunct="0">
              <a:lnSpc>
                <a:spcPct val="100000"/>
              </a:lnSpc>
              <a:spcBef>
                <a:spcPct val="20000"/>
              </a:spcBef>
              <a:spcAft>
                <a:spcPct val="0"/>
              </a:spcAft>
              <a:buClrTx/>
              <a:buSzTx/>
              <a:buFontTx/>
              <a:buNone/>
              <a:tabLst/>
              <a:defRPr sz="1800" baseline="0">
                <a:solidFill>
                  <a:schemeClr val="accent5">
                    <a:lumMod val="10000"/>
                  </a:schemeClr>
                </a:solidFill>
              </a:defRPr>
            </a:lvl1pPr>
          </a:lstStyle>
          <a:p>
            <a:pPr lvl="0"/>
            <a:r>
              <a:rPr lang="en-US" altLang="zh-TW" dirty="0"/>
              <a:t>Click to add Presenter’s Name</a:t>
            </a:r>
            <a:endParaRPr lang="zh-TW" altLang="en-US" dirty="0"/>
          </a:p>
        </p:txBody>
      </p:sp>
      <p:sp>
        <p:nvSpPr>
          <p:cNvPr id="8" name="文字版面配置區 7"/>
          <p:cNvSpPr>
            <a:spLocks noGrp="1"/>
          </p:cNvSpPr>
          <p:nvPr>
            <p:ph type="body" sz="quarter" idx="14" hasCustomPrompt="1"/>
          </p:nvPr>
        </p:nvSpPr>
        <p:spPr>
          <a:xfrm>
            <a:off x="603385" y="4342873"/>
            <a:ext cx="8496000" cy="323165"/>
          </a:xfrm>
        </p:spPr>
        <p:txBody>
          <a:bodyPr anchor="b" anchorCtr="0">
            <a:noAutofit/>
          </a:bodyPr>
          <a:lstStyle>
            <a:lvl1pPr>
              <a:lnSpc>
                <a:spcPts val="1800"/>
              </a:lnSpc>
              <a:buNone/>
              <a:defRPr sz="1800" b="0" baseline="0">
                <a:solidFill>
                  <a:schemeClr val="accent5">
                    <a:lumMod val="10000"/>
                  </a:schemeClr>
                </a:solidFill>
              </a:defRPr>
            </a:lvl1pPr>
            <a:lvl2pPr>
              <a:buNone/>
              <a:defRPr>
                <a:solidFill>
                  <a:schemeClr val="tx1"/>
                </a:solidFill>
              </a:defRPr>
            </a:lvl2pPr>
          </a:lstStyle>
          <a:p>
            <a:pPr lvl="0"/>
            <a:r>
              <a:rPr lang="en-US" altLang="zh-TW" dirty="0"/>
              <a:t>Click to add presenter’s Position/Unit</a:t>
            </a:r>
            <a:endParaRPr lang="zh-TW" altLang="en-US" dirty="0"/>
          </a:p>
        </p:txBody>
      </p:sp>
      <p:sp>
        <p:nvSpPr>
          <p:cNvPr id="9" name="文字版面配置區 7"/>
          <p:cNvSpPr>
            <a:spLocks noGrp="1"/>
          </p:cNvSpPr>
          <p:nvPr>
            <p:ph type="body" sz="quarter" idx="15" hasCustomPrompt="1"/>
          </p:nvPr>
        </p:nvSpPr>
        <p:spPr>
          <a:xfrm>
            <a:off x="603385" y="4662699"/>
            <a:ext cx="8496000" cy="323165"/>
          </a:xfrm>
        </p:spPr>
        <p:txBody>
          <a:bodyPr anchor="b" anchorCtr="0">
            <a:noAutofit/>
          </a:bodyPr>
          <a:lstStyle>
            <a:lvl1pPr marL="342900" marR="0" indent="-342900" algn="l" defTabSz="914400" rtl="0" eaLnBrk="0" fontAlgn="base" latinLnBrk="0" hangingPunct="0">
              <a:lnSpc>
                <a:spcPts val="1800"/>
              </a:lnSpc>
              <a:spcBef>
                <a:spcPct val="20000"/>
              </a:spcBef>
              <a:spcAft>
                <a:spcPct val="0"/>
              </a:spcAft>
              <a:buClrTx/>
              <a:buSzTx/>
              <a:buFontTx/>
              <a:buNone/>
              <a:tabLst/>
              <a:defRPr sz="1800" b="0" baseline="0">
                <a:solidFill>
                  <a:schemeClr val="accent5">
                    <a:lumMod val="10000"/>
                  </a:schemeClr>
                </a:solidFill>
              </a:defRPr>
            </a:lvl1pPr>
            <a:lvl2pPr>
              <a:buNone/>
              <a:defRPr>
                <a:solidFill>
                  <a:schemeClr val="tx1"/>
                </a:solidFill>
              </a:defRPr>
            </a:lvl2pPr>
          </a:lstStyle>
          <a:p>
            <a:pPr marL="342900" marR="0" lvl="0" indent="-342900" algn="l" defTabSz="914400" rtl="0" eaLnBrk="0" fontAlgn="base" latinLnBrk="0" hangingPunct="0">
              <a:lnSpc>
                <a:spcPts val="1800"/>
              </a:lnSpc>
              <a:spcBef>
                <a:spcPct val="20000"/>
              </a:spcBef>
              <a:spcAft>
                <a:spcPct val="0"/>
              </a:spcAft>
              <a:buClrTx/>
              <a:buSzTx/>
              <a:buFontTx/>
              <a:buNone/>
              <a:tabLst/>
              <a:defRPr/>
            </a:pPr>
            <a:r>
              <a:rPr lang="en-US" altLang="zh-TW" dirty="0"/>
              <a:t>Click to add Month </a:t>
            </a:r>
            <a:r>
              <a:rPr lang="en-US" altLang="zh-TW" dirty="0" err="1"/>
              <a:t>dd</a:t>
            </a:r>
            <a:r>
              <a:rPr lang="en-US" altLang="zh-TW" dirty="0"/>
              <a:t>, </a:t>
            </a:r>
            <a:r>
              <a:rPr lang="en-US" altLang="zh-TW" dirty="0" err="1"/>
              <a:t>YYYY</a:t>
            </a:r>
            <a:endParaRPr lang="zh-TW" altLang="en-US" dirty="0"/>
          </a:p>
        </p:txBody>
      </p:sp>
      <p:sp>
        <p:nvSpPr>
          <p:cNvPr id="6" name="Text Placeholder 10"/>
          <p:cNvSpPr>
            <a:spLocks noGrp="1"/>
          </p:cNvSpPr>
          <p:nvPr>
            <p:ph type="body" sz="quarter" idx="16" hasCustomPrompt="1"/>
          </p:nvPr>
        </p:nvSpPr>
        <p:spPr>
          <a:xfrm>
            <a:off x="624418" y="187748"/>
            <a:ext cx="10079567" cy="288925"/>
          </a:xfrm>
        </p:spPr>
        <p:txBody>
          <a:bodyPr>
            <a:noAutofit/>
          </a:bodyPr>
          <a:lstStyle>
            <a:lvl1pPr>
              <a:buNone/>
              <a:defRPr sz="1600" b="0" i="1" baseline="0">
                <a:solidFill>
                  <a:schemeClr val="bg1"/>
                </a:solidFill>
              </a:defRPr>
            </a:lvl1pPr>
          </a:lstStyle>
          <a:p>
            <a:pPr lvl="0"/>
            <a:r>
              <a:rPr lang="en-US" dirty="0"/>
              <a:t>Type the full name of the event here</a:t>
            </a:r>
          </a:p>
        </p:txBody>
      </p:sp>
    </p:spTree>
    <p:extLst>
      <p:ext uri="{BB962C8B-B14F-4D97-AF65-F5344CB8AC3E}">
        <p14:creationId xmlns:p14="http://schemas.microsoft.com/office/powerpoint/2010/main" val="7995598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lvl3pPr>
              <a:defRPr b="0"/>
            </a:lvl3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8" name="TextBox 7"/>
          <p:cNvSpPr txBox="1"/>
          <p:nvPr/>
        </p:nvSpPr>
        <p:spPr>
          <a:xfrm>
            <a:off x="3998400" y="6444000"/>
            <a:ext cx="3840000" cy="360000"/>
          </a:xfrm>
          <a:prstGeom prst="rect">
            <a:avLst/>
          </a:prstGeom>
          <a:noFill/>
          <a:ln>
            <a:noFill/>
          </a:ln>
        </p:spPr>
        <p:txBody>
          <a:bodyPr wrap="none" rtlCol="0" anchor="ctr" anchorCtr="0">
            <a:normAutofit/>
          </a:bodyPr>
          <a:lstStyle/>
          <a:p>
            <a:pPr marL="0" algn="ctr" defTabSz="914400" rtl="0" eaLnBrk="1" latinLnBrk="0" hangingPunct="1"/>
            <a:r>
              <a:rPr lang="en-US" sz="1400" b="0" kern="1200" dirty="0">
                <a:solidFill>
                  <a:srgbClr val="757575"/>
                </a:solidFill>
                <a:latin typeface="+mn-lt"/>
                <a:ea typeface="+mn-ea"/>
                <a:cs typeface="+mn-cs"/>
              </a:rPr>
              <a:t>Confidential</a:t>
            </a:r>
          </a:p>
        </p:txBody>
      </p:sp>
      <p:sp>
        <p:nvSpPr>
          <p:cNvPr id="5"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Tree>
    <p:extLst>
      <p:ext uri="{BB962C8B-B14F-4D97-AF65-F5344CB8AC3E}">
        <p14:creationId xmlns:p14="http://schemas.microsoft.com/office/powerpoint/2010/main" val="3657905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w/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a:p>
        </p:txBody>
      </p:sp>
      <p:sp>
        <p:nvSpPr>
          <p:cNvPr id="3" name="Content Placeholder 2"/>
          <p:cNvSpPr>
            <a:spLocks noGrp="1"/>
          </p:cNvSpPr>
          <p:nvPr>
            <p:ph idx="1"/>
          </p:nvPr>
        </p:nvSpPr>
        <p:spPr/>
        <p:txBody>
          <a:bodyPr/>
          <a:lstStyle>
            <a:lvl3pPr>
              <a:defRPr b="0"/>
            </a:lvl3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6" name="內容版面配置區 6"/>
          <p:cNvSpPr>
            <a:spLocks noGrp="1"/>
          </p:cNvSpPr>
          <p:nvPr>
            <p:ph sz="quarter" idx="12" hasCustomPrompt="1"/>
          </p:nvPr>
        </p:nvSpPr>
        <p:spPr>
          <a:xfrm>
            <a:off x="638941" y="1033364"/>
            <a:ext cx="8384116" cy="379412"/>
          </a:xfrm>
        </p:spPr>
        <p:txBody>
          <a:bodyPr/>
          <a:lstStyle>
            <a:lvl1pPr>
              <a:buNone/>
              <a:defRPr sz="2200" baseline="0">
                <a:solidFill>
                  <a:schemeClr val="tx2"/>
                </a:solidFill>
              </a:defRPr>
            </a:lvl1pPr>
            <a:lvl2pPr>
              <a:defRPr sz="2000">
                <a:solidFill>
                  <a:srgbClr val="008787"/>
                </a:solidFill>
              </a:defRPr>
            </a:lvl2pPr>
            <a:lvl3pPr>
              <a:defRPr sz="2000">
                <a:solidFill>
                  <a:srgbClr val="008787"/>
                </a:solidFill>
              </a:defRPr>
            </a:lvl3pPr>
            <a:lvl4pPr>
              <a:defRPr sz="2000">
                <a:solidFill>
                  <a:srgbClr val="008787"/>
                </a:solidFill>
              </a:defRPr>
            </a:lvl4pPr>
            <a:lvl5pPr>
              <a:defRPr sz="2000">
                <a:solidFill>
                  <a:srgbClr val="008787"/>
                </a:solidFill>
              </a:defRPr>
            </a:lvl5pPr>
          </a:lstStyle>
          <a:p>
            <a:pPr lvl="0"/>
            <a:r>
              <a:rPr lang="en-US" altLang="zh-TW" dirty="0"/>
              <a:t>Click to add subtitle</a:t>
            </a:r>
            <a:endParaRPr lang="zh-TW" altLang="en-US" dirty="0"/>
          </a:p>
        </p:txBody>
      </p:sp>
      <p:sp>
        <p:nvSpPr>
          <p:cNvPr id="8" name="TextBox 7"/>
          <p:cNvSpPr txBox="1"/>
          <p:nvPr/>
        </p:nvSpPr>
        <p:spPr>
          <a:xfrm>
            <a:off x="3998400" y="6444000"/>
            <a:ext cx="3840000" cy="360000"/>
          </a:xfrm>
          <a:prstGeom prst="rect">
            <a:avLst/>
          </a:prstGeom>
          <a:noFill/>
          <a:ln>
            <a:noFill/>
          </a:ln>
        </p:spPr>
        <p:txBody>
          <a:bodyPr wrap="none" rtlCol="0" anchor="ctr" anchorCtr="0">
            <a:normAutofit/>
          </a:bodyPr>
          <a:lstStyle/>
          <a:p>
            <a:pPr marL="0" algn="ctr" defTabSz="914400" rtl="0" eaLnBrk="1" latinLnBrk="0" hangingPunct="1"/>
            <a:r>
              <a:rPr lang="en-US" sz="1400" b="0" kern="1200" dirty="0">
                <a:solidFill>
                  <a:srgbClr val="757575"/>
                </a:solidFill>
                <a:latin typeface="+mn-lt"/>
                <a:ea typeface="+mn-ea"/>
                <a:cs typeface="+mn-cs"/>
              </a:rPr>
              <a:t>Confidential</a:t>
            </a:r>
          </a:p>
        </p:txBody>
      </p:sp>
      <p:sp>
        <p:nvSpPr>
          <p:cNvPr id="7"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Tree>
    <p:extLst>
      <p:ext uri="{BB962C8B-B14F-4D97-AF65-F5344CB8AC3E}">
        <p14:creationId xmlns:p14="http://schemas.microsoft.com/office/powerpoint/2010/main" val="1847708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Heading">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830400" y="2008800"/>
            <a:ext cx="10612800" cy="914400"/>
          </a:xfrm>
        </p:spPr>
        <p:txBody>
          <a:bodyPr anchor="ctr" anchorCtr="0">
            <a:normAutofit/>
          </a:bodyPr>
          <a:lstStyle>
            <a:lvl1pPr algn="ctr">
              <a:defRPr sz="3800" b="1" cap="none" baseline="0"/>
            </a:lvl1pPr>
          </a:lstStyle>
          <a:p>
            <a:r>
              <a:rPr lang="zh-TW" altLang="en-US"/>
              <a:t>按一下以編輯母片標題樣式</a:t>
            </a:r>
            <a:endParaRPr lang="en-US" dirty="0"/>
          </a:p>
        </p:txBody>
      </p:sp>
      <p:sp>
        <p:nvSpPr>
          <p:cNvPr id="5" name="Text Placeholder 2"/>
          <p:cNvSpPr>
            <a:spLocks noGrp="1"/>
          </p:cNvSpPr>
          <p:nvPr>
            <p:ph type="body" idx="1"/>
          </p:nvPr>
        </p:nvSpPr>
        <p:spPr>
          <a:xfrm>
            <a:off x="963084" y="2906714"/>
            <a:ext cx="10363200" cy="594295"/>
          </a:xfrm>
        </p:spPr>
        <p:txBody>
          <a:bodyPr anchor="ctr" anchorCtr="0">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7" name="TextBox 6"/>
          <p:cNvSpPr txBox="1"/>
          <p:nvPr/>
        </p:nvSpPr>
        <p:spPr>
          <a:xfrm>
            <a:off x="3998400" y="6444000"/>
            <a:ext cx="3840000" cy="360000"/>
          </a:xfrm>
          <a:prstGeom prst="rect">
            <a:avLst/>
          </a:prstGeom>
          <a:noFill/>
          <a:ln>
            <a:noFill/>
          </a:ln>
        </p:spPr>
        <p:txBody>
          <a:bodyPr wrap="none" rtlCol="0" anchor="ctr" anchorCtr="0">
            <a:normAutofit/>
          </a:bodyPr>
          <a:lstStyle/>
          <a:p>
            <a:pPr marL="0" algn="ctr" defTabSz="914400" rtl="0" eaLnBrk="1" latinLnBrk="0" hangingPunct="1"/>
            <a:r>
              <a:rPr lang="en-US" sz="1400" b="0" kern="1200" dirty="0">
                <a:solidFill>
                  <a:srgbClr val="757575"/>
                </a:solidFill>
                <a:latin typeface="+mn-lt"/>
                <a:ea typeface="+mn-ea"/>
                <a:cs typeface="+mn-cs"/>
              </a:rPr>
              <a:t>Confidential</a:t>
            </a:r>
          </a:p>
        </p:txBody>
      </p:sp>
      <p:sp>
        <p:nvSpPr>
          <p:cNvPr id="6"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Tree>
    <p:extLst>
      <p:ext uri="{BB962C8B-B14F-4D97-AF65-F5344CB8AC3E}">
        <p14:creationId xmlns:p14="http://schemas.microsoft.com/office/powerpoint/2010/main" val="3398657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6" name="TextBox 5"/>
          <p:cNvSpPr txBox="1"/>
          <p:nvPr/>
        </p:nvSpPr>
        <p:spPr>
          <a:xfrm>
            <a:off x="3998400" y="6444000"/>
            <a:ext cx="3840000" cy="360000"/>
          </a:xfrm>
          <a:prstGeom prst="rect">
            <a:avLst/>
          </a:prstGeom>
          <a:noFill/>
          <a:ln>
            <a:noFill/>
          </a:ln>
        </p:spPr>
        <p:txBody>
          <a:bodyPr wrap="none" rtlCol="0" anchor="ctr" anchorCtr="0">
            <a:normAutofit/>
          </a:bodyPr>
          <a:lstStyle/>
          <a:p>
            <a:pPr marL="0" algn="ctr" defTabSz="914400" rtl="0" eaLnBrk="1" latinLnBrk="0" hangingPunct="1"/>
            <a:r>
              <a:rPr lang="en-US" sz="1400" b="0" kern="1200" dirty="0">
                <a:solidFill>
                  <a:srgbClr val="757575"/>
                </a:solidFill>
                <a:latin typeface="+mn-lt"/>
                <a:ea typeface="+mn-ea"/>
                <a:cs typeface="+mn-cs"/>
              </a:rPr>
              <a:t>Confidential</a:t>
            </a:r>
          </a:p>
        </p:txBody>
      </p:sp>
      <p:sp>
        <p:nvSpPr>
          <p:cNvPr id="4"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Tree>
    <p:extLst>
      <p:ext uri="{BB962C8B-B14F-4D97-AF65-F5344CB8AC3E}">
        <p14:creationId xmlns:p14="http://schemas.microsoft.com/office/powerpoint/2010/main" val="26200016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
        <p:nvSpPr>
          <p:cNvPr id="5" name="TextBox 4"/>
          <p:cNvSpPr txBox="1"/>
          <p:nvPr/>
        </p:nvSpPr>
        <p:spPr>
          <a:xfrm>
            <a:off x="3998400" y="6444000"/>
            <a:ext cx="3840000" cy="360000"/>
          </a:xfrm>
          <a:prstGeom prst="rect">
            <a:avLst/>
          </a:prstGeom>
          <a:noFill/>
          <a:ln>
            <a:noFill/>
          </a:ln>
        </p:spPr>
        <p:txBody>
          <a:bodyPr wrap="none" rtlCol="0" anchor="ctr" anchorCtr="0">
            <a:normAutofit/>
          </a:bodyPr>
          <a:lstStyle/>
          <a:p>
            <a:pPr marL="0" algn="ctr" defTabSz="914400" rtl="0" eaLnBrk="1" latinLnBrk="0" hangingPunct="1"/>
            <a:r>
              <a:rPr lang="en-US" sz="1400" b="0" kern="1200" dirty="0">
                <a:solidFill>
                  <a:srgbClr val="757575"/>
                </a:solidFill>
                <a:latin typeface="+mn-lt"/>
                <a:ea typeface="+mn-ea"/>
                <a:cs typeface="+mn-cs"/>
              </a:rPr>
              <a:t>Confidential</a:t>
            </a:r>
          </a:p>
        </p:txBody>
      </p:sp>
      <p:sp>
        <p:nvSpPr>
          <p:cNvPr id="3"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Tree>
    <p:extLst>
      <p:ext uri="{BB962C8B-B14F-4D97-AF65-F5344CB8AC3E}">
        <p14:creationId xmlns:p14="http://schemas.microsoft.com/office/powerpoint/2010/main" val="2414840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5AA95-0950-0629-7448-A30925432B78}"/>
              </a:ext>
            </a:extLst>
          </p:cNvPr>
          <p:cNvSpPr>
            <a:spLocks noGrp="1"/>
          </p:cNvSpPr>
          <p:nvPr>
            <p:ph type="title"/>
          </p:nvPr>
        </p:nvSpPr>
        <p:spPr/>
        <p:txBody>
          <a:bodyPr/>
          <a:lstStyle/>
          <a:p>
            <a:r>
              <a:rPr lang="en-US"/>
              <a:t>Click to edit Master title style</a:t>
            </a:r>
            <a:endParaRPr lang="en-DE"/>
          </a:p>
        </p:txBody>
      </p:sp>
      <p:sp>
        <p:nvSpPr>
          <p:cNvPr id="3" name="Content Placeholder 2">
            <a:extLst>
              <a:ext uri="{FF2B5EF4-FFF2-40B4-BE49-F238E27FC236}">
                <a16:creationId xmlns:a16="http://schemas.microsoft.com/office/drawing/2014/main" id="{827BFEA6-B12C-6C8A-AAB2-C355F59C203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3A4AF9BD-E51F-2191-4497-EEA9A235294B}"/>
              </a:ext>
            </a:extLst>
          </p:cNvPr>
          <p:cNvSpPr>
            <a:spLocks noGrp="1"/>
          </p:cNvSpPr>
          <p:nvPr>
            <p:ph type="dt" sz="half" idx="10"/>
          </p:nvPr>
        </p:nvSpPr>
        <p:spPr/>
        <p:txBody>
          <a:bodyPr/>
          <a:lstStyle/>
          <a:p>
            <a:fld id="{99E64DF6-71D7-45E9-B8D3-504D31D03CD8}" type="datetimeFigureOut">
              <a:rPr lang="en-DE" smtClean="0"/>
              <a:t>02/13/2024</a:t>
            </a:fld>
            <a:endParaRPr lang="en-DE"/>
          </a:p>
        </p:txBody>
      </p:sp>
      <p:sp>
        <p:nvSpPr>
          <p:cNvPr id="5" name="Footer Placeholder 4">
            <a:extLst>
              <a:ext uri="{FF2B5EF4-FFF2-40B4-BE49-F238E27FC236}">
                <a16:creationId xmlns:a16="http://schemas.microsoft.com/office/drawing/2014/main" id="{B0B2D356-C849-BA40-0AC9-7F86BB31A807}"/>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4005C92A-3F5F-FE57-CD2F-EBE788E86769}"/>
              </a:ext>
            </a:extLst>
          </p:cNvPr>
          <p:cNvSpPr>
            <a:spLocks noGrp="1"/>
          </p:cNvSpPr>
          <p:nvPr>
            <p:ph type="sldNum" sz="quarter" idx="12"/>
          </p:nvPr>
        </p:nvSpPr>
        <p:spPr/>
        <p:txBody>
          <a:bodyPr/>
          <a:lstStyle/>
          <a:p>
            <a:fld id="{A2F8711B-5DCB-41E5-906D-8640C739F859}" type="slidenum">
              <a:rPr lang="en-DE" smtClean="0"/>
              <a:t>‹#›</a:t>
            </a:fld>
            <a:endParaRPr lang="en-DE"/>
          </a:p>
        </p:txBody>
      </p:sp>
    </p:spTree>
    <p:extLst>
      <p:ext uri="{BB962C8B-B14F-4D97-AF65-F5344CB8AC3E}">
        <p14:creationId xmlns:p14="http://schemas.microsoft.com/office/powerpoint/2010/main" val="6480332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a:p>
        </p:txBody>
      </p:sp>
      <p:sp>
        <p:nvSpPr>
          <p:cNvPr id="4" name="Content Placeholder 2"/>
          <p:cNvSpPr>
            <a:spLocks noGrp="1"/>
          </p:cNvSpPr>
          <p:nvPr>
            <p:ph sz="half" idx="1"/>
          </p:nvPr>
        </p:nvSpPr>
        <p:spPr>
          <a:xfrm>
            <a:off x="609600" y="1600201"/>
            <a:ext cx="5384800" cy="4525963"/>
          </a:xfrm>
        </p:spPr>
        <p:txBody>
          <a:bodyPr/>
          <a:lstStyle>
            <a:lvl1pPr>
              <a:defRPr sz="2200"/>
            </a:lvl1pPr>
            <a:lvl2pPr>
              <a:defRPr sz="2000"/>
            </a:lvl2pPr>
            <a:lvl3pPr>
              <a:defRPr sz="1800" b="0"/>
            </a:lvl3pPr>
            <a:lvl4pPr>
              <a:defRPr sz="1600"/>
            </a:lvl4pPr>
            <a:lvl5pPr>
              <a:defRPr sz="14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Content Placeholder 3"/>
          <p:cNvSpPr>
            <a:spLocks noGrp="1"/>
          </p:cNvSpPr>
          <p:nvPr>
            <p:ph sz="half" idx="2"/>
          </p:nvPr>
        </p:nvSpPr>
        <p:spPr>
          <a:xfrm>
            <a:off x="6197600" y="1600201"/>
            <a:ext cx="5384800" cy="4525963"/>
          </a:xfrm>
        </p:spPr>
        <p:txBody>
          <a:bodyPr/>
          <a:lstStyle>
            <a:lvl1pPr>
              <a:defRPr sz="2200"/>
            </a:lvl1pPr>
            <a:lvl2pPr>
              <a:defRPr sz="2000"/>
            </a:lvl2pPr>
            <a:lvl3pPr>
              <a:defRPr sz="1800" b="0"/>
            </a:lvl3pPr>
            <a:lvl4pPr>
              <a:defRPr sz="1600"/>
            </a:lvl4pPr>
            <a:lvl5pPr>
              <a:defRPr sz="14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TextBox 6"/>
          <p:cNvSpPr txBox="1"/>
          <p:nvPr/>
        </p:nvSpPr>
        <p:spPr>
          <a:xfrm>
            <a:off x="3998400" y="6444000"/>
            <a:ext cx="3840000" cy="360000"/>
          </a:xfrm>
          <a:prstGeom prst="rect">
            <a:avLst/>
          </a:prstGeom>
          <a:noFill/>
          <a:ln>
            <a:noFill/>
          </a:ln>
        </p:spPr>
        <p:txBody>
          <a:bodyPr wrap="none" rtlCol="0" anchor="ctr" anchorCtr="0">
            <a:normAutofit/>
          </a:bodyPr>
          <a:lstStyle/>
          <a:p>
            <a:pPr marL="0" algn="ctr" defTabSz="914400" rtl="0" eaLnBrk="1" latinLnBrk="0" hangingPunct="1"/>
            <a:r>
              <a:rPr lang="en-US" sz="1400" b="0" kern="1200" dirty="0">
                <a:solidFill>
                  <a:srgbClr val="757575"/>
                </a:solidFill>
                <a:latin typeface="+mn-lt"/>
                <a:ea typeface="+mn-ea"/>
                <a:cs typeface="+mn-cs"/>
              </a:rPr>
              <a:t>Confidential</a:t>
            </a:r>
          </a:p>
        </p:txBody>
      </p:sp>
      <p:sp>
        <p:nvSpPr>
          <p:cNvPr id="6"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Tree>
    <p:extLst>
      <p:ext uri="{BB962C8B-B14F-4D97-AF65-F5344CB8AC3E}">
        <p14:creationId xmlns:p14="http://schemas.microsoft.com/office/powerpoint/2010/main" val="8521400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mparison Layout w/ Subtitl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a:p>
        </p:txBody>
      </p:sp>
      <p:sp>
        <p:nvSpPr>
          <p:cNvPr id="4"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5" name="Content Placeholder 3"/>
          <p:cNvSpPr>
            <a:spLocks noGrp="1"/>
          </p:cNvSpPr>
          <p:nvPr>
            <p:ph sz="half" idx="2"/>
          </p:nvPr>
        </p:nvSpPr>
        <p:spPr>
          <a:xfrm>
            <a:off x="609600" y="2174875"/>
            <a:ext cx="5386917" cy="3951288"/>
          </a:xfrm>
        </p:spPr>
        <p:txBody>
          <a:bodyPr/>
          <a:lstStyle>
            <a:lvl1pPr>
              <a:defRPr sz="2200"/>
            </a:lvl1pPr>
            <a:lvl2pPr>
              <a:defRPr sz="2000"/>
            </a:lvl2pPr>
            <a:lvl3pPr>
              <a:defRPr sz="1800" b="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6"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7" name="Content Placeholder 5"/>
          <p:cNvSpPr>
            <a:spLocks noGrp="1"/>
          </p:cNvSpPr>
          <p:nvPr>
            <p:ph sz="quarter" idx="4"/>
          </p:nvPr>
        </p:nvSpPr>
        <p:spPr>
          <a:xfrm>
            <a:off x="6193368" y="2174875"/>
            <a:ext cx="5389033" cy="3951288"/>
          </a:xfrm>
        </p:spPr>
        <p:txBody>
          <a:bodyPr/>
          <a:lstStyle>
            <a:lvl1pPr>
              <a:defRPr sz="2200"/>
            </a:lvl1pPr>
            <a:lvl2pPr>
              <a:defRPr sz="2000"/>
            </a:lvl2pPr>
            <a:lvl3pPr>
              <a:defRPr sz="1800" b="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9" name="TextBox 8"/>
          <p:cNvSpPr txBox="1"/>
          <p:nvPr/>
        </p:nvSpPr>
        <p:spPr>
          <a:xfrm>
            <a:off x="3998400" y="6444000"/>
            <a:ext cx="3840000" cy="360000"/>
          </a:xfrm>
          <a:prstGeom prst="rect">
            <a:avLst/>
          </a:prstGeom>
          <a:noFill/>
          <a:ln>
            <a:noFill/>
          </a:ln>
        </p:spPr>
        <p:txBody>
          <a:bodyPr wrap="none" rtlCol="0" anchor="ctr" anchorCtr="0">
            <a:normAutofit/>
          </a:bodyPr>
          <a:lstStyle/>
          <a:p>
            <a:pPr marL="0" algn="ctr" defTabSz="914400" rtl="0" eaLnBrk="1" latinLnBrk="0" hangingPunct="1"/>
            <a:r>
              <a:rPr lang="en-US" sz="1400" b="0" kern="1200" dirty="0">
                <a:solidFill>
                  <a:srgbClr val="757575"/>
                </a:solidFill>
                <a:latin typeface="+mn-lt"/>
                <a:ea typeface="+mn-ea"/>
                <a:cs typeface="+mn-cs"/>
              </a:rPr>
              <a:t>Confidential</a:t>
            </a:r>
          </a:p>
        </p:txBody>
      </p:sp>
      <p:sp>
        <p:nvSpPr>
          <p:cNvPr id="8" name="Slide Number Placeholder 3"/>
          <p:cNvSpPr>
            <a:spLocks noGrp="1"/>
          </p:cNvSpPr>
          <p:nvPr>
            <p:ph type="sldNum" sz="quarter" idx="10"/>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Tree>
    <p:extLst>
      <p:ext uri="{BB962C8B-B14F-4D97-AF65-F5344CB8AC3E}">
        <p14:creationId xmlns:p14="http://schemas.microsoft.com/office/powerpoint/2010/main" val="2320165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icture w/ Caption">
    <p:spTree>
      <p:nvGrpSpPr>
        <p:cNvPr id="1" name=""/>
        <p:cNvGrpSpPr/>
        <p:nvPr/>
      </p:nvGrpSpPr>
      <p:grpSpPr>
        <a:xfrm>
          <a:off x="0" y="0"/>
          <a:ext cx="0" cy="0"/>
          <a:chOff x="0" y="0"/>
          <a:chExt cx="0" cy="0"/>
        </a:xfrm>
      </p:grpSpPr>
      <p:sp>
        <p:nvSpPr>
          <p:cNvPr id="4" name="Title 1"/>
          <p:cNvSpPr>
            <a:spLocks noGrp="1"/>
          </p:cNvSpPr>
          <p:nvPr>
            <p:ph type="title"/>
          </p:nvPr>
        </p:nvSpPr>
        <p:spPr>
          <a:xfrm>
            <a:off x="1295467" y="4800600"/>
            <a:ext cx="9601067" cy="566738"/>
          </a:xfrm>
        </p:spPr>
        <p:txBody>
          <a:bodyPr anchor="ctr" anchorCtr="0"/>
          <a:lstStyle>
            <a:lvl1pPr algn="ctr">
              <a:defRPr sz="2000" b="1"/>
            </a:lvl1pPr>
          </a:lstStyle>
          <a:p>
            <a:r>
              <a:rPr lang="zh-TW" altLang="en-US"/>
              <a:t>按一下以編輯母片標題樣式</a:t>
            </a:r>
            <a:endParaRPr lang="en-US" dirty="0"/>
          </a:p>
        </p:txBody>
      </p:sp>
      <p:sp>
        <p:nvSpPr>
          <p:cNvPr id="5" name="Picture Placeholder 2"/>
          <p:cNvSpPr>
            <a:spLocks noGrp="1"/>
          </p:cNvSpPr>
          <p:nvPr>
            <p:ph type="pic" idx="1"/>
          </p:nvPr>
        </p:nvSpPr>
        <p:spPr>
          <a:xfrm>
            <a:off x="1296000" y="612775"/>
            <a:ext cx="9600000" cy="4140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a:p>
        </p:txBody>
      </p:sp>
      <p:sp>
        <p:nvSpPr>
          <p:cNvPr id="6" name="Text Placeholder 3"/>
          <p:cNvSpPr>
            <a:spLocks noGrp="1"/>
          </p:cNvSpPr>
          <p:nvPr>
            <p:ph type="body" sz="half" idx="2"/>
          </p:nvPr>
        </p:nvSpPr>
        <p:spPr>
          <a:xfrm>
            <a:off x="1295467" y="5367338"/>
            <a:ext cx="960106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8" name="TextBox 7"/>
          <p:cNvSpPr txBox="1"/>
          <p:nvPr/>
        </p:nvSpPr>
        <p:spPr>
          <a:xfrm>
            <a:off x="3998400" y="6444000"/>
            <a:ext cx="3840000" cy="360000"/>
          </a:xfrm>
          <a:prstGeom prst="rect">
            <a:avLst/>
          </a:prstGeom>
          <a:noFill/>
          <a:ln>
            <a:noFill/>
          </a:ln>
        </p:spPr>
        <p:txBody>
          <a:bodyPr wrap="none" rtlCol="0" anchor="ctr" anchorCtr="0">
            <a:normAutofit/>
          </a:bodyPr>
          <a:lstStyle/>
          <a:p>
            <a:pPr marL="0" algn="ctr" defTabSz="914400" rtl="0" eaLnBrk="1" latinLnBrk="0" hangingPunct="1"/>
            <a:r>
              <a:rPr lang="en-US" sz="1400" b="0" kern="1200" dirty="0">
                <a:solidFill>
                  <a:srgbClr val="757575"/>
                </a:solidFill>
                <a:latin typeface="+mn-lt"/>
                <a:ea typeface="+mn-ea"/>
                <a:cs typeface="+mn-cs"/>
              </a:rPr>
              <a:t>Confidential</a:t>
            </a:r>
          </a:p>
        </p:txBody>
      </p:sp>
      <p:sp>
        <p:nvSpPr>
          <p:cNvPr id="7"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Tree>
    <p:extLst>
      <p:ext uri="{BB962C8B-B14F-4D97-AF65-F5344CB8AC3E}">
        <p14:creationId xmlns:p14="http://schemas.microsoft.com/office/powerpoint/2010/main" val="11768211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martArt Graphi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5" name="SmartArt Placeholder 4"/>
          <p:cNvSpPr>
            <a:spLocks noGrp="1"/>
          </p:cNvSpPr>
          <p:nvPr>
            <p:ph type="dgm" sz="quarter" idx="11"/>
          </p:nvPr>
        </p:nvSpPr>
        <p:spPr>
          <a:xfrm>
            <a:off x="623392" y="1701006"/>
            <a:ext cx="10945216" cy="4032250"/>
          </a:xfrm>
          <a:noFill/>
        </p:spPr>
        <p:txBody>
          <a:bodyPr/>
          <a:lstStyle/>
          <a:p>
            <a:r>
              <a:rPr lang="zh-TW" altLang="en-US"/>
              <a:t>按一下圖示以新增 </a:t>
            </a:r>
            <a:r>
              <a:rPr lang="en-US" altLang="zh-TW"/>
              <a:t>SmartArt </a:t>
            </a:r>
            <a:r>
              <a:rPr lang="zh-TW" altLang="en-US"/>
              <a:t>圖形</a:t>
            </a:r>
            <a:endParaRPr lang="en-US" dirty="0"/>
          </a:p>
        </p:txBody>
      </p:sp>
      <p:sp>
        <p:nvSpPr>
          <p:cNvPr id="6" name="TextBox 5"/>
          <p:cNvSpPr txBox="1"/>
          <p:nvPr/>
        </p:nvSpPr>
        <p:spPr>
          <a:xfrm>
            <a:off x="3998400" y="6444000"/>
            <a:ext cx="3840000" cy="360000"/>
          </a:xfrm>
          <a:prstGeom prst="rect">
            <a:avLst/>
          </a:prstGeom>
          <a:noFill/>
          <a:ln>
            <a:noFill/>
          </a:ln>
        </p:spPr>
        <p:txBody>
          <a:bodyPr wrap="none" rtlCol="0" anchor="ctr" anchorCtr="0">
            <a:normAutofit/>
          </a:bodyPr>
          <a:lstStyle/>
          <a:p>
            <a:pPr marL="0" algn="ctr" defTabSz="914400" rtl="0" eaLnBrk="1" latinLnBrk="0" hangingPunct="1"/>
            <a:r>
              <a:rPr lang="en-US" sz="1400" b="0" kern="1200" dirty="0">
                <a:solidFill>
                  <a:srgbClr val="757575"/>
                </a:solidFill>
                <a:latin typeface="+mn-lt"/>
                <a:ea typeface="+mn-ea"/>
                <a:cs typeface="+mn-cs"/>
              </a:rPr>
              <a:t>Confidential</a:t>
            </a:r>
          </a:p>
        </p:txBody>
      </p:sp>
      <p:sp>
        <p:nvSpPr>
          <p:cNvPr id="7"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Tree>
    <p:extLst>
      <p:ext uri="{BB962C8B-B14F-4D97-AF65-F5344CB8AC3E}">
        <p14:creationId xmlns:p14="http://schemas.microsoft.com/office/powerpoint/2010/main" val="16270090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8" name="Text Placeholder 24"/>
          <p:cNvSpPr>
            <a:spLocks noGrp="1"/>
          </p:cNvSpPr>
          <p:nvPr>
            <p:ph type="body" sz="quarter" idx="15" hasCustomPrompt="1"/>
          </p:nvPr>
        </p:nvSpPr>
        <p:spPr>
          <a:xfrm>
            <a:off x="6864085" y="5106888"/>
            <a:ext cx="4295056" cy="914400"/>
          </a:xfrm>
        </p:spPr>
        <p:txBody>
          <a:bodyPr/>
          <a:lstStyle>
            <a:lvl1pPr marL="0" indent="0">
              <a:buNone/>
              <a:defRPr sz="1800" b="1" i="1" baseline="0">
                <a:solidFill>
                  <a:schemeClr val="tx1"/>
                </a:solidFill>
              </a:defRPr>
            </a:lvl1pPr>
            <a:lvl2pPr>
              <a:buNone/>
              <a:defRPr sz="2000" b="1" i="1">
                <a:solidFill>
                  <a:srgbClr val="678BA8"/>
                </a:solidFill>
              </a:defRPr>
            </a:lvl2pPr>
            <a:lvl3pPr>
              <a:buNone/>
              <a:defRPr sz="2000" b="1" i="1">
                <a:solidFill>
                  <a:srgbClr val="678BA8"/>
                </a:solidFill>
              </a:defRPr>
            </a:lvl3pPr>
            <a:lvl4pPr>
              <a:buNone/>
              <a:defRPr sz="2000" b="1" i="1">
                <a:solidFill>
                  <a:srgbClr val="678BA8"/>
                </a:solidFill>
              </a:defRPr>
            </a:lvl4pPr>
            <a:lvl5pPr>
              <a:buNone/>
              <a:defRPr sz="2000" b="1" i="1">
                <a:solidFill>
                  <a:srgbClr val="678BA8"/>
                </a:solidFill>
              </a:defRPr>
            </a:lvl5pPr>
          </a:lstStyle>
          <a:p>
            <a:pPr lvl="0"/>
            <a:r>
              <a:rPr lang="en-US" dirty="0"/>
              <a:t>Name of Person Quoted,</a:t>
            </a:r>
            <a:br>
              <a:rPr lang="en-US" dirty="0"/>
            </a:br>
            <a:r>
              <a:rPr lang="en-US" dirty="0"/>
              <a:t>XYZ Company</a:t>
            </a:r>
          </a:p>
        </p:txBody>
      </p:sp>
      <p:sp>
        <p:nvSpPr>
          <p:cNvPr id="9" name="TextBox 8"/>
          <p:cNvSpPr txBox="1"/>
          <p:nvPr/>
        </p:nvSpPr>
        <p:spPr>
          <a:xfrm>
            <a:off x="3998400" y="6444000"/>
            <a:ext cx="3840000" cy="360000"/>
          </a:xfrm>
          <a:prstGeom prst="rect">
            <a:avLst/>
          </a:prstGeom>
          <a:noFill/>
          <a:ln>
            <a:noFill/>
          </a:ln>
        </p:spPr>
        <p:txBody>
          <a:bodyPr wrap="none" rtlCol="0" anchor="ctr" anchorCtr="0">
            <a:normAutofit/>
          </a:bodyPr>
          <a:lstStyle/>
          <a:p>
            <a:pPr marL="0" algn="ctr" defTabSz="914400" rtl="0" eaLnBrk="1" latinLnBrk="0" hangingPunct="1"/>
            <a:r>
              <a:rPr lang="en-US" sz="1400" b="0" kern="1200" dirty="0">
                <a:solidFill>
                  <a:srgbClr val="757575"/>
                </a:solidFill>
                <a:latin typeface="+mn-lt"/>
                <a:ea typeface="+mn-ea"/>
                <a:cs typeface="+mn-cs"/>
              </a:rPr>
              <a:t>Confidential</a:t>
            </a:r>
          </a:p>
        </p:txBody>
      </p:sp>
      <p:sp>
        <p:nvSpPr>
          <p:cNvPr id="7"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
        <p:nvSpPr>
          <p:cNvPr id="12" name="Text Placeholder 22"/>
          <p:cNvSpPr>
            <a:spLocks noGrp="1"/>
          </p:cNvSpPr>
          <p:nvPr>
            <p:ph type="body" sz="quarter" idx="16" hasCustomPrompt="1"/>
          </p:nvPr>
        </p:nvSpPr>
        <p:spPr>
          <a:xfrm>
            <a:off x="1679509" y="1268761"/>
            <a:ext cx="9601067" cy="2727240"/>
          </a:xfrm>
          <a:noFill/>
          <a:ln w="127000" cmpd="thickThin">
            <a:noFill/>
          </a:ln>
        </p:spPr>
        <p:txBody>
          <a:bodyPr wrap="square" lIns="180000" tIns="180000" rIns="180000" bIns="180000">
            <a:spAutoFit/>
          </a:bodyPr>
          <a:lstStyle>
            <a:lvl1pPr marL="0" indent="0">
              <a:lnSpc>
                <a:spcPct val="120000"/>
              </a:lnSpc>
              <a:spcAft>
                <a:spcPts val="0"/>
              </a:spcAft>
              <a:buNone/>
              <a:defRPr sz="3200" baseline="0">
                <a:solidFill>
                  <a:schemeClr val="tx2"/>
                </a:solidFill>
              </a:defRPr>
            </a:lvl1pPr>
          </a:lstStyle>
          <a:p>
            <a:pPr lvl="0"/>
            <a:r>
              <a:rPr lang="en-US" dirty="0"/>
              <a:t>This is a sample quote slide with photo. Type your quotation inside the quotation marks. Click the edge of the quotation marks and drag them into place.</a:t>
            </a:r>
          </a:p>
        </p:txBody>
      </p:sp>
      <p:sp>
        <p:nvSpPr>
          <p:cNvPr id="11" name="Text Placeholder 5"/>
          <p:cNvSpPr>
            <a:spLocks noGrp="1" noChangeAspect="1"/>
          </p:cNvSpPr>
          <p:nvPr>
            <p:ph type="body" sz="quarter" idx="18"/>
          </p:nvPr>
        </p:nvSpPr>
        <p:spPr>
          <a:xfrm>
            <a:off x="1258579" y="1472894"/>
            <a:ext cx="516941" cy="299923"/>
          </a:xfrm>
          <a:blipFill>
            <a:blip r:embed="rId2" cstate="print"/>
            <a:stretch>
              <a:fillRect/>
            </a:stretch>
          </a:blipFill>
        </p:spPr>
        <p:txBody>
          <a:bodyPr>
            <a:normAutofit/>
          </a:bodyPr>
          <a:lstStyle>
            <a:lvl1pPr>
              <a:buFont typeface="Arial" pitchFamily="34" charset="0"/>
              <a:buChar char="•"/>
              <a:defRPr sz="100">
                <a:solidFill>
                  <a:schemeClr val="bg1"/>
                </a:solidFill>
              </a:defRPr>
            </a:lvl1pPr>
          </a:lstStyle>
          <a:p>
            <a:pPr lvl="0"/>
            <a:r>
              <a:rPr lang="zh-TW" altLang="en-US"/>
              <a:t>按一下以編輯母片文字樣式</a:t>
            </a:r>
          </a:p>
        </p:txBody>
      </p:sp>
      <p:sp>
        <p:nvSpPr>
          <p:cNvPr id="13" name="Text Placeholder 5"/>
          <p:cNvSpPr>
            <a:spLocks noGrp="1" noChangeAspect="1"/>
          </p:cNvSpPr>
          <p:nvPr>
            <p:ph type="body" sz="quarter" idx="19"/>
          </p:nvPr>
        </p:nvSpPr>
        <p:spPr>
          <a:xfrm>
            <a:off x="7440150" y="3789041"/>
            <a:ext cx="516941" cy="299923"/>
          </a:xfrm>
          <a:blipFill>
            <a:blip r:embed="rId3" cstate="print"/>
            <a:stretch>
              <a:fillRect/>
            </a:stretch>
          </a:blipFill>
        </p:spPr>
        <p:txBody>
          <a:bodyPr>
            <a:normAutofit/>
          </a:bodyPr>
          <a:lstStyle>
            <a:lvl1pPr>
              <a:buFont typeface="Arial" pitchFamily="34" charset="0"/>
              <a:buChar char="•"/>
              <a:defRPr sz="100">
                <a:solidFill>
                  <a:schemeClr val="bg1"/>
                </a:solidFill>
              </a:defRPr>
            </a:lvl1pPr>
          </a:lstStyle>
          <a:p>
            <a:pPr lvl="0"/>
            <a:r>
              <a:rPr lang="zh-TW" altLang="en-US"/>
              <a:t>按一下以編輯母片文字樣式</a:t>
            </a:r>
          </a:p>
        </p:txBody>
      </p:sp>
    </p:spTree>
    <p:extLst>
      <p:ext uri="{BB962C8B-B14F-4D97-AF65-F5344CB8AC3E}">
        <p14:creationId xmlns:p14="http://schemas.microsoft.com/office/powerpoint/2010/main" val="38587525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w/ Photo">
    <p:spTree>
      <p:nvGrpSpPr>
        <p:cNvPr id="1" name=""/>
        <p:cNvGrpSpPr/>
        <p:nvPr/>
      </p:nvGrpSpPr>
      <p:grpSpPr>
        <a:xfrm>
          <a:off x="0" y="0"/>
          <a:ext cx="0" cy="0"/>
          <a:chOff x="0" y="0"/>
          <a:chExt cx="0" cy="0"/>
        </a:xfrm>
      </p:grpSpPr>
      <p:sp>
        <p:nvSpPr>
          <p:cNvPr id="5" name="Picture Placeholder 26"/>
          <p:cNvSpPr>
            <a:spLocks noGrp="1"/>
          </p:cNvSpPr>
          <p:nvPr>
            <p:ph type="pic" sz="quarter" idx="16" hasCustomPrompt="1"/>
          </p:nvPr>
        </p:nvSpPr>
        <p:spPr>
          <a:xfrm>
            <a:off x="508000" y="1371600"/>
            <a:ext cx="4243851" cy="3569568"/>
          </a:xfrm>
          <a:prstGeom prst="roundRect">
            <a:avLst>
              <a:gd name="adj" fmla="val 6273"/>
            </a:avLst>
          </a:prstGeom>
          <a:ln w="12700">
            <a:solidFill>
              <a:schemeClr val="bg2"/>
            </a:solidFill>
          </a:ln>
        </p:spPr>
        <p:txBody>
          <a:bodyPr anchor="ctr" anchorCtr="0"/>
          <a:lstStyle>
            <a:lvl1pPr marL="0" indent="0" algn="ctr">
              <a:buNone/>
              <a:defRPr/>
            </a:lvl1pPr>
          </a:lstStyle>
          <a:p>
            <a:r>
              <a:rPr lang="en-US" dirty="0"/>
              <a:t>Insert Photo Here</a:t>
            </a:r>
          </a:p>
        </p:txBody>
      </p:sp>
      <p:sp>
        <p:nvSpPr>
          <p:cNvPr id="8" name="Text Placeholder 24"/>
          <p:cNvSpPr>
            <a:spLocks noGrp="1"/>
          </p:cNvSpPr>
          <p:nvPr>
            <p:ph type="body" sz="quarter" idx="15" hasCustomPrompt="1"/>
          </p:nvPr>
        </p:nvSpPr>
        <p:spPr>
          <a:xfrm>
            <a:off x="527381" y="5085184"/>
            <a:ext cx="4295056" cy="914400"/>
          </a:xfrm>
        </p:spPr>
        <p:txBody>
          <a:bodyPr/>
          <a:lstStyle>
            <a:lvl1pPr marL="0" indent="0">
              <a:buNone/>
              <a:defRPr sz="1800" b="1" i="1" baseline="0">
                <a:solidFill>
                  <a:schemeClr val="tx1"/>
                </a:solidFill>
              </a:defRPr>
            </a:lvl1pPr>
            <a:lvl2pPr>
              <a:buNone/>
              <a:defRPr sz="2000" b="1" i="1">
                <a:solidFill>
                  <a:srgbClr val="678BA8"/>
                </a:solidFill>
              </a:defRPr>
            </a:lvl2pPr>
            <a:lvl3pPr>
              <a:buNone/>
              <a:defRPr sz="2000" b="1" i="1">
                <a:solidFill>
                  <a:srgbClr val="678BA8"/>
                </a:solidFill>
              </a:defRPr>
            </a:lvl3pPr>
            <a:lvl4pPr>
              <a:buNone/>
              <a:defRPr sz="2000" b="1" i="1">
                <a:solidFill>
                  <a:srgbClr val="678BA8"/>
                </a:solidFill>
              </a:defRPr>
            </a:lvl4pPr>
            <a:lvl5pPr>
              <a:buNone/>
              <a:defRPr sz="2000" b="1" i="1">
                <a:solidFill>
                  <a:srgbClr val="678BA8"/>
                </a:solidFill>
              </a:defRPr>
            </a:lvl5pPr>
          </a:lstStyle>
          <a:p>
            <a:pPr lvl="0"/>
            <a:r>
              <a:rPr lang="en-US" dirty="0"/>
              <a:t>Name of Person Quoted,</a:t>
            </a:r>
            <a:br>
              <a:rPr lang="en-US" dirty="0"/>
            </a:br>
            <a:r>
              <a:rPr lang="en-US" dirty="0"/>
              <a:t>XYZ Company</a:t>
            </a:r>
          </a:p>
        </p:txBody>
      </p:sp>
      <p:sp>
        <p:nvSpPr>
          <p:cNvPr id="9" name="TextBox 8"/>
          <p:cNvSpPr txBox="1"/>
          <p:nvPr/>
        </p:nvSpPr>
        <p:spPr>
          <a:xfrm>
            <a:off x="3998400" y="6444000"/>
            <a:ext cx="3840000" cy="360000"/>
          </a:xfrm>
          <a:prstGeom prst="rect">
            <a:avLst/>
          </a:prstGeom>
          <a:noFill/>
          <a:ln>
            <a:noFill/>
          </a:ln>
        </p:spPr>
        <p:txBody>
          <a:bodyPr wrap="none" rtlCol="0" anchor="ctr" anchorCtr="0">
            <a:normAutofit/>
          </a:bodyPr>
          <a:lstStyle/>
          <a:p>
            <a:pPr marL="0" algn="ctr" defTabSz="914400" rtl="0" eaLnBrk="1" latinLnBrk="0" hangingPunct="1"/>
            <a:r>
              <a:rPr lang="en-US" sz="1400" b="0" kern="1200" dirty="0">
                <a:solidFill>
                  <a:srgbClr val="757575"/>
                </a:solidFill>
                <a:latin typeface="+mn-lt"/>
                <a:ea typeface="+mn-ea"/>
                <a:cs typeface="+mn-cs"/>
              </a:rPr>
              <a:t>Confidential</a:t>
            </a:r>
          </a:p>
        </p:txBody>
      </p:sp>
      <p:sp>
        <p:nvSpPr>
          <p:cNvPr id="12"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
        <p:nvSpPr>
          <p:cNvPr id="7" name="Text Placeholder 22"/>
          <p:cNvSpPr>
            <a:spLocks noGrp="1"/>
          </p:cNvSpPr>
          <p:nvPr>
            <p:ph type="body" sz="quarter" idx="17" hasCustomPrompt="1"/>
          </p:nvPr>
        </p:nvSpPr>
        <p:spPr>
          <a:xfrm>
            <a:off x="5519936" y="476673"/>
            <a:ext cx="5760640" cy="4500033"/>
          </a:xfrm>
          <a:noFill/>
          <a:ln w="127000" cmpd="thickThin">
            <a:noFill/>
          </a:ln>
        </p:spPr>
        <p:txBody>
          <a:bodyPr wrap="square" lIns="180000" tIns="180000" rIns="180000" bIns="180000">
            <a:spAutoFit/>
          </a:bodyPr>
          <a:lstStyle>
            <a:lvl1pPr marL="0" indent="0">
              <a:lnSpc>
                <a:spcPct val="120000"/>
              </a:lnSpc>
              <a:spcAft>
                <a:spcPts val="0"/>
              </a:spcAft>
              <a:buNone/>
              <a:defRPr sz="3200" baseline="0">
                <a:solidFill>
                  <a:schemeClr val="tx2"/>
                </a:solidFill>
              </a:defRPr>
            </a:lvl1pPr>
          </a:lstStyle>
          <a:p>
            <a:pPr lvl="0"/>
            <a:r>
              <a:rPr lang="en-US" dirty="0"/>
              <a:t>This is a sample quote slide with photo. Type your quotation inside the quotation marks. Click the edge of the quotation marks and drag them into place.</a:t>
            </a:r>
          </a:p>
        </p:txBody>
      </p:sp>
      <p:sp>
        <p:nvSpPr>
          <p:cNvPr id="10" name="Text Placeholder 5"/>
          <p:cNvSpPr>
            <a:spLocks noGrp="1" noChangeAspect="1"/>
          </p:cNvSpPr>
          <p:nvPr>
            <p:ph type="body" sz="quarter" idx="18"/>
          </p:nvPr>
        </p:nvSpPr>
        <p:spPr>
          <a:xfrm>
            <a:off x="5039883" y="692697"/>
            <a:ext cx="516941" cy="299923"/>
          </a:xfrm>
          <a:blipFill>
            <a:blip r:embed="rId2" cstate="print"/>
            <a:stretch>
              <a:fillRect/>
            </a:stretch>
          </a:blipFill>
        </p:spPr>
        <p:txBody>
          <a:bodyPr>
            <a:normAutofit/>
          </a:bodyPr>
          <a:lstStyle>
            <a:lvl1pPr>
              <a:buFont typeface="Arial" pitchFamily="34" charset="0"/>
              <a:buChar char="•"/>
              <a:defRPr sz="100">
                <a:solidFill>
                  <a:schemeClr val="bg1"/>
                </a:solidFill>
              </a:defRPr>
            </a:lvl1pPr>
          </a:lstStyle>
          <a:p>
            <a:pPr lvl="0"/>
            <a:r>
              <a:rPr lang="zh-TW" altLang="en-US"/>
              <a:t>按一下以編輯母片文字樣式</a:t>
            </a:r>
          </a:p>
        </p:txBody>
      </p:sp>
      <p:sp>
        <p:nvSpPr>
          <p:cNvPr id="11" name="Text Placeholder 5"/>
          <p:cNvSpPr>
            <a:spLocks noGrp="1" noChangeAspect="1"/>
          </p:cNvSpPr>
          <p:nvPr>
            <p:ph type="body" sz="quarter" idx="19"/>
          </p:nvPr>
        </p:nvSpPr>
        <p:spPr>
          <a:xfrm>
            <a:off x="7440150" y="5373217"/>
            <a:ext cx="516941" cy="299923"/>
          </a:xfrm>
          <a:blipFill>
            <a:blip r:embed="rId3" cstate="print"/>
            <a:stretch>
              <a:fillRect/>
            </a:stretch>
          </a:blipFill>
        </p:spPr>
        <p:txBody>
          <a:bodyPr>
            <a:normAutofit/>
          </a:bodyPr>
          <a:lstStyle>
            <a:lvl1pPr>
              <a:buFont typeface="Arial" pitchFamily="34" charset="0"/>
              <a:buChar char="•"/>
              <a:defRPr sz="100">
                <a:solidFill>
                  <a:schemeClr val="bg1"/>
                </a:solidFill>
              </a:defRPr>
            </a:lvl1pPr>
          </a:lstStyle>
          <a:p>
            <a:pPr lvl="0"/>
            <a:r>
              <a:rPr lang="zh-TW" altLang="en-US"/>
              <a:t>按一下以編輯母片文字樣式</a:t>
            </a:r>
          </a:p>
        </p:txBody>
      </p:sp>
    </p:spTree>
    <p:extLst>
      <p:ext uri="{BB962C8B-B14F-4D97-AF65-F5344CB8AC3E}">
        <p14:creationId xmlns:p14="http://schemas.microsoft.com/office/powerpoint/2010/main" val="13355865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hank You">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038577" y="6578243"/>
            <a:ext cx="4763912" cy="295466"/>
          </a:xfrm>
          <a:prstGeom prst="rect">
            <a:avLst/>
          </a:prstGeom>
          <a:noFill/>
        </p:spPr>
        <p:txBody>
          <a:bodyPr wrap="square" rtlCol="0">
            <a:spAutoFit/>
          </a:bodyPr>
          <a:lstStyle/>
          <a:p>
            <a:pPr marL="342900" marR="0" indent="-342900" algn="l" defTabSz="914400" rtl="0" eaLnBrk="0" fontAlgn="base" latinLnBrk="0" hangingPunct="0">
              <a:lnSpc>
                <a:spcPct val="110000"/>
              </a:lnSpc>
              <a:spcBef>
                <a:spcPct val="20000"/>
              </a:spcBef>
              <a:spcAft>
                <a:spcPct val="0"/>
              </a:spcAft>
              <a:buClrTx/>
              <a:buSzTx/>
              <a:buFont typeface="Wingdings" pitchFamily="2" charset="2"/>
              <a:buNone/>
              <a:tabLst/>
              <a:defRPr/>
            </a:pPr>
            <a:r>
              <a:rPr kumimoji="1" lang="en-US" altLang="zh-TW" sz="1200" b="0" baseline="0" dirty="0">
                <a:solidFill>
                  <a:schemeClr val="tx2"/>
                </a:solidFill>
                <a:latin typeface="+mj-lt"/>
                <a:ea typeface="+mn-ea"/>
                <a:cs typeface="+mn-cs"/>
              </a:rPr>
              <a:t>© 2013 Moxa Inc. All rights reserved.</a:t>
            </a:r>
          </a:p>
        </p:txBody>
      </p:sp>
      <p:sp>
        <p:nvSpPr>
          <p:cNvPr id="7" name="Footer Placeholder 3"/>
          <p:cNvSpPr>
            <a:spLocks noGrp="1"/>
          </p:cNvSpPr>
          <p:nvPr>
            <p:ph type="ftr" sz="quarter" idx="11"/>
          </p:nvPr>
        </p:nvSpPr>
        <p:spPr>
          <a:xfrm>
            <a:off x="4655840" y="2186860"/>
            <a:ext cx="7200000" cy="954108"/>
          </a:xfrm>
        </p:spPr>
        <p:txBody>
          <a:bodyPr/>
          <a:lstStyle>
            <a:lvl1pPr marL="0" algn="l" defTabSz="914400" rtl="0" eaLnBrk="1" latinLnBrk="0" hangingPunct="1">
              <a:defRPr lang="en-US" sz="5600" b="1" kern="1200" smtClean="0">
                <a:solidFill>
                  <a:schemeClr val="accent1"/>
                </a:solidFill>
                <a:latin typeface="+mn-lt"/>
                <a:ea typeface="+mn-ea"/>
                <a:cs typeface="+mn-cs"/>
              </a:defRPr>
            </a:lvl1pPr>
          </a:lstStyle>
          <a:p>
            <a:r>
              <a:rPr kumimoji="1" lang="en-GB" altLang="zh-TW" dirty="0"/>
              <a:t>Thank You</a:t>
            </a:r>
            <a:endParaRPr kumimoji="1" lang="zh-TW" altLang="en-US" dirty="0"/>
          </a:p>
        </p:txBody>
      </p:sp>
    </p:spTree>
    <p:extLst>
      <p:ext uri="{BB962C8B-B14F-4D97-AF65-F5344CB8AC3E}">
        <p14:creationId xmlns:p14="http://schemas.microsoft.com/office/powerpoint/2010/main" val="2390386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912284" y="188913"/>
            <a:ext cx="10566400" cy="1143000"/>
          </a:xfrm>
        </p:spPr>
        <p:txBody>
          <a:bodyPr/>
          <a:lstStyle/>
          <a:p>
            <a:r>
              <a:rPr lang="zh-TW" altLang="en-US"/>
              <a:t>按一下以編輯母片標題樣式</a:t>
            </a:r>
          </a:p>
        </p:txBody>
      </p:sp>
      <p:sp>
        <p:nvSpPr>
          <p:cNvPr id="3" name="表格版面配置區 2"/>
          <p:cNvSpPr>
            <a:spLocks noGrp="1"/>
          </p:cNvSpPr>
          <p:nvPr>
            <p:ph type="tbl" idx="1"/>
          </p:nvPr>
        </p:nvSpPr>
        <p:spPr>
          <a:xfrm>
            <a:off x="914400" y="1484314"/>
            <a:ext cx="10566400" cy="4459287"/>
          </a:xfrm>
        </p:spPr>
        <p:txBody>
          <a:bodyPr/>
          <a:lstStyle/>
          <a:p>
            <a:r>
              <a:rPr lang="zh-TW" altLang="en-US"/>
              <a:t>按一下圖示以新增表格</a:t>
            </a:r>
          </a:p>
        </p:txBody>
      </p:sp>
      <p:sp>
        <p:nvSpPr>
          <p:cNvPr id="4" name="頁尾版面配置區 3"/>
          <p:cNvSpPr>
            <a:spLocks noGrp="1"/>
          </p:cNvSpPr>
          <p:nvPr>
            <p:ph type="ftr" sz="quarter" idx="10"/>
          </p:nvPr>
        </p:nvSpPr>
        <p:spPr>
          <a:xfrm>
            <a:off x="4165600" y="6332538"/>
            <a:ext cx="3860800" cy="457200"/>
          </a:xfrm>
        </p:spPr>
        <p:txBody>
          <a:bodyPr/>
          <a:lstStyle>
            <a:lvl1pPr>
              <a:defRPr/>
            </a:lvl1pPr>
          </a:lstStyle>
          <a:p>
            <a:endParaRPr kumimoji="1" lang="zh-TW" altLang="en-US"/>
          </a:p>
        </p:txBody>
      </p:sp>
      <p:sp>
        <p:nvSpPr>
          <p:cNvPr id="5" name="投影片編號版面配置區 4"/>
          <p:cNvSpPr>
            <a:spLocks noGrp="1"/>
          </p:cNvSpPr>
          <p:nvPr>
            <p:ph type="sldNum" sz="quarter" idx="11"/>
          </p:nvPr>
        </p:nvSpPr>
        <p:spPr>
          <a:xfrm>
            <a:off x="889000" y="6199188"/>
            <a:ext cx="1219200" cy="457200"/>
          </a:xfrm>
        </p:spPr>
        <p:txBody>
          <a:bodyPr/>
          <a:lstStyle>
            <a:lvl1pPr>
              <a:defRPr/>
            </a:lvl1pPr>
          </a:lstStyle>
          <a:p>
            <a:fld id="{11A0B0F8-54E5-1441-BE6E-9C83970C2F92}" type="slidenum">
              <a:rPr kumimoji="1" lang="zh-TW" altLang="en-US" smtClean="0"/>
              <a:t>‹#›</a:t>
            </a:fld>
            <a:endParaRPr kumimoji="1" lang="zh-TW" altLang="en-US"/>
          </a:p>
        </p:txBody>
      </p:sp>
    </p:spTree>
    <p:extLst>
      <p:ext uri="{BB962C8B-B14F-4D97-AF65-F5344CB8AC3E}">
        <p14:creationId xmlns:p14="http://schemas.microsoft.com/office/powerpoint/2010/main" val="21934792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and Content">
    <p:bg>
      <p:bgRef idx="1001">
        <a:schemeClr val="bg1"/>
      </p:bgRef>
    </p:bg>
    <p:spTree>
      <p:nvGrpSpPr>
        <p:cNvPr id="1" name=""/>
        <p:cNvGrpSpPr/>
        <p:nvPr/>
      </p:nvGrpSpPr>
      <p:grpSpPr>
        <a:xfrm>
          <a:off x="0" y="0"/>
          <a:ext cx="0" cy="0"/>
          <a:chOff x="0" y="0"/>
          <a:chExt cx="0" cy="0"/>
        </a:xfrm>
      </p:grpSpPr>
      <p:pic>
        <p:nvPicPr>
          <p:cNvPr id="4" name="圖片 3" descr="newnew_16：9-28.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7"/>
          <p:cNvSpPr txBox="1"/>
          <p:nvPr userDrawn="1"/>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a:solidFill>
                  <a:srgbClr val="757575"/>
                </a:solidFill>
                <a:latin typeface="+mn-lt"/>
                <a:ea typeface="+mn-ea"/>
                <a:cs typeface="+mn-cs"/>
              </a:rPr>
              <a:t>Confidential</a:t>
            </a:r>
          </a:p>
        </p:txBody>
      </p:sp>
      <p:sp>
        <p:nvSpPr>
          <p:cNvPr id="3" name="Content Placeholder 2"/>
          <p:cNvSpPr>
            <a:spLocks noGrp="1"/>
          </p:cNvSpPr>
          <p:nvPr>
            <p:ph idx="1"/>
          </p:nvPr>
        </p:nvSpPr>
        <p:spPr>
          <a:xfrm>
            <a:off x="431371" y="1600201"/>
            <a:ext cx="11425269" cy="4525963"/>
          </a:xfrm>
        </p:spPr>
        <p:txBody>
          <a:bodyPr/>
          <a:lstStyle>
            <a:lvl3pPr>
              <a:defRPr b="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431371" y="269776"/>
            <a:ext cx="11425269" cy="950979"/>
          </a:xfrm>
        </p:spPr>
        <p:txBody>
          <a:bodyPr/>
          <a:lstStyle/>
          <a:p>
            <a:r>
              <a:rPr lang="en-US"/>
              <a:t>Click to edit Master title style</a:t>
            </a:r>
          </a:p>
        </p:txBody>
      </p:sp>
      <p:sp>
        <p:nvSpPr>
          <p:cNvPr id="7" name="Slide Number Placeholder 3"/>
          <p:cNvSpPr>
            <a:spLocks noGrp="1"/>
          </p:cNvSpPr>
          <p:nvPr>
            <p:ph type="sldNum" sz="quarter" idx="4"/>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C4667F76-A388-464C-982A-D3F7033E0B34}" type="slidenum">
              <a:rPr lang="en-US" smtClean="0"/>
              <a:pPr/>
              <a:t>‹#›</a:t>
            </a:fld>
            <a:endParaRPr lang="en-US"/>
          </a:p>
        </p:txBody>
      </p:sp>
    </p:spTree>
    <p:extLst>
      <p:ext uri="{BB962C8B-B14F-4D97-AF65-F5344CB8AC3E}">
        <p14:creationId xmlns:p14="http://schemas.microsoft.com/office/powerpoint/2010/main" val="2646015323"/>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Slide w/ Subtitle">
    <p:bg>
      <p:bgRef idx="1001">
        <a:schemeClr val="bg1"/>
      </p:bgRef>
    </p:bg>
    <p:spTree>
      <p:nvGrpSpPr>
        <p:cNvPr id="1" name=""/>
        <p:cNvGrpSpPr/>
        <p:nvPr/>
      </p:nvGrpSpPr>
      <p:grpSpPr>
        <a:xfrm>
          <a:off x="0" y="0"/>
          <a:ext cx="0" cy="0"/>
          <a:chOff x="0" y="0"/>
          <a:chExt cx="0" cy="0"/>
        </a:xfrm>
      </p:grpSpPr>
      <p:pic>
        <p:nvPicPr>
          <p:cNvPr id="6" name="圖片 5" descr="newnew_16：9-11111.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405" y="0"/>
            <a:ext cx="12168596" cy="6858000"/>
          </a:xfrm>
          <a:prstGeom prst="rect">
            <a:avLst/>
          </a:prstGeom>
        </p:spPr>
      </p:pic>
      <p:sp>
        <p:nvSpPr>
          <p:cNvPr id="2" name="Title 1"/>
          <p:cNvSpPr>
            <a:spLocks noGrp="1"/>
          </p:cNvSpPr>
          <p:nvPr>
            <p:ph type="ctrTitle"/>
          </p:nvPr>
        </p:nvSpPr>
        <p:spPr>
          <a:xfrm>
            <a:off x="623392" y="1508786"/>
            <a:ext cx="10177131" cy="960107"/>
          </a:xfrm>
        </p:spPr>
        <p:txBody>
          <a:bodyPr anchor="b" anchorCtr="0">
            <a:normAutofit/>
          </a:bodyPr>
          <a:lstStyle>
            <a:lvl1pPr>
              <a:defRPr sz="5333">
                <a:solidFill>
                  <a:schemeClr val="bg1"/>
                </a:solidFill>
              </a:defRPr>
            </a:lvl1pPr>
          </a:lstStyle>
          <a:p>
            <a:r>
              <a:rPr lang="en-US" altLang="zh-TW"/>
              <a:t>Click to edit Master title style</a:t>
            </a:r>
            <a:endParaRPr lang="en-US" dirty="0"/>
          </a:p>
        </p:txBody>
      </p:sp>
      <p:sp>
        <p:nvSpPr>
          <p:cNvPr id="3" name="Subtitle 2"/>
          <p:cNvSpPr>
            <a:spLocks noGrp="1"/>
          </p:cNvSpPr>
          <p:nvPr>
            <p:ph type="subTitle" idx="1"/>
          </p:nvPr>
        </p:nvSpPr>
        <p:spPr>
          <a:xfrm>
            <a:off x="623392" y="2468893"/>
            <a:ext cx="10177131" cy="672075"/>
          </a:xfrm>
        </p:spPr>
        <p:txBody>
          <a:bodyPr>
            <a:normAutofit/>
          </a:bodyPr>
          <a:lstStyle>
            <a:lvl1pPr marL="0" indent="0" algn="l">
              <a:buNone/>
              <a:defRPr sz="320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ltLang="zh-TW"/>
              <a:t>Click to edit Master subtitle style</a:t>
            </a:r>
            <a:endParaRPr lang="en-US" dirty="0"/>
          </a:p>
        </p:txBody>
      </p:sp>
      <p:sp>
        <p:nvSpPr>
          <p:cNvPr id="7" name="文字版面配置區 5"/>
          <p:cNvSpPr>
            <a:spLocks noGrp="1"/>
          </p:cNvSpPr>
          <p:nvPr>
            <p:ph type="body" sz="quarter" idx="13" hasCustomPrompt="1"/>
          </p:nvPr>
        </p:nvSpPr>
        <p:spPr>
          <a:xfrm>
            <a:off x="623392" y="3813042"/>
            <a:ext cx="8496000" cy="608852"/>
          </a:xfrm>
        </p:spPr>
        <p:txBody>
          <a:bodyPr anchor="b" anchorCtr="0">
            <a:normAutofit/>
          </a:bodyPr>
          <a:lstStyle>
            <a:lvl1pPr marL="457189" marR="0" indent="-457189" algn="l" defTabSz="1219170" rtl="0" eaLnBrk="0" fontAlgn="base" latinLnBrk="0" hangingPunct="0">
              <a:lnSpc>
                <a:spcPct val="100000"/>
              </a:lnSpc>
              <a:spcBef>
                <a:spcPct val="20000"/>
              </a:spcBef>
              <a:spcAft>
                <a:spcPct val="0"/>
              </a:spcAft>
              <a:buClrTx/>
              <a:buSzTx/>
              <a:buFontTx/>
              <a:buNone/>
              <a:tabLst/>
              <a:defRPr sz="2400" baseline="0">
                <a:solidFill>
                  <a:schemeClr val="accent5">
                    <a:lumMod val="10000"/>
                  </a:schemeClr>
                </a:solidFill>
              </a:defRPr>
            </a:lvl1pPr>
          </a:lstStyle>
          <a:p>
            <a:pPr lvl="0"/>
            <a:r>
              <a:rPr lang="en-US" altLang="zh-TW" dirty="0"/>
              <a:t>Click to add Presenter’s Name</a:t>
            </a:r>
            <a:endParaRPr lang="zh-TW" altLang="en-US" dirty="0"/>
          </a:p>
        </p:txBody>
      </p:sp>
      <p:sp>
        <p:nvSpPr>
          <p:cNvPr id="9" name="文字版面配置區 7"/>
          <p:cNvSpPr>
            <a:spLocks noGrp="1"/>
          </p:cNvSpPr>
          <p:nvPr>
            <p:ph type="body" sz="quarter" idx="15" hasCustomPrompt="1"/>
          </p:nvPr>
        </p:nvSpPr>
        <p:spPr>
          <a:xfrm>
            <a:off x="623392" y="4869160"/>
            <a:ext cx="8496000" cy="384043"/>
          </a:xfrm>
        </p:spPr>
        <p:txBody>
          <a:bodyPr anchor="b" anchorCtr="0">
            <a:noAutofit/>
          </a:bodyPr>
          <a:lstStyle>
            <a:lvl1pPr marL="457189" marR="0" indent="-457189" algn="l" defTabSz="1219170" rtl="0" eaLnBrk="0" fontAlgn="base" latinLnBrk="0" hangingPunct="0">
              <a:lnSpc>
                <a:spcPts val="2400"/>
              </a:lnSpc>
              <a:spcBef>
                <a:spcPct val="20000"/>
              </a:spcBef>
              <a:spcAft>
                <a:spcPct val="0"/>
              </a:spcAft>
              <a:buClrTx/>
              <a:buSzTx/>
              <a:buFontTx/>
              <a:buNone/>
              <a:tabLst/>
              <a:defRPr sz="2400" b="0" baseline="0">
                <a:solidFill>
                  <a:schemeClr val="accent5">
                    <a:lumMod val="10000"/>
                  </a:schemeClr>
                </a:solidFill>
              </a:defRPr>
            </a:lvl1pPr>
            <a:lvl2pPr>
              <a:buNone/>
              <a:defRPr>
                <a:solidFill>
                  <a:schemeClr val="tx1"/>
                </a:solidFill>
              </a:defRPr>
            </a:lvl2pPr>
          </a:lstStyle>
          <a:p>
            <a:pPr marL="457189" marR="0" lvl="0" indent="-457189" algn="l" defTabSz="1219170" rtl="0" eaLnBrk="0" fontAlgn="base" latinLnBrk="0" hangingPunct="0">
              <a:lnSpc>
                <a:spcPts val="2400"/>
              </a:lnSpc>
              <a:spcBef>
                <a:spcPct val="20000"/>
              </a:spcBef>
              <a:spcAft>
                <a:spcPct val="0"/>
              </a:spcAft>
              <a:buClrTx/>
              <a:buSzTx/>
              <a:buFontTx/>
              <a:buNone/>
              <a:tabLst/>
              <a:defRPr/>
            </a:pPr>
            <a:r>
              <a:rPr lang="en-US" altLang="zh-TW" dirty="0"/>
              <a:t>Click to add Month </a:t>
            </a:r>
            <a:r>
              <a:rPr lang="en-US" altLang="zh-TW" dirty="0" err="1"/>
              <a:t>dd</a:t>
            </a:r>
            <a:r>
              <a:rPr lang="en-US" altLang="zh-TW" dirty="0"/>
              <a:t>, </a:t>
            </a:r>
            <a:r>
              <a:rPr lang="en-US" altLang="zh-TW" dirty="0" err="1"/>
              <a:t>YYYY</a:t>
            </a:r>
            <a:endParaRPr lang="zh-TW" altLang="en-US" dirty="0"/>
          </a:p>
        </p:txBody>
      </p:sp>
      <p:sp>
        <p:nvSpPr>
          <p:cNvPr id="11" name="Text Placeholder 10"/>
          <p:cNvSpPr>
            <a:spLocks noGrp="1"/>
          </p:cNvSpPr>
          <p:nvPr>
            <p:ph type="body" sz="quarter" idx="16" hasCustomPrompt="1"/>
          </p:nvPr>
        </p:nvSpPr>
        <p:spPr>
          <a:xfrm>
            <a:off x="623393" y="68627"/>
            <a:ext cx="10079567" cy="384043"/>
          </a:xfrm>
        </p:spPr>
        <p:txBody>
          <a:bodyPr>
            <a:noAutofit/>
          </a:bodyPr>
          <a:lstStyle>
            <a:lvl1pPr>
              <a:buNone/>
              <a:defRPr sz="2133" b="0" i="1" baseline="0">
                <a:solidFill>
                  <a:schemeClr val="bg1"/>
                </a:solidFill>
              </a:defRPr>
            </a:lvl1pPr>
          </a:lstStyle>
          <a:p>
            <a:pPr lvl="0"/>
            <a:r>
              <a:rPr lang="en-US" dirty="0"/>
              <a:t>Type the full name of the event here</a:t>
            </a:r>
          </a:p>
        </p:txBody>
      </p:sp>
      <p:sp>
        <p:nvSpPr>
          <p:cNvPr id="14" name="文字版面配置區 7"/>
          <p:cNvSpPr>
            <a:spLocks noGrp="1"/>
          </p:cNvSpPr>
          <p:nvPr>
            <p:ph type="body" sz="quarter" idx="17" hasCustomPrompt="1"/>
          </p:nvPr>
        </p:nvSpPr>
        <p:spPr>
          <a:xfrm>
            <a:off x="623392" y="4449984"/>
            <a:ext cx="8496000" cy="419176"/>
          </a:xfrm>
        </p:spPr>
        <p:txBody>
          <a:bodyPr anchor="b" anchorCtr="0">
            <a:noAutofit/>
          </a:bodyPr>
          <a:lstStyle>
            <a:lvl1pPr marL="457189" marR="0" indent="-457189" algn="l" defTabSz="1219170" rtl="0" eaLnBrk="0" fontAlgn="base" latinLnBrk="0" hangingPunct="0">
              <a:lnSpc>
                <a:spcPts val="2400"/>
              </a:lnSpc>
              <a:spcBef>
                <a:spcPct val="20000"/>
              </a:spcBef>
              <a:spcAft>
                <a:spcPct val="0"/>
              </a:spcAft>
              <a:buClrTx/>
              <a:buSzTx/>
              <a:buFontTx/>
              <a:buNone/>
              <a:tabLst/>
              <a:defRPr sz="2400" b="0" baseline="0">
                <a:solidFill>
                  <a:schemeClr val="accent5">
                    <a:lumMod val="10000"/>
                  </a:schemeClr>
                </a:solidFill>
              </a:defRPr>
            </a:lvl1pPr>
            <a:lvl2pPr>
              <a:buNone/>
              <a:defRPr>
                <a:solidFill>
                  <a:schemeClr val="tx1"/>
                </a:solidFill>
              </a:defRPr>
            </a:lvl2pPr>
          </a:lstStyle>
          <a:p>
            <a:pPr lvl="0"/>
            <a:r>
              <a:rPr lang="en-US" altLang="zh-TW" dirty="0"/>
              <a:t>Click to add presenter’s Position/Unit</a:t>
            </a:r>
            <a:endParaRPr lang="zh-TW" altLang="en-US" dirty="0"/>
          </a:p>
        </p:txBody>
      </p:sp>
    </p:spTree>
    <p:extLst>
      <p:ext uri="{BB962C8B-B14F-4D97-AF65-F5344CB8AC3E}">
        <p14:creationId xmlns:p14="http://schemas.microsoft.com/office/powerpoint/2010/main" val="9219101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B5108-A1B4-D19B-F1C3-8B57FAEC8E5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DE"/>
          </a:p>
        </p:txBody>
      </p:sp>
      <p:sp>
        <p:nvSpPr>
          <p:cNvPr id="3" name="Text Placeholder 2">
            <a:extLst>
              <a:ext uri="{FF2B5EF4-FFF2-40B4-BE49-F238E27FC236}">
                <a16:creationId xmlns:a16="http://schemas.microsoft.com/office/drawing/2014/main" id="{14149F14-FCF6-8C91-8D98-48C5FAFEB5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02F179A-0D6A-024D-81F1-75AE28A9F781}"/>
              </a:ext>
            </a:extLst>
          </p:cNvPr>
          <p:cNvSpPr>
            <a:spLocks noGrp="1"/>
          </p:cNvSpPr>
          <p:nvPr>
            <p:ph type="dt" sz="half" idx="10"/>
          </p:nvPr>
        </p:nvSpPr>
        <p:spPr/>
        <p:txBody>
          <a:bodyPr/>
          <a:lstStyle/>
          <a:p>
            <a:fld id="{99E64DF6-71D7-45E9-B8D3-504D31D03CD8}" type="datetimeFigureOut">
              <a:rPr lang="en-DE" smtClean="0"/>
              <a:t>02/13/2024</a:t>
            </a:fld>
            <a:endParaRPr lang="en-DE"/>
          </a:p>
        </p:txBody>
      </p:sp>
      <p:sp>
        <p:nvSpPr>
          <p:cNvPr id="5" name="Footer Placeholder 4">
            <a:extLst>
              <a:ext uri="{FF2B5EF4-FFF2-40B4-BE49-F238E27FC236}">
                <a16:creationId xmlns:a16="http://schemas.microsoft.com/office/drawing/2014/main" id="{A7BE9887-D1E0-8F10-F5B4-6BB96144598B}"/>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9149F80D-169A-E92B-F3EB-3128D574314D}"/>
              </a:ext>
            </a:extLst>
          </p:cNvPr>
          <p:cNvSpPr>
            <a:spLocks noGrp="1"/>
          </p:cNvSpPr>
          <p:nvPr>
            <p:ph type="sldNum" sz="quarter" idx="12"/>
          </p:nvPr>
        </p:nvSpPr>
        <p:spPr/>
        <p:txBody>
          <a:bodyPr/>
          <a:lstStyle/>
          <a:p>
            <a:fld id="{A2F8711B-5DCB-41E5-906D-8640C739F859}" type="slidenum">
              <a:rPr lang="en-DE" smtClean="0"/>
              <a:t>‹#›</a:t>
            </a:fld>
            <a:endParaRPr lang="en-DE"/>
          </a:p>
        </p:txBody>
      </p:sp>
    </p:spTree>
    <p:extLst>
      <p:ext uri="{BB962C8B-B14F-4D97-AF65-F5344CB8AC3E}">
        <p14:creationId xmlns:p14="http://schemas.microsoft.com/office/powerpoint/2010/main" val="5734155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標題投影片">
    <p:bg>
      <p:bgRef idx="1001">
        <a:schemeClr val="bg1"/>
      </p:bgRef>
    </p:bg>
    <p:spTree>
      <p:nvGrpSpPr>
        <p:cNvPr id="1" name=""/>
        <p:cNvGrpSpPr/>
        <p:nvPr/>
      </p:nvGrpSpPr>
      <p:grpSpPr>
        <a:xfrm>
          <a:off x="0" y="0"/>
          <a:ext cx="0" cy="0"/>
          <a:chOff x="0" y="0"/>
          <a:chExt cx="0" cy="0"/>
        </a:xfrm>
      </p:grpSpPr>
      <p:pic>
        <p:nvPicPr>
          <p:cNvPr id="4" name="圖片 3" descr="newnew_16：9-11111.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 y="0"/>
            <a:ext cx="12168596" cy="6858000"/>
          </a:xfrm>
          <a:prstGeom prst="rect">
            <a:avLst/>
          </a:prstGeom>
        </p:spPr>
      </p:pic>
      <p:sp>
        <p:nvSpPr>
          <p:cNvPr id="2" name="Title 1"/>
          <p:cNvSpPr>
            <a:spLocks noGrp="1"/>
          </p:cNvSpPr>
          <p:nvPr>
            <p:ph type="ctrTitle"/>
          </p:nvPr>
        </p:nvSpPr>
        <p:spPr>
          <a:xfrm>
            <a:off x="623392" y="1508786"/>
            <a:ext cx="10177131" cy="960107"/>
          </a:xfrm>
        </p:spPr>
        <p:txBody>
          <a:bodyPr anchor="b" anchorCtr="0">
            <a:normAutofit/>
          </a:bodyPr>
          <a:lstStyle>
            <a:lvl1pPr>
              <a:defRPr sz="5333">
                <a:solidFill>
                  <a:schemeClr val="bg1"/>
                </a:solidFill>
              </a:defRPr>
            </a:lvl1pPr>
          </a:lstStyle>
          <a:p>
            <a:r>
              <a:rPr lang="en-US" altLang="zh-TW"/>
              <a:t>Click to edit Master title style</a:t>
            </a:r>
            <a:endParaRPr lang="en-US" dirty="0"/>
          </a:p>
        </p:txBody>
      </p:sp>
      <p:sp>
        <p:nvSpPr>
          <p:cNvPr id="7" name="文字版面配置區 5"/>
          <p:cNvSpPr>
            <a:spLocks noGrp="1"/>
          </p:cNvSpPr>
          <p:nvPr>
            <p:ph type="body" sz="quarter" idx="13" hasCustomPrompt="1"/>
          </p:nvPr>
        </p:nvSpPr>
        <p:spPr>
          <a:xfrm>
            <a:off x="623392" y="3813042"/>
            <a:ext cx="8496000" cy="608852"/>
          </a:xfrm>
        </p:spPr>
        <p:txBody>
          <a:bodyPr anchor="b" anchorCtr="0">
            <a:normAutofit/>
          </a:bodyPr>
          <a:lstStyle>
            <a:lvl1pPr marL="457189" marR="0" indent="-457189" algn="l" defTabSz="1219170" rtl="0" eaLnBrk="0" fontAlgn="base" latinLnBrk="0" hangingPunct="0">
              <a:lnSpc>
                <a:spcPct val="100000"/>
              </a:lnSpc>
              <a:spcBef>
                <a:spcPct val="20000"/>
              </a:spcBef>
              <a:spcAft>
                <a:spcPct val="0"/>
              </a:spcAft>
              <a:buClrTx/>
              <a:buSzTx/>
              <a:buFontTx/>
              <a:buNone/>
              <a:tabLst/>
              <a:defRPr sz="2400" baseline="0">
                <a:solidFill>
                  <a:schemeClr val="accent5">
                    <a:lumMod val="10000"/>
                  </a:schemeClr>
                </a:solidFill>
              </a:defRPr>
            </a:lvl1pPr>
          </a:lstStyle>
          <a:p>
            <a:pPr lvl="0"/>
            <a:r>
              <a:rPr lang="en-US" altLang="zh-TW" dirty="0"/>
              <a:t>Click to add Presenter’s Name</a:t>
            </a:r>
            <a:endParaRPr lang="zh-TW" altLang="en-US" dirty="0"/>
          </a:p>
        </p:txBody>
      </p:sp>
      <p:sp>
        <p:nvSpPr>
          <p:cNvPr id="9" name="文字版面配置區 7"/>
          <p:cNvSpPr>
            <a:spLocks noGrp="1"/>
          </p:cNvSpPr>
          <p:nvPr>
            <p:ph type="body" sz="quarter" idx="15" hasCustomPrompt="1"/>
          </p:nvPr>
        </p:nvSpPr>
        <p:spPr>
          <a:xfrm>
            <a:off x="623392" y="4869160"/>
            <a:ext cx="8496000" cy="384043"/>
          </a:xfrm>
        </p:spPr>
        <p:txBody>
          <a:bodyPr anchor="b" anchorCtr="0">
            <a:noAutofit/>
          </a:bodyPr>
          <a:lstStyle>
            <a:lvl1pPr marL="457189" marR="0" indent="-457189" algn="l" defTabSz="1219170" rtl="0" eaLnBrk="0" fontAlgn="base" latinLnBrk="0" hangingPunct="0">
              <a:lnSpc>
                <a:spcPts val="2400"/>
              </a:lnSpc>
              <a:spcBef>
                <a:spcPct val="20000"/>
              </a:spcBef>
              <a:spcAft>
                <a:spcPct val="0"/>
              </a:spcAft>
              <a:buClrTx/>
              <a:buSzTx/>
              <a:buFontTx/>
              <a:buNone/>
              <a:tabLst/>
              <a:defRPr sz="2400" b="0" baseline="0">
                <a:solidFill>
                  <a:schemeClr val="accent5">
                    <a:lumMod val="10000"/>
                  </a:schemeClr>
                </a:solidFill>
              </a:defRPr>
            </a:lvl1pPr>
            <a:lvl2pPr>
              <a:buNone/>
              <a:defRPr>
                <a:solidFill>
                  <a:schemeClr val="tx1"/>
                </a:solidFill>
              </a:defRPr>
            </a:lvl2pPr>
          </a:lstStyle>
          <a:p>
            <a:pPr marL="457189" marR="0" lvl="0" indent="-457189" algn="l" defTabSz="1219170" rtl="0" eaLnBrk="0" fontAlgn="base" latinLnBrk="0" hangingPunct="0">
              <a:lnSpc>
                <a:spcPts val="2400"/>
              </a:lnSpc>
              <a:spcBef>
                <a:spcPct val="20000"/>
              </a:spcBef>
              <a:spcAft>
                <a:spcPct val="0"/>
              </a:spcAft>
              <a:buClrTx/>
              <a:buSzTx/>
              <a:buFontTx/>
              <a:buNone/>
              <a:tabLst/>
              <a:defRPr/>
            </a:pPr>
            <a:r>
              <a:rPr lang="en-US" altLang="zh-TW" dirty="0"/>
              <a:t>Click to add Month </a:t>
            </a:r>
            <a:r>
              <a:rPr lang="en-US" altLang="zh-TW" dirty="0" err="1"/>
              <a:t>dd</a:t>
            </a:r>
            <a:r>
              <a:rPr lang="en-US" altLang="zh-TW" dirty="0"/>
              <a:t>, </a:t>
            </a:r>
            <a:r>
              <a:rPr lang="en-US" altLang="zh-TW" dirty="0" err="1"/>
              <a:t>YYYY</a:t>
            </a:r>
            <a:endParaRPr lang="zh-TW" altLang="en-US" dirty="0"/>
          </a:p>
        </p:txBody>
      </p:sp>
      <p:sp>
        <p:nvSpPr>
          <p:cNvPr id="11" name="Text Placeholder 10"/>
          <p:cNvSpPr>
            <a:spLocks noGrp="1"/>
          </p:cNvSpPr>
          <p:nvPr>
            <p:ph type="body" sz="quarter" idx="16" hasCustomPrompt="1"/>
          </p:nvPr>
        </p:nvSpPr>
        <p:spPr>
          <a:xfrm>
            <a:off x="623393" y="68627"/>
            <a:ext cx="10079567" cy="384043"/>
          </a:xfrm>
        </p:spPr>
        <p:txBody>
          <a:bodyPr>
            <a:noAutofit/>
          </a:bodyPr>
          <a:lstStyle>
            <a:lvl1pPr>
              <a:buNone/>
              <a:defRPr sz="2133" b="0" i="1" baseline="0">
                <a:solidFill>
                  <a:schemeClr val="bg1"/>
                </a:solidFill>
              </a:defRPr>
            </a:lvl1pPr>
          </a:lstStyle>
          <a:p>
            <a:pPr lvl="0"/>
            <a:r>
              <a:rPr lang="en-US" dirty="0"/>
              <a:t>Type the full name of the event here</a:t>
            </a:r>
          </a:p>
        </p:txBody>
      </p:sp>
      <p:sp>
        <p:nvSpPr>
          <p:cNvPr id="14" name="文字版面配置區 7"/>
          <p:cNvSpPr>
            <a:spLocks noGrp="1"/>
          </p:cNvSpPr>
          <p:nvPr>
            <p:ph type="body" sz="quarter" idx="17" hasCustomPrompt="1"/>
          </p:nvPr>
        </p:nvSpPr>
        <p:spPr>
          <a:xfrm>
            <a:off x="623392" y="4449984"/>
            <a:ext cx="8496000" cy="419176"/>
          </a:xfrm>
        </p:spPr>
        <p:txBody>
          <a:bodyPr anchor="b" anchorCtr="0">
            <a:noAutofit/>
          </a:bodyPr>
          <a:lstStyle>
            <a:lvl1pPr marL="457189" marR="0" indent="-457189" algn="l" defTabSz="1219170" rtl="0" eaLnBrk="0" fontAlgn="base" latinLnBrk="0" hangingPunct="0">
              <a:lnSpc>
                <a:spcPts val="2400"/>
              </a:lnSpc>
              <a:spcBef>
                <a:spcPct val="20000"/>
              </a:spcBef>
              <a:spcAft>
                <a:spcPct val="0"/>
              </a:spcAft>
              <a:buClrTx/>
              <a:buSzTx/>
              <a:buFontTx/>
              <a:buNone/>
              <a:tabLst/>
              <a:defRPr sz="2400" b="0" baseline="0">
                <a:solidFill>
                  <a:schemeClr val="accent5">
                    <a:lumMod val="10000"/>
                  </a:schemeClr>
                </a:solidFill>
              </a:defRPr>
            </a:lvl1pPr>
            <a:lvl2pPr>
              <a:buNone/>
              <a:defRPr>
                <a:solidFill>
                  <a:schemeClr val="tx1"/>
                </a:solidFill>
              </a:defRPr>
            </a:lvl2pPr>
          </a:lstStyle>
          <a:p>
            <a:pPr lvl="0"/>
            <a:r>
              <a:rPr lang="en-US" altLang="zh-TW" dirty="0"/>
              <a:t>Click to add presenter’s Position/Unit</a:t>
            </a:r>
            <a:endParaRPr lang="zh-TW" altLang="en-US" dirty="0"/>
          </a:p>
        </p:txBody>
      </p:sp>
    </p:spTree>
    <p:extLst>
      <p:ext uri="{BB962C8B-B14F-4D97-AF65-F5344CB8AC3E}">
        <p14:creationId xmlns:p14="http://schemas.microsoft.com/office/powerpoint/2010/main" val="4111513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標題及內容">
    <p:bg>
      <p:bgRef idx="1001">
        <a:schemeClr val="bg1"/>
      </p:bgRef>
    </p:bg>
    <p:spTree>
      <p:nvGrpSpPr>
        <p:cNvPr id="1" name=""/>
        <p:cNvGrpSpPr/>
        <p:nvPr/>
      </p:nvGrpSpPr>
      <p:grpSpPr>
        <a:xfrm>
          <a:off x="0" y="0"/>
          <a:ext cx="0" cy="0"/>
          <a:chOff x="0" y="0"/>
          <a:chExt cx="0" cy="0"/>
        </a:xfrm>
      </p:grpSpPr>
      <p:pic>
        <p:nvPicPr>
          <p:cNvPr id="4" name="圖片 3" descr="newnew_16：9-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extBox 7"/>
          <p:cNvSpPr txBox="1"/>
          <p:nvPr/>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
        <p:nvSpPr>
          <p:cNvPr id="3" name="Content Placeholder 2"/>
          <p:cNvSpPr>
            <a:spLocks noGrp="1"/>
          </p:cNvSpPr>
          <p:nvPr>
            <p:ph idx="1"/>
          </p:nvPr>
        </p:nvSpPr>
        <p:spPr>
          <a:xfrm>
            <a:off x="431371" y="1600201"/>
            <a:ext cx="11425269" cy="4525963"/>
          </a:xfrm>
        </p:spPr>
        <p:txBody>
          <a:bodyPr/>
          <a:lstStyle>
            <a:lvl3pPr>
              <a:defRPr b="0"/>
            </a:lvl3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
        <p:nvSpPr>
          <p:cNvPr id="2" name="Title 1"/>
          <p:cNvSpPr>
            <a:spLocks noGrp="1"/>
          </p:cNvSpPr>
          <p:nvPr>
            <p:ph type="title"/>
          </p:nvPr>
        </p:nvSpPr>
        <p:spPr>
          <a:xfrm>
            <a:off x="431371" y="269776"/>
            <a:ext cx="11425269" cy="950979"/>
          </a:xfrm>
        </p:spPr>
        <p:txBody>
          <a:bodyPr/>
          <a:lstStyle/>
          <a:p>
            <a:r>
              <a:rPr lang="en-US" altLang="zh-TW"/>
              <a:t>Click to edit Master title style</a:t>
            </a:r>
            <a:endParaRPr lang="en-US" dirty="0"/>
          </a:p>
        </p:txBody>
      </p:sp>
      <p:sp>
        <p:nvSpPr>
          <p:cNvPr id="7" name="Slide Number Placeholder 3"/>
          <p:cNvSpPr>
            <a:spLocks noGrp="1"/>
          </p:cNvSpPr>
          <p:nvPr>
            <p:ph type="sldNum" sz="quarter" idx="4"/>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Tree>
    <p:extLst>
      <p:ext uri="{BB962C8B-B14F-4D97-AF65-F5344CB8AC3E}">
        <p14:creationId xmlns:p14="http://schemas.microsoft.com/office/powerpoint/2010/main" val="5185057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and Content w/ Subtitle">
    <p:bg>
      <p:bgRef idx="1001">
        <a:schemeClr val="bg1"/>
      </p:bgRef>
    </p:bg>
    <p:spTree>
      <p:nvGrpSpPr>
        <p:cNvPr id="1" name=""/>
        <p:cNvGrpSpPr/>
        <p:nvPr/>
      </p:nvGrpSpPr>
      <p:grpSpPr>
        <a:xfrm>
          <a:off x="0" y="0"/>
          <a:ext cx="0" cy="0"/>
          <a:chOff x="0" y="0"/>
          <a:chExt cx="0" cy="0"/>
        </a:xfrm>
      </p:grpSpPr>
      <p:pic>
        <p:nvPicPr>
          <p:cNvPr id="11" name="圖片 10" descr="newnew_16：9-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31371" y="1600201"/>
            <a:ext cx="11425269" cy="4525963"/>
          </a:xfrm>
        </p:spPr>
        <p:txBody>
          <a:bodyPr/>
          <a:lstStyle>
            <a:lvl3pPr>
              <a:defRPr b="0"/>
            </a:lvl3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
        <p:nvSpPr>
          <p:cNvPr id="2" name="Title 1"/>
          <p:cNvSpPr>
            <a:spLocks noGrp="1"/>
          </p:cNvSpPr>
          <p:nvPr>
            <p:ph type="title"/>
          </p:nvPr>
        </p:nvSpPr>
        <p:spPr>
          <a:xfrm>
            <a:off x="431371" y="356659"/>
            <a:ext cx="11425269" cy="758957"/>
          </a:xfrm>
        </p:spPr>
        <p:txBody>
          <a:bodyPr/>
          <a:lstStyle/>
          <a:p>
            <a:r>
              <a:rPr lang="en-US" altLang="zh-TW"/>
              <a:t>Click to edit Master title style</a:t>
            </a:r>
            <a:endParaRPr lang="en-US" dirty="0"/>
          </a:p>
        </p:txBody>
      </p:sp>
      <p:sp>
        <p:nvSpPr>
          <p:cNvPr id="6" name="內容版面配置區 6"/>
          <p:cNvSpPr>
            <a:spLocks noGrp="1"/>
          </p:cNvSpPr>
          <p:nvPr>
            <p:ph sz="quarter" idx="12" hasCustomPrompt="1"/>
          </p:nvPr>
        </p:nvSpPr>
        <p:spPr>
          <a:xfrm>
            <a:off x="431371" y="1124744"/>
            <a:ext cx="11425269" cy="480053"/>
          </a:xfrm>
        </p:spPr>
        <p:txBody>
          <a:bodyPr/>
          <a:lstStyle>
            <a:lvl1pPr>
              <a:buNone/>
              <a:defRPr sz="2933" baseline="0">
                <a:solidFill>
                  <a:schemeClr val="tx2"/>
                </a:solidFill>
              </a:defRPr>
            </a:lvl1pPr>
            <a:lvl2pPr>
              <a:defRPr sz="2667">
                <a:solidFill>
                  <a:srgbClr val="008787"/>
                </a:solidFill>
              </a:defRPr>
            </a:lvl2pPr>
            <a:lvl3pPr>
              <a:defRPr sz="2667">
                <a:solidFill>
                  <a:srgbClr val="008787"/>
                </a:solidFill>
              </a:defRPr>
            </a:lvl3pPr>
            <a:lvl4pPr>
              <a:defRPr sz="2667">
                <a:solidFill>
                  <a:srgbClr val="008787"/>
                </a:solidFill>
              </a:defRPr>
            </a:lvl4pPr>
            <a:lvl5pPr>
              <a:defRPr sz="2667">
                <a:solidFill>
                  <a:srgbClr val="008787"/>
                </a:solidFill>
              </a:defRPr>
            </a:lvl5pPr>
          </a:lstStyle>
          <a:p>
            <a:pPr lvl="0"/>
            <a:r>
              <a:rPr lang="en-US" altLang="zh-TW" dirty="0"/>
              <a:t>Click to add subtitle</a:t>
            </a:r>
            <a:endParaRPr lang="zh-TW" altLang="en-US" dirty="0"/>
          </a:p>
        </p:txBody>
      </p:sp>
      <p:sp>
        <p:nvSpPr>
          <p:cNvPr id="10" name="Slide Number Placeholder 3"/>
          <p:cNvSpPr>
            <a:spLocks noGrp="1"/>
          </p:cNvSpPr>
          <p:nvPr>
            <p:ph type="sldNum" sz="quarter" idx="4"/>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
        <p:nvSpPr>
          <p:cNvPr id="8" name="TextBox 7"/>
          <p:cNvSpPr txBox="1"/>
          <p:nvPr/>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12508681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Heading">
    <p:bg>
      <p:bgRef idx="1001">
        <a:schemeClr val="bg1"/>
      </p:bgRef>
    </p:bg>
    <p:spTree>
      <p:nvGrpSpPr>
        <p:cNvPr id="1" name=""/>
        <p:cNvGrpSpPr/>
        <p:nvPr/>
      </p:nvGrpSpPr>
      <p:grpSpPr>
        <a:xfrm>
          <a:off x="0" y="0"/>
          <a:ext cx="0" cy="0"/>
          <a:chOff x="0" y="0"/>
          <a:chExt cx="0" cy="0"/>
        </a:xfrm>
      </p:grpSpPr>
      <p:pic>
        <p:nvPicPr>
          <p:cNvPr id="2" name="圖片 1" descr="newnew_16：9-29.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11" name="Title 1"/>
          <p:cNvSpPr>
            <a:spLocks noGrp="1"/>
          </p:cNvSpPr>
          <p:nvPr>
            <p:ph type="title"/>
          </p:nvPr>
        </p:nvSpPr>
        <p:spPr>
          <a:xfrm>
            <a:off x="830400" y="1796819"/>
            <a:ext cx="10612800" cy="1219200"/>
          </a:xfrm>
        </p:spPr>
        <p:txBody>
          <a:bodyPr anchor="ctr" anchorCtr="0">
            <a:normAutofit/>
          </a:bodyPr>
          <a:lstStyle>
            <a:lvl1pPr algn="ctr">
              <a:defRPr sz="5067" b="1" cap="none" baseline="0"/>
            </a:lvl1pPr>
          </a:lstStyle>
          <a:p>
            <a:r>
              <a:rPr lang="en-US" altLang="zh-TW"/>
              <a:t>Click to edit Master title style</a:t>
            </a:r>
            <a:endParaRPr lang="en-US" dirty="0"/>
          </a:p>
        </p:txBody>
      </p:sp>
      <p:sp>
        <p:nvSpPr>
          <p:cNvPr id="10" name="Text Placeholder 2"/>
          <p:cNvSpPr>
            <a:spLocks noGrp="1"/>
          </p:cNvSpPr>
          <p:nvPr>
            <p:ph type="body" idx="1"/>
          </p:nvPr>
        </p:nvSpPr>
        <p:spPr>
          <a:xfrm>
            <a:off x="963084" y="2994037"/>
            <a:ext cx="10363200" cy="792393"/>
          </a:xfrm>
        </p:spPr>
        <p:txBody>
          <a:bodyPr anchor="ctr" anchorCtr="0">
            <a:normAutofit/>
          </a:bodyPr>
          <a:lstStyle>
            <a:lvl1pPr marL="0" indent="0" algn="ctr">
              <a:buNone/>
              <a:defRPr sz="3200">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ltLang="zh-TW"/>
              <a:t>Click to edit Master text styles</a:t>
            </a:r>
          </a:p>
        </p:txBody>
      </p:sp>
      <p:sp>
        <p:nvSpPr>
          <p:cNvPr id="8" name="Slide Number Placeholder 3"/>
          <p:cNvSpPr>
            <a:spLocks noGrp="1"/>
          </p:cNvSpPr>
          <p:nvPr>
            <p:ph type="sldNum" sz="quarter" idx="4"/>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
        <p:nvSpPr>
          <p:cNvPr id="12" name="TextBox 7"/>
          <p:cNvSpPr txBox="1"/>
          <p:nvPr/>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29060724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只有標題">
    <p:bg>
      <p:bgRef idx="1001">
        <a:schemeClr val="bg1"/>
      </p:bgRef>
    </p:bg>
    <p:spTree>
      <p:nvGrpSpPr>
        <p:cNvPr id="1" name=""/>
        <p:cNvGrpSpPr/>
        <p:nvPr/>
      </p:nvGrpSpPr>
      <p:grpSpPr>
        <a:xfrm>
          <a:off x="0" y="0"/>
          <a:ext cx="0" cy="0"/>
          <a:chOff x="0" y="0"/>
          <a:chExt cx="0" cy="0"/>
        </a:xfrm>
      </p:grpSpPr>
      <p:pic>
        <p:nvPicPr>
          <p:cNvPr id="9" name="圖片 8" descr="newnew_16：9-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403787" y="269776"/>
            <a:ext cx="10972800" cy="1143000"/>
          </a:xfrm>
        </p:spPr>
        <p:txBody>
          <a:bodyPr/>
          <a:lstStyle/>
          <a:p>
            <a:r>
              <a:rPr lang="en-US" altLang="zh-TW"/>
              <a:t>Click to edit Master title style</a:t>
            </a:r>
            <a:endParaRPr lang="en-US" dirty="0"/>
          </a:p>
        </p:txBody>
      </p:sp>
      <p:sp>
        <p:nvSpPr>
          <p:cNvPr id="8" name="Slide Number Placeholder 3"/>
          <p:cNvSpPr>
            <a:spLocks noGrp="1"/>
          </p:cNvSpPr>
          <p:nvPr>
            <p:ph type="sldNum" sz="quarter" idx="4"/>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
        <p:nvSpPr>
          <p:cNvPr id="6" name="TextBox 7"/>
          <p:cNvSpPr txBox="1"/>
          <p:nvPr/>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2845160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空白">
    <p:bg>
      <p:bgRef idx="1001">
        <a:schemeClr val="bg1"/>
      </p:bgRef>
    </p:bg>
    <p:spTree>
      <p:nvGrpSpPr>
        <p:cNvPr id="1" name=""/>
        <p:cNvGrpSpPr/>
        <p:nvPr/>
      </p:nvGrpSpPr>
      <p:grpSpPr>
        <a:xfrm>
          <a:off x="0" y="0"/>
          <a:ext cx="0" cy="0"/>
          <a:chOff x="0" y="0"/>
          <a:chExt cx="0" cy="0"/>
        </a:xfrm>
      </p:grpSpPr>
      <p:pic>
        <p:nvPicPr>
          <p:cNvPr id="7" name="圖片 6" descr="newnew_16：9-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Slide Number Placeholder 3"/>
          <p:cNvSpPr>
            <a:spLocks noGrp="1"/>
          </p:cNvSpPr>
          <p:nvPr>
            <p:ph type="sldNum" sz="quarter" idx="4"/>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
        <p:nvSpPr>
          <p:cNvPr id="5" name="TextBox 7"/>
          <p:cNvSpPr txBox="1"/>
          <p:nvPr/>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15878387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mparison Layout ">
    <p:bg>
      <p:bgRef idx="1001">
        <a:schemeClr val="bg1"/>
      </p:bgRef>
    </p:bg>
    <p:spTree>
      <p:nvGrpSpPr>
        <p:cNvPr id="1" name=""/>
        <p:cNvGrpSpPr/>
        <p:nvPr/>
      </p:nvGrpSpPr>
      <p:grpSpPr>
        <a:xfrm>
          <a:off x="0" y="0"/>
          <a:ext cx="0" cy="0"/>
          <a:chOff x="0" y="0"/>
          <a:chExt cx="0" cy="0"/>
        </a:xfrm>
      </p:grpSpPr>
      <p:pic>
        <p:nvPicPr>
          <p:cNvPr id="8" name="圖片 7" descr="newnew_16：9-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431371" y="274639"/>
            <a:ext cx="11151029" cy="1042127"/>
          </a:xfrm>
        </p:spPr>
        <p:txBody>
          <a:bodyPr/>
          <a:lstStyle/>
          <a:p>
            <a:r>
              <a:rPr lang="en-US" altLang="zh-TW"/>
              <a:t>Click to edit Master title style</a:t>
            </a:r>
            <a:endParaRPr lang="en-US" dirty="0"/>
          </a:p>
        </p:txBody>
      </p:sp>
      <p:sp>
        <p:nvSpPr>
          <p:cNvPr id="5" name="Content Placeholder 3"/>
          <p:cNvSpPr>
            <a:spLocks noGrp="1"/>
          </p:cNvSpPr>
          <p:nvPr>
            <p:ph sz="half" idx="2"/>
          </p:nvPr>
        </p:nvSpPr>
        <p:spPr>
          <a:xfrm>
            <a:off x="431370" y="1316765"/>
            <a:ext cx="5184577" cy="4704523"/>
          </a:xfrm>
        </p:spPr>
        <p:txBody>
          <a:bodyPr/>
          <a:lstStyle>
            <a:lvl1pPr>
              <a:defRPr sz="2933"/>
            </a:lvl1pPr>
            <a:lvl2pPr>
              <a:defRPr sz="2667"/>
            </a:lvl2pPr>
            <a:lvl3pPr>
              <a:defRPr sz="2400" b="0"/>
            </a:lvl3pPr>
            <a:lvl4pPr>
              <a:defRPr sz="2133"/>
            </a:lvl4pPr>
            <a:lvl5pPr>
              <a:defRPr sz="2133"/>
            </a:lvl5pPr>
            <a:lvl6pPr>
              <a:defRPr sz="2133"/>
            </a:lvl6pPr>
            <a:lvl7pPr>
              <a:defRPr sz="2133"/>
            </a:lvl7pPr>
            <a:lvl8pPr>
              <a:defRPr sz="2133"/>
            </a:lvl8pPr>
            <a:lvl9pPr>
              <a:defRPr sz="2133"/>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
        <p:nvSpPr>
          <p:cNvPr id="7" name="Content Placeholder 5"/>
          <p:cNvSpPr>
            <a:spLocks noGrp="1"/>
          </p:cNvSpPr>
          <p:nvPr>
            <p:ph sz="quarter" idx="4"/>
          </p:nvPr>
        </p:nvSpPr>
        <p:spPr>
          <a:xfrm>
            <a:off x="5615947" y="1316765"/>
            <a:ext cx="5952661" cy="4704523"/>
          </a:xfrm>
        </p:spPr>
        <p:txBody>
          <a:bodyPr/>
          <a:lstStyle>
            <a:lvl1pPr>
              <a:defRPr sz="2933"/>
            </a:lvl1pPr>
            <a:lvl2pPr>
              <a:defRPr sz="2667"/>
            </a:lvl2pPr>
            <a:lvl3pPr>
              <a:defRPr sz="2400" b="0"/>
            </a:lvl3pPr>
            <a:lvl4pPr>
              <a:defRPr sz="2133"/>
            </a:lvl4pPr>
            <a:lvl5pPr>
              <a:defRPr sz="2133"/>
            </a:lvl5pPr>
            <a:lvl6pPr>
              <a:defRPr sz="2133"/>
            </a:lvl6pPr>
            <a:lvl7pPr>
              <a:defRPr sz="2133"/>
            </a:lvl7pPr>
            <a:lvl8pPr>
              <a:defRPr sz="2133"/>
            </a:lvl8pPr>
            <a:lvl9pPr>
              <a:defRPr sz="2133"/>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
        <p:nvSpPr>
          <p:cNvPr id="11" name="Slide Number Placeholder 3"/>
          <p:cNvSpPr>
            <a:spLocks noGrp="1"/>
          </p:cNvSpPr>
          <p:nvPr>
            <p:ph type="sldNum" sz="quarter" idx="10"/>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
        <p:nvSpPr>
          <p:cNvPr id="9" name="TextBox 7"/>
          <p:cNvSpPr txBox="1"/>
          <p:nvPr/>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3777663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mparison Layout w/ Subtitles">
    <p:bg>
      <p:bgRef idx="1001">
        <a:schemeClr val="bg1"/>
      </p:bgRef>
    </p:bg>
    <p:spTree>
      <p:nvGrpSpPr>
        <p:cNvPr id="1" name=""/>
        <p:cNvGrpSpPr/>
        <p:nvPr/>
      </p:nvGrpSpPr>
      <p:grpSpPr>
        <a:xfrm>
          <a:off x="0" y="0"/>
          <a:ext cx="0" cy="0"/>
          <a:chOff x="0" y="0"/>
          <a:chExt cx="0" cy="0"/>
        </a:xfrm>
      </p:grpSpPr>
      <p:pic>
        <p:nvPicPr>
          <p:cNvPr id="12" name="圖片 11" descr="newnew_16：9-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431371" y="274639"/>
            <a:ext cx="11151029" cy="1042127"/>
          </a:xfrm>
        </p:spPr>
        <p:txBody>
          <a:bodyPr/>
          <a:lstStyle/>
          <a:p>
            <a:r>
              <a:rPr lang="en-US" altLang="zh-TW"/>
              <a:t>Click to edit Master title style</a:t>
            </a:r>
            <a:endParaRPr lang="en-US" dirty="0"/>
          </a:p>
        </p:txBody>
      </p:sp>
      <p:sp>
        <p:nvSpPr>
          <p:cNvPr id="4" name="Text Placeholder 2"/>
          <p:cNvSpPr>
            <a:spLocks noGrp="1"/>
          </p:cNvSpPr>
          <p:nvPr>
            <p:ph type="body" idx="1"/>
          </p:nvPr>
        </p:nvSpPr>
        <p:spPr>
          <a:xfrm>
            <a:off x="431370" y="1403912"/>
            <a:ext cx="5472609" cy="960107"/>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ltLang="zh-TW"/>
              <a:t>Click to edit Master text styles</a:t>
            </a:r>
          </a:p>
        </p:txBody>
      </p:sp>
      <p:sp>
        <p:nvSpPr>
          <p:cNvPr id="5" name="Content Placeholder 3"/>
          <p:cNvSpPr>
            <a:spLocks noGrp="1"/>
          </p:cNvSpPr>
          <p:nvPr>
            <p:ph sz="half" idx="2"/>
          </p:nvPr>
        </p:nvSpPr>
        <p:spPr>
          <a:xfrm>
            <a:off x="431370" y="2364019"/>
            <a:ext cx="5472609" cy="3849291"/>
          </a:xfrm>
        </p:spPr>
        <p:txBody>
          <a:bodyPr/>
          <a:lstStyle>
            <a:lvl1pPr>
              <a:defRPr sz="2933"/>
            </a:lvl1pPr>
            <a:lvl2pPr>
              <a:defRPr sz="2667"/>
            </a:lvl2pPr>
            <a:lvl3pPr>
              <a:defRPr sz="2400" b="0"/>
            </a:lvl3pPr>
            <a:lvl4pPr>
              <a:defRPr sz="2133"/>
            </a:lvl4pPr>
            <a:lvl5pPr>
              <a:defRPr sz="2133"/>
            </a:lvl5pPr>
            <a:lvl6pPr>
              <a:defRPr sz="2133"/>
            </a:lvl6pPr>
            <a:lvl7pPr>
              <a:defRPr sz="2133"/>
            </a:lvl7pPr>
            <a:lvl8pPr>
              <a:defRPr sz="2133"/>
            </a:lvl8pPr>
            <a:lvl9pPr>
              <a:defRPr sz="2133"/>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
        <p:nvSpPr>
          <p:cNvPr id="11" name="Slide Number Placeholder 3"/>
          <p:cNvSpPr>
            <a:spLocks noGrp="1"/>
          </p:cNvSpPr>
          <p:nvPr>
            <p:ph type="sldNum" sz="quarter" idx="11"/>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
        <p:nvSpPr>
          <p:cNvPr id="10" name="TextBox 7"/>
          <p:cNvSpPr txBox="1"/>
          <p:nvPr/>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
        <p:nvSpPr>
          <p:cNvPr id="13" name="Text Placeholder 2"/>
          <p:cNvSpPr>
            <a:spLocks noGrp="1"/>
          </p:cNvSpPr>
          <p:nvPr>
            <p:ph type="body" idx="12"/>
          </p:nvPr>
        </p:nvSpPr>
        <p:spPr>
          <a:xfrm>
            <a:off x="6096000" y="1403912"/>
            <a:ext cx="5472609" cy="960107"/>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ltLang="zh-TW"/>
              <a:t>Click to edit Master text styles</a:t>
            </a:r>
          </a:p>
        </p:txBody>
      </p:sp>
      <p:sp>
        <p:nvSpPr>
          <p:cNvPr id="14" name="Content Placeholder 3"/>
          <p:cNvSpPr>
            <a:spLocks noGrp="1"/>
          </p:cNvSpPr>
          <p:nvPr>
            <p:ph sz="half" idx="13"/>
          </p:nvPr>
        </p:nvSpPr>
        <p:spPr>
          <a:xfrm>
            <a:off x="6096000" y="2364019"/>
            <a:ext cx="5472609" cy="3849291"/>
          </a:xfrm>
        </p:spPr>
        <p:txBody>
          <a:bodyPr/>
          <a:lstStyle>
            <a:lvl1pPr>
              <a:defRPr sz="2933"/>
            </a:lvl1pPr>
            <a:lvl2pPr>
              <a:defRPr sz="2667"/>
            </a:lvl2pPr>
            <a:lvl3pPr>
              <a:defRPr sz="2400" b="0"/>
            </a:lvl3pPr>
            <a:lvl4pPr>
              <a:defRPr sz="2133"/>
            </a:lvl4pPr>
            <a:lvl5pPr>
              <a:defRPr sz="2133"/>
            </a:lvl5pPr>
            <a:lvl6pPr>
              <a:defRPr sz="2133"/>
            </a:lvl6pPr>
            <a:lvl7pPr>
              <a:defRPr sz="2133"/>
            </a:lvl7pPr>
            <a:lvl8pPr>
              <a:defRPr sz="2133"/>
            </a:lvl8pPr>
            <a:lvl9pPr>
              <a:defRPr sz="2133"/>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Tree>
    <p:extLst>
      <p:ext uri="{BB962C8B-B14F-4D97-AF65-F5344CB8AC3E}">
        <p14:creationId xmlns:p14="http://schemas.microsoft.com/office/powerpoint/2010/main" val="34195118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Picture w/ Caption">
    <p:bg>
      <p:bgRef idx="1001">
        <a:schemeClr val="bg1"/>
      </p:bgRef>
    </p:bg>
    <p:spTree>
      <p:nvGrpSpPr>
        <p:cNvPr id="1" name=""/>
        <p:cNvGrpSpPr/>
        <p:nvPr/>
      </p:nvGrpSpPr>
      <p:grpSpPr>
        <a:xfrm>
          <a:off x="0" y="0"/>
          <a:ext cx="0" cy="0"/>
          <a:chOff x="0" y="0"/>
          <a:chExt cx="0" cy="0"/>
        </a:xfrm>
      </p:grpSpPr>
      <p:pic>
        <p:nvPicPr>
          <p:cNvPr id="11" name="圖片 10" descr="newnew_16：9-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1295467" y="4677139"/>
            <a:ext cx="9601067" cy="690200"/>
          </a:xfrm>
        </p:spPr>
        <p:txBody>
          <a:bodyPr anchor="ctr" anchorCtr="0"/>
          <a:lstStyle>
            <a:lvl1pPr algn="ctr">
              <a:defRPr sz="2667" b="1"/>
            </a:lvl1pPr>
          </a:lstStyle>
          <a:p>
            <a:r>
              <a:rPr lang="en-US" altLang="zh-TW"/>
              <a:t>Click to edit Master title style</a:t>
            </a:r>
            <a:endParaRPr lang="en-US" dirty="0"/>
          </a:p>
        </p:txBody>
      </p:sp>
      <p:sp>
        <p:nvSpPr>
          <p:cNvPr id="5" name="Picture Placeholder 2"/>
          <p:cNvSpPr>
            <a:spLocks noGrp="1"/>
          </p:cNvSpPr>
          <p:nvPr>
            <p:ph type="pic" idx="1"/>
          </p:nvPr>
        </p:nvSpPr>
        <p:spPr>
          <a:xfrm>
            <a:off x="1296000" y="452670"/>
            <a:ext cx="9600000" cy="4300105"/>
          </a:xfrm>
        </p:spPr>
        <p:txBody>
          <a:bodyPr/>
          <a:lstStyle>
            <a:lvl1pPr marL="0" indent="0" algn="l">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altLang="zh-TW"/>
              <a:t>Click icon to add picture</a:t>
            </a:r>
            <a:endParaRPr lang="en-US" dirty="0"/>
          </a:p>
        </p:txBody>
      </p:sp>
      <p:sp>
        <p:nvSpPr>
          <p:cNvPr id="6" name="Text Placeholder 3"/>
          <p:cNvSpPr>
            <a:spLocks noGrp="1"/>
          </p:cNvSpPr>
          <p:nvPr>
            <p:ph type="body" sz="half" idx="2" hasCustomPrompt="1"/>
          </p:nvPr>
        </p:nvSpPr>
        <p:spPr>
          <a:xfrm>
            <a:off x="1295467" y="5367338"/>
            <a:ext cx="9601067"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Click to edit Master text styles</a:t>
            </a:r>
          </a:p>
        </p:txBody>
      </p:sp>
      <p:sp>
        <p:nvSpPr>
          <p:cNvPr id="10" name="Slide Number Placeholder 3"/>
          <p:cNvSpPr>
            <a:spLocks noGrp="1"/>
          </p:cNvSpPr>
          <p:nvPr>
            <p:ph type="sldNum" sz="quarter" idx="4"/>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
        <p:nvSpPr>
          <p:cNvPr id="9" name="TextBox 7"/>
          <p:cNvSpPr txBox="1"/>
          <p:nvPr/>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26203522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martArt Graphic">
    <p:bg>
      <p:bgRef idx="1001">
        <a:schemeClr val="bg1"/>
      </p:bgRef>
    </p:bg>
    <p:spTree>
      <p:nvGrpSpPr>
        <p:cNvPr id="1" name=""/>
        <p:cNvGrpSpPr/>
        <p:nvPr/>
      </p:nvGrpSpPr>
      <p:grpSpPr>
        <a:xfrm>
          <a:off x="0" y="0"/>
          <a:ext cx="0" cy="0"/>
          <a:chOff x="0" y="0"/>
          <a:chExt cx="0" cy="0"/>
        </a:xfrm>
      </p:grpSpPr>
      <p:pic>
        <p:nvPicPr>
          <p:cNvPr id="10" name="圖片 9" descr="newnew_16：9-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431371" y="274639"/>
            <a:ext cx="11343984" cy="1143000"/>
          </a:xfrm>
        </p:spPr>
        <p:txBody>
          <a:bodyPr/>
          <a:lstStyle/>
          <a:p>
            <a:r>
              <a:rPr lang="en-US" altLang="zh-TW"/>
              <a:t>Click to edit Master title style</a:t>
            </a:r>
            <a:endParaRPr lang="en-US" dirty="0"/>
          </a:p>
        </p:txBody>
      </p:sp>
      <p:sp>
        <p:nvSpPr>
          <p:cNvPr id="5" name="SmartArt Placeholder 4"/>
          <p:cNvSpPr>
            <a:spLocks noGrp="1"/>
          </p:cNvSpPr>
          <p:nvPr>
            <p:ph type="dgm" sz="quarter" idx="11"/>
          </p:nvPr>
        </p:nvSpPr>
        <p:spPr>
          <a:xfrm>
            <a:off x="445163" y="1604797"/>
            <a:ext cx="11315467" cy="4128459"/>
          </a:xfrm>
          <a:noFill/>
        </p:spPr>
        <p:txBody>
          <a:bodyPr/>
          <a:lstStyle/>
          <a:p>
            <a:r>
              <a:rPr lang="en-US" altLang="zh-TW"/>
              <a:t>Click icon to add SmartArt graphic</a:t>
            </a:r>
            <a:endParaRPr lang="en-US" dirty="0"/>
          </a:p>
        </p:txBody>
      </p:sp>
      <p:sp>
        <p:nvSpPr>
          <p:cNvPr id="9" name="Slide Number Placeholder 3"/>
          <p:cNvSpPr>
            <a:spLocks noGrp="1"/>
          </p:cNvSpPr>
          <p:nvPr>
            <p:ph type="sldNum" sz="quarter" idx="4"/>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
        <p:nvSpPr>
          <p:cNvPr id="8" name="TextBox 7"/>
          <p:cNvSpPr txBox="1"/>
          <p:nvPr/>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1899870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14BC6-215F-19A5-31B3-46BF8A039BA2}"/>
              </a:ext>
            </a:extLst>
          </p:cNvPr>
          <p:cNvSpPr>
            <a:spLocks noGrp="1"/>
          </p:cNvSpPr>
          <p:nvPr>
            <p:ph type="title"/>
          </p:nvPr>
        </p:nvSpPr>
        <p:spPr/>
        <p:txBody>
          <a:bodyPr/>
          <a:lstStyle/>
          <a:p>
            <a:r>
              <a:rPr lang="en-US"/>
              <a:t>Click to edit Master title style</a:t>
            </a:r>
            <a:endParaRPr lang="en-DE"/>
          </a:p>
        </p:txBody>
      </p:sp>
      <p:sp>
        <p:nvSpPr>
          <p:cNvPr id="3" name="Content Placeholder 2">
            <a:extLst>
              <a:ext uri="{FF2B5EF4-FFF2-40B4-BE49-F238E27FC236}">
                <a16:creationId xmlns:a16="http://schemas.microsoft.com/office/drawing/2014/main" id="{8766ECA0-F887-C9AB-F677-97C9EB7233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Content Placeholder 3">
            <a:extLst>
              <a:ext uri="{FF2B5EF4-FFF2-40B4-BE49-F238E27FC236}">
                <a16:creationId xmlns:a16="http://schemas.microsoft.com/office/drawing/2014/main" id="{369645EB-AA58-F6D9-3006-AAF62C7866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5" name="Date Placeholder 4">
            <a:extLst>
              <a:ext uri="{FF2B5EF4-FFF2-40B4-BE49-F238E27FC236}">
                <a16:creationId xmlns:a16="http://schemas.microsoft.com/office/drawing/2014/main" id="{991C4333-9BFD-BB58-73E1-3E6884513099}"/>
              </a:ext>
            </a:extLst>
          </p:cNvPr>
          <p:cNvSpPr>
            <a:spLocks noGrp="1"/>
          </p:cNvSpPr>
          <p:nvPr>
            <p:ph type="dt" sz="half" idx="10"/>
          </p:nvPr>
        </p:nvSpPr>
        <p:spPr/>
        <p:txBody>
          <a:bodyPr/>
          <a:lstStyle/>
          <a:p>
            <a:fld id="{99E64DF6-71D7-45E9-B8D3-504D31D03CD8}" type="datetimeFigureOut">
              <a:rPr lang="en-DE" smtClean="0"/>
              <a:t>02/13/2024</a:t>
            </a:fld>
            <a:endParaRPr lang="en-DE"/>
          </a:p>
        </p:txBody>
      </p:sp>
      <p:sp>
        <p:nvSpPr>
          <p:cNvPr id="6" name="Footer Placeholder 5">
            <a:extLst>
              <a:ext uri="{FF2B5EF4-FFF2-40B4-BE49-F238E27FC236}">
                <a16:creationId xmlns:a16="http://schemas.microsoft.com/office/drawing/2014/main" id="{FB187508-0E2A-97B7-68C7-6300DF864571}"/>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43EA4635-3C2D-7193-C55F-6D65476F7A31}"/>
              </a:ext>
            </a:extLst>
          </p:cNvPr>
          <p:cNvSpPr>
            <a:spLocks noGrp="1"/>
          </p:cNvSpPr>
          <p:nvPr>
            <p:ph type="sldNum" sz="quarter" idx="12"/>
          </p:nvPr>
        </p:nvSpPr>
        <p:spPr/>
        <p:txBody>
          <a:bodyPr/>
          <a:lstStyle/>
          <a:p>
            <a:fld id="{A2F8711B-5DCB-41E5-906D-8640C739F859}" type="slidenum">
              <a:rPr lang="en-DE" smtClean="0"/>
              <a:t>‹#›</a:t>
            </a:fld>
            <a:endParaRPr lang="en-DE"/>
          </a:p>
        </p:txBody>
      </p:sp>
    </p:spTree>
    <p:extLst>
      <p:ext uri="{BB962C8B-B14F-4D97-AF65-F5344CB8AC3E}">
        <p14:creationId xmlns:p14="http://schemas.microsoft.com/office/powerpoint/2010/main" val="14246058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Quote">
    <p:bg>
      <p:bgRef idx="1001">
        <a:schemeClr val="bg1"/>
      </p:bgRef>
    </p:bg>
    <p:spTree>
      <p:nvGrpSpPr>
        <p:cNvPr id="1" name=""/>
        <p:cNvGrpSpPr/>
        <p:nvPr/>
      </p:nvGrpSpPr>
      <p:grpSpPr>
        <a:xfrm>
          <a:off x="0" y="0"/>
          <a:ext cx="0" cy="0"/>
          <a:chOff x="0" y="0"/>
          <a:chExt cx="0" cy="0"/>
        </a:xfrm>
      </p:grpSpPr>
      <p:pic>
        <p:nvPicPr>
          <p:cNvPr id="15" name="圖片 14" descr="newnew_16：9-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Text Placeholder 24"/>
          <p:cNvSpPr>
            <a:spLocks noGrp="1"/>
          </p:cNvSpPr>
          <p:nvPr>
            <p:ph type="body" sz="quarter" idx="15" hasCustomPrompt="1"/>
          </p:nvPr>
        </p:nvSpPr>
        <p:spPr>
          <a:xfrm>
            <a:off x="6768075" y="5061181"/>
            <a:ext cx="4320480" cy="914400"/>
          </a:xfrm>
        </p:spPr>
        <p:txBody>
          <a:bodyPr/>
          <a:lstStyle>
            <a:lvl1pPr marL="0" indent="0">
              <a:buNone/>
              <a:defRPr sz="2400" b="1" i="1" baseline="0">
                <a:solidFill>
                  <a:schemeClr val="tx1"/>
                </a:solidFill>
              </a:defRPr>
            </a:lvl1pPr>
            <a:lvl2pPr>
              <a:buNone/>
              <a:defRPr sz="2667" b="1" i="1">
                <a:solidFill>
                  <a:srgbClr val="678BA8"/>
                </a:solidFill>
              </a:defRPr>
            </a:lvl2pPr>
            <a:lvl3pPr>
              <a:buNone/>
              <a:defRPr sz="2667" b="1" i="1">
                <a:solidFill>
                  <a:srgbClr val="678BA8"/>
                </a:solidFill>
              </a:defRPr>
            </a:lvl3pPr>
            <a:lvl4pPr>
              <a:buNone/>
              <a:defRPr sz="2667" b="1" i="1">
                <a:solidFill>
                  <a:srgbClr val="678BA8"/>
                </a:solidFill>
              </a:defRPr>
            </a:lvl4pPr>
            <a:lvl5pPr>
              <a:buNone/>
              <a:defRPr sz="2667" b="1" i="1">
                <a:solidFill>
                  <a:srgbClr val="678BA8"/>
                </a:solidFill>
              </a:defRPr>
            </a:lvl5pPr>
          </a:lstStyle>
          <a:p>
            <a:pPr lvl="0"/>
            <a:r>
              <a:rPr lang="en-US" dirty="0"/>
              <a:t>Name of Person Quoted,</a:t>
            </a:r>
            <a:br>
              <a:rPr lang="en-US" dirty="0"/>
            </a:br>
            <a:r>
              <a:rPr lang="en-US" dirty="0"/>
              <a:t>XYZ Company</a:t>
            </a:r>
          </a:p>
        </p:txBody>
      </p:sp>
      <p:sp>
        <p:nvSpPr>
          <p:cNvPr id="12" name="Text Placeholder 22"/>
          <p:cNvSpPr>
            <a:spLocks noGrp="1"/>
          </p:cNvSpPr>
          <p:nvPr>
            <p:ph type="body" sz="quarter" idx="16" hasCustomPrompt="1"/>
          </p:nvPr>
        </p:nvSpPr>
        <p:spPr>
          <a:xfrm>
            <a:off x="1524376" y="740702"/>
            <a:ext cx="9601067" cy="4230921"/>
          </a:xfrm>
          <a:noFill/>
          <a:ln w="127000" cmpd="thickThin">
            <a:noFill/>
          </a:ln>
        </p:spPr>
        <p:txBody>
          <a:bodyPr wrap="square" lIns="180000" tIns="180000" rIns="180000" bIns="180000">
            <a:spAutoFit/>
          </a:bodyPr>
          <a:lstStyle>
            <a:lvl1pPr marL="0" indent="0">
              <a:lnSpc>
                <a:spcPct val="120000"/>
              </a:lnSpc>
              <a:spcAft>
                <a:spcPts val="0"/>
              </a:spcAft>
              <a:buNone/>
              <a:defRPr sz="4267" baseline="0">
                <a:solidFill>
                  <a:schemeClr val="tx2"/>
                </a:solidFill>
              </a:defRPr>
            </a:lvl1pPr>
          </a:lstStyle>
          <a:p>
            <a:pPr lvl="0"/>
            <a:r>
              <a:rPr lang="en-US" dirty="0"/>
              <a:t>This is a sample quote slide with photo. Type your quotation inside the quotation marks. Click the edge of the quotation marks and drag them into place.</a:t>
            </a:r>
          </a:p>
        </p:txBody>
      </p:sp>
      <p:sp>
        <p:nvSpPr>
          <p:cNvPr id="11" name="Text Placeholder 5"/>
          <p:cNvSpPr>
            <a:spLocks noGrp="1" noChangeAspect="1"/>
          </p:cNvSpPr>
          <p:nvPr>
            <p:ph type="body" sz="quarter" idx="18"/>
          </p:nvPr>
        </p:nvSpPr>
        <p:spPr>
          <a:xfrm>
            <a:off x="1103446" y="1028734"/>
            <a:ext cx="516941" cy="372151"/>
          </a:xfrm>
          <a:blipFill>
            <a:blip r:embed="rId3" cstate="screen">
              <a:extLst>
                <a:ext uri="{28A0092B-C50C-407E-A947-70E740481C1C}">
                  <a14:useLocalDpi xmlns:a14="http://schemas.microsoft.com/office/drawing/2010/main"/>
                </a:ext>
              </a:extLst>
            </a:blip>
            <a:stretch>
              <a:fillRect/>
            </a:stretch>
          </a:blipFill>
        </p:spPr>
        <p:txBody>
          <a:bodyPr>
            <a:normAutofit/>
          </a:bodyPr>
          <a:lstStyle>
            <a:lvl1pPr>
              <a:buFont typeface="Arial" pitchFamily="34" charset="0"/>
              <a:buChar char="•"/>
              <a:defRPr sz="133">
                <a:solidFill>
                  <a:schemeClr val="bg1"/>
                </a:solidFill>
              </a:defRPr>
            </a:lvl1pPr>
          </a:lstStyle>
          <a:p>
            <a:pPr lvl="0"/>
            <a:r>
              <a:rPr lang="en-US" altLang="zh-TW"/>
              <a:t>Click to edit Master text styles</a:t>
            </a:r>
          </a:p>
        </p:txBody>
      </p:sp>
      <p:sp>
        <p:nvSpPr>
          <p:cNvPr id="13" name="Text Placeholder 5"/>
          <p:cNvSpPr>
            <a:spLocks noGrp="1" noChangeAspect="1"/>
          </p:cNvSpPr>
          <p:nvPr>
            <p:ph type="body" sz="quarter" idx="19"/>
          </p:nvPr>
        </p:nvSpPr>
        <p:spPr>
          <a:xfrm>
            <a:off x="7248128" y="4101075"/>
            <a:ext cx="516941" cy="372151"/>
          </a:xfrm>
          <a:blipFill>
            <a:blip r:embed="rId4" cstate="screen">
              <a:extLst>
                <a:ext uri="{28A0092B-C50C-407E-A947-70E740481C1C}">
                  <a14:useLocalDpi xmlns:a14="http://schemas.microsoft.com/office/drawing/2010/main"/>
                </a:ext>
              </a:extLst>
            </a:blip>
            <a:stretch>
              <a:fillRect/>
            </a:stretch>
          </a:blipFill>
        </p:spPr>
        <p:txBody>
          <a:bodyPr>
            <a:normAutofit/>
          </a:bodyPr>
          <a:lstStyle>
            <a:lvl1pPr>
              <a:buFont typeface="Arial" pitchFamily="34" charset="0"/>
              <a:buChar char="•"/>
              <a:defRPr sz="133">
                <a:solidFill>
                  <a:schemeClr val="bg1"/>
                </a:solidFill>
              </a:defRPr>
            </a:lvl1pPr>
          </a:lstStyle>
          <a:p>
            <a:pPr lvl="0"/>
            <a:r>
              <a:rPr lang="en-US" altLang="zh-TW"/>
              <a:t>Click to edit Master text styles</a:t>
            </a:r>
          </a:p>
        </p:txBody>
      </p:sp>
      <p:sp>
        <p:nvSpPr>
          <p:cNvPr id="14" name="Slide Number Placeholder 3"/>
          <p:cNvSpPr>
            <a:spLocks noGrp="1"/>
          </p:cNvSpPr>
          <p:nvPr>
            <p:ph type="sldNum" sz="quarter" idx="4"/>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
        <p:nvSpPr>
          <p:cNvPr id="10" name="TextBox 7"/>
          <p:cNvSpPr txBox="1"/>
          <p:nvPr/>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4075605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Quote w/ Photo">
    <p:bg>
      <p:bgRef idx="1001">
        <a:schemeClr val="bg1"/>
      </p:bgRef>
    </p:bg>
    <p:spTree>
      <p:nvGrpSpPr>
        <p:cNvPr id="1" name=""/>
        <p:cNvGrpSpPr/>
        <p:nvPr/>
      </p:nvGrpSpPr>
      <p:grpSpPr>
        <a:xfrm>
          <a:off x="0" y="0"/>
          <a:ext cx="0" cy="0"/>
          <a:chOff x="0" y="0"/>
          <a:chExt cx="0" cy="0"/>
        </a:xfrm>
      </p:grpSpPr>
      <p:pic>
        <p:nvPicPr>
          <p:cNvPr id="12" name="圖片 11" descr="newnew_16：9-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Picture Placeholder 26"/>
          <p:cNvSpPr>
            <a:spLocks noGrp="1"/>
          </p:cNvSpPr>
          <p:nvPr>
            <p:ph type="pic" sz="quarter" idx="16" hasCustomPrompt="1"/>
          </p:nvPr>
        </p:nvSpPr>
        <p:spPr>
          <a:xfrm>
            <a:off x="508000" y="260648"/>
            <a:ext cx="4243851" cy="4800533"/>
          </a:xfrm>
          <a:prstGeom prst="roundRect">
            <a:avLst>
              <a:gd name="adj" fmla="val 6273"/>
            </a:avLst>
          </a:prstGeom>
          <a:ln w="12700">
            <a:solidFill>
              <a:schemeClr val="bg2"/>
            </a:solidFill>
          </a:ln>
        </p:spPr>
        <p:txBody>
          <a:bodyPr anchor="ctr" anchorCtr="0"/>
          <a:lstStyle>
            <a:lvl1pPr marL="0" indent="0" algn="ctr">
              <a:buNone/>
              <a:defRPr/>
            </a:lvl1pPr>
          </a:lstStyle>
          <a:p>
            <a:r>
              <a:rPr lang="en-US" dirty="0"/>
              <a:t>Insert Photo Here</a:t>
            </a:r>
          </a:p>
        </p:txBody>
      </p:sp>
      <p:sp>
        <p:nvSpPr>
          <p:cNvPr id="8" name="Text Placeholder 24"/>
          <p:cNvSpPr>
            <a:spLocks noGrp="1"/>
          </p:cNvSpPr>
          <p:nvPr>
            <p:ph type="body" sz="quarter" idx="15" hasCustomPrompt="1"/>
          </p:nvPr>
        </p:nvSpPr>
        <p:spPr>
          <a:xfrm>
            <a:off x="527381" y="5253203"/>
            <a:ext cx="4295056" cy="744083"/>
          </a:xfrm>
        </p:spPr>
        <p:txBody>
          <a:bodyPr/>
          <a:lstStyle>
            <a:lvl1pPr marL="0" indent="0">
              <a:buNone/>
              <a:defRPr sz="2400" b="1" i="1" baseline="0">
                <a:solidFill>
                  <a:schemeClr val="tx1"/>
                </a:solidFill>
              </a:defRPr>
            </a:lvl1pPr>
            <a:lvl2pPr>
              <a:buNone/>
              <a:defRPr sz="2667" b="1" i="1">
                <a:solidFill>
                  <a:srgbClr val="678BA8"/>
                </a:solidFill>
              </a:defRPr>
            </a:lvl2pPr>
            <a:lvl3pPr>
              <a:buNone/>
              <a:defRPr sz="2667" b="1" i="1">
                <a:solidFill>
                  <a:srgbClr val="678BA8"/>
                </a:solidFill>
              </a:defRPr>
            </a:lvl3pPr>
            <a:lvl4pPr>
              <a:buNone/>
              <a:defRPr sz="2667" b="1" i="1">
                <a:solidFill>
                  <a:srgbClr val="678BA8"/>
                </a:solidFill>
              </a:defRPr>
            </a:lvl4pPr>
            <a:lvl5pPr>
              <a:buNone/>
              <a:defRPr sz="2667" b="1" i="1">
                <a:solidFill>
                  <a:srgbClr val="678BA8"/>
                </a:solidFill>
              </a:defRPr>
            </a:lvl5pPr>
          </a:lstStyle>
          <a:p>
            <a:pPr lvl="0"/>
            <a:r>
              <a:rPr lang="en-US" dirty="0"/>
              <a:t>Name of Person Quoted,</a:t>
            </a:r>
            <a:br>
              <a:rPr lang="en-US" dirty="0"/>
            </a:br>
            <a:r>
              <a:rPr lang="en-US" dirty="0"/>
              <a:t>XYZ Company</a:t>
            </a:r>
          </a:p>
        </p:txBody>
      </p:sp>
      <p:sp>
        <p:nvSpPr>
          <p:cNvPr id="7" name="Text Placeholder 22"/>
          <p:cNvSpPr>
            <a:spLocks noGrp="1"/>
          </p:cNvSpPr>
          <p:nvPr>
            <p:ph type="body" sz="quarter" idx="17" hasCustomPrompt="1"/>
          </p:nvPr>
        </p:nvSpPr>
        <p:spPr>
          <a:xfrm>
            <a:off x="5519936" y="12468"/>
            <a:ext cx="6672064" cy="5978157"/>
          </a:xfrm>
          <a:noFill/>
          <a:ln w="127000" cmpd="thickThin">
            <a:noFill/>
          </a:ln>
        </p:spPr>
        <p:txBody>
          <a:bodyPr wrap="square" lIns="180000" tIns="180000" rIns="180000" bIns="180000">
            <a:spAutoFit/>
          </a:bodyPr>
          <a:lstStyle>
            <a:lvl1pPr marL="0" indent="0">
              <a:lnSpc>
                <a:spcPct val="120000"/>
              </a:lnSpc>
              <a:spcAft>
                <a:spcPts val="0"/>
              </a:spcAft>
              <a:buNone/>
              <a:defRPr sz="4267" baseline="0">
                <a:solidFill>
                  <a:schemeClr val="tx2"/>
                </a:solidFill>
              </a:defRPr>
            </a:lvl1pPr>
          </a:lstStyle>
          <a:p>
            <a:pPr lvl="0"/>
            <a:r>
              <a:rPr lang="en-US" dirty="0"/>
              <a:t>This is a sample quote slide with photo. Type your quotation inside the quotation marks. Click the edge of the quotation marks and drag them into place.</a:t>
            </a:r>
          </a:p>
        </p:txBody>
      </p:sp>
      <p:sp>
        <p:nvSpPr>
          <p:cNvPr id="10" name="Text Placeholder 5"/>
          <p:cNvSpPr>
            <a:spLocks noGrp="1" noChangeAspect="1"/>
          </p:cNvSpPr>
          <p:nvPr>
            <p:ph type="body" sz="quarter" idx="18"/>
          </p:nvPr>
        </p:nvSpPr>
        <p:spPr>
          <a:xfrm>
            <a:off x="5039883" y="356659"/>
            <a:ext cx="516941" cy="443940"/>
          </a:xfrm>
          <a:blipFill>
            <a:blip r:embed="rId3" cstate="print"/>
            <a:stretch>
              <a:fillRect/>
            </a:stretch>
          </a:blipFill>
        </p:spPr>
        <p:txBody>
          <a:bodyPr>
            <a:normAutofit/>
          </a:bodyPr>
          <a:lstStyle>
            <a:lvl1pPr>
              <a:buFont typeface="Arial" pitchFamily="34" charset="0"/>
              <a:buChar char="•"/>
              <a:defRPr sz="133">
                <a:solidFill>
                  <a:schemeClr val="bg1"/>
                </a:solidFill>
              </a:defRPr>
            </a:lvl1pPr>
          </a:lstStyle>
          <a:p>
            <a:pPr lvl="0"/>
            <a:r>
              <a:rPr lang="en-US" altLang="zh-TW"/>
              <a:t>Click to edit Master text styles</a:t>
            </a:r>
          </a:p>
        </p:txBody>
      </p:sp>
      <p:sp>
        <p:nvSpPr>
          <p:cNvPr id="11" name="Text Placeholder 5"/>
          <p:cNvSpPr>
            <a:spLocks noGrp="1" noChangeAspect="1"/>
          </p:cNvSpPr>
          <p:nvPr>
            <p:ph type="body" sz="quarter" idx="19"/>
          </p:nvPr>
        </p:nvSpPr>
        <p:spPr>
          <a:xfrm>
            <a:off x="11376587" y="5157192"/>
            <a:ext cx="516941" cy="384043"/>
          </a:xfrm>
          <a:blipFill>
            <a:blip r:embed="rId4" cstate="screen">
              <a:extLst>
                <a:ext uri="{28A0092B-C50C-407E-A947-70E740481C1C}">
                  <a14:useLocalDpi xmlns:a14="http://schemas.microsoft.com/office/drawing/2010/main"/>
                </a:ext>
              </a:extLst>
            </a:blip>
            <a:stretch>
              <a:fillRect/>
            </a:stretch>
          </a:blipFill>
        </p:spPr>
        <p:txBody>
          <a:bodyPr>
            <a:normAutofit/>
          </a:bodyPr>
          <a:lstStyle>
            <a:lvl1pPr>
              <a:buFont typeface="Arial" pitchFamily="34" charset="0"/>
              <a:buChar char="•"/>
              <a:defRPr sz="133">
                <a:solidFill>
                  <a:schemeClr val="bg1"/>
                </a:solidFill>
              </a:defRPr>
            </a:lvl1pPr>
          </a:lstStyle>
          <a:p>
            <a:pPr lvl="0"/>
            <a:r>
              <a:rPr lang="en-US" altLang="zh-TW"/>
              <a:t>Click to edit Master text styles</a:t>
            </a:r>
          </a:p>
        </p:txBody>
      </p:sp>
      <p:sp>
        <p:nvSpPr>
          <p:cNvPr id="14" name="Slide Number Placeholder 3"/>
          <p:cNvSpPr>
            <a:spLocks noGrp="1"/>
          </p:cNvSpPr>
          <p:nvPr>
            <p:ph type="sldNum" sz="quarter" idx="4"/>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
        <p:nvSpPr>
          <p:cNvPr id="13" name="TextBox 7"/>
          <p:cNvSpPr txBox="1"/>
          <p:nvPr/>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Tree>
    <p:extLst>
      <p:ext uri="{BB962C8B-B14F-4D97-AF65-F5344CB8AC3E}">
        <p14:creationId xmlns:p14="http://schemas.microsoft.com/office/powerpoint/2010/main" val="6053992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hank You">
    <p:bg>
      <p:bgRef idx="1001">
        <a:schemeClr val="bg1"/>
      </p:bgRef>
    </p:bg>
    <p:spTree>
      <p:nvGrpSpPr>
        <p:cNvPr id="1" name=""/>
        <p:cNvGrpSpPr/>
        <p:nvPr/>
      </p:nvGrpSpPr>
      <p:grpSpPr>
        <a:xfrm>
          <a:off x="0" y="0"/>
          <a:ext cx="0" cy="0"/>
          <a:chOff x="0" y="0"/>
          <a:chExt cx="0" cy="0"/>
        </a:xfrm>
      </p:grpSpPr>
      <p:pic>
        <p:nvPicPr>
          <p:cNvPr id="3" name="圖片 2" descr="newnew_16：9-30.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 y="0"/>
            <a:ext cx="12168596" cy="6858000"/>
          </a:xfrm>
          <a:prstGeom prst="rect">
            <a:avLst/>
          </a:prstGeom>
        </p:spPr>
      </p:pic>
      <p:sp>
        <p:nvSpPr>
          <p:cNvPr id="5" name="TextBox 7"/>
          <p:cNvSpPr txBox="1"/>
          <p:nvPr/>
        </p:nvSpPr>
        <p:spPr>
          <a:xfrm>
            <a:off x="911424" y="6472368"/>
            <a:ext cx="3840000" cy="384043"/>
          </a:xfrm>
          <a:prstGeom prst="rect">
            <a:avLst/>
          </a:prstGeom>
          <a:noFill/>
          <a:ln>
            <a:noFill/>
          </a:ln>
        </p:spPr>
        <p:txBody>
          <a:bodyPr wrap="none" rtlCol="0" anchor="ctr" anchorCtr="0">
            <a:norm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TW" sz="1600" dirty="0">
                <a:solidFill>
                  <a:schemeClr val="tx2"/>
                </a:solidFill>
              </a:rPr>
              <a:t>© </a:t>
            </a:r>
            <a:r>
              <a:rPr lang="en-US" altLang="zh-TW" sz="1600" dirty="0" err="1">
                <a:solidFill>
                  <a:schemeClr val="tx2"/>
                </a:solidFill>
              </a:rPr>
              <a:t>Moxa</a:t>
            </a:r>
            <a:r>
              <a:rPr lang="en-US" altLang="zh-TW" sz="1600" dirty="0">
                <a:solidFill>
                  <a:schemeClr val="tx2"/>
                </a:solidFill>
              </a:rPr>
              <a:t> Inc. All rights reserved.</a:t>
            </a:r>
          </a:p>
        </p:txBody>
      </p:sp>
      <p:sp>
        <p:nvSpPr>
          <p:cNvPr id="6" name="TextBox 7"/>
          <p:cNvSpPr txBox="1"/>
          <p:nvPr/>
        </p:nvSpPr>
        <p:spPr>
          <a:xfrm>
            <a:off x="7536160" y="2180861"/>
            <a:ext cx="4608512" cy="864096"/>
          </a:xfrm>
          <a:prstGeom prst="rect">
            <a:avLst/>
          </a:prstGeom>
          <a:noFill/>
          <a:ln>
            <a:noFill/>
          </a:ln>
        </p:spPr>
        <p:txBody>
          <a:bodyPr wrap="none" rtlCol="0" anchor="ctr" anchorCtr="0">
            <a:noAutofit/>
          </a:bodyPr>
          <a:lstStyle/>
          <a:p>
            <a:pPr marL="0" marR="0" lvl="0" indent="0" algn="l" defTabSz="1219170" rtl="0" eaLnBrk="1" fontAlgn="auto" latinLnBrk="0" hangingPunct="1">
              <a:lnSpc>
                <a:spcPct val="100000"/>
              </a:lnSpc>
              <a:spcBef>
                <a:spcPct val="20000"/>
              </a:spcBef>
              <a:spcAft>
                <a:spcPts val="0"/>
              </a:spcAft>
              <a:buClrTx/>
              <a:buSzTx/>
              <a:buFont typeface="Arial" pitchFamily="34" charset="0"/>
              <a:buNone/>
              <a:tabLst/>
              <a:defRPr/>
            </a:pPr>
            <a:r>
              <a:rPr lang="en-US" altLang="zh-TW" sz="6400" b="1" dirty="0">
                <a:solidFill>
                  <a:srgbClr val="008787"/>
                </a:solidFill>
              </a:rPr>
              <a:t>Thank You</a:t>
            </a:r>
          </a:p>
        </p:txBody>
      </p:sp>
    </p:spTree>
    <p:extLst>
      <p:ext uri="{BB962C8B-B14F-4D97-AF65-F5344CB8AC3E}">
        <p14:creationId xmlns:p14="http://schemas.microsoft.com/office/powerpoint/2010/main" val="13271040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cSld name="1_標題投影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AAF2B44-507D-41F7-9704-95633139BF6A}"/>
              </a:ext>
            </a:extLst>
          </p:cNvPr>
          <p:cNvSpPr>
            <a:spLocks noGrp="1"/>
          </p:cNvSpPr>
          <p:nvPr>
            <p:ph type="ctrTitle"/>
          </p:nvPr>
        </p:nvSpPr>
        <p:spPr>
          <a:xfrm>
            <a:off x="1524000" y="1122363"/>
            <a:ext cx="9144000" cy="2387600"/>
          </a:xfrm>
        </p:spPr>
        <p:txBody>
          <a:bodyPr anchor="b"/>
          <a:lstStyle>
            <a:lvl1pPr algn="ctr">
              <a:defRPr sz="6000"/>
            </a:lvl1pPr>
          </a:lstStyle>
          <a:p>
            <a:r>
              <a:rPr lang="en-US" altLang="zh-TW"/>
              <a:t>Click to edit Master title style</a:t>
            </a:r>
            <a:endParaRPr lang="zh-TW" altLang="en-US"/>
          </a:p>
        </p:txBody>
      </p:sp>
      <p:sp>
        <p:nvSpPr>
          <p:cNvPr id="3" name="副標題 2">
            <a:extLst>
              <a:ext uri="{FF2B5EF4-FFF2-40B4-BE49-F238E27FC236}">
                <a16:creationId xmlns:a16="http://schemas.microsoft.com/office/drawing/2014/main" id="{4DF936B8-D9C8-4200-851F-E153BE548B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TW"/>
              <a:t>Click to edit Master subtitle style</a:t>
            </a:r>
            <a:endParaRPr lang="zh-TW" altLang="en-US"/>
          </a:p>
        </p:txBody>
      </p:sp>
      <p:sp>
        <p:nvSpPr>
          <p:cNvPr id="4" name="日期版面配置區 3">
            <a:extLst>
              <a:ext uri="{FF2B5EF4-FFF2-40B4-BE49-F238E27FC236}">
                <a16:creationId xmlns:a16="http://schemas.microsoft.com/office/drawing/2014/main" id="{EBD569D5-ABBB-4598-8DF2-95AA72290F6C}"/>
              </a:ext>
            </a:extLst>
          </p:cNvPr>
          <p:cNvSpPr>
            <a:spLocks noGrp="1"/>
          </p:cNvSpPr>
          <p:nvPr>
            <p:ph type="dt" sz="half" idx="10"/>
          </p:nvPr>
        </p:nvSpPr>
        <p:spPr/>
        <p:txBody>
          <a:bodyPr/>
          <a:lstStyle/>
          <a:p>
            <a:fld id="{3AAE7752-7121-4F4D-BF5E-A2083F25CA24}" type="datetimeFigureOut">
              <a:rPr lang="zh-TW" altLang="en-US" smtClean="0"/>
              <a:t>2024/2/13</a:t>
            </a:fld>
            <a:endParaRPr lang="zh-TW" altLang="en-US"/>
          </a:p>
        </p:txBody>
      </p:sp>
      <p:sp>
        <p:nvSpPr>
          <p:cNvPr id="5" name="頁尾版面配置區 4">
            <a:extLst>
              <a:ext uri="{FF2B5EF4-FFF2-40B4-BE49-F238E27FC236}">
                <a16:creationId xmlns:a16="http://schemas.microsoft.com/office/drawing/2014/main" id="{74CA8B43-38A9-42C5-81CE-4178FDB6DFFA}"/>
              </a:ext>
            </a:extLst>
          </p:cNvPr>
          <p:cNvSpPr>
            <a:spLocks noGrp="1"/>
          </p:cNvSpPr>
          <p:nvPr>
            <p:ph type="ftr" sz="quarter" idx="11"/>
          </p:nvPr>
        </p:nvSpPr>
        <p:spPr/>
        <p:txBody>
          <a:bodyPr/>
          <a:lstStyle/>
          <a:p>
            <a:endParaRPr lang="zh-TW" altLang="en-US"/>
          </a:p>
        </p:txBody>
      </p:sp>
      <p:sp>
        <p:nvSpPr>
          <p:cNvPr id="6" name="投影片編號版面配置區 5">
            <a:extLst>
              <a:ext uri="{FF2B5EF4-FFF2-40B4-BE49-F238E27FC236}">
                <a16:creationId xmlns:a16="http://schemas.microsoft.com/office/drawing/2014/main" id="{13022E06-B4D8-4A25-8FEB-5B408C1FED4D}"/>
              </a:ext>
            </a:extLst>
          </p:cNvPr>
          <p:cNvSpPr>
            <a:spLocks noGrp="1"/>
          </p:cNvSpPr>
          <p:nvPr>
            <p:ph type="sldNum" sz="quarter" idx="12"/>
          </p:nvPr>
        </p:nvSpPr>
        <p:spPr/>
        <p:txBody>
          <a:bodyPr/>
          <a:lstStyle/>
          <a:p>
            <a:fld id="{8D92EB11-DE95-4774-98FE-E352E19295FB}" type="slidenum">
              <a:rPr lang="zh-TW" altLang="en-US" smtClean="0"/>
              <a:t>‹#›</a:t>
            </a:fld>
            <a:endParaRPr lang="zh-TW" altLang="en-US"/>
          </a:p>
        </p:txBody>
      </p:sp>
    </p:spTree>
    <p:extLst>
      <p:ext uri="{BB962C8B-B14F-4D97-AF65-F5344CB8AC3E}">
        <p14:creationId xmlns:p14="http://schemas.microsoft.com/office/powerpoint/2010/main" val="41697182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and Content">
    <p:bg>
      <p:bgRef idx="1001">
        <a:schemeClr val="bg1"/>
      </p:bgRef>
    </p:bg>
    <p:spTree>
      <p:nvGrpSpPr>
        <p:cNvPr id="1" name=""/>
        <p:cNvGrpSpPr/>
        <p:nvPr/>
      </p:nvGrpSpPr>
      <p:grpSpPr>
        <a:xfrm>
          <a:off x="0" y="0"/>
          <a:ext cx="0" cy="0"/>
          <a:chOff x="0" y="0"/>
          <a:chExt cx="0" cy="0"/>
        </a:xfrm>
      </p:grpSpPr>
      <p:pic>
        <p:nvPicPr>
          <p:cNvPr id="4" name="圖片 3" descr="newnew_16：9-28.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7"/>
          <p:cNvSpPr txBox="1"/>
          <p:nvPr userDrawn="1"/>
        </p:nvSpPr>
        <p:spPr>
          <a:xfrm>
            <a:off x="4175787" y="6356585"/>
            <a:ext cx="3840000" cy="480000"/>
          </a:xfrm>
          <a:prstGeom prst="rect">
            <a:avLst/>
          </a:prstGeom>
          <a:noFill/>
          <a:ln>
            <a:noFill/>
          </a:ln>
        </p:spPr>
        <p:txBody>
          <a:bodyPr wrap="none" rtlCol="0" anchor="ctr" anchorCtr="0">
            <a:normAutofit/>
          </a:bodyPr>
          <a:lstStyle/>
          <a:p>
            <a:pPr marL="0" algn="ctr" defTabSz="1219170" rtl="0" eaLnBrk="1" latinLnBrk="0" hangingPunct="1"/>
            <a:r>
              <a:rPr lang="en-US" sz="1600" b="0" kern="1200" dirty="0">
                <a:solidFill>
                  <a:srgbClr val="757575"/>
                </a:solidFill>
                <a:latin typeface="+mn-lt"/>
                <a:ea typeface="+mn-ea"/>
                <a:cs typeface="+mn-cs"/>
              </a:rPr>
              <a:t>Confidential</a:t>
            </a:r>
          </a:p>
        </p:txBody>
      </p:sp>
      <p:sp>
        <p:nvSpPr>
          <p:cNvPr id="3" name="Content Placeholder 2"/>
          <p:cNvSpPr>
            <a:spLocks noGrp="1"/>
          </p:cNvSpPr>
          <p:nvPr>
            <p:ph idx="1"/>
          </p:nvPr>
        </p:nvSpPr>
        <p:spPr>
          <a:xfrm>
            <a:off x="431371" y="1600201"/>
            <a:ext cx="11425269" cy="4525963"/>
          </a:xfrm>
        </p:spPr>
        <p:txBody>
          <a:bodyPr/>
          <a:lstStyle>
            <a:lvl3pPr>
              <a:defRPr b="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31371" y="269776"/>
            <a:ext cx="11425269" cy="950979"/>
          </a:xfrm>
        </p:spPr>
        <p:txBody>
          <a:bodyPr/>
          <a:lstStyle/>
          <a:p>
            <a:r>
              <a:rPr lang="en-US" dirty="0"/>
              <a:t>Click to edit Master title style</a:t>
            </a:r>
          </a:p>
        </p:txBody>
      </p:sp>
      <p:sp>
        <p:nvSpPr>
          <p:cNvPr id="7" name="Slide Number Placeholder 3"/>
          <p:cNvSpPr>
            <a:spLocks noGrp="1"/>
          </p:cNvSpPr>
          <p:nvPr>
            <p:ph type="sldNum" sz="quarter" idx="4"/>
          </p:nvPr>
        </p:nvSpPr>
        <p:spPr>
          <a:xfrm>
            <a:off x="431371" y="6405331"/>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C4667F76-A388-464C-982A-D3F7033E0B34}" type="slidenum">
              <a:rPr lang="en-US" smtClean="0"/>
              <a:pPr/>
              <a:t>‹#›</a:t>
            </a:fld>
            <a:endParaRPr lang="en-US" dirty="0"/>
          </a:p>
        </p:txBody>
      </p:sp>
    </p:spTree>
    <p:extLst>
      <p:ext uri="{BB962C8B-B14F-4D97-AF65-F5344CB8AC3E}">
        <p14:creationId xmlns:p14="http://schemas.microsoft.com/office/powerpoint/2010/main" val="27073834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只有標題">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822689" y="6458460"/>
            <a:ext cx="472779" cy="344709"/>
          </a:xfrm>
          <a:prstGeom prst="rect">
            <a:avLst/>
          </a:prstGeom>
        </p:spPr>
        <p:txBody>
          <a:bodyPr vert="horz" lIns="91440" tIns="45720" rIns="91440" bIns="45720" rtlCol="0" anchor="ctr"/>
          <a:lstStyle>
            <a:lvl1pPr algn="r">
              <a:defRPr sz="1440">
                <a:solidFill>
                  <a:schemeClr val="tx1">
                    <a:tint val="75000"/>
                  </a:schemeClr>
                </a:solidFill>
              </a:defRPr>
            </a:lvl1pPr>
          </a:lstStyle>
          <a:p>
            <a:fld id="{C4667F76-A388-464C-982A-D3F7033E0B34}" type="slidenum">
              <a:rPr lang="en-US" smtClean="0"/>
              <a:pPr/>
              <a:t>‹#›</a:t>
            </a:fld>
            <a:endParaRPr lang="en-US"/>
          </a:p>
        </p:txBody>
      </p:sp>
    </p:spTree>
    <p:extLst>
      <p:ext uri="{BB962C8B-B14F-4D97-AF65-F5344CB8AC3E}">
        <p14:creationId xmlns:p14="http://schemas.microsoft.com/office/powerpoint/2010/main" val="250819203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Product Introduction Template w/subtitles">
    <p:bg>
      <p:bgRef idx="1001">
        <a:schemeClr val="bg1"/>
      </p:bgRef>
    </p:bg>
    <p:spTree>
      <p:nvGrpSpPr>
        <p:cNvPr id="1" name=""/>
        <p:cNvGrpSpPr/>
        <p:nvPr/>
      </p:nvGrpSpPr>
      <p:grpSpPr>
        <a:xfrm>
          <a:off x="0" y="0"/>
          <a:ext cx="0" cy="0"/>
          <a:chOff x="0" y="0"/>
          <a:chExt cx="0" cy="0"/>
        </a:xfrm>
      </p:grpSpPr>
      <p:pic>
        <p:nvPicPr>
          <p:cNvPr id="11" name="圖片 10" descr="newnew_16：9-28.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283"/>
            <a:ext cx="12192000" cy="6858000"/>
          </a:xfrm>
          <a:prstGeom prst="rect">
            <a:avLst/>
          </a:prstGeom>
        </p:spPr>
      </p:pic>
      <p:sp>
        <p:nvSpPr>
          <p:cNvPr id="2" name="Title 1"/>
          <p:cNvSpPr>
            <a:spLocks noGrp="1"/>
          </p:cNvSpPr>
          <p:nvPr>
            <p:ph type="title"/>
          </p:nvPr>
        </p:nvSpPr>
        <p:spPr>
          <a:xfrm>
            <a:off x="431372" y="356660"/>
            <a:ext cx="11425269" cy="758957"/>
          </a:xfrm>
        </p:spPr>
        <p:txBody>
          <a:bodyPr/>
          <a:lstStyle/>
          <a:p>
            <a:r>
              <a:rPr lang="en-US" dirty="0"/>
              <a:t>Click to edit Master title style</a:t>
            </a:r>
          </a:p>
        </p:txBody>
      </p:sp>
      <p:sp>
        <p:nvSpPr>
          <p:cNvPr id="6" name="內容版面配置區 6"/>
          <p:cNvSpPr>
            <a:spLocks noGrp="1"/>
          </p:cNvSpPr>
          <p:nvPr>
            <p:ph sz="quarter" idx="12" hasCustomPrompt="1"/>
          </p:nvPr>
        </p:nvSpPr>
        <p:spPr>
          <a:xfrm>
            <a:off x="431372" y="1124744"/>
            <a:ext cx="11425269" cy="480053"/>
          </a:xfrm>
        </p:spPr>
        <p:txBody>
          <a:bodyPr/>
          <a:lstStyle>
            <a:lvl1pPr>
              <a:buNone/>
              <a:defRPr sz="2933" baseline="0">
                <a:solidFill>
                  <a:schemeClr val="tx2"/>
                </a:solidFill>
              </a:defRPr>
            </a:lvl1pPr>
            <a:lvl2pPr>
              <a:defRPr sz="2667">
                <a:solidFill>
                  <a:srgbClr val="008787"/>
                </a:solidFill>
              </a:defRPr>
            </a:lvl2pPr>
            <a:lvl3pPr>
              <a:defRPr sz="2667">
                <a:solidFill>
                  <a:srgbClr val="008787"/>
                </a:solidFill>
              </a:defRPr>
            </a:lvl3pPr>
            <a:lvl4pPr>
              <a:defRPr sz="2667">
                <a:solidFill>
                  <a:srgbClr val="008787"/>
                </a:solidFill>
              </a:defRPr>
            </a:lvl4pPr>
            <a:lvl5pPr>
              <a:defRPr sz="2667">
                <a:solidFill>
                  <a:srgbClr val="008787"/>
                </a:solidFill>
              </a:defRPr>
            </a:lvl5pPr>
          </a:lstStyle>
          <a:p>
            <a:pPr lvl="0"/>
            <a:r>
              <a:rPr lang="en-US" altLang="zh-TW" dirty="0"/>
              <a:t>Click to add subtitle</a:t>
            </a:r>
            <a:endParaRPr lang="zh-TW" altLang="en-US" dirty="0"/>
          </a:p>
        </p:txBody>
      </p:sp>
      <p:sp>
        <p:nvSpPr>
          <p:cNvPr id="9" name="Picture Placeholder 26">
            <a:extLst>
              <a:ext uri="{FF2B5EF4-FFF2-40B4-BE49-F238E27FC236}">
                <a16:creationId xmlns:a16="http://schemas.microsoft.com/office/drawing/2014/main" id="{ED35BDF3-7127-441D-80F2-1572BFD3788D}"/>
              </a:ext>
            </a:extLst>
          </p:cNvPr>
          <p:cNvSpPr>
            <a:spLocks noGrp="1"/>
          </p:cNvSpPr>
          <p:nvPr>
            <p:ph type="pic" sz="quarter" idx="16" hasCustomPrompt="1"/>
          </p:nvPr>
        </p:nvSpPr>
        <p:spPr>
          <a:xfrm>
            <a:off x="431371" y="1731305"/>
            <a:ext cx="3840000" cy="2886433"/>
          </a:xfrm>
          <a:prstGeom prst="roundRect">
            <a:avLst>
              <a:gd name="adj" fmla="val 6273"/>
            </a:avLst>
          </a:prstGeom>
          <a:ln w="12700">
            <a:noFill/>
          </a:ln>
        </p:spPr>
        <p:txBody>
          <a:bodyPr anchor="ctr" anchorCtr="0"/>
          <a:lstStyle>
            <a:lvl1pPr marL="0" indent="0" algn="ctr">
              <a:buNone/>
              <a:defRPr/>
            </a:lvl1pPr>
          </a:lstStyle>
          <a:p>
            <a:r>
              <a:rPr lang="en-US" dirty="0"/>
              <a:t>Insert Picture Here</a:t>
            </a:r>
          </a:p>
        </p:txBody>
      </p:sp>
      <p:sp>
        <p:nvSpPr>
          <p:cNvPr id="14" name="Picture Placeholder 26">
            <a:extLst>
              <a:ext uri="{FF2B5EF4-FFF2-40B4-BE49-F238E27FC236}">
                <a16:creationId xmlns:a16="http://schemas.microsoft.com/office/drawing/2014/main" id="{73E273BD-5AE8-438B-BADA-93ADF2439A83}"/>
              </a:ext>
            </a:extLst>
          </p:cNvPr>
          <p:cNvSpPr>
            <a:spLocks noGrp="1"/>
          </p:cNvSpPr>
          <p:nvPr>
            <p:ph type="pic" sz="quarter" idx="17" hasCustomPrompt="1"/>
          </p:nvPr>
        </p:nvSpPr>
        <p:spPr>
          <a:xfrm>
            <a:off x="4367808" y="1940095"/>
            <a:ext cx="576064" cy="480000"/>
          </a:xfrm>
          <a:prstGeom prst="roundRect">
            <a:avLst>
              <a:gd name="adj" fmla="val 6273"/>
            </a:avLst>
          </a:prstGeom>
          <a:ln w="12700">
            <a:noFill/>
          </a:ln>
        </p:spPr>
        <p:txBody>
          <a:bodyPr anchor="ctr" anchorCtr="0">
            <a:normAutofit/>
          </a:bodyPr>
          <a:lstStyle>
            <a:lvl1pPr marL="0" indent="0" algn="ctr">
              <a:buNone/>
              <a:defRPr sz="800"/>
            </a:lvl1pPr>
          </a:lstStyle>
          <a:p>
            <a:r>
              <a:rPr lang="en-US" dirty="0"/>
              <a:t>Logo</a:t>
            </a:r>
          </a:p>
        </p:txBody>
      </p:sp>
      <p:sp>
        <p:nvSpPr>
          <p:cNvPr id="15" name="Picture Placeholder 26">
            <a:extLst>
              <a:ext uri="{FF2B5EF4-FFF2-40B4-BE49-F238E27FC236}">
                <a16:creationId xmlns:a16="http://schemas.microsoft.com/office/drawing/2014/main" id="{04D6FE70-DDF7-4698-A167-B6BFBC782399}"/>
              </a:ext>
            </a:extLst>
          </p:cNvPr>
          <p:cNvSpPr>
            <a:spLocks noGrp="1"/>
          </p:cNvSpPr>
          <p:nvPr>
            <p:ph type="pic" sz="quarter" idx="18" hasCustomPrompt="1"/>
          </p:nvPr>
        </p:nvSpPr>
        <p:spPr>
          <a:xfrm>
            <a:off x="4367808" y="2482036"/>
            <a:ext cx="576064" cy="480000"/>
          </a:xfrm>
          <a:prstGeom prst="roundRect">
            <a:avLst>
              <a:gd name="adj" fmla="val 6273"/>
            </a:avLst>
          </a:prstGeom>
          <a:ln w="12700">
            <a:noFill/>
          </a:ln>
        </p:spPr>
        <p:txBody>
          <a:bodyPr anchor="ctr" anchorCtr="0">
            <a:normAutofit/>
          </a:bodyPr>
          <a:lstStyle>
            <a:lvl1pPr marL="0" indent="0" algn="ctr">
              <a:buNone/>
              <a:defRPr sz="800"/>
            </a:lvl1pPr>
          </a:lstStyle>
          <a:p>
            <a:r>
              <a:rPr lang="en-US" dirty="0"/>
              <a:t>Logo</a:t>
            </a:r>
          </a:p>
        </p:txBody>
      </p:sp>
      <p:sp>
        <p:nvSpPr>
          <p:cNvPr id="16" name="Picture Placeholder 26">
            <a:extLst>
              <a:ext uri="{FF2B5EF4-FFF2-40B4-BE49-F238E27FC236}">
                <a16:creationId xmlns:a16="http://schemas.microsoft.com/office/drawing/2014/main" id="{3A51EDA2-87E5-4713-B250-57BEE6600218}"/>
              </a:ext>
            </a:extLst>
          </p:cNvPr>
          <p:cNvSpPr>
            <a:spLocks noGrp="1"/>
          </p:cNvSpPr>
          <p:nvPr>
            <p:ph type="pic" sz="quarter" idx="19" hasCustomPrompt="1"/>
          </p:nvPr>
        </p:nvSpPr>
        <p:spPr>
          <a:xfrm>
            <a:off x="4367808" y="3023977"/>
            <a:ext cx="576064" cy="480000"/>
          </a:xfrm>
          <a:prstGeom prst="roundRect">
            <a:avLst>
              <a:gd name="adj" fmla="val 6273"/>
            </a:avLst>
          </a:prstGeom>
          <a:ln w="12700">
            <a:noFill/>
          </a:ln>
        </p:spPr>
        <p:txBody>
          <a:bodyPr anchor="ctr" anchorCtr="0">
            <a:normAutofit/>
          </a:bodyPr>
          <a:lstStyle>
            <a:lvl1pPr marL="0" indent="0" algn="ctr">
              <a:buNone/>
              <a:defRPr sz="800"/>
            </a:lvl1pPr>
          </a:lstStyle>
          <a:p>
            <a:r>
              <a:rPr lang="en-US" dirty="0"/>
              <a:t>Logo</a:t>
            </a:r>
          </a:p>
        </p:txBody>
      </p:sp>
      <p:sp>
        <p:nvSpPr>
          <p:cNvPr id="17" name="Picture Placeholder 26">
            <a:extLst>
              <a:ext uri="{FF2B5EF4-FFF2-40B4-BE49-F238E27FC236}">
                <a16:creationId xmlns:a16="http://schemas.microsoft.com/office/drawing/2014/main" id="{149FC1F3-0F2D-41A1-96CC-A3687C6100D7}"/>
              </a:ext>
            </a:extLst>
          </p:cNvPr>
          <p:cNvSpPr>
            <a:spLocks noGrp="1"/>
          </p:cNvSpPr>
          <p:nvPr>
            <p:ph type="pic" sz="quarter" idx="20" hasCustomPrompt="1"/>
          </p:nvPr>
        </p:nvSpPr>
        <p:spPr>
          <a:xfrm>
            <a:off x="4367808" y="3565919"/>
            <a:ext cx="576064" cy="480000"/>
          </a:xfrm>
          <a:prstGeom prst="roundRect">
            <a:avLst>
              <a:gd name="adj" fmla="val 6273"/>
            </a:avLst>
          </a:prstGeom>
          <a:ln w="12700">
            <a:noFill/>
          </a:ln>
        </p:spPr>
        <p:txBody>
          <a:bodyPr anchor="ctr" anchorCtr="0">
            <a:normAutofit/>
          </a:bodyPr>
          <a:lstStyle>
            <a:lvl1pPr marL="0" indent="0" algn="ctr">
              <a:buNone/>
              <a:defRPr sz="800"/>
            </a:lvl1pPr>
          </a:lstStyle>
          <a:p>
            <a:r>
              <a:rPr lang="en-US" dirty="0"/>
              <a:t>Logo</a:t>
            </a:r>
          </a:p>
        </p:txBody>
      </p:sp>
      <p:sp>
        <p:nvSpPr>
          <p:cNvPr id="18" name="Picture Placeholder 26">
            <a:extLst>
              <a:ext uri="{FF2B5EF4-FFF2-40B4-BE49-F238E27FC236}">
                <a16:creationId xmlns:a16="http://schemas.microsoft.com/office/drawing/2014/main" id="{EB543E68-1EC2-4A79-B8BA-595B17077A87}"/>
              </a:ext>
            </a:extLst>
          </p:cNvPr>
          <p:cNvSpPr>
            <a:spLocks noGrp="1"/>
          </p:cNvSpPr>
          <p:nvPr>
            <p:ph type="pic" sz="quarter" idx="21" hasCustomPrompt="1"/>
          </p:nvPr>
        </p:nvSpPr>
        <p:spPr>
          <a:xfrm>
            <a:off x="4367808" y="4137735"/>
            <a:ext cx="576064" cy="480000"/>
          </a:xfrm>
          <a:prstGeom prst="roundRect">
            <a:avLst>
              <a:gd name="adj" fmla="val 6273"/>
            </a:avLst>
          </a:prstGeom>
          <a:ln w="12700">
            <a:noFill/>
          </a:ln>
        </p:spPr>
        <p:txBody>
          <a:bodyPr anchor="ctr" anchorCtr="0">
            <a:normAutofit/>
          </a:bodyPr>
          <a:lstStyle>
            <a:lvl1pPr marL="0" indent="0" algn="ctr">
              <a:buNone/>
              <a:defRPr sz="800"/>
            </a:lvl1pPr>
          </a:lstStyle>
          <a:p>
            <a:r>
              <a:rPr lang="en-US" dirty="0"/>
              <a:t>Logo</a:t>
            </a:r>
          </a:p>
        </p:txBody>
      </p:sp>
      <p:sp>
        <p:nvSpPr>
          <p:cNvPr id="19" name="Line 47">
            <a:extLst>
              <a:ext uri="{FF2B5EF4-FFF2-40B4-BE49-F238E27FC236}">
                <a16:creationId xmlns:a16="http://schemas.microsoft.com/office/drawing/2014/main" id="{14AC3E9D-4433-448C-A7DD-4A85EF1DD628}"/>
              </a:ext>
            </a:extLst>
          </p:cNvPr>
          <p:cNvSpPr>
            <a:spLocks noChangeShapeType="1"/>
          </p:cNvSpPr>
          <p:nvPr userDrawn="1"/>
        </p:nvSpPr>
        <p:spPr bwMode="auto">
          <a:xfrm flipH="1">
            <a:off x="5375243" y="1731300"/>
            <a:ext cx="1356" cy="4394864"/>
          </a:xfrm>
          <a:prstGeom prst="line">
            <a:avLst/>
          </a:prstGeom>
          <a:noFill/>
          <a:ln w="9525">
            <a:solidFill>
              <a:schemeClr val="tx1">
                <a:lumMod val="50000"/>
                <a:lumOff val="50000"/>
              </a:schemeClr>
            </a:solidFill>
            <a:prstDash val="dash"/>
            <a:round/>
            <a:headEnd/>
            <a:tailEnd/>
          </a:ln>
        </p:spPr>
        <p:txBody>
          <a:bodyPr/>
          <a:lstStyle/>
          <a:p>
            <a:endParaRPr lang="zh-TW" altLang="en-US" sz="2400"/>
          </a:p>
        </p:txBody>
      </p:sp>
      <p:sp>
        <p:nvSpPr>
          <p:cNvPr id="21" name="Content Placeholder 2">
            <a:extLst>
              <a:ext uri="{FF2B5EF4-FFF2-40B4-BE49-F238E27FC236}">
                <a16:creationId xmlns:a16="http://schemas.microsoft.com/office/drawing/2014/main" id="{E302F495-5619-4E84-84B5-5F5962EBA0D6}"/>
              </a:ext>
            </a:extLst>
          </p:cNvPr>
          <p:cNvSpPr>
            <a:spLocks noGrp="1"/>
          </p:cNvSpPr>
          <p:nvPr>
            <p:ph idx="22" hasCustomPrompt="1"/>
          </p:nvPr>
        </p:nvSpPr>
        <p:spPr>
          <a:xfrm>
            <a:off x="431376" y="4744241"/>
            <a:ext cx="4508433" cy="1381927"/>
          </a:xfrm>
        </p:spPr>
        <p:txBody>
          <a:bodyPr>
            <a:normAutofit/>
          </a:bodyPr>
          <a:lstStyle>
            <a:lvl1pPr marL="0" indent="0">
              <a:buNone/>
              <a:defRPr sz="1600" b="0"/>
            </a:lvl1pPr>
            <a:lvl3pPr>
              <a:defRPr b="0"/>
            </a:lvl3pPr>
          </a:lstStyle>
          <a:p>
            <a:pPr lvl="0"/>
            <a:r>
              <a:rPr lang="en-US" dirty="0"/>
              <a:t>Enter Market Information here</a:t>
            </a:r>
          </a:p>
        </p:txBody>
      </p:sp>
      <p:sp>
        <p:nvSpPr>
          <p:cNvPr id="25" name="Slide Number Placeholder 3">
            <a:extLst>
              <a:ext uri="{FF2B5EF4-FFF2-40B4-BE49-F238E27FC236}">
                <a16:creationId xmlns:a16="http://schemas.microsoft.com/office/drawing/2014/main" id="{20EFEA10-45E3-4B14-B4BC-ED5AD64D23EB}"/>
              </a:ext>
            </a:extLst>
          </p:cNvPr>
          <p:cNvSpPr>
            <a:spLocks noGrp="1"/>
          </p:cNvSpPr>
          <p:nvPr>
            <p:ph type="sldNum" sz="quarter" idx="4"/>
          </p:nvPr>
        </p:nvSpPr>
        <p:spPr>
          <a:xfrm>
            <a:off x="431373" y="6405332"/>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C4667F76-A388-464C-982A-D3F7033E0B34}" type="slidenum">
              <a:rPr lang="en-US" smtClean="0"/>
              <a:pPr/>
              <a:t>‹#›</a:t>
            </a:fld>
            <a:endParaRPr lang="en-US"/>
          </a:p>
        </p:txBody>
      </p:sp>
      <p:sp>
        <p:nvSpPr>
          <p:cNvPr id="26" name="TextBox 7">
            <a:extLst>
              <a:ext uri="{FF2B5EF4-FFF2-40B4-BE49-F238E27FC236}">
                <a16:creationId xmlns:a16="http://schemas.microsoft.com/office/drawing/2014/main" id="{DB113F5D-A994-4B31-9EFF-19B68DA86B10}"/>
              </a:ext>
            </a:extLst>
          </p:cNvPr>
          <p:cNvSpPr txBox="1"/>
          <p:nvPr userDrawn="1"/>
        </p:nvSpPr>
        <p:spPr>
          <a:xfrm>
            <a:off x="4175787" y="6356585"/>
            <a:ext cx="3840000" cy="480000"/>
          </a:xfrm>
          <a:prstGeom prst="rect">
            <a:avLst/>
          </a:prstGeom>
          <a:noFill/>
          <a:ln>
            <a:noFill/>
          </a:ln>
        </p:spPr>
        <p:txBody>
          <a:bodyPr wrap="none" rtlCol="0" anchor="ctr" anchorCtr="0">
            <a:normAutofit/>
          </a:bodyPr>
          <a:lstStyle/>
          <a:p>
            <a:pPr marL="0" algn="ctr" defTabSz="1219110" rtl="0" eaLnBrk="1" latinLnBrk="0" hangingPunct="1"/>
            <a:r>
              <a:rPr lang="en-US" sz="1600" b="0" kern="1200">
                <a:solidFill>
                  <a:srgbClr val="757575"/>
                </a:solidFill>
                <a:latin typeface="+mn-lt"/>
                <a:ea typeface="+mn-ea"/>
                <a:cs typeface="+mn-cs"/>
              </a:rPr>
              <a:t>Confidential</a:t>
            </a:r>
          </a:p>
        </p:txBody>
      </p:sp>
      <p:sp>
        <p:nvSpPr>
          <p:cNvPr id="30" name="Text Placeholder 11">
            <a:extLst>
              <a:ext uri="{FF2B5EF4-FFF2-40B4-BE49-F238E27FC236}">
                <a16:creationId xmlns:a16="http://schemas.microsoft.com/office/drawing/2014/main" id="{A3829A63-7D52-4FDC-9F5D-32B69C326A8F}"/>
              </a:ext>
            </a:extLst>
          </p:cNvPr>
          <p:cNvSpPr>
            <a:spLocks noGrp="1"/>
          </p:cNvSpPr>
          <p:nvPr>
            <p:ph type="body" sz="quarter" idx="24"/>
          </p:nvPr>
        </p:nvSpPr>
        <p:spPr>
          <a:xfrm>
            <a:off x="5578475" y="4744239"/>
            <a:ext cx="6273800" cy="1381927"/>
          </a:xfrm>
          <a:prstGeom prst="roundRect">
            <a:avLst/>
          </a:prstGeom>
          <a:solidFill>
            <a:srgbClr val="F4F6F4">
              <a:alpha val="80000"/>
            </a:srgbClr>
          </a:solidFill>
          <a:ln>
            <a:noFill/>
          </a:ln>
        </p:spPr>
        <p:txBody>
          <a:bodyPr>
            <a:noAutofit/>
          </a:bodyPr>
          <a:lstStyle>
            <a:lvl1pPr marL="0" indent="0">
              <a:buNone/>
              <a:defRPr sz="1800">
                <a:solidFill>
                  <a:schemeClr val="tx2"/>
                </a:solidFill>
              </a:defRPr>
            </a:lvl1pPr>
            <a:lvl2pPr marL="228589" indent="-150807">
              <a:buFont typeface="Wingdings" panose="05000000000000000000" pitchFamily="2" charset="2"/>
              <a:buChar char="§"/>
              <a:defRPr sz="1200">
                <a:solidFill>
                  <a:schemeClr val="tx1">
                    <a:lumMod val="75000"/>
                    <a:lumOff val="25000"/>
                  </a:schemeClr>
                </a:solidFill>
              </a:defRPr>
            </a:lvl2pPr>
          </a:lstStyle>
          <a:p>
            <a:pPr lvl="0"/>
            <a:r>
              <a:rPr lang="en-US" dirty="0"/>
              <a:t>Click to edit Master text styles</a:t>
            </a:r>
          </a:p>
          <a:p>
            <a:pPr lvl="1"/>
            <a:r>
              <a:rPr lang="en-US" dirty="0"/>
              <a:t>Second level</a:t>
            </a:r>
          </a:p>
        </p:txBody>
      </p:sp>
      <p:sp>
        <p:nvSpPr>
          <p:cNvPr id="31" name="Text Placeholder 11">
            <a:extLst>
              <a:ext uri="{FF2B5EF4-FFF2-40B4-BE49-F238E27FC236}">
                <a16:creationId xmlns:a16="http://schemas.microsoft.com/office/drawing/2014/main" id="{7F93B668-1EE7-49E0-831B-02ED4C98895F}"/>
              </a:ext>
            </a:extLst>
          </p:cNvPr>
          <p:cNvSpPr>
            <a:spLocks noGrp="1"/>
          </p:cNvSpPr>
          <p:nvPr>
            <p:ph type="body" sz="quarter" idx="25"/>
          </p:nvPr>
        </p:nvSpPr>
        <p:spPr>
          <a:xfrm>
            <a:off x="5578475" y="1729134"/>
            <a:ext cx="6273800" cy="1381927"/>
          </a:xfrm>
          <a:prstGeom prst="roundRect">
            <a:avLst/>
          </a:prstGeom>
          <a:solidFill>
            <a:srgbClr val="F4F6F4">
              <a:alpha val="80000"/>
            </a:srgbClr>
          </a:solidFill>
          <a:ln>
            <a:noFill/>
          </a:ln>
        </p:spPr>
        <p:txBody>
          <a:bodyPr>
            <a:noAutofit/>
          </a:bodyPr>
          <a:lstStyle>
            <a:lvl1pPr marL="0" indent="0">
              <a:buNone/>
              <a:defRPr sz="1800">
                <a:solidFill>
                  <a:schemeClr val="tx2"/>
                </a:solidFill>
              </a:defRPr>
            </a:lvl1pPr>
            <a:lvl2pPr marL="228589" indent="-150807">
              <a:buFont typeface="Wingdings" panose="05000000000000000000" pitchFamily="2" charset="2"/>
              <a:buChar char="§"/>
              <a:defRPr sz="1200">
                <a:solidFill>
                  <a:schemeClr val="tx1">
                    <a:lumMod val="75000"/>
                    <a:lumOff val="25000"/>
                  </a:schemeClr>
                </a:solidFill>
              </a:defRPr>
            </a:lvl2pPr>
          </a:lstStyle>
          <a:p>
            <a:pPr lvl="0"/>
            <a:r>
              <a:rPr lang="en-US" dirty="0"/>
              <a:t>Click to edit Master text styles</a:t>
            </a:r>
          </a:p>
          <a:p>
            <a:pPr lvl="1"/>
            <a:r>
              <a:rPr lang="en-US" dirty="0"/>
              <a:t>Second level</a:t>
            </a:r>
          </a:p>
        </p:txBody>
      </p:sp>
      <p:sp>
        <p:nvSpPr>
          <p:cNvPr id="32" name="Text Placeholder 11">
            <a:extLst>
              <a:ext uri="{FF2B5EF4-FFF2-40B4-BE49-F238E27FC236}">
                <a16:creationId xmlns:a16="http://schemas.microsoft.com/office/drawing/2014/main" id="{B9216988-B861-4A0F-AFA7-C26DBA223202}"/>
              </a:ext>
            </a:extLst>
          </p:cNvPr>
          <p:cNvSpPr>
            <a:spLocks noGrp="1"/>
          </p:cNvSpPr>
          <p:nvPr>
            <p:ph type="body" sz="quarter" idx="26"/>
          </p:nvPr>
        </p:nvSpPr>
        <p:spPr>
          <a:xfrm>
            <a:off x="5578475" y="3247103"/>
            <a:ext cx="6273800" cy="1381927"/>
          </a:xfrm>
          <a:prstGeom prst="roundRect">
            <a:avLst/>
          </a:prstGeom>
          <a:solidFill>
            <a:srgbClr val="F4F6F4">
              <a:alpha val="80000"/>
            </a:srgbClr>
          </a:solidFill>
          <a:ln>
            <a:noFill/>
          </a:ln>
        </p:spPr>
        <p:txBody>
          <a:bodyPr>
            <a:noAutofit/>
          </a:bodyPr>
          <a:lstStyle>
            <a:lvl1pPr marL="0" indent="0">
              <a:buNone/>
              <a:defRPr sz="1800">
                <a:solidFill>
                  <a:schemeClr val="tx2"/>
                </a:solidFill>
              </a:defRPr>
            </a:lvl1pPr>
            <a:lvl2pPr marL="228589" indent="-150807">
              <a:buFont typeface="Wingdings" panose="05000000000000000000" pitchFamily="2" charset="2"/>
              <a:buChar char="§"/>
              <a:defRPr sz="1200">
                <a:solidFill>
                  <a:schemeClr val="tx1">
                    <a:lumMod val="75000"/>
                    <a:lumOff val="25000"/>
                  </a:schemeClr>
                </a:solidFill>
              </a:defRPr>
            </a:lvl2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3507394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80088-5BFD-B2E6-3CA7-0054B708B99E}"/>
              </a:ext>
            </a:extLst>
          </p:cNvPr>
          <p:cNvSpPr>
            <a:spLocks noGrp="1"/>
          </p:cNvSpPr>
          <p:nvPr>
            <p:ph type="title"/>
          </p:nvPr>
        </p:nvSpPr>
        <p:spPr>
          <a:xfrm>
            <a:off x="839788" y="365125"/>
            <a:ext cx="10515600" cy="1325563"/>
          </a:xfrm>
        </p:spPr>
        <p:txBody>
          <a:bodyPr/>
          <a:lstStyle/>
          <a:p>
            <a:r>
              <a:rPr lang="en-US"/>
              <a:t>Click to edit Master title style</a:t>
            </a:r>
            <a:endParaRPr lang="en-DE"/>
          </a:p>
        </p:txBody>
      </p:sp>
      <p:sp>
        <p:nvSpPr>
          <p:cNvPr id="3" name="Text Placeholder 2">
            <a:extLst>
              <a:ext uri="{FF2B5EF4-FFF2-40B4-BE49-F238E27FC236}">
                <a16:creationId xmlns:a16="http://schemas.microsoft.com/office/drawing/2014/main" id="{D85E631F-6200-B1E8-2E85-F19CC2B484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215178-01EC-9186-76F8-6D654EC205D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5" name="Text Placeholder 4">
            <a:extLst>
              <a:ext uri="{FF2B5EF4-FFF2-40B4-BE49-F238E27FC236}">
                <a16:creationId xmlns:a16="http://schemas.microsoft.com/office/drawing/2014/main" id="{882EAF0D-7F8E-CA42-18A0-9B71C592E4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8CDE79-07EA-9F80-AA99-7F8D8FBBA9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7" name="Date Placeholder 6">
            <a:extLst>
              <a:ext uri="{FF2B5EF4-FFF2-40B4-BE49-F238E27FC236}">
                <a16:creationId xmlns:a16="http://schemas.microsoft.com/office/drawing/2014/main" id="{D7E06EF9-0DC6-D3AA-1706-014DFE32263B}"/>
              </a:ext>
            </a:extLst>
          </p:cNvPr>
          <p:cNvSpPr>
            <a:spLocks noGrp="1"/>
          </p:cNvSpPr>
          <p:nvPr>
            <p:ph type="dt" sz="half" idx="10"/>
          </p:nvPr>
        </p:nvSpPr>
        <p:spPr/>
        <p:txBody>
          <a:bodyPr/>
          <a:lstStyle/>
          <a:p>
            <a:fld id="{99E64DF6-71D7-45E9-B8D3-504D31D03CD8}" type="datetimeFigureOut">
              <a:rPr lang="en-DE" smtClean="0"/>
              <a:t>02/13/2024</a:t>
            </a:fld>
            <a:endParaRPr lang="en-DE"/>
          </a:p>
        </p:txBody>
      </p:sp>
      <p:sp>
        <p:nvSpPr>
          <p:cNvPr id="8" name="Footer Placeholder 7">
            <a:extLst>
              <a:ext uri="{FF2B5EF4-FFF2-40B4-BE49-F238E27FC236}">
                <a16:creationId xmlns:a16="http://schemas.microsoft.com/office/drawing/2014/main" id="{D79A52D1-E77E-AD83-33B7-C9EE300C70AE}"/>
              </a:ext>
            </a:extLst>
          </p:cNvPr>
          <p:cNvSpPr>
            <a:spLocks noGrp="1"/>
          </p:cNvSpPr>
          <p:nvPr>
            <p:ph type="ftr" sz="quarter" idx="11"/>
          </p:nvPr>
        </p:nvSpPr>
        <p:spPr/>
        <p:txBody>
          <a:bodyPr/>
          <a:lstStyle/>
          <a:p>
            <a:endParaRPr lang="en-DE"/>
          </a:p>
        </p:txBody>
      </p:sp>
      <p:sp>
        <p:nvSpPr>
          <p:cNvPr id="9" name="Slide Number Placeholder 8">
            <a:extLst>
              <a:ext uri="{FF2B5EF4-FFF2-40B4-BE49-F238E27FC236}">
                <a16:creationId xmlns:a16="http://schemas.microsoft.com/office/drawing/2014/main" id="{58BA0C4F-E9EF-FF35-2894-808511EC6D5B}"/>
              </a:ext>
            </a:extLst>
          </p:cNvPr>
          <p:cNvSpPr>
            <a:spLocks noGrp="1"/>
          </p:cNvSpPr>
          <p:nvPr>
            <p:ph type="sldNum" sz="quarter" idx="12"/>
          </p:nvPr>
        </p:nvSpPr>
        <p:spPr/>
        <p:txBody>
          <a:bodyPr/>
          <a:lstStyle/>
          <a:p>
            <a:fld id="{A2F8711B-5DCB-41E5-906D-8640C739F859}" type="slidenum">
              <a:rPr lang="en-DE" smtClean="0"/>
              <a:t>‹#›</a:t>
            </a:fld>
            <a:endParaRPr lang="en-DE"/>
          </a:p>
        </p:txBody>
      </p:sp>
    </p:spTree>
    <p:extLst>
      <p:ext uri="{BB962C8B-B14F-4D97-AF65-F5344CB8AC3E}">
        <p14:creationId xmlns:p14="http://schemas.microsoft.com/office/powerpoint/2010/main" val="1543648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CBB4D-F8A0-2313-0195-75813893D7B9}"/>
              </a:ext>
            </a:extLst>
          </p:cNvPr>
          <p:cNvSpPr>
            <a:spLocks noGrp="1"/>
          </p:cNvSpPr>
          <p:nvPr>
            <p:ph type="title"/>
          </p:nvPr>
        </p:nvSpPr>
        <p:spPr/>
        <p:txBody>
          <a:bodyPr/>
          <a:lstStyle/>
          <a:p>
            <a:r>
              <a:rPr lang="en-US"/>
              <a:t>Click to edit Master title style</a:t>
            </a:r>
            <a:endParaRPr lang="en-DE"/>
          </a:p>
        </p:txBody>
      </p:sp>
      <p:sp>
        <p:nvSpPr>
          <p:cNvPr id="3" name="Date Placeholder 2">
            <a:extLst>
              <a:ext uri="{FF2B5EF4-FFF2-40B4-BE49-F238E27FC236}">
                <a16:creationId xmlns:a16="http://schemas.microsoft.com/office/drawing/2014/main" id="{6D353AB7-FCC6-704D-1B72-F24391450D31}"/>
              </a:ext>
            </a:extLst>
          </p:cNvPr>
          <p:cNvSpPr>
            <a:spLocks noGrp="1"/>
          </p:cNvSpPr>
          <p:nvPr>
            <p:ph type="dt" sz="half" idx="10"/>
          </p:nvPr>
        </p:nvSpPr>
        <p:spPr/>
        <p:txBody>
          <a:bodyPr/>
          <a:lstStyle/>
          <a:p>
            <a:fld id="{99E64DF6-71D7-45E9-B8D3-504D31D03CD8}" type="datetimeFigureOut">
              <a:rPr lang="en-DE" smtClean="0"/>
              <a:t>02/13/2024</a:t>
            </a:fld>
            <a:endParaRPr lang="en-DE"/>
          </a:p>
        </p:txBody>
      </p:sp>
      <p:sp>
        <p:nvSpPr>
          <p:cNvPr id="4" name="Footer Placeholder 3">
            <a:extLst>
              <a:ext uri="{FF2B5EF4-FFF2-40B4-BE49-F238E27FC236}">
                <a16:creationId xmlns:a16="http://schemas.microsoft.com/office/drawing/2014/main" id="{2B51B454-475F-718C-183D-4F5752CAED86}"/>
              </a:ext>
            </a:extLst>
          </p:cNvPr>
          <p:cNvSpPr>
            <a:spLocks noGrp="1"/>
          </p:cNvSpPr>
          <p:nvPr>
            <p:ph type="ftr" sz="quarter" idx="11"/>
          </p:nvPr>
        </p:nvSpPr>
        <p:spPr/>
        <p:txBody>
          <a:bodyPr/>
          <a:lstStyle/>
          <a:p>
            <a:endParaRPr lang="en-DE"/>
          </a:p>
        </p:txBody>
      </p:sp>
      <p:sp>
        <p:nvSpPr>
          <p:cNvPr id="5" name="Slide Number Placeholder 4">
            <a:extLst>
              <a:ext uri="{FF2B5EF4-FFF2-40B4-BE49-F238E27FC236}">
                <a16:creationId xmlns:a16="http://schemas.microsoft.com/office/drawing/2014/main" id="{D193BB59-5461-7AA3-0666-3DA67334F684}"/>
              </a:ext>
            </a:extLst>
          </p:cNvPr>
          <p:cNvSpPr>
            <a:spLocks noGrp="1"/>
          </p:cNvSpPr>
          <p:nvPr>
            <p:ph type="sldNum" sz="quarter" idx="12"/>
          </p:nvPr>
        </p:nvSpPr>
        <p:spPr/>
        <p:txBody>
          <a:bodyPr/>
          <a:lstStyle/>
          <a:p>
            <a:fld id="{A2F8711B-5DCB-41E5-906D-8640C739F859}" type="slidenum">
              <a:rPr lang="en-DE" smtClean="0"/>
              <a:t>‹#›</a:t>
            </a:fld>
            <a:endParaRPr lang="en-DE"/>
          </a:p>
        </p:txBody>
      </p:sp>
    </p:spTree>
    <p:extLst>
      <p:ext uri="{BB962C8B-B14F-4D97-AF65-F5344CB8AC3E}">
        <p14:creationId xmlns:p14="http://schemas.microsoft.com/office/powerpoint/2010/main" val="78696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E808E8-D0F4-9298-5384-3DC17170D38E}"/>
              </a:ext>
            </a:extLst>
          </p:cNvPr>
          <p:cNvSpPr>
            <a:spLocks noGrp="1"/>
          </p:cNvSpPr>
          <p:nvPr>
            <p:ph type="dt" sz="half" idx="10"/>
          </p:nvPr>
        </p:nvSpPr>
        <p:spPr/>
        <p:txBody>
          <a:bodyPr/>
          <a:lstStyle/>
          <a:p>
            <a:fld id="{99E64DF6-71D7-45E9-B8D3-504D31D03CD8}" type="datetimeFigureOut">
              <a:rPr lang="en-DE" smtClean="0"/>
              <a:t>02/13/2024</a:t>
            </a:fld>
            <a:endParaRPr lang="en-DE"/>
          </a:p>
        </p:txBody>
      </p:sp>
      <p:sp>
        <p:nvSpPr>
          <p:cNvPr id="3" name="Footer Placeholder 2">
            <a:extLst>
              <a:ext uri="{FF2B5EF4-FFF2-40B4-BE49-F238E27FC236}">
                <a16:creationId xmlns:a16="http://schemas.microsoft.com/office/drawing/2014/main" id="{0CA7824C-C49C-B7B2-AA47-FF5A51FB3CD3}"/>
              </a:ext>
            </a:extLst>
          </p:cNvPr>
          <p:cNvSpPr>
            <a:spLocks noGrp="1"/>
          </p:cNvSpPr>
          <p:nvPr>
            <p:ph type="ftr" sz="quarter" idx="11"/>
          </p:nvPr>
        </p:nvSpPr>
        <p:spPr/>
        <p:txBody>
          <a:bodyPr/>
          <a:lstStyle/>
          <a:p>
            <a:endParaRPr lang="en-DE"/>
          </a:p>
        </p:txBody>
      </p:sp>
      <p:sp>
        <p:nvSpPr>
          <p:cNvPr id="4" name="Slide Number Placeholder 3">
            <a:extLst>
              <a:ext uri="{FF2B5EF4-FFF2-40B4-BE49-F238E27FC236}">
                <a16:creationId xmlns:a16="http://schemas.microsoft.com/office/drawing/2014/main" id="{B92C98C2-7B79-97E1-38A7-65441C92FD91}"/>
              </a:ext>
            </a:extLst>
          </p:cNvPr>
          <p:cNvSpPr>
            <a:spLocks noGrp="1"/>
          </p:cNvSpPr>
          <p:nvPr>
            <p:ph type="sldNum" sz="quarter" idx="12"/>
          </p:nvPr>
        </p:nvSpPr>
        <p:spPr/>
        <p:txBody>
          <a:bodyPr/>
          <a:lstStyle/>
          <a:p>
            <a:fld id="{A2F8711B-5DCB-41E5-906D-8640C739F859}" type="slidenum">
              <a:rPr lang="en-DE" smtClean="0"/>
              <a:t>‹#›</a:t>
            </a:fld>
            <a:endParaRPr lang="en-DE"/>
          </a:p>
        </p:txBody>
      </p:sp>
    </p:spTree>
    <p:extLst>
      <p:ext uri="{BB962C8B-B14F-4D97-AF65-F5344CB8AC3E}">
        <p14:creationId xmlns:p14="http://schemas.microsoft.com/office/powerpoint/2010/main" val="2465410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029D5-8072-0319-39B9-95D8E19E86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DE"/>
          </a:p>
        </p:txBody>
      </p:sp>
      <p:sp>
        <p:nvSpPr>
          <p:cNvPr id="3" name="Content Placeholder 2">
            <a:extLst>
              <a:ext uri="{FF2B5EF4-FFF2-40B4-BE49-F238E27FC236}">
                <a16:creationId xmlns:a16="http://schemas.microsoft.com/office/drawing/2014/main" id="{6EFD0806-196F-4AC8-1B18-F4545D8546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Text Placeholder 3">
            <a:extLst>
              <a:ext uri="{FF2B5EF4-FFF2-40B4-BE49-F238E27FC236}">
                <a16:creationId xmlns:a16="http://schemas.microsoft.com/office/drawing/2014/main" id="{7546750F-0A57-50B1-BADF-D81CAC6F2D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45B3EB-5E2D-F9DC-EB8E-E6049CE44249}"/>
              </a:ext>
            </a:extLst>
          </p:cNvPr>
          <p:cNvSpPr>
            <a:spLocks noGrp="1"/>
          </p:cNvSpPr>
          <p:nvPr>
            <p:ph type="dt" sz="half" idx="10"/>
          </p:nvPr>
        </p:nvSpPr>
        <p:spPr/>
        <p:txBody>
          <a:bodyPr/>
          <a:lstStyle/>
          <a:p>
            <a:fld id="{99E64DF6-71D7-45E9-B8D3-504D31D03CD8}" type="datetimeFigureOut">
              <a:rPr lang="en-DE" smtClean="0"/>
              <a:t>02/13/2024</a:t>
            </a:fld>
            <a:endParaRPr lang="en-DE"/>
          </a:p>
        </p:txBody>
      </p:sp>
      <p:sp>
        <p:nvSpPr>
          <p:cNvPr id="6" name="Footer Placeholder 5">
            <a:extLst>
              <a:ext uri="{FF2B5EF4-FFF2-40B4-BE49-F238E27FC236}">
                <a16:creationId xmlns:a16="http://schemas.microsoft.com/office/drawing/2014/main" id="{C5B7F9D0-3C7E-C02E-039B-1921D4D665F7}"/>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B25AB3F7-6EB5-800F-39EA-0464C6C3076C}"/>
              </a:ext>
            </a:extLst>
          </p:cNvPr>
          <p:cNvSpPr>
            <a:spLocks noGrp="1"/>
          </p:cNvSpPr>
          <p:nvPr>
            <p:ph type="sldNum" sz="quarter" idx="12"/>
          </p:nvPr>
        </p:nvSpPr>
        <p:spPr/>
        <p:txBody>
          <a:bodyPr/>
          <a:lstStyle/>
          <a:p>
            <a:fld id="{A2F8711B-5DCB-41E5-906D-8640C739F859}" type="slidenum">
              <a:rPr lang="en-DE" smtClean="0"/>
              <a:t>‹#›</a:t>
            </a:fld>
            <a:endParaRPr lang="en-DE"/>
          </a:p>
        </p:txBody>
      </p:sp>
    </p:spTree>
    <p:extLst>
      <p:ext uri="{BB962C8B-B14F-4D97-AF65-F5344CB8AC3E}">
        <p14:creationId xmlns:p14="http://schemas.microsoft.com/office/powerpoint/2010/main" val="591609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18B4D-4D20-747A-8B12-6931E26921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DE"/>
          </a:p>
        </p:txBody>
      </p:sp>
      <p:sp>
        <p:nvSpPr>
          <p:cNvPr id="3" name="Picture Placeholder 2">
            <a:extLst>
              <a:ext uri="{FF2B5EF4-FFF2-40B4-BE49-F238E27FC236}">
                <a16:creationId xmlns:a16="http://schemas.microsoft.com/office/drawing/2014/main" id="{E26408F4-61E8-FB6B-F0F9-20E53201C2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DE"/>
          </a:p>
        </p:txBody>
      </p:sp>
      <p:sp>
        <p:nvSpPr>
          <p:cNvPr id="4" name="Text Placeholder 3">
            <a:extLst>
              <a:ext uri="{FF2B5EF4-FFF2-40B4-BE49-F238E27FC236}">
                <a16:creationId xmlns:a16="http://schemas.microsoft.com/office/drawing/2014/main" id="{B651E07C-68F7-E4D9-768C-CE294B649A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CE4410-3CD2-7D82-64DB-08FB60A090E5}"/>
              </a:ext>
            </a:extLst>
          </p:cNvPr>
          <p:cNvSpPr>
            <a:spLocks noGrp="1"/>
          </p:cNvSpPr>
          <p:nvPr>
            <p:ph type="dt" sz="half" idx="10"/>
          </p:nvPr>
        </p:nvSpPr>
        <p:spPr/>
        <p:txBody>
          <a:bodyPr/>
          <a:lstStyle/>
          <a:p>
            <a:fld id="{99E64DF6-71D7-45E9-B8D3-504D31D03CD8}" type="datetimeFigureOut">
              <a:rPr lang="en-DE" smtClean="0"/>
              <a:t>02/13/2024</a:t>
            </a:fld>
            <a:endParaRPr lang="en-DE"/>
          </a:p>
        </p:txBody>
      </p:sp>
      <p:sp>
        <p:nvSpPr>
          <p:cNvPr id="6" name="Footer Placeholder 5">
            <a:extLst>
              <a:ext uri="{FF2B5EF4-FFF2-40B4-BE49-F238E27FC236}">
                <a16:creationId xmlns:a16="http://schemas.microsoft.com/office/drawing/2014/main" id="{4313BF34-7D5C-9E97-100A-4B7C2A0747C0}"/>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0F97BA1D-171A-81E0-0972-0CE73DB63F9F}"/>
              </a:ext>
            </a:extLst>
          </p:cNvPr>
          <p:cNvSpPr>
            <a:spLocks noGrp="1"/>
          </p:cNvSpPr>
          <p:nvPr>
            <p:ph type="sldNum" sz="quarter" idx="12"/>
          </p:nvPr>
        </p:nvSpPr>
        <p:spPr/>
        <p:txBody>
          <a:bodyPr/>
          <a:lstStyle/>
          <a:p>
            <a:fld id="{A2F8711B-5DCB-41E5-906D-8640C739F859}" type="slidenum">
              <a:rPr lang="en-DE" smtClean="0"/>
              <a:t>‹#›</a:t>
            </a:fld>
            <a:endParaRPr lang="en-DE"/>
          </a:p>
        </p:txBody>
      </p:sp>
    </p:spTree>
    <p:extLst>
      <p:ext uri="{BB962C8B-B14F-4D97-AF65-F5344CB8AC3E}">
        <p14:creationId xmlns:p14="http://schemas.microsoft.com/office/powerpoint/2010/main" val="29921868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image" Target="../media/image8.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4248-E6D4-A1FD-371F-4359418A03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DE"/>
          </a:p>
        </p:txBody>
      </p:sp>
      <p:sp>
        <p:nvSpPr>
          <p:cNvPr id="3" name="Text Placeholder 2">
            <a:extLst>
              <a:ext uri="{FF2B5EF4-FFF2-40B4-BE49-F238E27FC236}">
                <a16:creationId xmlns:a16="http://schemas.microsoft.com/office/drawing/2014/main" id="{5CB40A7D-4AA9-2B67-6AFF-435F7D266E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6F5F0EA6-C354-BA97-6C57-904D093508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E64DF6-71D7-45E9-B8D3-504D31D03CD8}" type="datetimeFigureOut">
              <a:rPr lang="en-DE" smtClean="0"/>
              <a:t>02/13/2024</a:t>
            </a:fld>
            <a:endParaRPr lang="en-DE"/>
          </a:p>
        </p:txBody>
      </p:sp>
      <p:sp>
        <p:nvSpPr>
          <p:cNvPr id="5" name="Footer Placeholder 4">
            <a:extLst>
              <a:ext uri="{FF2B5EF4-FFF2-40B4-BE49-F238E27FC236}">
                <a16:creationId xmlns:a16="http://schemas.microsoft.com/office/drawing/2014/main" id="{A7164BA7-D2DF-4B20-8612-FBE4B312EA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a:extLst>
              <a:ext uri="{FF2B5EF4-FFF2-40B4-BE49-F238E27FC236}">
                <a16:creationId xmlns:a16="http://schemas.microsoft.com/office/drawing/2014/main" id="{B5901EC8-7795-8233-B06E-4730882DCE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F8711B-5DCB-41E5-906D-8640C739F859}" type="slidenum">
              <a:rPr lang="en-DE" smtClean="0"/>
              <a:t>‹#›</a:t>
            </a:fld>
            <a:endParaRPr lang="en-DE"/>
          </a:p>
        </p:txBody>
      </p:sp>
    </p:spTree>
    <p:extLst>
      <p:ext uri="{BB962C8B-B14F-4D97-AF65-F5344CB8AC3E}">
        <p14:creationId xmlns:p14="http://schemas.microsoft.com/office/powerpoint/2010/main" val="42242797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A0B0F8-54E5-1441-BE6E-9C83970C2F92}" type="slidenum">
              <a:rPr kumimoji="1" lang="zh-TW" altLang="en-US" smtClean="0"/>
              <a:t>‹#›</a:t>
            </a:fld>
            <a:endParaRPr kumimoji="1" lang="zh-TW" altLang="en-US"/>
          </a:p>
        </p:txBody>
      </p:sp>
      <p:sp>
        <p:nvSpPr>
          <p:cNvPr id="5" name="Footer Placeholder 4"/>
          <p:cNvSpPr>
            <a:spLocks noGrp="1"/>
          </p:cNvSpPr>
          <p:nvPr>
            <p:ph type="ftr" sz="quarter" idx="3"/>
          </p:nvPr>
        </p:nvSpPr>
        <p:spPr>
          <a:xfrm>
            <a:off x="4165600" y="64482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TW" altLang="en-US"/>
          </a:p>
        </p:txBody>
      </p:sp>
    </p:spTree>
    <p:extLst>
      <p:ext uri="{BB962C8B-B14F-4D97-AF65-F5344CB8AC3E}">
        <p14:creationId xmlns:p14="http://schemas.microsoft.com/office/powerpoint/2010/main" val="396971241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Lst>
  <p:txStyles>
    <p:titleStyle>
      <a:lvl1pPr algn="l" defTabSz="914400" rtl="0" eaLnBrk="1" latinLnBrk="0" hangingPunct="1">
        <a:spcBef>
          <a:spcPct val="0"/>
        </a:spcBef>
        <a:buNone/>
        <a:defRPr sz="3400" b="1"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0"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Slide Number Placeholder 3"/>
          <p:cNvSpPr>
            <a:spLocks noGrp="1"/>
          </p:cNvSpPr>
          <p:nvPr>
            <p:ph type="sldNum" sz="quarter" idx="4"/>
          </p:nvPr>
        </p:nvSpPr>
        <p:spPr>
          <a:xfrm>
            <a:off x="623392" y="6448252"/>
            <a:ext cx="672075"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D92EB11-DE95-4774-98FE-E352E19295FB}" type="slidenum">
              <a:rPr lang="zh-TW" altLang="en-US" smtClean="0"/>
              <a:t>‹#›</a:t>
            </a:fld>
            <a:endParaRPr lang="zh-TW" altLang="en-US"/>
          </a:p>
        </p:txBody>
      </p:sp>
      <p:sp>
        <p:nvSpPr>
          <p:cNvPr id="5" name="Footer Placeholder 4"/>
          <p:cNvSpPr>
            <a:spLocks noGrp="1"/>
          </p:cNvSpPr>
          <p:nvPr>
            <p:ph type="ftr" sz="quarter" idx="3"/>
          </p:nvPr>
        </p:nvSpPr>
        <p:spPr>
          <a:xfrm>
            <a:off x="4165600" y="64482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TW" altLang="en-US"/>
          </a:p>
        </p:txBody>
      </p:sp>
    </p:spTree>
    <p:extLst>
      <p:ext uri="{BB962C8B-B14F-4D97-AF65-F5344CB8AC3E}">
        <p14:creationId xmlns:p14="http://schemas.microsoft.com/office/powerpoint/2010/main" val="155557323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1219170" rtl="0" eaLnBrk="1" latinLnBrk="0" hangingPunct="1">
        <a:spcBef>
          <a:spcPct val="0"/>
        </a:spcBef>
        <a:buNone/>
        <a:defRPr sz="4533" b="1" kern="1200">
          <a:solidFill>
            <a:schemeClr val="tx2"/>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3467" b="1"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933" b="1" kern="1200">
          <a:solidFill>
            <a:schemeClr val="tx2"/>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667" b="1"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133"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94.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6.xml"/><Relationship Id="rId1" Type="http://schemas.openxmlformats.org/officeDocument/2006/relationships/slideLayout" Target="../slideLayouts/slideLayout15.xml"/><Relationship Id="rId5" Type="http://schemas.openxmlformats.org/officeDocument/2006/relationships/image" Target="../media/image77.png"/><Relationship Id="rId4" Type="http://schemas.openxmlformats.org/officeDocument/2006/relationships/image" Target="../media/image76.png"/></Relationships>
</file>

<file path=ppt/slides/_rels/slide10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7.xml"/><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8.xml"/><Relationship Id="rId1" Type="http://schemas.openxmlformats.org/officeDocument/2006/relationships/slideLayout" Target="../slideLayouts/slideLayout15.xml"/><Relationship Id="rId5" Type="http://schemas.openxmlformats.org/officeDocument/2006/relationships/image" Target="../media/image81.png"/><Relationship Id="rId4" Type="http://schemas.openxmlformats.org/officeDocument/2006/relationships/image" Target="../media/image80.png"/></Relationships>
</file>

<file path=ppt/slides/_rels/slide10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9.xml"/><Relationship Id="rId1" Type="http://schemas.openxmlformats.org/officeDocument/2006/relationships/slideLayout" Target="../slideLayouts/slideLayout15.xml"/><Relationship Id="rId4" Type="http://schemas.openxmlformats.org/officeDocument/2006/relationships/image" Target="../media/image74.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8.xml"/></Relationships>
</file>

<file path=ppt/slides/_rels/slide108.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8.xml"/></Relationships>
</file>

<file path=ppt/slides/_rels/slide109.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8.svg"/></Relationships>
</file>

<file path=ppt/slides/_rels/slide110.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8.xml"/></Relationships>
</file>

<file path=ppt/slides/_rels/slide111.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8.xml"/></Relationships>
</file>

<file path=ppt/slides/_rels/slide112.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00.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25.xml"/><Relationship Id="rId1" Type="http://schemas.openxmlformats.org/officeDocument/2006/relationships/slideLayout" Target="../slideLayouts/slideLayout15.xml"/><Relationship Id="rId5" Type="http://schemas.openxmlformats.org/officeDocument/2006/relationships/image" Target="../media/image50.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0.xml"/><Relationship Id="rId1" Type="http://schemas.openxmlformats.org/officeDocument/2006/relationships/slideLayout" Target="../slideLayouts/slideLayout15.xml"/><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32.xml"/><Relationship Id="rId1" Type="http://schemas.openxmlformats.org/officeDocument/2006/relationships/slideLayout" Target="../slideLayouts/slideLayout15.xml"/><Relationship Id="rId5" Type="http://schemas.openxmlformats.org/officeDocument/2006/relationships/image" Target="../media/image60.emf"/><Relationship Id="rId4" Type="http://schemas.openxmlformats.org/officeDocument/2006/relationships/image" Target="../media/image5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5.xml"/><Relationship Id="rId1" Type="http://schemas.openxmlformats.org/officeDocument/2006/relationships/slideLayout" Target="../slideLayouts/slideLayout15.xml"/><Relationship Id="rId4" Type="http://schemas.openxmlformats.org/officeDocument/2006/relationships/image" Target="../media/image6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38.xml"/><Relationship Id="rId1" Type="http://schemas.openxmlformats.org/officeDocument/2006/relationships/slideLayout" Target="../slideLayouts/slideLayout15.xml"/><Relationship Id="rId4" Type="http://schemas.openxmlformats.org/officeDocument/2006/relationships/image" Target="../media/image59.pn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9.xml"/><Relationship Id="rId1" Type="http://schemas.openxmlformats.org/officeDocument/2006/relationships/slideLayout" Target="../slideLayouts/slideLayout15.xml"/><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67.png"/></Relationships>
</file>

<file path=ppt/slides/_rels/slide4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1.xml"/><Relationship Id="rId1" Type="http://schemas.openxmlformats.org/officeDocument/2006/relationships/slideLayout" Target="../slideLayouts/slideLayout15.xml"/><Relationship Id="rId4" Type="http://schemas.openxmlformats.org/officeDocument/2006/relationships/image" Target="../media/image69.emf"/></Relationships>
</file>

<file path=ppt/slides/_rels/slide4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6.xml"/><Relationship Id="rId1" Type="http://schemas.openxmlformats.org/officeDocument/2006/relationships/slideLayout" Target="../slideLayouts/slideLayout15.xml"/><Relationship Id="rId4" Type="http://schemas.openxmlformats.org/officeDocument/2006/relationships/image" Target="../media/image74.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image" Target="../media/image20.png"/></Relationships>
</file>

<file path=ppt/slides/_rels/slide5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8.xml"/><Relationship Id="rId1" Type="http://schemas.openxmlformats.org/officeDocument/2006/relationships/slideLayout" Target="../slideLayouts/slideLayout15.xml"/><Relationship Id="rId5" Type="http://schemas.openxmlformats.org/officeDocument/2006/relationships/image" Target="../media/image77.png"/><Relationship Id="rId4" Type="http://schemas.openxmlformats.org/officeDocument/2006/relationships/image" Target="../media/image76.png"/></Relationships>
</file>

<file path=ppt/slides/_rels/slide5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0.xml"/><Relationship Id="rId1" Type="http://schemas.openxmlformats.org/officeDocument/2006/relationships/slideLayout" Target="../slideLayouts/slideLayout15.xml"/><Relationship Id="rId5" Type="http://schemas.openxmlformats.org/officeDocument/2006/relationships/image" Target="../media/image81.png"/><Relationship Id="rId4" Type="http://schemas.openxmlformats.org/officeDocument/2006/relationships/image" Target="../media/image80.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5.xml"/><Relationship Id="rId1" Type="http://schemas.openxmlformats.org/officeDocument/2006/relationships/slideLayout" Target="../slideLayouts/slideLayout15.xml"/><Relationship Id="rId4" Type="http://schemas.openxmlformats.org/officeDocument/2006/relationships/image" Target="../media/image84.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8.xml"/><Relationship Id="rId1" Type="http://schemas.openxmlformats.org/officeDocument/2006/relationships/slideLayout" Target="../slideLayouts/slideLayout15.xml"/><Relationship Id="rId4" Type="http://schemas.openxmlformats.org/officeDocument/2006/relationships/image" Target="../media/image86.png"/></Relationships>
</file>

<file path=ppt/slides/_rels/slide6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9.xml"/><Relationship Id="rId1" Type="http://schemas.openxmlformats.org/officeDocument/2006/relationships/slideLayout" Target="../slideLayouts/slideLayout15.xml"/><Relationship Id="rId4" Type="http://schemas.openxmlformats.org/officeDocument/2006/relationships/image" Target="../media/image44.png"/></Relationships>
</file>

<file path=ppt/slides/_rels/slide6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15.xml"/><Relationship Id="rId4" Type="http://schemas.openxmlformats.org/officeDocument/2006/relationships/image" Target="../media/image46.png"/></Relationships>
</file>

<file path=ppt/slides/_rels/slide6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65.xml"/><Relationship Id="rId1" Type="http://schemas.openxmlformats.org/officeDocument/2006/relationships/slideLayout" Target="../slideLayouts/slideLayout15.xml"/><Relationship Id="rId5" Type="http://schemas.openxmlformats.org/officeDocument/2006/relationships/image" Target="../media/image50.png"/><Relationship Id="rId4" Type="http://schemas.openxmlformats.org/officeDocument/2006/relationships/image" Target="../media/image49.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6.xml"/><Relationship Id="rId1" Type="http://schemas.openxmlformats.org/officeDocument/2006/relationships/slideLayout" Target="../slideLayouts/slideLayout15.xml"/><Relationship Id="rId4" Type="http://schemas.openxmlformats.org/officeDocument/2006/relationships/image" Target="../media/image52.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8.xml"/><Relationship Id="rId1" Type="http://schemas.openxmlformats.org/officeDocument/2006/relationships/slideLayout" Target="../slideLayouts/slideLayout15.xml"/><Relationship Id="rId4" Type="http://schemas.openxmlformats.org/officeDocument/2006/relationships/image" Target="../media/image54.png"/></Relationships>
</file>

<file path=ppt/slides/_rels/slide74.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69.xml"/><Relationship Id="rId1" Type="http://schemas.openxmlformats.org/officeDocument/2006/relationships/slideLayout" Target="../slideLayouts/slideLayout15.xml"/><Relationship Id="rId4" Type="http://schemas.openxmlformats.org/officeDocument/2006/relationships/image" Target="../media/image59.png"/></Relationships>
</file>

<file path=ppt/slides/_rels/slide7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0.xml"/><Relationship Id="rId1" Type="http://schemas.openxmlformats.org/officeDocument/2006/relationships/slideLayout" Target="../slideLayouts/slideLayout15.xml"/><Relationship Id="rId4" Type="http://schemas.openxmlformats.org/officeDocument/2006/relationships/image" Target="../media/image56.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2.xml"/><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hyperlink" Target="https://learn.microsoft.com/en-us/cpp/windows/latest-supported-vc-redist?view=msvc-170" TargetMode="External"/><Relationship Id="rId2" Type="http://schemas.openxmlformats.org/officeDocument/2006/relationships/notesSlide" Target="../notesSlides/notesSlide74.xml"/><Relationship Id="rId1" Type="http://schemas.openxmlformats.org/officeDocument/2006/relationships/slideLayout" Target="../slideLayouts/slideLayout15.xml"/><Relationship Id="rId4" Type="http://schemas.openxmlformats.org/officeDocument/2006/relationships/hyperlink" Target="https://support.microsoft.com/en-us/topic/microsoft-net-framework-4-8-offline-installer-for-windows-9d23f658-3b97-68ab-d013-aa3c3e7495e0"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5.xml"/><Relationship Id="rId1" Type="http://schemas.openxmlformats.org/officeDocument/2006/relationships/slideLayout" Target="../slideLayouts/slideLayout15.xml"/><Relationship Id="rId4" Type="http://schemas.openxmlformats.org/officeDocument/2006/relationships/image" Target="../media/image69.emf"/></Relationships>
</file>

<file path=ppt/slides/_rels/slide8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6.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7.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78.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79.xml"/><Relationship Id="rId1" Type="http://schemas.openxmlformats.org/officeDocument/2006/relationships/slideLayout" Target="../slideLayouts/slideLayout15.xml"/><Relationship Id="rId4" Type="http://schemas.openxmlformats.org/officeDocument/2006/relationships/image" Target="../media/image91.png"/></Relationships>
</file>

<file path=ppt/slides/_rels/slide85.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80.xml"/><Relationship Id="rId1" Type="http://schemas.openxmlformats.org/officeDocument/2006/relationships/slideLayout" Target="../slideLayouts/slideLayout15.xml"/><Relationship Id="rId4" Type="http://schemas.openxmlformats.org/officeDocument/2006/relationships/image" Target="../media/image9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8" Type="http://schemas.openxmlformats.org/officeDocument/2006/relationships/hyperlink" Target="https://access.redhat.com/downloads" TargetMode="External"/><Relationship Id="rId3" Type="http://schemas.openxmlformats.org/officeDocument/2006/relationships/hyperlink" Target="https://cdimage.debian.org/mirror/cdimage/archive/latest-oldstable/amd64/iso-cd/debian-11.8.0-amd64-netinst.iso" TargetMode="External"/><Relationship Id="rId7" Type="http://schemas.openxmlformats.org/officeDocument/2006/relationships/hyperlink" Target="https://releases.ubuntu.com/22.04" TargetMode="External"/><Relationship Id="rId2" Type="http://schemas.openxmlformats.org/officeDocument/2006/relationships/notesSlide" Target="../notesSlides/notesSlide81.xml"/><Relationship Id="rId1" Type="http://schemas.openxmlformats.org/officeDocument/2006/relationships/slideLayout" Target="../slideLayouts/slideLayout15.xml"/><Relationship Id="rId6" Type="http://schemas.openxmlformats.org/officeDocument/2006/relationships/hyperlink" Target="https://releases.ubuntu.com/22.04/ubuntu-22.04.3-live-server-amd64.iso" TargetMode="External"/><Relationship Id="rId5" Type="http://schemas.openxmlformats.org/officeDocument/2006/relationships/hyperlink" Target="https://releases.ubuntu.com/22.04/ubuntu-22.04.3-desktop-amd64.iso" TargetMode="External"/><Relationship Id="rId10" Type="http://schemas.openxmlformats.org/officeDocument/2006/relationships/image" Target="../media/image93.png"/><Relationship Id="rId4" Type="http://schemas.openxmlformats.org/officeDocument/2006/relationships/hyperlink" Target="https://www.debian.org/releases/bullseye/amd64/index.en.html" TargetMode="External"/><Relationship Id="rId9" Type="http://schemas.openxmlformats.org/officeDocument/2006/relationships/hyperlink" Target="https://www.redhat.com/sysadmin/install-linux-rhel-9" TargetMode="External"/></Relationships>
</file>

<file path=ppt/slides/_rels/slide8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hyperlink" Target="https://access.redhat.com/downloads" TargetMode="External"/><Relationship Id="rId3" Type="http://schemas.openxmlformats.org/officeDocument/2006/relationships/hyperlink" Target="https://cdimage.debian.org/mirror/cdimage/archive/latest-oldstable/amd64/iso-cd/debian-11.8.0-amd64-netinst.iso" TargetMode="External"/><Relationship Id="rId7" Type="http://schemas.openxmlformats.org/officeDocument/2006/relationships/hyperlink" Target="https://releases.ubuntu.com/22.04" TargetMode="External"/><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hyperlink" Target="https://releases.ubuntu.com/22.04/ubuntu-22.04.3-live-server-amd64.iso" TargetMode="External"/><Relationship Id="rId5" Type="http://schemas.openxmlformats.org/officeDocument/2006/relationships/hyperlink" Target="https://releases.ubuntu.com/22.04/ubuntu-22.04.3-desktop-amd64.iso" TargetMode="External"/><Relationship Id="rId4" Type="http://schemas.openxmlformats.org/officeDocument/2006/relationships/hyperlink" Target="https://www.debian.org/releases/bullseye/amd64/index.en.html" TargetMode="External"/><Relationship Id="rId9" Type="http://schemas.openxmlformats.org/officeDocument/2006/relationships/hyperlink" Target="https://www.redhat.com/sysadmin/install-linux-rhel-9" TargetMode="External"/></Relationships>
</file>

<file path=ppt/slides/_rels/slide9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4.xml"/><Relationship Id="rId1" Type="http://schemas.openxmlformats.org/officeDocument/2006/relationships/slideLayout" Target="../slideLayouts/slideLayout15.xml"/><Relationship Id="rId4" Type="http://schemas.openxmlformats.org/officeDocument/2006/relationships/image" Target="../media/image63.png"/></Relationships>
</file>

<file path=ppt/slides/_rels/slide9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85.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6.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88.xml"/><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89.xml"/><Relationship Id="rId1" Type="http://schemas.openxmlformats.org/officeDocument/2006/relationships/slideLayout" Target="../slideLayouts/slideLayout15.xml"/><Relationship Id="rId4" Type="http://schemas.openxmlformats.org/officeDocument/2006/relationships/image" Target="../media/image96.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91.xml"/><Relationship Id="rId1" Type="http://schemas.openxmlformats.org/officeDocument/2006/relationships/slideLayout" Target="../slideLayouts/slideLayout15.xml"/><Relationship Id="rId4" Type="http://schemas.openxmlformats.org/officeDocument/2006/relationships/image" Target="../media/image98.png"/></Relationships>
</file>

<file path=ppt/slides/_rels/slide9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2.xml"/><Relationship Id="rId1" Type="http://schemas.openxmlformats.org/officeDocument/2006/relationships/slideLayout" Target="../slideLayouts/slideLayout15.xml"/><Relationship Id="rId4" Type="http://schemas.openxmlformats.org/officeDocument/2006/relationships/image" Target="../media/image100.png"/></Relationships>
</file>

<file path=ppt/slides/_rels/slide9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93.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590120" y="1656740"/>
            <a:ext cx="10080000" cy="828000"/>
          </a:xfrm>
        </p:spPr>
        <p:txBody>
          <a:bodyPr>
            <a:noAutofit/>
          </a:bodyPr>
          <a:lstStyle/>
          <a:p>
            <a:r>
              <a:rPr lang="en-US" altLang="zh-TW" sz="3200" dirty="0"/>
              <a:t>Introducing the new x86 Industrial PC platforms: </a:t>
            </a:r>
            <a:br>
              <a:rPr lang="en-US" altLang="zh-TW" sz="3200" dirty="0"/>
            </a:br>
            <a:r>
              <a:rPr lang="en-US" altLang="zh-TW" sz="3200" dirty="0"/>
              <a:t>BXP, DRP and RKP Series</a:t>
            </a:r>
            <a:endParaRPr lang="zh-TW" altLang="en-US" sz="3200" dirty="0"/>
          </a:p>
        </p:txBody>
      </p:sp>
      <p:sp>
        <p:nvSpPr>
          <p:cNvPr id="4" name="文字版面配置區 3"/>
          <p:cNvSpPr>
            <a:spLocks noGrp="1"/>
          </p:cNvSpPr>
          <p:nvPr>
            <p:ph type="body" sz="quarter" idx="13"/>
          </p:nvPr>
        </p:nvSpPr>
        <p:spPr>
          <a:xfrm>
            <a:off x="466651" y="4562629"/>
            <a:ext cx="8496000" cy="449262"/>
          </a:xfrm>
        </p:spPr>
        <p:txBody>
          <a:bodyPr>
            <a:noAutofit/>
          </a:bodyPr>
          <a:lstStyle/>
          <a:p>
            <a:r>
              <a:rPr lang="en-US" altLang="zh-TW" b="1" dirty="0"/>
              <a:t>Stefan Czoer  </a:t>
            </a:r>
            <a:r>
              <a:rPr lang="en-US" altLang="zh-TW" sz="2000" b="0" dirty="0"/>
              <a:t>TS</a:t>
            </a:r>
          </a:p>
          <a:p>
            <a:r>
              <a:rPr lang="en-US" altLang="zh-TW" b="1" dirty="0"/>
              <a:t>Christian Gromeier </a:t>
            </a:r>
            <a:r>
              <a:rPr lang="en-US" altLang="zh-TW" sz="2000" b="0" dirty="0"/>
              <a:t>TS</a:t>
            </a:r>
          </a:p>
          <a:p>
            <a:r>
              <a:rPr lang="en-US" altLang="zh-TW" b="1" dirty="0"/>
              <a:t>Zoltan Fekete </a:t>
            </a:r>
            <a:r>
              <a:rPr lang="en-US" altLang="zh-TW" sz="2000" b="0" dirty="0"/>
              <a:t>FAE</a:t>
            </a:r>
            <a:endParaRPr lang="zh-TW" altLang="en-US" sz="2000" b="0" dirty="0"/>
          </a:p>
        </p:txBody>
      </p:sp>
      <p:sp>
        <p:nvSpPr>
          <p:cNvPr id="6" name="文字版面配置區 5"/>
          <p:cNvSpPr>
            <a:spLocks noGrp="1"/>
          </p:cNvSpPr>
          <p:nvPr>
            <p:ph type="body" sz="quarter" idx="15"/>
          </p:nvPr>
        </p:nvSpPr>
        <p:spPr>
          <a:xfrm>
            <a:off x="466651" y="5107086"/>
            <a:ext cx="8496000" cy="502833"/>
          </a:xfrm>
        </p:spPr>
        <p:txBody>
          <a:bodyPr/>
          <a:lstStyle/>
          <a:p>
            <a:r>
              <a:rPr lang="en-US" altLang="zh-TW" dirty="0"/>
              <a:t>February 2024</a:t>
            </a:r>
            <a:endParaRPr lang="zh-TW" altLang="en-US" dirty="0"/>
          </a:p>
        </p:txBody>
      </p:sp>
      <p:sp>
        <p:nvSpPr>
          <p:cNvPr id="7" name="文字版面配置區 6"/>
          <p:cNvSpPr>
            <a:spLocks noGrp="1"/>
          </p:cNvSpPr>
          <p:nvPr>
            <p:ph type="body" sz="quarter" idx="16"/>
          </p:nvPr>
        </p:nvSpPr>
        <p:spPr/>
        <p:txBody>
          <a:bodyPr/>
          <a:lstStyle/>
          <a:p>
            <a:r>
              <a:rPr lang="en-US" altLang="zh-TW" dirty="0"/>
              <a:t>2024 MTSC Product</a:t>
            </a:r>
            <a:endParaRPr lang="zh-TW" altLang="en-US" dirty="0"/>
          </a:p>
        </p:txBody>
      </p:sp>
      <p:pic>
        <p:nvPicPr>
          <p:cNvPr id="3" name="Picture 2" descr="Logo&#10;&#10;Description automatically generated">
            <a:extLst>
              <a:ext uri="{FF2B5EF4-FFF2-40B4-BE49-F238E27FC236}">
                <a16:creationId xmlns:a16="http://schemas.microsoft.com/office/drawing/2014/main" id="{2C4DB081-65CF-2E5A-516F-A69187C8F0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9385" y="4068233"/>
            <a:ext cx="1793224" cy="1541686"/>
          </a:xfrm>
          <a:prstGeom prst="rect">
            <a:avLst/>
          </a:prstGeom>
        </p:spPr>
      </p:pic>
      <p:pic>
        <p:nvPicPr>
          <p:cNvPr id="8" name="圖片 7">
            <a:extLst>
              <a:ext uri="{FF2B5EF4-FFF2-40B4-BE49-F238E27FC236}">
                <a16:creationId xmlns:a16="http://schemas.microsoft.com/office/drawing/2014/main" id="{8E6519B6-BB8C-3AC4-9CD2-EA99897FCA97}"/>
              </a:ext>
            </a:extLst>
          </p:cNvPr>
          <p:cNvPicPr>
            <a:picLocks noChangeAspect="1"/>
          </p:cNvPicPr>
          <p:nvPr/>
        </p:nvPicPr>
        <p:blipFill>
          <a:blip r:embed="rId4"/>
          <a:stretch>
            <a:fillRect/>
          </a:stretch>
        </p:blipFill>
        <p:spPr>
          <a:xfrm>
            <a:off x="2316072" y="2884964"/>
            <a:ext cx="5708877" cy="3804592"/>
          </a:xfrm>
          <a:prstGeom prst="rect">
            <a:avLst/>
          </a:prstGeom>
        </p:spPr>
      </p:pic>
    </p:spTree>
    <p:extLst>
      <p:ext uri="{BB962C8B-B14F-4D97-AF65-F5344CB8AC3E}">
        <p14:creationId xmlns:p14="http://schemas.microsoft.com/office/powerpoint/2010/main" val="220855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F29A2-6543-4FBA-A1F3-12C55C465044}"/>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0B36F14A-1531-80F4-AFFE-35B9480753A4}"/>
              </a:ext>
            </a:extLst>
          </p:cNvPr>
          <p:cNvSpPr>
            <a:spLocks noGrp="1"/>
          </p:cNvSpPr>
          <p:nvPr>
            <p:ph type="title"/>
          </p:nvPr>
        </p:nvSpPr>
        <p:spPr/>
        <p:txBody>
          <a:bodyPr/>
          <a:lstStyle/>
          <a:p>
            <a:r>
              <a:rPr lang="en-US" altLang="zh-TW" dirty="0"/>
              <a:t>Agenda</a:t>
            </a:r>
            <a:endParaRPr lang="zh-TW" altLang="en-US" dirty="0"/>
          </a:p>
        </p:txBody>
      </p:sp>
      <p:sp>
        <p:nvSpPr>
          <p:cNvPr id="3" name="內容版面配置區 2">
            <a:extLst>
              <a:ext uri="{FF2B5EF4-FFF2-40B4-BE49-F238E27FC236}">
                <a16:creationId xmlns:a16="http://schemas.microsoft.com/office/drawing/2014/main" id="{BE9A0FA4-55B6-EE14-C559-5B3CA7ECEA0D}"/>
              </a:ext>
            </a:extLst>
          </p:cNvPr>
          <p:cNvSpPr>
            <a:spLocks noGrp="1"/>
          </p:cNvSpPr>
          <p:nvPr>
            <p:ph idx="1"/>
          </p:nvPr>
        </p:nvSpPr>
        <p:spPr>
          <a:xfrm>
            <a:off x="609600" y="1600201"/>
            <a:ext cx="9732264" cy="4525963"/>
          </a:xfrm>
        </p:spPr>
        <p:txBody>
          <a:bodyPr>
            <a:normAutofit/>
          </a:bodyPr>
          <a:lstStyle/>
          <a:p>
            <a:r>
              <a:rPr lang="en-US" altLang="zh-TW" sz="2400" dirty="0">
                <a:solidFill>
                  <a:schemeClr val="bg1">
                    <a:lumMod val="85000"/>
                  </a:schemeClr>
                </a:solidFill>
              </a:rPr>
              <a:t>Introduction to the new Moxa DRP/BXP/RKP Series</a:t>
            </a:r>
          </a:p>
          <a:p>
            <a:r>
              <a:rPr lang="en-US" altLang="zh-TW" sz="2400" dirty="0"/>
              <a:t>Hardware Overview </a:t>
            </a:r>
          </a:p>
          <a:p>
            <a:r>
              <a:rPr lang="en-US" altLang="zh-TW" sz="2400" dirty="0">
                <a:solidFill>
                  <a:schemeClr val="bg1">
                    <a:lumMod val="85000"/>
                  </a:schemeClr>
                </a:solidFill>
              </a:rPr>
              <a:t>BIOS Features</a:t>
            </a:r>
          </a:p>
          <a:p>
            <a:r>
              <a:rPr lang="en-US" altLang="zh-TW" sz="2400" dirty="0">
                <a:solidFill>
                  <a:schemeClr val="bg1">
                    <a:lumMod val="85000"/>
                  </a:schemeClr>
                </a:solidFill>
              </a:rPr>
              <a:t>Windows Licensing and Utility Framework</a:t>
            </a:r>
          </a:p>
          <a:p>
            <a:r>
              <a:rPr lang="en-US" altLang="zh-TW" sz="2400" dirty="0">
                <a:solidFill>
                  <a:schemeClr val="bg1">
                    <a:lumMod val="85000"/>
                  </a:schemeClr>
                </a:solidFill>
              </a:rPr>
              <a:t>Linux Distribution and SDK</a:t>
            </a:r>
          </a:p>
          <a:p>
            <a:r>
              <a:rPr lang="en-US" altLang="zh-TW" sz="2400" dirty="0">
                <a:solidFill>
                  <a:schemeClr val="bg1">
                    <a:lumMod val="85000"/>
                  </a:schemeClr>
                </a:solidFill>
              </a:rPr>
              <a:t>Demo</a:t>
            </a:r>
          </a:p>
          <a:p>
            <a:pPr lvl="1"/>
            <a:r>
              <a:rPr lang="en-US" altLang="zh-TW" sz="2000" dirty="0">
                <a:solidFill>
                  <a:schemeClr val="bg1">
                    <a:lumMod val="85000"/>
                  </a:schemeClr>
                </a:solidFill>
              </a:rPr>
              <a:t>Windows Utilities and Troubleshooting </a:t>
            </a:r>
          </a:p>
          <a:p>
            <a:pPr lvl="1"/>
            <a:r>
              <a:rPr lang="en-US" altLang="zh-TW" sz="2000" dirty="0">
                <a:solidFill>
                  <a:schemeClr val="bg1">
                    <a:lumMod val="85000"/>
                  </a:schemeClr>
                </a:solidFill>
              </a:rPr>
              <a:t>Linux Installation and Troubleshooting</a:t>
            </a:r>
          </a:p>
          <a:p>
            <a:r>
              <a:rPr lang="en-US" altLang="zh-TW" sz="2400" dirty="0">
                <a:solidFill>
                  <a:schemeClr val="bg1">
                    <a:lumMod val="85000"/>
                  </a:schemeClr>
                </a:solidFill>
              </a:rPr>
              <a:t>Summary</a:t>
            </a:r>
          </a:p>
        </p:txBody>
      </p:sp>
    </p:spTree>
    <p:extLst>
      <p:ext uri="{BB962C8B-B14F-4D97-AF65-F5344CB8AC3E}">
        <p14:creationId xmlns:p14="http://schemas.microsoft.com/office/powerpoint/2010/main" val="3170973090"/>
      </p:ext>
    </p:extLst>
  </p:cSld>
  <p:clrMapOvr>
    <a:masterClrMapping/>
  </p:clrMapOvr>
  <p:transition spd="slow">
    <p:push dir="u"/>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D2818B-9CD4-E740-74D1-19CC6FB35E54}"/>
            </a:ext>
          </a:extLst>
        </p:cNvPr>
        <p:cNvGrpSpPr/>
        <p:nvPr/>
      </p:nvGrpSpPr>
      <p:grpSpPr>
        <a:xfrm>
          <a:off x="0" y="0"/>
          <a:ext cx="0" cy="0"/>
          <a:chOff x="0" y="0"/>
          <a:chExt cx="0" cy="0"/>
        </a:xfrm>
      </p:grpSpPr>
      <p:pic>
        <p:nvPicPr>
          <p:cNvPr id="8" name="圖片 6" title="mxuport kernel module information">
            <a:extLst>
              <a:ext uri="{FF2B5EF4-FFF2-40B4-BE49-F238E27FC236}">
                <a16:creationId xmlns:a16="http://schemas.microsoft.com/office/drawing/2014/main" id="{219D2B31-A49F-FCA4-F98A-DBA19D22939E}"/>
              </a:ext>
            </a:extLst>
          </p:cNvPr>
          <p:cNvPicPr>
            <a:picLocks noChangeAspect="1"/>
          </p:cNvPicPr>
          <p:nvPr/>
        </p:nvPicPr>
        <p:blipFill>
          <a:blip r:embed="rId3">
            <a:alphaModFix amt="50000"/>
          </a:blip>
          <a:stretch>
            <a:fillRect/>
          </a:stretch>
        </p:blipFill>
        <p:spPr>
          <a:xfrm>
            <a:off x="7081284" y="1919363"/>
            <a:ext cx="4658166" cy="2014683"/>
          </a:xfrm>
          <a:prstGeom prst="rect">
            <a:avLst/>
          </a:prstGeom>
        </p:spPr>
      </p:pic>
      <p:sp>
        <p:nvSpPr>
          <p:cNvPr id="4" name="標題 3">
            <a:extLst>
              <a:ext uri="{FF2B5EF4-FFF2-40B4-BE49-F238E27FC236}">
                <a16:creationId xmlns:a16="http://schemas.microsoft.com/office/drawing/2014/main" id="{A55D6ED3-0AE8-EB39-1A2A-00D1E6E07104}"/>
              </a:ext>
            </a:extLst>
          </p:cNvPr>
          <p:cNvSpPr>
            <a:spLocks noGrp="1"/>
          </p:cNvSpPr>
          <p:nvPr>
            <p:ph type="title"/>
          </p:nvPr>
        </p:nvSpPr>
        <p:spPr/>
        <p:txBody>
          <a:bodyPr>
            <a:normAutofit/>
          </a:bodyPr>
          <a:lstStyle/>
          <a:p>
            <a:r>
              <a:rPr lang="en-US" sz="4400" dirty="0"/>
              <a:t>Moxa x86 Linux SDK: </a:t>
            </a:r>
            <a:endParaRPr lang="en-US" altLang="zh-TW" sz="3600" dirty="0"/>
          </a:p>
        </p:txBody>
      </p:sp>
      <p:sp>
        <p:nvSpPr>
          <p:cNvPr id="5" name="內容版面配置區 4">
            <a:extLst>
              <a:ext uri="{FF2B5EF4-FFF2-40B4-BE49-F238E27FC236}">
                <a16:creationId xmlns:a16="http://schemas.microsoft.com/office/drawing/2014/main" id="{98518A44-62DF-267B-49AF-88998E98224D}"/>
              </a:ext>
            </a:extLst>
          </p:cNvPr>
          <p:cNvSpPr>
            <a:spLocks noGrp="1"/>
          </p:cNvSpPr>
          <p:nvPr>
            <p:ph idx="1"/>
          </p:nvPr>
        </p:nvSpPr>
        <p:spPr>
          <a:xfrm>
            <a:off x="609600" y="1229813"/>
            <a:ext cx="5486400" cy="499749"/>
          </a:xfrm>
        </p:spPr>
        <p:txBody>
          <a:bodyPr>
            <a:normAutofit lnSpcReduction="10000"/>
          </a:bodyPr>
          <a:lstStyle/>
          <a:p>
            <a:pPr marL="0" indent="0">
              <a:buNone/>
            </a:pPr>
            <a:r>
              <a:rPr lang="en-US" altLang="zh-TW" sz="2800" dirty="0">
                <a:solidFill>
                  <a:srgbClr val="008787"/>
                </a:solidFill>
              </a:rPr>
              <a:t>Utilities, </a:t>
            </a:r>
            <a:r>
              <a:rPr lang="en-US" altLang="zh-TW" sz="2800" u="sng" dirty="0">
                <a:solidFill>
                  <a:srgbClr val="008787"/>
                </a:solidFill>
              </a:rPr>
              <a:t>Drivers</a:t>
            </a:r>
            <a:r>
              <a:rPr lang="en-US" altLang="zh-TW" sz="2800" dirty="0">
                <a:solidFill>
                  <a:srgbClr val="008787"/>
                </a:solidFill>
              </a:rPr>
              <a:t> and Libraries </a:t>
            </a:r>
          </a:p>
          <a:p>
            <a:endParaRPr lang="zh-TW" altLang="en-US" dirty="0"/>
          </a:p>
        </p:txBody>
      </p:sp>
      <p:sp>
        <p:nvSpPr>
          <p:cNvPr id="3" name="TextBox 2">
            <a:extLst>
              <a:ext uri="{FF2B5EF4-FFF2-40B4-BE49-F238E27FC236}">
                <a16:creationId xmlns:a16="http://schemas.microsoft.com/office/drawing/2014/main" id="{D230EEC1-55E9-8EF5-3F73-7F3736BE3F6D}"/>
              </a:ext>
            </a:extLst>
          </p:cNvPr>
          <p:cNvSpPr txBox="1"/>
          <p:nvPr/>
        </p:nvSpPr>
        <p:spPr>
          <a:xfrm>
            <a:off x="609599" y="1729562"/>
            <a:ext cx="6471685" cy="646331"/>
          </a:xfrm>
          <a:prstGeom prst="rect">
            <a:avLst/>
          </a:prstGeom>
          <a:noFill/>
        </p:spPr>
        <p:txBody>
          <a:bodyPr wrap="square">
            <a:spAutoFit/>
          </a:bodyPr>
          <a:lstStyle/>
          <a:p>
            <a:r>
              <a:rPr lang="en-US" b="1" dirty="0"/>
              <a:t>moxa-</a:t>
            </a:r>
            <a:r>
              <a:rPr lang="en-US" b="1" i="0" dirty="0" err="1">
                <a:effectLst/>
              </a:rPr>
              <a:t>mxuport</a:t>
            </a:r>
            <a:r>
              <a:rPr lang="en-US" b="1" i="0" dirty="0">
                <a:effectLst/>
              </a:rPr>
              <a:t>-driver</a:t>
            </a:r>
            <a:r>
              <a:rPr lang="en-US" b="1" dirty="0"/>
              <a:t> </a:t>
            </a:r>
          </a:p>
          <a:p>
            <a:pPr marL="285750" indent="-285750" algn="l">
              <a:buFont typeface="Arial" panose="020B0604020202020204" pitchFamily="34" charset="0"/>
              <a:buChar char="•"/>
            </a:pPr>
            <a:r>
              <a:rPr lang="en-US" sz="1800" dirty="0">
                <a:effectLst/>
                <a:latin typeface="Arial" panose="020B0604020202020204" pitchFamily="34" charset="0"/>
                <a:ea typeface="新細明體" panose="02020500000000000000" pitchFamily="18" charset="-120"/>
                <a:cs typeface="Times New Roman" panose="02020603050405020304" pitchFamily="18" charset="0"/>
              </a:rPr>
              <a:t>The MOXA UPort series driver.</a:t>
            </a:r>
            <a:endParaRPr lang="en-US" i="0" dirty="0">
              <a:solidFill>
                <a:srgbClr val="374151"/>
              </a:solidFill>
              <a:effectLst/>
              <a:latin typeface="Söhne"/>
            </a:endParaRPr>
          </a:p>
        </p:txBody>
      </p:sp>
      <p:sp>
        <p:nvSpPr>
          <p:cNvPr id="2" name="文字方塊 5">
            <a:extLst>
              <a:ext uri="{FF2B5EF4-FFF2-40B4-BE49-F238E27FC236}">
                <a16:creationId xmlns:a16="http://schemas.microsoft.com/office/drawing/2014/main" id="{339A9B87-E581-C781-133D-F7FC7957BCEC}"/>
              </a:ext>
            </a:extLst>
          </p:cNvPr>
          <p:cNvSpPr txBox="1"/>
          <p:nvPr/>
        </p:nvSpPr>
        <p:spPr>
          <a:xfrm>
            <a:off x="609599" y="4614493"/>
            <a:ext cx="10815939" cy="738664"/>
          </a:xfrm>
          <a:prstGeom prst="rect">
            <a:avLst/>
          </a:prstGeom>
          <a:noFill/>
        </p:spPr>
        <p:txBody>
          <a:bodyPr wrap="square">
            <a:spAutoFit/>
          </a:bodyPr>
          <a:lstStyle/>
          <a:p>
            <a:r>
              <a:rPr lang="en-US" sz="1400" dirty="0">
                <a:effectLst/>
                <a:latin typeface="Arial" panose="020B0604020202020204" pitchFamily="34" charset="0"/>
                <a:ea typeface="新細明體" panose="02020500000000000000" pitchFamily="18" charset="-120"/>
                <a:cs typeface="Times New Roman" panose="02020603050405020304" pitchFamily="18" charset="0"/>
              </a:rPr>
              <a:t>This driver remains traditional serial device properties and only dial-in ports will be created. </a:t>
            </a:r>
          </a:p>
          <a:p>
            <a:r>
              <a:rPr lang="en-US" sz="1400" dirty="0">
                <a:effectLst/>
                <a:latin typeface="Arial" panose="020B0604020202020204" pitchFamily="34" charset="0"/>
                <a:ea typeface="新細明體" panose="02020500000000000000" pitchFamily="18" charset="-120"/>
                <a:cs typeface="Times New Roman" panose="02020603050405020304" pitchFamily="18" charset="0"/>
              </a:rPr>
              <a:t>The device name for each serial port is </a:t>
            </a:r>
            <a:r>
              <a:rPr lang="en-US" sz="14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/dev/</a:t>
            </a:r>
            <a:r>
              <a:rPr lang="en-US" sz="1400" dirty="0" err="1">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ttyUSBxx</a:t>
            </a:r>
            <a:r>
              <a:rPr lang="en-US" sz="1400" dirty="0">
                <a:effectLst/>
                <a:latin typeface="Arial" panose="020B0604020202020204" pitchFamily="34" charset="0"/>
                <a:ea typeface="新細明體" panose="02020500000000000000" pitchFamily="18" charset="-120"/>
                <a:cs typeface="Times New Roman" panose="02020603050405020304" pitchFamily="18" charset="0"/>
              </a:rPr>
              <a:t> which xx is a sequence number maintained by USB subsystem. </a:t>
            </a:r>
          </a:p>
          <a:p>
            <a:r>
              <a:rPr lang="en-US" sz="1400" dirty="0">
                <a:effectLst/>
                <a:latin typeface="Arial" panose="020B0604020202020204" pitchFamily="34" charset="0"/>
                <a:ea typeface="新細明體" panose="02020500000000000000" pitchFamily="18" charset="-120"/>
                <a:cs typeface="Times New Roman" panose="02020603050405020304" pitchFamily="18" charset="0"/>
              </a:rPr>
              <a:t>The UART mode selection is import into </a:t>
            </a:r>
            <a:r>
              <a:rPr lang="en-US" sz="1400" b="1" dirty="0">
                <a:effectLst/>
                <a:latin typeface="Arial" panose="020B0604020202020204" pitchFamily="34" charset="0"/>
                <a:ea typeface="新細明體" panose="02020500000000000000" pitchFamily="18" charset="-120"/>
                <a:cs typeface="Times New Roman" panose="02020603050405020304" pitchFamily="18" charset="0"/>
              </a:rPr>
              <a:t>mx-</a:t>
            </a:r>
            <a:r>
              <a:rPr lang="en-US" sz="1400" b="1" dirty="0" err="1">
                <a:effectLst/>
                <a:latin typeface="Arial" panose="020B0604020202020204" pitchFamily="34" charset="0"/>
                <a:ea typeface="新細明體" panose="02020500000000000000" pitchFamily="18" charset="-120"/>
                <a:cs typeface="Times New Roman" panose="02020603050405020304" pitchFamily="18" charset="0"/>
              </a:rPr>
              <a:t>uart</a:t>
            </a:r>
            <a:r>
              <a:rPr lang="en-US" sz="1400" b="1" dirty="0">
                <a:effectLst/>
                <a:latin typeface="Arial" panose="020B0604020202020204" pitchFamily="34" charset="0"/>
                <a:ea typeface="新細明體" panose="02020500000000000000" pitchFamily="18" charset="-120"/>
                <a:cs typeface="Times New Roman" panose="02020603050405020304" pitchFamily="18" charset="0"/>
              </a:rPr>
              <a:t>-</a:t>
            </a:r>
            <a:r>
              <a:rPr lang="en-US" sz="1400" b="1" dirty="0" err="1">
                <a:effectLst/>
                <a:latin typeface="Arial" panose="020B0604020202020204" pitchFamily="34" charset="0"/>
                <a:ea typeface="新細明體" panose="02020500000000000000" pitchFamily="18" charset="-120"/>
                <a:cs typeface="Times New Roman" panose="02020603050405020304" pitchFamily="18" charset="0"/>
              </a:rPr>
              <a:t>ctl</a:t>
            </a:r>
            <a:r>
              <a:rPr lang="en-US" sz="1400" dirty="0">
                <a:effectLst/>
                <a:latin typeface="Arial" panose="020B0604020202020204" pitchFamily="34" charset="0"/>
                <a:ea typeface="新細明體" panose="02020500000000000000" pitchFamily="18" charset="-120"/>
                <a:cs typeface="Times New Roman" panose="02020603050405020304" pitchFamily="18" charset="0"/>
              </a:rPr>
              <a:t>, please reference the above </a:t>
            </a:r>
            <a:r>
              <a:rPr lang="en-US" sz="1400" b="1" dirty="0">
                <a:effectLst/>
                <a:latin typeface="Arial" panose="020B0604020202020204" pitchFamily="34" charset="0"/>
                <a:ea typeface="新細明體" panose="02020500000000000000" pitchFamily="18" charset="-120"/>
                <a:cs typeface="Times New Roman" panose="02020603050405020304" pitchFamily="18" charset="0"/>
              </a:rPr>
              <a:t>Serial Port</a:t>
            </a:r>
            <a:r>
              <a:rPr lang="en-US" sz="1400" dirty="0">
                <a:effectLst/>
                <a:latin typeface="Arial" panose="020B0604020202020204" pitchFamily="34" charset="0"/>
                <a:ea typeface="新細明體" panose="02020500000000000000" pitchFamily="18" charset="-120"/>
                <a:cs typeface="Times New Roman" panose="02020603050405020304" pitchFamily="18" charset="0"/>
              </a:rPr>
              <a:t> section for more information.</a:t>
            </a:r>
            <a:endParaRPr lang="en-US" sz="1400" dirty="0"/>
          </a:p>
        </p:txBody>
      </p:sp>
    </p:spTree>
    <p:extLst>
      <p:ext uri="{BB962C8B-B14F-4D97-AF65-F5344CB8AC3E}">
        <p14:creationId xmlns:p14="http://schemas.microsoft.com/office/powerpoint/2010/main" val="57576905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FBF0A-643F-1E10-94D3-8CB87A8354F6}"/>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9C6F9439-EE96-7B38-699E-857E0E35688D}"/>
              </a:ext>
            </a:extLst>
          </p:cNvPr>
          <p:cNvSpPr>
            <a:spLocks noGrp="1"/>
          </p:cNvSpPr>
          <p:nvPr>
            <p:ph type="title"/>
          </p:nvPr>
        </p:nvSpPr>
        <p:spPr/>
        <p:txBody>
          <a:bodyPr>
            <a:normAutofit/>
          </a:bodyPr>
          <a:lstStyle/>
          <a:p>
            <a:r>
              <a:rPr lang="en-US" sz="4400" dirty="0"/>
              <a:t>Troubleshooting: </a:t>
            </a:r>
            <a:endParaRPr lang="en-US" altLang="zh-TW" sz="3600" dirty="0"/>
          </a:p>
        </p:txBody>
      </p:sp>
      <p:sp>
        <p:nvSpPr>
          <p:cNvPr id="5" name="內容版面配置區 4">
            <a:extLst>
              <a:ext uri="{FF2B5EF4-FFF2-40B4-BE49-F238E27FC236}">
                <a16:creationId xmlns:a16="http://schemas.microsoft.com/office/drawing/2014/main" id="{14EBA5BA-3047-054D-7B8C-14A3910BB904}"/>
              </a:ext>
            </a:extLst>
          </p:cNvPr>
          <p:cNvSpPr>
            <a:spLocks noGrp="1"/>
          </p:cNvSpPr>
          <p:nvPr>
            <p:ph idx="1"/>
          </p:nvPr>
        </p:nvSpPr>
        <p:spPr>
          <a:xfrm>
            <a:off x="609600" y="1229813"/>
            <a:ext cx="5486400" cy="499749"/>
          </a:xfrm>
        </p:spPr>
        <p:txBody>
          <a:bodyPr>
            <a:normAutofit fontScale="92500"/>
          </a:bodyPr>
          <a:lstStyle/>
          <a:p>
            <a:pPr marL="0" indent="0">
              <a:buNone/>
            </a:pPr>
            <a:r>
              <a:rPr lang="en-US" altLang="zh-TW" sz="2800" dirty="0">
                <a:solidFill>
                  <a:srgbClr val="008787"/>
                </a:solidFill>
              </a:rPr>
              <a:t>How to get Hardware Information</a:t>
            </a:r>
          </a:p>
          <a:p>
            <a:endParaRPr lang="en-US" altLang="zh-TW" dirty="0"/>
          </a:p>
          <a:p>
            <a:endParaRPr lang="en-US" altLang="zh-TW" dirty="0"/>
          </a:p>
          <a:p>
            <a:endParaRPr lang="en-US" altLang="zh-TW" dirty="0"/>
          </a:p>
          <a:p>
            <a:endParaRPr lang="en-US" altLang="zh-TW" dirty="0"/>
          </a:p>
          <a:p>
            <a:endParaRPr lang="zh-TW" altLang="en-US" dirty="0"/>
          </a:p>
        </p:txBody>
      </p:sp>
      <p:sp>
        <p:nvSpPr>
          <p:cNvPr id="7" name="TextBox 6">
            <a:extLst>
              <a:ext uri="{FF2B5EF4-FFF2-40B4-BE49-F238E27FC236}">
                <a16:creationId xmlns:a16="http://schemas.microsoft.com/office/drawing/2014/main" id="{7F4AD037-F824-FC36-FE05-B4F1B0E349A5}"/>
              </a:ext>
            </a:extLst>
          </p:cNvPr>
          <p:cNvSpPr txBox="1"/>
          <p:nvPr/>
        </p:nvSpPr>
        <p:spPr>
          <a:xfrm>
            <a:off x="609600" y="1909672"/>
            <a:ext cx="10668000" cy="1077218"/>
          </a:xfrm>
          <a:prstGeom prst="rect">
            <a:avLst/>
          </a:prstGeom>
          <a:noFill/>
        </p:spPr>
        <p:txBody>
          <a:bodyPr wrap="square">
            <a:spAutoFit/>
          </a:bodyPr>
          <a:lstStyle/>
          <a:p>
            <a:pPr marL="285750" marR="0" indent="-285750">
              <a:spcBef>
                <a:spcPts val="0"/>
              </a:spcBef>
              <a:spcAft>
                <a:spcPts val="600"/>
              </a:spcAft>
              <a:buFont typeface="Arial" panose="020B0604020202020204" pitchFamily="34" charset="0"/>
              <a:buChar char="•"/>
            </a:pPr>
            <a:r>
              <a:rPr lang="en-US" sz="1800" dirty="0">
                <a:effectLst/>
                <a:latin typeface="Arial" panose="020B0604020202020204" pitchFamily="34" charset="0"/>
                <a:ea typeface="新細明體" panose="02020500000000000000" pitchFamily="18" charset="-120"/>
                <a:cs typeface="Arial" panose="020B0604020202020204" pitchFamily="34" charset="0"/>
              </a:rPr>
              <a:t>BIOS exports the hardware information on </a:t>
            </a:r>
            <a:r>
              <a:rPr lang="en-US" sz="1800" b="1" dirty="0">
                <a:effectLst/>
                <a:latin typeface="Arial" panose="020B0604020202020204" pitchFamily="34" charset="0"/>
                <a:ea typeface="新細明體" panose="02020500000000000000" pitchFamily="18" charset="-120"/>
                <a:cs typeface="Arial" panose="020B0604020202020204" pitchFamily="34" charset="0"/>
              </a:rPr>
              <a:t>DMI </a:t>
            </a:r>
            <a:r>
              <a:rPr lang="en-US" sz="1800" dirty="0">
                <a:effectLst/>
                <a:latin typeface="Arial" panose="020B0604020202020204" pitchFamily="34" charset="0"/>
                <a:ea typeface="新細明體" panose="02020500000000000000" pitchFamily="18" charset="-120"/>
                <a:cs typeface="Arial" panose="020B0604020202020204" pitchFamily="34" charset="0"/>
              </a:rPr>
              <a:t>(Desktop Management Interface) table.</a:t>
            </a:r>
          </a:p>
          <a:p>
            <a:pPr marL="285750" marR="0" indent="-285750">
              <a:spcBef>
                <a:spcPts val="0"/>
              </a:spcBef>
              <a:spcAft>
                <a:spcPts val="600"/>
              </a:spcAft>
              <a:buFont typeface="Arial" panose="020B0604020202020204" pitchFamily="34" charset="0"/>
              <a:buChar char="•"/>
            </a:pPr>
            <a:r>
              <a:rPr lang="en-US" dirty="0">
                <a:latin typeface="Arial" panose="020B0604020202020204" pitchFamily="34" charset="0"/>
                <a:ea typeface="新細明體" panose="02020500000000000000" pitchFamily="18" charset="-120"/>
                <a:cs typeface="Arial" panose="020B0604020202020204" pitchFamily="34" charset="0"/>
              </a:rPr>
              <a:t>Linux utility </a:t>
            </a:r>
            <a:r>
              <a:rPr lang="en-US" dirty="0" err="1">
                <a:latin typeface="Arial" panose="020B0604020202020204" pitchFamily="34" charset="0"/>
                <a:ea typeface="新細明體" panose="02020500000000000000" pitchFamily="18" charset="-120"/>
                <a:cs typeface="Arial" panose="020B0604020202020204" pitchFamily="34" charset="0"/>
              </a:rPr>
              <a:t>dmidecode</a:t>
            </a:r>
            <a:r>
              <a:rPr lang="en-US" dirty="0">
                <a:latin typeface="Arial" panose="020B0604020202020204" pitchFamily="34" charset="0"/>
                <a:ea typeface="新細明體" panose="02020500000000000000" pitchFamily="18" charset="-120"/>
                <a:cs typeface="Arial" panose="020B0604020202020204" pitchFamily="34" charset="0"/>
              </a:rPr>
              <a:t> is dumping the DMI (SMBIOS) table content in human readable format </a:t>
            </a:r>
          </a:p>
          <a:p>
            <a:pPr marL="285750" marR="0" indent="-285750">
              <a:spcBef>
                <a:spcPts val="0"/>
              </a:spcBef>
              <a:spcAft>
                <a:spcPts val="600"/>
              </a:spcAft>
              <a:buFont typeface="Arial" panose="020B0604020202020204" pitchFamily="34" charset="0"/>
              <a:buChar char="•"/>
            </a:pPr>
            <a:endParaRPr lang="en-US" sz="18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9" name="TextBox 8">
            <a:extLst>
              <a:ext uri="{FF2B5EF4-FFF2-40B4-BE49-F238E27FC236}">
                <a16:creationId xmlns:a16="http://schemas.microsoft.com/office/drawing/2014/main" id="{C0CCF626-A01C-B3E7-BE47-48174FFFF66B}"/>
              </a:ext>
            </a:extLst>
          </p:cNvPr>
          <p:cNvSpPr txBox="1"/>
          <p:nvPr/>
        </p:nvSpPr>
        <p:spPr>
          <a:xfrm>
            <a:off x="737190" y="3871111"/>
            <a:ext cx="6096000" cy="1077218"/>
          </a:xfrm>
          <a:prstGeom prst="rect">
            <a:avLst/>
          </a:prstGeom>
          <a:noFill/>
        </p:spPr>
        <p:txBody>
          <a:bodyPr wrap="square">
            <a:spAutoFit/>
          </a:bodyPr>
          <a:lstStyle/>
          <a:p>
            <a:pPr marL="0" marR="0">
              <a:spcBef>
                <a:spcPts val="0"/>
              </a:spcBef>
              <a:spcAft>
                <a:spcPts val="600"/>
              </a:spcAft>
            </a:pPr>
            <a:r>
              <a:rPr lang="en-US" sz="1800" b="1" dirty="0">
                <a:effectLst/>
                <a:latin typeface="Arial" panose="020B0604020202020204" pitchFamily="34" charset="0"/>
                <a:ea typeface="新細明體" panose="02020500000000000000" pitchFamily="18" charset="-120"/>
                <a:cs typeface="Arial" panose="020B0604020202020204" pitchFamily="34" charset="0"/>
              </a:rPr>
              <a:t>Install </a:t>
            </a:r>
            <a:r>
              <a:rPr lang="en-US" sz="1800" b="1" dirty="0" err="1">
                <a:effectLst/>
                <a:latin typeface="Arial" panose="020B0604020202020204" pitchFamily="34" charset="0"/>
                <a:ea typeface="新細明體" panose="02020500000000000000" pitchFamily="18" charset="-120"/>
                <a:cs typeface="Arial" panose="020B0604020202020204" pitchFamily="34" charset="0"/>
              </a:rPr>
              <a:t>dmidecode</a:t>
            </a:r>
            <a:r>
              <a:rPr lang="en-US" sz="1800" b="1" dirty="0">
                <a:effectLst/>
                <a:latin typeface="Arial" panose="020B0604020202020204" pitchFamily="34" charset="0"/>
                <a:ea typeface="新細明體" panose="02020500000000000000" pitchFamily="18" charset="-120"/>
                <a:cs typeface="Arial" panose="020B0604020202020204" pitchFamily="34" charset="0"/>
              </a:rPr>
              <a:t> Package:</a:t>
            </a:r>
            <a:endParaRPr lang="en-US" sz="1800" dirty="0">
              <a:effectLst/>
              <a:latin typeface="Arial" panose="020B0604020202020204" pitchFamily="34" charset="0"/>
              <a:ea typeface="新細明體" panose="02020500000000000000" pitchFamily="18" charset="-120"/>
              <a:cs typeface="Arial" panose="020B0604020202020204" pitchFamily="34" charset="0"/>
            </a:endParaRPr>
          </a:p>
          <a:p>
            <a:pPr marL="285750" marR="0" lvl="0" indent="-285750">
              <a:spcBef>
                <a:spcPts val="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新細明體" panose="02020500000000000000" pitchFamily="18" charset="-120"/>
                <a:cs typeface="Arial" panose="020B0604020202020204" pitchFamily="34" charset="0"/>
              </a:rPr>
              <a:t>Ubuntu/Debian: </a:t>
            </a:r>
            <a:r>
              <a:rPr lang="en-US" sz="1800" dirty="0" err="1">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sudo</a:t>
            </a:r>
            <a:r>
              <a:rPr lang="en-US" sz="1800" dirty="0">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 apt-get install </a:t>
            </a:r>
            <a:r>
              <a:rPr lang="en-US" sz="1800" dirty="0" err="1">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dmidecode</a:t>
            </a:r>
            <a:endParaRPr lang="en-US" sz="1800" dirty="0">
              <a:effectLst/>
              <a:highlight>
                <a:srgbClr val="C0C0C0"/>
              </a:highlight>
              <a:latin typeface="Arial" panose="020B0604020202020204" pitchFamily="34" charset="0"/>
              <a:ea typeface="新細明體" panose="02020500000000000000" pitchFamily="18" charset="-120"/>
              <a:cs typeface="Arial" panose="020B0604020202020204" pitchFamily="34" charset="0"/>
            </a:endParaRPr>
          </a:p>
          <a:p>
            <a:pPr marL="285750" marR="0" lvl="0" indent="-285750">
              <a:spcBef>
                <a:spcPts val="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新細明體" panose="02020500000000000000" pitchFamily="18" charset="-120"/>
                <a:cs typeface="Arial" panose="020B0604020202020204" pitchFamily="34" charset="0"/>
              </a:rPr>
              <a:t>RHEL: </a:t>
            </a:r>
            <a:r>
              <a:rPr lang="en-US" sz="1800" dirty="0" err="1">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sudo</a:t>
            </a:r>
            <a:r>
              <a:rPr lang="en-US" sz="1800" dirty="0">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 yum install </a:t>
            </a:r>
            <a:r>
              <a:rPr lang="en-US" sz="1800" dirty="0" err="1">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dmidecode</a:t>
            </a:r>
            <a:endParaRPr lang="en-US" sz="1800" dirty="0">
              <a:effectLst/>
              <a:highlight>
                <a:srgbClr val="C0C0C0"/>
              </a:highlight>
              <a:latin typeface="Arial" panose="020B0604020202020204" pitchFamily="34" charset="0"/>
              <a:ea typeface="新細明體" panose="02020500000000000000" pitchFamily="18" charset="-120"/>
              <a:cs typeface="Arial" panose="020B0604020202020204" pitchFamily="34" charset="0"/>
            </a:endParaRPr>
          </a:p>
        </p:txBody>
      </p:sp>
    </p:spTree>
    <p:extLst>
      <p:ext uri="{BB962C8B-B14F-4D97-AF65-F5344CB8AC3E}">
        <p14:creationId xmlns:p14="http://schemas.microsoft.com/office/powerpoint/2010/main" val="266115099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32028-D04C-367C-B600-F74E5BA90919}"/>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BBD893D3-1802-3EC3-229E-2E874D6E3BED}"/>
              </a:ext>
            </a:extLst>
          </p:cNvPr>
          <p:cNvSpPr>
            <a:spLocks noGrp="1"/>
          </p:cNvSpPr>
          <p:nvPr>
            <p:ph type="title"/>
          </p:nvPr>
        </p:nvSpPr>
        <p:spPr/>
        <p:txBody>
          <a:bodyPr>
            <a:normAutofit/>
          </a:bodyPr>
          <a:lstStyle/>
          <a:p>
            <a:r>
              <a:rPr lang="en-US" sz="4400" dirty="0"/>
              <a:t>Troubleshooting: </a:t>
            </a:r>
            <a:endParaRPr lang="en-US" altLang="zh-TW" sz="3600" dirty="0"/>
          </a:p>
        </p:txBody>
      </p:sp>
      <p:sp>
        <p:nvSpPr>
          <p:cNvPr id="5" name="內容版面配置區 4">
            <a:extLst>
              <a:ext uri="{FF2B5EF4-FFF2-40B4-BE49-F238E27FC236}">
                <a16:creationId xmlns:a16="http://schemas.microsoft.com/office/drawing/2014/main" id="{93E003C6-CB17-373A-C43B-12256E9C6EFF}"/>
              </a:ext>
            </a:extLst>
          </p:cNvPr>
          <p:cNvSpPr>
            <a:spLocks noGrp="1"/>
          </p:cNvSpPr>
          <p:nvPr>
            <p:ph idx="1"/>
          </p:nvPr>
        </p:nvSpPr>
        <p:spPr>
          <a:xfrm>
            <a:off x="609600" y="1229813"/>
            <a:ext cx="5486400" cy="499749"/>
          </a:xfrm>
        </p:spPr>
        <p:txBody>
          <a:bodyPr>
            <a:normAutofit fontScale="92500"/>
          </a:bodyPr>
          <a:lstStyle/>
          <a:p>
            <a:pPr marL="0" indent="0">
              <a:buNone/>
            </a:pPr>
            <a:r>
              <a:rPr lang="en-US" altLang="zh-TW" sz="2800" dirty="0">
                <a:solidFill>
                  <a:srgbClr val="008787"/>
                </a:solidFill>
              </a:rPr>
              <a:t>How to get Hardware Information</a:t>
            </a:r>
          </a:p>
          <a:p>
            <a:endParaRPr lang="en-US" altLang="zh-TW" dirty="0"/>
          </a:p>
          <a:p>
            <a:endParaRPr lang="en-US" altLang="zh-TW" dirty="0"/>
          </a:p>
          <a:p>
            <a:endParaRPr lang="en-US" altLang="zh-TW" dirty="0"/>
          </a:p>
          <a:p>
            <a:endParaRPr lang="en-US" altLang="zh-TW" dirty="0"/>
          </a:p>
          <a:p>
            <a:endParaRPr lang="zh-TW" altLang="en-US" dirty="0"/>
          </a:p>
        </p:txBody>
      </p:sp>
      <p:pic>
        <p:nvPicPr>
          <p:cNvPr id="2" name="圖片 17">
            <a:extLst>
              <a:ext uri="{FF2B5EF4-FFF2-40B4-BE49-F238E27FC236}">
                <a16:creationId xmlns:a16="http://schemas.microsoft.com/office/drawing/2014/main" id="{693E070C-C2E4-8B50-CD08-ADC97EA444C1}"/>
              </a:ext>
            </a:extLst>
          </p:cNvPr>
          <p:cNvPicPr>
            <a:picLocks noChangeAspect="1"/>
          </p:cNvPicPr>
          <p:nvPr/>
        </p:nvPicPr>
        <p:blipFill>
          <a:blip r:embed="rId3"/>
          <a:stretch>
            <a:fillRect/>
          </a:stretch>
        </p:blipFill>
        <p:spPr>
          <a:xfrm>
            <a:off x="588627" y="1780059"/>
            <a:ext cx="5507373" cy="1243374"/>
          </a:xfrm>
          <a:prstGeom prst="rect">
            <a:avLst/>
          </a:prstGeom>
        </p:spPr>
      </p:pic>
      <p:sp>
        <p:nvSpPr>
          <p:cNvPr id="3" name="文字方塊 12">
            <a:extLst>
              <a:ext uri="{FF2B5EF4-FFF2-40B4-BE49-F238E27FC236}">
                <a16:creationId xmlns:a16="http://schemas.microsoft.com/office/drawing/2014/main" id="{CEFE7118-F0EE-D014-0FEF-59458F327F6E}"/>
              </a:ext>
            </a:extLst>
          </p:cNvPr>
          <p:cNvSpPr txBox="1"/>
          <p:nvPr/>
        </p:nvSpPr>
        <p:spPr>
          <a:xfrm>
            <a:off x="655509" y="3290500"/>
            <a:ext cx="9277016" cy="276999"/>
          </a:xfrm>
          <a:prstGeom prst="rect">
            <a:avLst/>
          </a:prstGeom>
          <a:noFill/>
        </p:spPr>
        <p:txBody>
          <a:bodyPr wrap="square">
            <a:spAutoFit/>
          </a:bodyPr>
          <a:lstStyle/>
          <a:p>
            <a:pPr marL="0" marR="0">
              <a:spcBef>
                <a:spcPts val="0"/>
              </a:spcBef>
              <a:spcAft>
                <a:spcPts val="600"/>
              </a:spcAft>
            </a:pPr>
            <a:r>
              <a:rPr lang="en-US" sz="1200" dirty="0">
                <a:effectLst/>
                <a:latin typeface="Arial" panose="020B0604020202020204" pitchFamily="34" charset="0"/>
                <a:ea typeface="新細明體" panose="02020500000000000000" pitchFamily="18" charset="-120"/>
                <a:cs typeface="Arial" panose="020B0604020202020204" pitchFamily="34" charset="0"/>
              </a:rPr>
              <a:t>The </a:t>
            </a:r>
            <a:r>
              <a:rPr lang="en-US" sz="1200"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Option 1</a:t>
            </a:r>
            <a:r>
              <a:rPr lang="en-US" sz="1200" dirty="0">
                <a:effectLst/>
                <a:latin typeface="Arial" panose="020B0604020202020204" pitchFamily="34" charset="0"/>
                <a:ea typeface="新細明體" panose="02020500000000000000" pitchFamily="18" charset="-120"/>
                <a:cs typeface="Arial" panose="020B0604020202020204" pitchFamily="34" charset="0"/>
              </a:rPr>
              <a:t> (or </a:t>
            </a:r>
            <a:r>
              <a:rPr lang="en-US" sz="1200"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Option 2</a:t>
            </a:r>
            <a:r>
              <a:rPr lang="en-US" sz="1200" dirty="0">
                <a:effectLst/>
                <a:latin typeface="Arial" panose="020B0604020202020204" pitchFamily="34" charset="0"/>
                <a:ea typeface="新細明體" panose="02020500000000000000" pitchFamily="18" charset="-120"/>
                <a:cs typeface="Arial" panose="020B0604020202020204" pitchFamily="34" charset="0"/>
              </a:rPr>
              <a:t>) displays the 16 bytes information, for example:</a:t>
            </a:r>
            <a:r>
              <a:rPr lang="zh-TW" altLang="en-US" sz="1200" dirty="0">
                <a:effectLst/>
                <a:latin typeface="Arial" panose="020B0604020202020204" pitchFamily="34" charset="0"/>
                <a:ea typeface="新細明體" panose="02020500000000000000" pitchFamily="18" charset="-120"/>
                <a:cs typeface="Arial" panose="020B0604020202020204" pitchFamily="34" charset="0"/>
              </a:rPr>
              <a:t> </a:t>
            </a:r>
            <a:r>
              <a:rPr lang="en-US" sz="12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RKP A110000091</a:t>
            </a:r>
            <a:endParaRPr lang="en-US" sz="1200" b="1"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6" name="文字方塊 14">
            <a:extLst>
              <a:ext uri="{FF2B5EF4-FFF2-40B4-BE49-F238E27FC236}">
                <a16:creationId xmlns:a16="http://schemas.microsoft.com/office/drawing/2014/main" id="{C7D05C0A-2071-83CC-8D76-124A1E161294}"/>
              </a:ext>
            </a:extLst>
          </p:cNvPr>
          <p:cNvSpPr txBox="1"/>
          <p:nvPr/>
        </p:nvSpPr>
        <p:spPr>
          <a:xfrm>
            <a:off x="719304" y="4551607"/>
            <a:ext cx="6096000" cy="1585049"/>
          </a:xfrm>
          <a:prstGeom prst="rect">
            <a:avLst/>
          </a:prstGeom>
          <a:noFill/>
        </p:spPr>
        <p:txBody>
          <a:bodyPr wrap="square">
            <a:spAutoFit/>
          </a:bodyPr>
          <a:lstStyle/>
          <a:p>
            <a:pPr marR="0">
              <a:spcBef>
                <a:spcPts val="0"/>
              </a:spcBef>
              <a:spcAft>
                <a:spcPts val="600"/>
              </a:spcAft>
            </a:pPr>
            <a:r>
              <a:rPr lang="en-US" sz="12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RKP A110000091</a:t>
            </a:r>
            <a:r>
              <a:rPr lang="en-US" sz="1200" dirty="0">
                <a:effectLst/>
                <a:latin typeface="Arial" panose="020B0604020202020204" pitchFamily="34" charset="0"/>
                <a:ea typeface="新細明體" panose="02020500000000000000" pitchFamily="18" charset="-120"/>
                <a:cs typeface="Arial" panose="020B0604020202020204" pitchFamily="34" charset="0"/>
              </a:rPr>
              <a:t> means</a:t>
            </a:r>
          </a:p>
          <a:p>
            <a:pPr marL="285750" marR="0" lvl="0" indent="-285750">
              <a:spcBef>
                <a:spcPts val="0"/>
              </a:spcBef>
              <a:spcAft>
                <a:spcPts val="600"/>
              </a:spcAft>
              <a:buFont typeface="Arial" panose="020B0604020202020204" pitchFamily="34" charset="0"/>
              <a:buChar char="•"/>
              <a:tabLst>
                <a:tab pos="4572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PCBA name = RKP</a:t>
            </a:r>
          </a:p>
          <a:p>
            <a:pPr marL="285750" marR="0" lvl="0" indent="-285750">
              <a:spcBef>
                <a:spcPts val="0"/>
              </a:spcBef>
              <a:spcAft>
                <a:spcPts val="600"/>
              </a:spcAft>
              <a:buFont typeface="Arial" panose="020B0604020202020204" pitchFamily="34" charset="0"/>
              <a:buChar char="•"/>
              <a:tabLst>
                <a:tab pos="4572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PCBA number = A110</a:t>
            </a:r>
          </a:p>
          <a:p>
            <a:pPr marL="285750" marR="0" lvl="0" indent="-285750">
              <a:spcBef>
                <a:spcPts val="0"/>
              </a:spcBef>
              <a:spcAft>
                <a:spcPts val="600"/>
              </a:spcAft>
              <a:buFont typeface="Arial" panose="020B0604020202020204" pitchFamily="34" charset="0"/>
              <a:buChar char="•"/>
              <a:tabLst>
                <a:tab pos="4572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PCBA serial = 0</a:t>
            </a:r>
          </a:p>
          <a:p>
            <a:pPr marL="285750" marR="0" lvl="0" indent="-285750">
              <a:spcBef>
                <a:spcPts val="0"/>
              </a:spcBef>
              <a:spcAft>
                <a:spcPts val="600"/>
              </a:spcAft>
              <a:buFont typeface="Arial" panose="020B0604020202020204" pitchFamily="34" charset="0"/>
              <a:buChar char="•"/>
              <a:tabLst>
                <a:tab pos="4572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PCBA type = 00</a:t>
            </a:r>
          </a:p>
          <a:p>
            <a:pPr marL="285750" marR="0" lvl="0" indent="-285750">
              <a:spcBef>
                <a:spcPts val="0"/>
              </a:spcBef>
              <a:spcAft>
                <a:spcPts val="600"/>
              </a:spcAft>
              <a:buFont typeface="Arial" panose="020B0604020202020204" pitchFamily="34" charset="0"/>
              <a:buChar char="•"/>
              <a:tabLst>
                <a:tab pos="4572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PCBA </a:t>
            </a:r>
            <a:r>
              <a:rPr lang="en-US" sz="1200" dirty="0" err="1">
                <a:effectLst/>
                <a:latin typeface="Arial" panose="020B0604020202020204" pitchFamily="34" charset="0"/>
                <a:ea typeface="新細明體" panose="02020500000000000000" pitchFamily="18" charset="-120"/>
                <a:cs typeface="Arial" panose="020B0604020202020204" pitchFamily="34" charset="0"/>
              </a:rPr>
              <a:t>hw</a:t>
            </a:r>
            <a:r>
              <a:rPr lang="en-US" sz="1200" dirty="0">
                <a:effectLst/>
                <a:latin typeface="Arial" panose="020B0604020202020204" pitchFamily="34" charset="0"/>
                <a:ea typeface="新細明體" panose="02020500000000000000" pitchFamily="18" charset="-120"/>
                <a:cs typeface="Arial" panose="020B0604020202020204" pitchFamily="34" charset="0"/>
              </a:rPr>
              <a:t> version = 091 (v0.91)</a:t>
            </a:r>
          </a:p>
        </p:txBody>
      </p:sp>
      <p:pic>
        <p:nvPicPr>
          <p:cNvPr id="8" name="圖片 15">
            <a:extLst>
              <a:ext uri="{FF2B5EF4-FFF2-40B4-BE49-F238E27FC236}">
                <a16:creationId xmlns:a16="http://schemas.microsoft.com/office/drawing/2014/main" id="{DF3DA877-AB9A-BA37-CE4E-668A9047F429}"/>
              </a:ext>
            </a:extLst>
          </p:cNvPr>
          <p:cNvPicPr>
            <a:picLocks noChangeAspect="1"/>
          </p:cNvPicPr>
          <p:nvPr/>
        </p:nvPicPr>
        <p:blipFill>
          <a:blip r:embed="rId4"/>
          <a:stretch>
            <a:fillRect/>
          </a:stretch>
        </p:blipFill>
        <p:spPr>
          <a:xfrm>
            <a:off x="752810" y="3586457"/>
            <a:ext cx="9277016" cy="965150"/>
          </a:xfrm>
          <a:prstGeom prst="rect">
            <a:avLst/>
          </a:prstGeom>
        </p:spPr>
      </p:pic>
      <p:pic>
        <p:nvPicPr>
          <p:cNvPr id="10" name="圖片 7">
            <a:extLst>
              <a:ext uri="{FF2B5EF4-FFF2-40B4-BE49-F238E27FC236}">
                <a16:creationId xmlns:a16="http://schemas.microsoft.com/office/drawing/2014/main" id="{EE962C11-07CB-B59D-0F81-79C12302FA5F}"/>
              </a:ext>
            </a:extLst>
          </p:cNvPr>
          <p:cNvPicPr>
            <a:picLocks noChangeAspect="1"/>
          </p:cNvPicPr>
          <p:nvPr/>
        </p:nvPicPr>
        <p:blipFill>
          <a:blip r:embed="rId5"/>
          <a:stretch>
            <a:fillRect/>
          </a:stretch>
        </p:blipFill>
        <p:spPr>
          <a:xfrm>
            <a:off x="6290765" y="1823221"/>
            <a:ext cx="5377716" cy="1467279"/>
          </a:xfrm>
          <a:prstGeom prst="rect">
            <a:avLst/>
          </a:prstGeom>
        </p:spPr>
      </p:pic>
    </p:spTree>
    <p:extLst>
      <p:ext uri="{BB962C8B-B14F-4D97-AF65-F5344CB8AC3E}">
        <p14:creationId xmlns:p14="http://schemas.microsoft.com/office/powerpoint/2010/main" val="3498430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4E612-8EA4-97AB-6B88-8C2FBE32FC85}"/>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9EFF31D0-2C23-B23A-8B66-D4B15D543D02}"/>
              </a:ext>
            </a:extLst>
          </p:cNvPr>
          <p:cNvSpPr>
            <a:spLocks noGrp="1"/>
          </p:cNvSpPr>
          <p:nvPr>
            <p:ph type="title"/>
          </p:nvPr>
        </p:nvSpPr>
        <p:spPr/>
        <p:txBody>
          <a:bodyPr>
            <a:normAutofit/>
          </a:bodyPr>
          <a:lstStyle/>
          <a:p>
            <a:r>
              <a:rPr lang="en-US" sz="4400" dirty="0"/>
              <a:t>Troubleshooting: </a:t>
            </a:r>
            <a:endParaRPr lang="en-US" altLang="zh-TW" sz="3600" dirty="0"/>
          </a:p>
        </p:txBody>
      </p:sp>
      <p:sp>
        <p:nvSpPr>
          <p:cNvPr id="5" name="內容版面配置區 4">
            <a:extLst>
              <a:ext uri="{FF2B5EF4-FFF2-40B4-BE49-F238E27FC236}">
                <a16:creationId xmlns:a16="http://schemas.microsoft.com/office/drawing/2014/main" id="{AD547E28-93BF-64F1-66A3-BE2A75133DC5}"/>
              </a:ext>
            </a:extLst>
          </p:cNvPr>
          <p:cNvSpPr>
            <a:spLocks noGrp="1"/>
          </p:cNvSpPr>
          <p:nvPr>
            <p:ph idx="1"/>
          </p:nvPr>
        </p:nvSpPr>
        <p:spPr>
          <a:xfrm>
            <a:off x="609600" y="1229813"/>
            <a:ext cx="5486400" cy="499749"/>
          </a:xfrm>
        </p:spPr>
        <p:txBody>
          <a:bodyPr>
            <a:normAutofit fontScale="92500"/>
          </a:bodyPr>
          <a:lstStyle/>
          <a:p>
            <a:pPr marL="0" indent="0">
              <a:buNone/>
            </a:pPr>
            <a:r>
              <a:rPr lang="en-US" altLang="zh-TW" sz="2800" dirty="0">
                <a:solidFill>
                  <a:srgbClr val="008787"/>
                </a:solidFill>
              </a:rPr>
              <a:t>How to get Hardware Information</a:t>
            </a:r>
          </a:p>
          <a:p>
            <a:endParaRPr lang="en-US" altLang="zh-TW" dirty="0"/>
          </a:p>
          <a:p>
            <a:endParaRPr lang="en-US" altLang="zh-TW" dirty="0"/>
          </a:p>
          <a:p>
            <a:endParaRPr lang="en-US" altLang="zh-TW" dirty="0"/>
          </a:p>
          <a:p>
            <a:endParaRPr lang="en-US" altLang="zh-TW" dirty="0"/>
          </a:p>
          <a:p>
            <a:endParaRPr lang="zh-TW" altLang="en-US" dirty="0"/>
          </a:p>
        </p:txBody>
      </p:sp>
      <p:pic>
        <p:nvPicPr>
          <p:cNvPr id="7" name="圖片 7">
            <a:extLst>
              <a:ext uri="{FF2B5EF4-FFF2-40B4-BE49-F238E27FC236}">
                <a16:creationId xmlns:a16="http://schemas.microsoft.com/office/drawing/2014/main" id="{CF1140D5-3C7C-19BE-8777-93701619F8EE}"/>
              </a:ext>
            </a:extLst>
          </p:cNvPr>
          <p:cNvPicPr>
            <a:picLocks noChangeAspect="1"/>
          </p:cNvPicPr>
          <p:nvPr/>
        </p:nvPicPr>
        <p:blipFill>
          <a:blip r:embed="rId3"/>
          <a:stretch>
            <a:fillRect/>
          </a:stretch>
        </p:blipFill>
        <p:spPr>
          <a:xfrm>
            <a:off x="959429" y="1786970"/>
            <a:ext cx="7467600" cy="4038600"/>
          </a:xfrm>
          <a:prstGeom prst="rect">
            <a:avLst/>
          </a:prstGeom>
        </p:spPr>
      </p:pic>
    </p:spTree>
    <p:extLst>
      <p:ext uri="{BB962C8B-B14F-4D97-AF65-F5344CB8AC3E}">
        <p14:creationId xmlns:p14="http://schemas.microsoft.com/office/powerpoint/2010/main" val="410423784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507CD-E904-6805-8027-F2AE0A303D48}"/>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BAE5880A-60E4-5DA3-0170-58B9F9028368}"/>
              </a:ext>
            </a:extLst>
          </p:cNvPr>
          <p:cNvSpPr>
            <a:spLocks noGrp="1"/>
          </p:cNvSpPr>
          <p:nvPr>
            <p:ph type="title"/>
          </p:nvPr>
        </p:nvSpPr>
        <p:spPr/>
        <p:txBody>
          <a:bodyPr>
            <a:normAutofit/>
          </a:bodyPr>
          <a:lstStyle/>
          <a:p>
            <a:r>
              <a:rPr lang="en-US" sz="4400" dirty="0"/>
              <a:t>Troubleshooting: </a:t>
            </a:r>
            <a:endParaRPr lang="en-US" altLang="zh-TW" sz="3600" dirty="0"/>
          </a:p>
        </p:txBody>
      </p:sp>
      <p:sp>
        <p:nvSpPr>
          <p:cNvPr id="5" name="內容版面配置區 4">
            <a:extLst>
              <a:ext uri="{FF2B5EF4-FFF2-40B4-BE49-F238E27FC236}">
                <a16:creationId xmlns:a16="http://schemas.microsoft.com/office/drawing/2014/main" id="{1727BC59-9F5F-0CF0-128C-B8A06ED007BF}"/>
              </a:ext>
            </a:extLst>
          </p:cNvPr>
          <p:cNvSpPr>
            <a:spLocks noGrp="1"/>
          </p:cNvSpPr>
          <p:nvPr>
            <p:ph idx="1"/>
          </p:nvPr>
        </p:nvSpPr>
        <p:spPr>
          <a:xfrm>
            <a:off x="609600" y="1229813"/>
            <a:ext cx="5486400" cy="499749"/>
          </a:xfrm>
        </p:spPr>
        <p:txBody>
          <a:bodyPr>
            <a:normAutofit lnSpcReduction="10000"/>
          </a:bodyPr>
          <a:lstStyle/>
          <a:p>
            <a:pPr marL="0" indent="0">
              <a:buNone/>
            </a:pPr>
            <a:r>
              <a:rPr lang="en-US" altLang="zh-TW" sz="2800" dirty="0">
                <a:solidFill>
                  <a:srgbClr val="008787"/>
                </a:solidFill>
              </a:rPr>
              <a:t>How to print kernel messages </a:t>
            </a:r>
          </a:p>
          <a:p>
            <a:endParaRPr lang="en-US" altLang="zh-TW" dirty="0"/>
          </a:p>
          <a:p>
            <a:endParaRPr lang="en-US" altLang="zh-TW" dirty="0"/>
          </a:p>
          <a:p>
            <a:endParaRPr lang="en-US" altLang="zh-TW" dirty="0"/>
          </a:p>
          <a:p>
            <a:endParaRPr lang="en-US" altLang="zh-TW" dirty="0"/>
          </a:p>
          <a:p>
            <a:endParaRPr lang="zh-TW" altLang="en-US" dirty="0"/>
          </a:p>
        </p:txBody>
      </p:sp>
      <p:sp>
        <p:nvSpPr>
          <p:cNvPr id="2" name="文字方塊 5">
            <a:extLst>
              <a:ext uri="{FF2B5EF4-FFF2-40B4-BE49-F238E27FC236}">
                <a16:creationId xmlns:a16="http://schemas.microsoft.com/office/drawing/2014/main" id="{4C34CE36-46CA-B669-A2B7-D77F4C0DBB6F}"/>
              </a:ext>
            </a:extLst>
          </p:cNvPr>
          <p:cNvSpPr txBox="1"/>
          <p:nvPr/>
        </p:nvSpPr>
        <p:spPr>
          <a:xfrm>
            <a:off x="701749" y="2372813"/>
            <a:ext cx="10972800" cy="4062651"/>
          </a:xfrm>
          <a:prstGeom prst="rect">
            <a:avLst/>
          </a:prstGeom>
          <a:noFill/>
        </p:spPr>
        <p:txBody>
          <a:bodyPr wrap="square">
            <a:spAutoFit/>
          </a:bodyPr>
          <a:lstStyle/>
          <a:p>
            <a:pPr marL="285750" marR="0" indent="-285750">
              <a:spcBef>
                <a:spcPts val="0"/>
              </a:spcBef>
              <a:spcAft>
                <a:spcPts val="600"/>
              </a:spcAft>
              <a:buFont typeface="Arial" panose="020B0604020202020204" pitchFamily="34" charset="0"/>
              <a:buChar char="•"/>
            </a:pPr>
            <a:r>
              <a:rPr lang="en-US" dirty="0">
                <a:effectLst/>
                <a:latin typeface="Arial" panose="020B0604020202020204" pitchFamily="34" charset="0"/>
                <a:ea typeface="新細明體" panose="02020500000000000000" pitchFamily="18" charset="-120"/>
                <a:cs typeface="Times New Roman" panose="02020603050405020304" pitchFamily="18" charset="0"/>
              </a:rPr>
              <a:t>display the kernel ring buffer, which contains messages related to the kernel and hardware events. </a:t>
            </a:r>
          </a:p>
          <a:p>
            <a:pPr marL="285750" marR="0" indent="-285750">
              <a:spcBef>
                <a:spcPts val="0"/>
              </a:spcBef>
              <a:spcAft>
                <a:spcPts val="600"/>
              </a:spcAft>
              <a:buFont typeface="Arial" panose="020B0604020202020204" pitchFamily="34" charset="0"/>
              <a:buChar char="•"/>
            </a:pPr>
            <a:r>
              <a:rPr lang="en-US" dirty="0">
                <a:latin typeface="Arial" panose="020B0604020202020204" pitchFamily="34" charset="0"/>
                <a:ea typeface="新細明體" panose="02020500000000000000" pitchFamily="18" charset="-120"/>
                <a:cs typeface="Times New Roman" panose="02020603050405020304" pitchFamily="18" charset="0"/>
              </a:rPr>
              <a:t>u</a:t>
            </a:r>
            <a:r>
              <a:rPr lang="en-US" dirty="0">
                <a:effectLst/>
                <a:latin typeface="Arial" panose="020B0604020202020204" pitchFamily="34" charset="0"/>
                <a:ea typeface="新細明體" panose="02020500000000000000" pitchFamily="18" charset="-120"/>
                <a:cs typeface="Times New Roman" panose="02020603050405020304" pitchFamily="18" charset="0"/>
              </a:rPr>
              <a:t>seful tool for troubleshooting hardware-related issues, monitoring system-level events and diagnosing hardware issues.</a:t>
            </a:r>
          </a:p>
          <a:p>
            <a:pPr marL="285750" marR="0" indent="-285750">
              <a:spcBef>
                <a:spcPts val="0"/>
              </a:spcBef>
              <a:spcAft>
                <a:spcPts val="600"/>
              </a:spcAft>
              <a:buFont typeface="Arial" panose="020B0604020202020204" pitchFamily="34" charset="0"/>
              <a:buChar char="•"/>
            </a:pPr>
            <a:r>
              <a:rPr lang="en-US" dirty="0">
                <a:effectLst/>
                <a:latin typeface="Arial" panose="020B0604020202020204" pitchFamily="34" charset="0"/>
                <a:ea typeface="新細明體" panose="02020500000000000000" pitchFamily="18" charset="-120"/>
                <a:cs typeface="Times New Roman" panose="02020603050405020304" pitchFamily="18" charset="0"/>
              </a:rPr>
              <a:t>save the output of </a:t>
            </a:r>
            <a:r>
              <a:rPr lang="en-US"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dmesg</a:t>
            </a:r>
            <a:r>
              <a:rPr lang="en-US" dirty="0">
                <a:effectLst/>
                <a:latin typeface="Arial" panose="020B0604020202020204" pitchFamily="34" charset="0"/>
                <a:ea typeface="新細明體" panose="02020500000000000000" pitchFamily="18" charset="-120"/>
                <a:cs typeface="Times New Roman" panose="02020603050405020304" pitchFamily="18" charset="0"/>
              </a:rPr>
              <a:t> to a file for further analysis</a:t>
            </a:r>
            <a:r>
              <a:rPr lang="en-US" dirty="0">
                <a:latin typeface="Arial" panose="020B0604020202020204" pitchFamily="34" charset="0"/>
                <a:ea typeface="新細明體" panose="02020500000000000000" pitchFamily="18" charset="-120"/>
                <a:cs typeface="Times New Roman" panose="02020603050405020304" pitchFamily="18" charset="0"/>
              </a:rPr>
              <a:t>:</a:t>
            </a:r>
          </a:p>
          <a:p>
            <a:pPr marL="285750" marR="0" indent="-285750">
              <a:spcBef>
                <a:spcPts val="0"/>
              </a:spcBef>
              <a:spcAft>
                <a:spcPts val="600"/>
              </a:spcAft>
              <a:buFont typeface="Arial" panose="020B0604020202020204" pitchFamily="34" charset="0"/>
              <a:buChar char="•"/>
            </a:pPr>
            <a:endParaRPr lang="en-US" dirty="0">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endParaRPr lang="en-US" dirty="0">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endParaRPr lang="en-US" dirty="0">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r>
              <a:rPr lang="en-US" dirty="0">
                <a:latin typeface="Arial" panose="020B0604020202020204" pitchFamily="34" charset="0"/>
                <a:ea typeface="新細明體" panose="02020500000000000000" pitchFamily="18" charset="-120"/>
                <a:cs typeface="Times New Roman" panose="02020603050405020304" pitchFamily="18" charset="0"/>
              </a:rPr>
              <a:t>or </a:t>
            </a:r>
            <a:r>
              <a:rPr lang="en-US" dirty="0">
                <a:effectLst/>
                <a:latin typeface="Arial" panose="020B0604020202020204" pitchFamily="34" charset="0"/>
                <a:ea typeface="新細明體" panose="02020500000000000000" pitchFamily="18" charset="-120"/>
                <a:cs typeface="Times New Roman" panose="02020603050405020304" pitchFamily="18" charset="0"/>
              </a:rPr>
              <a:t>save the </a:t>
            </a:r>
            <a:r>
              <a:rPr lang="en-US"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error</a:t>
            </a:r>
            <a:r>
              <a:rPr lang="en-US" b="1" dirty="0">
                <a:effectLst/>
                <a:latin typeface="Arial" panose="020B0604020202020204" pitchFamily="34" charset="0"/>
                <a:ea typeface="新細明體" panose="02020500000000000000" pitchFamily="18" charset="-120"/>
                <a:cs typeface="Times New Roman" panose="02020603050405020304" pitchFamily="18" charset="0"/>
              </a:rPr>
              <a:t> </a:t>
            </a:r>
            <a:r>
              <a:rPr lang="en-US" dirty="0">
                <a:effectLst/>
                <a:latin typeface="Arial" panose="020B0604020202020204" pitchFamily="34" charset="0"/>
                <a:ea typeface="新細明體" panose="02020500000000000000" pitchFamily="18" charset="-120"/>
                <a:cs typeface="Times New Roman" panose="02020603050405020304" pitchFamily="18" charset="0"/>
              </a:rPr>
              <a:t>and </a:t>
            </a:r>
            <a:r>
              <a:rPr lang="en-US"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warning</a:t>
            </a:r>
            <a:r>
              <a:rPr lang="en-US" dirty="0">
                <a:effectLst/>
                <a:latin typeface="Arial" panose="020B0604020202020204" pitchFamily="34" charset="0"/>
                <a:ea typeface="新細明體" panose="02020500000000000000" pitchFamily="18" charset="-120"/>
                <a:cs typeface="Times New Roman" panose="02020603050405020304" pitchFamily="18" charset="0"/>
              </a:rPr>
              <a:t> level log:</a:t>
            </a:r>
            <a:endParaRPr lang="en-US" dirty="0">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endParaRPr lang="en-US" sz="1600" dirty="0">
              <a:effectLst/>
              <a:latin typeface="Arial" panose="020B0604020202020204" pitchFamily="34" charset="0"/>
              <a:ea typeface="新細明體" panose="02020500000000000000" pitchFamily="18" charset="-120"/>
              <a:cs typeface="Times New Roman" panose="02020603050405020304" pitchFamily="18" charset="0"/>
            </a:endParaRPr>
          </a:p>
          <a:p>
            <a:pPr marR="0">
              <a:spcBef>
                <a:spcPts val="0"/>
              </a:spcBef>
              <a:spcAft>
                <a:spcPts val="600"/>
              </a:spcAft>
            </a:pPr>
            <a:endParaRPr lang="en-US" sz="1600" dirty="0">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endParaRPr lang="en-US" sz="1600" dirty="0">
              <a:effectLst/>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endParaRPr lang="en-US" sz="1600" dirty="0">
              <a:effectLst/>
              <a:latin typeface="Arial" panose="020B0604020202020204" pitchFamily="34" charset="0"/>
              <a:ea typeface="新細明體" panose="02020500000000000000" pitchFamily="18" charset="-120"/>
              <a:cs typeface="Times New Roman" panose="02020603050405020304" pitchFamily="18" charset="0"/>
            </a:endParaRPr>
          </a:p>
        </p:txBody>
      </p:sp>
      <p:pic>
        <p:nvPicPr>
          <p:cNvPr id="3" name="圖片 13">
            <a:extLst>
              <a:ext uri="{FF2B5EF4-FFF2-40B4-BE49-F238E27FC236}">
                <a16:creationId xmlns:a16="http://schemas.microsoft.com/office/drawing/2014/main" id="{A230EE23-203E-3ACB-509F-90D2E8A49375}"/>
              </a:ext>
            </a:extLst>
          </p:cNvPr>
          <p:cNvPicPr>
            <a:picLocks noChangeAspect="1"/>
          </p:cNvPicPr>
          <p:nvPr/>
        </p:nvPicPr>
        <p:blipFill>
          <a:blip r:embed="rId3"/>
          <a:stretch>
            <a:fillRect/>
          </a:stretch>
        </p:blipFill>
        <p:spPr>
          <a:xfrm>
            <a:off x="609600" y="1706063"/>
            <a:ext cx="7477125" cy="666750"/>
          </a:xfrm>
          <a:prstGeom prst="rect">
            <a:avLst/>
          </a:prstGeom>
        </p:spPr>
      </p:pic>
      <p:pic>
        <p:nvPicPr>
          <p:cNvPr id="6" name="圖片 17">
            <a:extLst>
              <a:ext uri="{FF2B5EF4-FFF2-40B4-BE49-F238E27FC236}">
                <a16:creationId xmlns:a16="http://schemas.microsoft.com/office/drawing/2014/main" id="{A51231B9-1823-31C9-06DD-C462F0342C66}"/>
              </a:ext>
            </a:extLst>
          </p:cNvPr>
          <p:cNvPicPr>
            <a:picLocks noChangeAspect="1"/>
          </p:cNvPicPr>
          <p:nvPr/>
        </p:nvPicPr>
        <p:blipFill>
          <a:blip r:embed="rId4"/>
          <a:stretch>
            <a:fillRect/>
          </a:stretch>
        </p:blipFill>
        <p:spPr>
          <a:xfrm>
            <a:off x="609600" y="3827963"/>
            <a:ext cx="7419975" cy="657225"/>
          </a:xfrm>
          <a:prstGeom prst="rect">
            <a:avLst/>
          </a:prstGeom>
        </p:spPr>
      </p:pic>
      <p:pic>
        <p:nvPicPr>
          <p:cNvPr id="8" name="圖片 21">
            <a:extLst>
              <a:ext uri="{FF2B5EF4-FFF2-40B4-BE49-F238E27FC236}">
                <a16:creationId xmlns:a16="http://schemas.microsoft.com/office/drawing/2014/main" id="{4AEDF2AA-328D-C5AD-DDD0-FBF07AA4DAC6}"/>
              </a:ext>
            </a:extLst>
          </p:cNvPr>
          <p:cNvPicPr>
            <a:picLocks noChangeAspect="1"/>
          </p:cNvPicPr>
          <p:nvPr/>
        </p:nvPicPr>
        <p:blipFill>
          <a:blip r:embed="rId5"/>
          <a:stretch>
            <a:fillRect/>
          </a:stretch>
        </p:blipFill>
        <p:spPr>
          <a:xfrm>
            <a:off x="590550" y="5309099"/>
            <a:ext cx="7439025" cy="638175"/>
          </a:xfrm>
          <a:prstGeom prst="rect">
            <a:avLst/>
          </a:prstGeom>
        </p:spPr>
      </p:pic>
    </p:spTree>
    <p:extLst>
      <p:ext uri="{BB962C8B-B14F-4D97-AF65-F5344CB8AC3E}">
        <p14:creationId xmlns:p14="http://schemas.microsoft.com/office/powerpoint/2010/main" val="307949533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BAFDD-C1E2-534D-7E79-99362CACEC5C}"/>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647426F2-C4BD-675D-74A7-32017D97677F}"/>
              </a:ext>
            </a:extLst>
          </p:cNvPr>
          <p:cNvSpPr>
            <a:spLocks noGrp="1"/>
          </p:cNvSpPr>
          <p:nvPr>
            <p:ph type="title"/>
          </p:nvPr>
        </p:nvSpPr>
        <p:spPr/>
        <p:txBody>
          <a:bodyPr>
            <a:normAutofit/>
          </a:bodyPr>
          <a:lstStyle/>
          <a:p>
            <a:r>
              <a:rPr lang="en-US" sz="4400" dirty="0"/>
              <a:t>Troubleshooting: </a:t>
            </a:r>
            <a:endParaRPr lang="en-US" altLang="zh-TW" sz="3600" dirty="0"/>
          </a:p>
        </p:txBody>
      </p:sp>
      <p:sp>
        <p:nvSpPr>
          <p:cNvPr id="5" name="內容版面配置區 4">
            <a:extLst>
              <a:ext uri="{FF2B5EF4-FFF2-40B4-BE49-F238E27FC236}">
                <a16:creationId xmlns:a16="http://schemas.microsoft.com/office/drawing/2014/main" id="{BF0DF587-E3AD-9F59-56AB-C9E834D42DFE}"/>
              </a:ext>
            </a:extLst>
          </p:cNvPr>
          <p:cNvSpPr>
            <a:spLocks noGrp="1"/>
          </p:cNvSpPr>
          <p:nvPr>
            <p:ph idx="1"/>
          </p:nvPr>
        </p:nvSpPr>
        <p:spPr>
          <a:xfrm>
            <a:off x="609600" y="1229813"/>
            <a:ext cx="10427594" cy="534593"/>
          </a:xfrm>
        </p:spPr>
        <p:txBody>
          <a:bodyPr>
            <a:normAutofit/>
          </a:bodyPr>
          <a:lstStyle/>
          <a:p>
            <a:pPr marL="0" indent="0">
              <a:buNone/>
            </a:pPr>
            <a:r>
              <a:rPr lang="en-US" altLang="zh-TW" sz="2800" dirty="0">
                <a:solidFill>
                  <a:srgbClr val="008787"/>
                </a:solidFill>
              </a:rPr>
              <a:t>How to Moxa x86 Linux SDK installation logs</a:t>
            </a:r>
            <a:endParaRPr lang="en-US" altLang="zh-TW" sz="2800" dirty="0"/>
          </a:p>
          <a:p>
            <a:endParaRPr lang="en-US" altLang="zh-TW" sz="2800" dirty="0"/>
          </a:p>
          <a:p>
            <a:endParaRPr lang="en-US" altLang="zh-TW" sz="2800" dirty="0"/>
          </a:p>
          <a:p>
            <a:endParaRPr lang="en-US" altLang="zh-TW" sz="2800" dirty="0"/>
          </a:p>
          <a:p>
            <a:endParaRPr lang="zh-TW" altLang="en-US" sz="2800" dirty="0"/>
          </a:p>
        </p:txBody>
      </p:sp>
      <p:sp>
        <p:nvSpPr>
          <p:cNvPr id="2" name="文字方塊 5">
            <a:extLst>
              <a:ext uri="{FF2B5EF4-FFF2-40B4-BE49-F238E27FC236}">
                <a16:creationId xmlns:a16="http://schemas.microsoft.com/office/drawing/2014/main" id="{CCCF0BC4-FBD8-1163-4B16-9801B31A3D97}"/>
              </a:ext>
            </a:extLst>
          </p:cNvPr>
          <p:cNvSpPr txBox="1"/>
          <p:nvPr/>
        </p:nvSpPr>
        <p:spPr>
          <a:xfrm>
            <a:off x="609600" y="1764406"/>
            <a:ext cx="8602904" cy="584775"/>
          </a:xfrm>
          <a:prstGeom prst="rect">
            <a:avLst/>
          </a:prstGeom>
          <a:noFill/>
        </p:spPr>
        <p:txBody>
          <a:bodyPr wrap="square">
            <a:spAutoFit/>
          </a:bodyPr>
          <a:lstStyle/>
          <a:p>
            <a:r>
              <a:rPr lang="en-US" sz="1600" b="1" dirty="0">
                <a:effectLst/>
                <a:latin typeface="Arial" panose="020B0604020202020204" pitchFamily="34" charset="0"/>
                <a:ea typeface="新細明體" panose="02020500000000000000" pitchFamily="18" charset="-120"/>
                <a:cs typeface="Times New Roman" panose="02020603050405020304" pitchFamily="18" charset="0"/>
              </a:rPr>
              <a:t>Moxa x86 Linux SDK </a:t>
            </a:r>
            <a:r>
              <a:rPr lang="en-US" sz="1600" dirty="0">
                <a:effectLst/>
                <a:latin typeface="Arial" panose="020B0604020202020204" pitchFamily="34" charset="0"/>
                <a:ea typeface="新細明體" panose="02020500000000000000" pitchFamily="18" charset="-120"/>
                <a:cs typeface="Times New Roman" panose="02020603050405020304" pitchFamily="18" charset="0"/>
              </a:rPr>
              <a:t>provides </a:t>
            </a:r>
            <a:r>
              <a:rPr lang="en-US" sz="1600" b="1" dirty="0">
                <a:effectLst/>
                <a:latin typeface="Arial" panose="020B0604020202020204" pitchFamily="34" charset="0"/>
                <a:ea typeface="新細明體" panose="02020500000000000000" pitchFamily="18" charset="-120"/>
                <a:cs typeface="Times New Roman" panose="02020603050405020304" pitchFamily="18" charset="0"/>
              </a:rPr>
              <a:t>self-test</a:t>
            </a:r>
            <a:r>
              <a:rPr lang="en-US" sz="1600" dirty="0">
                <a:effectLst/>
                <a:latin typeface="Arial" panose="020B0604020202020204" pitchFamily="34" charset="0"/>
                <a:ea typeface="新細明體" panose="02020500000000000000" pitchFamily="18" charset="-120"/>
                <a:cs typeface="Times New Roman" panose="02020603050405020304" pitchFamily="18" charset="0"/>
              </a:rPr>
              <a:t> for diagnosing the status of drivers and tools after installation. To simply see the log, run the following command:</a:t>
            </a:r>
            <a:endParaRPr lang="en-US" sz="1600" dirty="0"/>
          </a:p>
        </p:txBody>
      </p:sp>
      <p:pic>
        <p:nvPicPr>
          <p:cNvPr id="3" name="圖片 7">
            <a:extLst>
              <a:ext uri="{FF2B5EF4-FFF2-40B4-BE49-F238E27FC236}">
                <a16:creationId xmlns:a16="http://schemas.microsoft.com/office/drawing/2014/main" id="{05DAD219-A9C2-3FFA-A536-AF80195E926B}"/>
              </a:ext>
            </a:extLst>
          </p:cNvPr>
          <p:cNvPicPr>
            <a:picLocks noChangeAspect="1"/>
          </p:cNvPicPr>
          <p:nvPr/>
        </p:nvPicPr>
        <p:blipFill>
          <a:blip r:embed="rId3"/>
          <a:stretch>
            <a:fillRect/>
          </a:stretch>
        </p:blipFill>
        <p:spPr>
          <a:xfrm>
            <a:off x="684200" y="2295662"/>
            <a:ext cx="7467600" cy="857250"/>
          </a:xfrm>
          <a:prstGeom prst="rect">
            <a:avLst/>
          </a:prstGeom>
        </p:spPr>
      </p:pic>
      <p:pic>
        <p:nvPicPr>
          <p:cNvPr id="6" name="圖片 9" title="self test from Moxa x86 Linux SDK Install Wizard">
            <a:extLst>
              <a:ext uri="{FF2B5EF4-FFF2-40B4-BE49-F238E27FC236}">
                <a16:creationId xmlns:a16="http://schemas.microsoft.com/office/drawing/2014/main" id="{03F4FD9C-7A29-1A37-993D-15E12CD6E674}"/>
              </a:ext>
            </a:extLst>
          </p:cNvPr>
          <p:cNvPicPr>
            <a:picLocks noChangeAspect="1"/>
          </p:cNvPicPr>
          <p:nvPr/>
        </p:nvPicPr>
        <p:blipFill>
          <a:blip r:embed="rId4"/>
          <a:stretch>
            <a:fillRect/>
          </a:stretch>
        </p:blipFill>
        <p:spPr>
          <a:xfrm>
            <a:off x="714044" y="3132001"/>
            <a:ext cx="7465187" cy="2390582"/>
          </a:xfrm>
          <a:prstGeom prst="rect">
            <a:avLst/>
          </a:prstGeom>
        </p:spPr>
      </p:pic>
      <p:sp>
        <p:nvSpPr>
          <p:cNvPr id="8" name="文字方塊 11">
            <a:extLst>
              <a:ext uri="{FF2B5EF4-FFF2-40B4-BE49-F238E27FC236}">
                <a16:creationId xmlns:a16="http://schemas.microsoft.com/office/drawing/2014/main" id="{4D00999A-C61E-99A2-0380-2783051034EF}"/>
              </a:ext>
            </a:extLst>
          </p:cNvPr>
          <p:cNvSpPr txBox="1"/>
          <p:nvPr/>
        </p:nvSpPr>
        <p:spPr>
          <a:xfrm>
            <a:off x="684200" y="5628187"/>
            <a:ext cx="10613390" cy="584775"/>
          </a:xfrm>
          <a:prstGeom prst="rect">
            <a:avLst/>
          </a:prstGeom>
          <a:noFill/>
        </p:spPr>
        <p:txBody>
          <a:bodyPr wrap="square">
            <a:spAutoFit/>
          </a:bodyPr>
          <a:lstStyle/>
          <a:p>
            <a:pPr marL="0" marR="0">
              <a:spcBef>
                <a:spcPts val="0"/>
              </a:spcBef>
              <a:spcAft>
                <a:spcPts val="600"/>
              </a:spcAft>
            </a:pPr>
            <a:r>
              <a:rPr lang="en-US" sz="1600" dirty="0">
                <a:effectLst/>
                <a:latin typeface="Arial" panose="020B0604020202020204" pitchFamily="34" charset="0"/>
                <a:ea typeface="新細明體" panose="02020500000000000000" pitchFamily="18" charset="-120"/>
                <a:cs typeface="Times New Roman" panose="02020603050405020304" pitchFamily="18" charset="0"/>
              </a:rPr>
              <a:t>For further, the log of installation is also created on </a:t>
            </a:r>
            <a:r>
              <a:rPr lang="en-US" sz="16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Moxa_x86_Linux_Install_Wizard_&lt;version&gt;_Build_&lt;</a:t>
            </a:r>
            <a:r>
              <a:rPr lang="en-US" sz="1600" dirty="0" err="1">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build_date</a:t>
            </a:r>
            <a:r>
              <a:rPr lang="en-US" sz="16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&gt;/install.log</a:t>
            </a:r>
            <a:endParaRPr lang="en-US" sz="1600" dirty="0">
              <a:effectLst/>
              <a:latin typeface="Arial" panose="020B0604020202020204" pitchFamily="34" charset="0"/>
              <a:ea typeface="新細明體" panose="02020500000000000000" pitchFamily="18" charset="-120"/>
              <a:cs typeface="Times New Roman" panose="02020603050405020304" pitchFamily="18" charset="0"/>
            </a:endParaRPr>
          </a:p>
        </p:txBody>
      </p:sp>
    </p:spTree>
    <p:extLst>
      <p:ext uri="{BB962C8B-B14F-4D97-AF65-F5344CB8AC3E}">
        <p14:creationId xmlns:p14="http://schemas.microsoft.com/office/powerpoint/2010/main" val="14309799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39042E1-F0FE-2DAB-2DA8-DCA82E044A2B}"/>
              </a:ext>
            </a:extLst>
          </p:cNvPr>
          <p:cNvSpPr>
            <a:spLocks noGrp="1"/>
          </p:cNvSpPr>
          <p:nvPr>
            <p:ph type="title"/>
          </p:nvPr>
        </p:nvSpPr>
        <p:spPr/>
        <p:txBody>
          <a:bodyPr/>
          <a:lstStyle/>
          <a:p>
            <a:r>
              <a:rPr lang="en-US" dirty="0"/>
              <a:t>Product Specification of Released Models</a:t>
            </a:r>
            <a:endParaRPr lang="LID4096" dirty="0"/>
          </a:p>
        </p:txBody>
      </p:sp>
      <p:sp>
        <p:nvSpPr>
          <p:cNvPr id="5" name="Text Placeholder 4">
            <a:extLst>
              <a:ext uri="{FF2B5EF4-FFF2-40B4-BE49-F238E27FC236}">
                <a16:creationId xmlns:a16="http://schemas.microsoft.com/office/drawing/2014/main" id="{5533B877-ED6E-CE48-82A3-130AFAADC778}"/>
              </a:ext>
            </a:extLst>
          </p:cNvPr>
          <p:cNvSpPr>
            <a:spLocks noGrp="1"/>
          </p:cNvSpPr>
          <p:nvPr>
            <p:ph type="body" idx="1"/>
          </p:nvPr>
        </p:nvSpPr>
        <p:spPr/>
        <p:txBody>
          <a:bodyPr/>
          <a:lstStyle/>
          <a:p>
            <a:r>
              <a:rPr lang="en-US" dirty="0"/>
              <a:t>Reference Information</a:t>
            </a:r>
            <a:endParaRPr lang="LID4096" dirty="0"/>
          </a:p>
        </p:txBody>
      </p:sp>
    </p:spTree>
    <p:extLst>
      <p:ext uri="{BB962C8B-B14F-4D97-AF65-F5344CB8AC3E}">
        <p14:creationId xmlns:p14="http://schemas.microsoft.com/office/powerpoint/2010/main" val="60643136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a:extLst>
              <a:ext uri="{FF2B5EF4-FFF2-40B4-BE49-F238E27FC236}">
                <a16:creationId xmlns:a16="http://schemas.microsoft.com/office/drawing/2014/main" id="{3552B5CD-C9F1-B0C7-E9C1-7475D9A6DDC0}"/>
              </a:ext>
            </a:extLst>
          </p:cNvPr>
          <p:cNvSpPr>
            <a:spLocks noGrp="1"/>
          </p:cNvSpPr>
          <p:nvPr>
            <p:ph type="title"/>
          </p:nvPr>
        </p:nvSpPr>
        <p:spPr/>
        <p:txBody>
          <a:bodyPr/>
          <a:lstStyle/>
          <a:p>
            <a:r>
              <a:rPr lang="en-US" altLang="zh-TW" dirty="0"/>
              <a:t>BXP-C100 Product Spec </a:t>
            </a:r>
            <a:endParaRPr lang="zh-TW" altLang="en-US" dirty="0"/>
          </a:p>
        </p:txBody>
      </p:sp>
      <p:graphicFrame>
        <p:nvGraphicFramePr>
          <p:cNvPr id="5" name="表格 4">
            <a:extLst>
              <a:ext uri="{FF2B5EF4-FFF2-40B4-BE49-F238E27FC236}">
                <a16:creationId xmlns:a16="http://schemas.microsoft.com/office/drawing/2014/main" id="{E577C96D-3B63-B4C2-1D62-96C90FDC653B}"/>
              </a:ext>
            </a:extLst>
          </p:cNvPr>
          <p:cNvGraphicFramePr>
            <a:graphicFrameLocks noGrp="1"/>
          </p:cNvGraphicFramePr>
          <p:nvPr/>
        </p:nvGraphicFramePr>
        <p:xfrm>
          <a:off x="534505" y="1220755"/>
          <a:ext cx="9758020" cy="4875248"/>
        </p:xfrm>
        <a:graphic>
          <a:graphicData uri="http://schemas.openxmlformats.org/drawingml/2006/table">
            <a:tbl>
              <a:tblPr firstRow="1" bandRow="1">
                <a:tableStyleId>{5C22544A-7EE6-4342-B048-85BDC9FD1C3A}</a:tableStyleId>
              </a:tblPr>
              <a:tblGrid>
                <a:gridCol w="1646676">
                  <a:extLst>
                    <a:ext uri="{9D8B030D-6E8A-4147-A177-3AD203B41FA5}">
                      <a16:colId xmlns:a16="http://schemas.microsoft.com/office/drawing/2014/main" val="1473517044"/>
                    </a:ext>
                  </a:extLst>
                </a:gridCol>
                <a:gridCol w="2027836">
                  <a:extLst>
                    <a:ext uri="{9D8B030D-6E8A-4147-A177-3AD203B41FA5}">
                      <a16:colId xmlns:a16="http://schemas.microsoft.com/office/drawing/2014/main" val="3437496459"/>
                    </a:ext>
                  </a:extLst>
                </a:gridCol>
                <a:gridCol w="2027836">
                  <a:extLst>
                    <a:ext uri="{9D8B030D-6E8A-4147-A177-3AD203B41FA5}">
                      <a16:colId xmlns:a16="http://schemas.microsoft.com/office/drawing/2014/main" val="3803318755"/>
                    </a:ext>
                  </a:extLst>
                </a:gridCol>
                <a:gridCol w="2027836">
                  <a:extLst>
                    <a:ext uri="{9D8B030D-6E8A-4147-A177-3AD203B41FA5}">
                      <a16:colId xmlns:a16="http://schemas.microsoft.com/office/drawing/2014/main" val="3861750739"/>
                    </a:ext>
                  </a:extLst>
                </a:gridCol>
                <a:gridCol w="2027836">
                  <a:extLst>
                    <a:ext uri="{9D8B030D-6E8A-4147-A177-3AD203B41FA5}">
                      <a16:colId xmlns:a16="http://schemas.microsoft.com/office/drawing/2014/main" val="552865585"/>
                    </a:ext>
                  </a:extLst>
                </a:gridCol>
              </a:tblGrid>
              <a:tr h="304703">
                <a:tc>
                  <a:txBody>
                    <a:bodyPr/>
                    <a:lstStyle/>
                    <a:p>
                      <a:endParaRPr lang="zh-TW" altLang="en-US" sz="1200" dirty="0"/>
                    </a:p>
                  </a:txBody>
                  <a:tcPr anchor="ctr">
                    <a:solidFill>
                      <a:schemeClr val="tx2"/>
                    </a:solidFill>
                  </a:tcPr>
                </a:tc>
                <a:tc>
                  <a:txBody>
                    <a:bodyPr/>
                    <a:lstStyle/>
                    <a:p>
                      <a:pPr algn="ctr"/>
                      <a:r>
                        <a:rPr lang="en-US" altLang="zh-TW" sz="1200" dirty="0"/>
                        <a:t>BXP-C100 (base model)</a:t>
                      </a:r>
                    </a:p>
                  </a:txBody>
                  <a:tcPr anchor="ctr">
                    <a:solidFill>
                      <a:schemeClr val="tx2"/>
                    </a:solidFill>
                  </a:tcPr>
                </a:tc>
                <a:tc>
                  <a:txBody>
                    <a:bodyPr/>
                    <a:lstStyle/>
                    <a:p>
                      <a:pPr algn="ctr"/>
                      <a:r>
                        <a:rPr lang="en-US" altLang="zh-TW" sz="1200" dirty="0"/>
                        <a:t>BXP-C100 (+ 8LAN)</a:t>
                      </a:r>
                      <a:endParaRPr lang="zh-TW" altLang="en-US" sz="1200" dirty="0"/>
                    </a:p>
                  </a:txBody>
                  <a:tcPr anchor="ctr">
                    <a:solidFill>
                      <a:schemeClr val="tx2"/>
                    </a:solidFill>
                  </a:tcPr>
                </a:tc>
                <a:tc>
                  <a:txBody>
                    <a:bodyPr/>
                    <a:lstStyle/>
                    <a:p>
                      <a:pPr algn="ctr"/>
                      <a:r>
                        <a:rPr lang="en-US" altLang="zh-TW" sz="1200" dirty="0"/>
                        <a:t>BXP-C100 (+ 8COM)</a:t>
                      </a:r>
                      <a:endParaRPr lang="zh-TW" altLang="en-US" sz="1200" dirty="0"/>
                    </a:p>
                  </a:txBody>
                  <a:tcPr anchor="c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BXP-C100 (+ 2LAN/3COM)</a:t>
                      </a:r>
                      <a:endParaRPr lang="zh-TW" altLang="en-US" sz="1200" dirty="0"/>
                    </a:p>
                  </a:txBody>
                  <a:tcPr anchor="ctr">
                    <a:solidFill>
                      <a:schemeClr val="tx2"/>
                    </a:solidFill>
                  </a:tcPr>
                </a:tc>
                <a:extLst>
                  <a:ext uri="{0D108BD9-81ED-4DB2-BD59-A6C34878D82A}">
                    <a16:rowId xmlns:a16="http://schemas.microsoft.com/office/drawing/2014/main" val="3260132544"/>
                  </a:ext>
                </a:extLst>
              </a:tr>
              <a:tr h="304703">
                <a:tc>
                  <a:txBody>
                    <a:bodyPr/>
                    <a:lstStyle/>
                    <a:p>
                      <a:r>
                        <a:rPr lang="en-US" altLang="zh-TW" sz="1200" b="1" dirty="0">
                          <a:solidFill>
                            <a:schemeClr val="bg1"/>
                          </a:solidFill>
                        </a:rPr>
                        <a:t>Formfactor</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Box type computer</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831846619"/>
                  </a:ext>
                </a:extLst>
              </a:tr>
              <a:tr h="304703">
                <a:tc>
                  <a:txBody>
                    <a:bodyPr/>
                    <a:lstStyle/>
                    <a:p>
                      <a:r>
                        <a:rPr lang="en-US" altLang="zh-TW" sz="1200" b="1" dirty="0">
                          <a:solidFill>
                            <a:schemeClr val="bg1"/>
                          </a:solidFill>
                        </a:rPr>
                        <a:t>CPU</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en-US" altLang="zh-TW" sz="1200" b="1" kern="1200" dirty="0">
                          <a:solidFill>
                            <a:schemeClr val="dk1"/>
                          </a:solidFill>
                          <a:latin typeface="+mn-lt"/>
                          <a:ea typeface="+mn-ea"/>
                          <a:cs typeface="+mn-cs"/>
                        </a:rPr>
                        <a:t>11</a:t>
                      </a:r>
                      <a:r>
                        <a:rPr lang="en-US" altLang="zh-TW" sz="1200" b="1" kern="1200" baseline="30000" dirty="0">
                          <a:solidFill>
                            <a:schemeClr val="dk1"/>
                          </a:solidFill>
                          <a:latin typeface="+mn-lt"/>
                          <a:ea typeface="+mn-ea"/>
                          <a:cs typeface="+mn-cs"/>
                        </a:rPr>
                        <a:t>th </a:t>
                      </a:r>
                      <a:r>
                        <a:rPr lang="en-US" altLang="zh-TW" sz="1200" b="1" kern="1200" dirty="0">
                          <a:solidFill>
                            <a:schemeClr val="dk1"/>
                          </a:solidFill>
                          <a:latin typeface="+mn-lt"/>
                          <a:ea typeface="+mn-ea"/>
                          <a:cs typeface="+mn-cs"/>
                        </a:rPr>
                        <a:t>Gen., </a:t>
                      </a:r>
                      <a:r>
                        <a:rPr lang="it-IT" altLang="zh-TW" sz="1200" b="1" kern="1200" dirty="0">
                          <a:solidFill>
                            <a:schemeClr val="dk1"/>
                          </a:solidFill>
                          <a:latin typeface="+mn-lt"/>
                          <a:ea typeface="+mn-ea"/>
                          <a:cs typeface="+mn-cs"/>
                        </a:rPr>
                        <a:t>Core™ i7-1185G7E, i5-1145G7E, or Celeron® 6305E</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algn="ctr" defTabSz="914400" rtl="0" eaLnBrk="1" latinLnBrk="0" hangingPunct="1"/>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628175937"/>
                  </a:ext>
                </a:extLst>
              </a:tr>
              <a:tr h="304703">
                <a:tc>
                  <a:txBody>
                    <a:bodyPr/>
                    <a:lstStyle/>
                    <a:p>
                      <a:r>
                        <a:rPr lang="en-US" altLang="zh-TW" sz="1200" b="1" dirty="0">
                          <a:solidFill>
                            <a:schemeClr val="bg1"/>
                          </a:solidFill>
                        </a:rPr>
                        <a:t>Memory slot</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en-US" altLang="zh-TW" sz="1200" b="1" kern="1200" dirty="0">
                          <a:solidFill>
                            <a:schemeClr val="dk1"/>
                          </a:solidFill>
                          <a:latin typeface="+mn-lt"/>
                          <a:ea typeface="+mn-ea"/>
                          <a:cs typeface="+mn-cs"/>
                        </a:rPr>
                        <a:t>1 Slot, 8GB pre-installed, 32GB max</a:t>
                      </a:r>
                      <a:endParaRPr lang="zh-TW" altLang="en-US" sz="1200" b="1" kern="1200" dirty="0">
                        <a:solidFill>
                          <a:schemeClr val="dk1"/>
                        </a:solidFill>
                        <a:latin typeface="+mn-lt"/>
                        <a:ea typeface="+mn-ea"/>
                        <a:cs typeface="+mn-cs"/>
                      </a:endParaRPr>
                    </a:p>
                  </a:txBody>
                  <a:tcPr anchor="ctr"/>
                </a:tc>
                <a:tc hMerge="1">
                  <a:txBody>
                    <a:bodyPr/>
                    <a:lstStyle/>
                    <a:p>
                      <a:endParaRPr lang="zh-TW" altLang="en-US"/>
                    </a:p>
                  </a:txBody>
                  <a:tcPr/>
                </a:tc>
                <a:tc hMerge="1">
                  <a:txBody>
                    <a:bodyPr/>
                    <a:lstStyle/>
                    <a:p>
                      <a:endParaRPr lang="zh-TW" altLang="en-US"/>
                    </a:p>
                  </a:txBody>
                  <a:tcPr/>
                </a:tc>
                <a:tc hMerge="1">
                  <a:txBody>
                    <a:bodyPr/>
                    <a:lstStyle/>
                    <a:p>
                      <a:pPr marL="0" algn="ctr" defTabSz="914400" rtl="0" eaLnBrk="1" latinLnBrk="0" hangingPunct="1"/>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370387623"/>
                  </a:ext>
                </a:extLst>
              </a:tr>
              <a:tr h="304703">
                <a:tc>
                  <a:txBody>
                    <a:bodyPr/>
                    <a:lstStyle/>
                    <a:p>
                      <a:r>
                        <a:rPr lang="en-US" altLang="zh-TW" sz="1200" b="1" dirty="0">
                          <a:solidFill>
                            <a:schemeClr val="bg1"/>
                          </a:solidFill>
                        </a:rPr>
                        <a:t>OS Support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Win10 LTSC, Win10 Pro., Win11 Pro.,</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Linux</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driver</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support</a:t>
                      </a: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000373813"/>
                  </a:ext>
                </a:extLst>
              </a:tr>
              <a:tr h="304703">
                <a:tc>
                  <a:txBody>
                    <a:bodyPr/>
                    <a:lstStyle/>
                    <a:p>
                      <a:r>
                        <a:rPr lang="en-US" altLang="zh-TW" sz="1200" b="1" dirty="0">
                          <a:solidFill>
                            <a:schemeClr val="bg1"/>
                          </a:solidFill>
                        </a:rPr>
                        <a:t>Video Output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HDMI + VGA</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786361460"/>
                  </a:ext>
                </a:extLst>
              </a:tr>
              <a:tr h="304703">
                <a:tc>
                  <a:txBody>
                    <a:bodyPr/>
                    <a:lstStyle/>
                    <a:p>
                      <a:r>
                        <a:rPr lang="en-US" altLang="zh-TW" sz="1200" b="1" dirty="0">
                          <a:solidFill>
                            <a:schemeClr val="bg1"/>
                          </a:solidFill>
                        </a:rPr>
                        <a:t>LAN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 </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10</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4</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028908940"/>
                  </a:ext>
                </a:extLst>
              </a:tr>
              <a:tr h="304703">
                <a:tc>
                  <a:txBody>
                    <a:bodyPr/>
                    <a:lstStyle/>
                    <a:p>
                      <a:r>
                        <a:rPr lang="en-US" altLang="zh-TW" sz="1200" b="1" dirty="0">
                          <a:solidFill>
                            <a:schemeClr val="bg1"/>
                          </a:solidFill>
                        </a:rPr>
                        <a:t>Serial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10</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5</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363677897"/>
                  </a:ext>
                </a:extLst>
              </a:tr>
              <a:tr h="304703">
                <a:tc>
                  <a:txBody>
                    <a:bodyPr/>
                    <a:lstStyle/>
                    <a:p>
                      <a:r>
                        <a:rPr lang="en-US" altLang="zh-TW" sz="1200" b="1" dirty="0">
                          <a:solidFill>
                            <a:schemeClr val="bg1"/>
                          </a:solidFill>
                        </a:rPr>
                        <a:t>USB</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USB</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3.0 x2 + USB 2.0 x4</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x2</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x2</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algn="ctr"/>
                      <a:endParaRPr lang="en-US" altLang="zh-TW"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488159217"/>
                  </a:ext>
                </a:extLst>
              </a:tr>
              <a:tr h="304703">
                <a:tc>
                  <a:txBody>
                    <a:bodyPr/>
                    <a:lstStyle/>
                    <a:p>
                      <a:r>
                        <a:rPr lang="en-US" altLang="zh-TW" sz="1200" b="1" dirty="0">
                          <a:solidFill>
                            <a:schemeClr val="bg1"/>
                          </a:solidFill>
                        </a:rPr>
                        <a:t>DI / DO</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4DI / 4DO</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140812431"/>
                  </a:ext>
                </a:extLst>
              </a:tr>
              <a:tr h="304703">
                <a:tc>
                  <a:txBody>
                    <a:bodyPr/>
                    <a:lstStyle/>
                    <a:p>
                      <a:r>
                        <a:rPr lang="en-US" altLang="zh-TW" sz="1200" b="1" dirty="0">
                          <a:solidFill>
                            <a:schemeClr val="bg1"/>
                          </a:solidFill>
                        </a:rPr>
                        <a:t>Storage slot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err="1">
                          <a:solidFill>
                            <a:schemeClr val="dk1"/>
                          </a:solidFill>
                          <a:latin typeface="+mn-lt"/>
                          <a:ea typeface="+mn-ea"/>
                          <a:cs typeface="+mn-cs"/>
                        </a:rPr>
                        <a:t>CFast</a:t>
                      </a:r>
                      <a:r>
                        <a:rPr lang="en-US" altLang="zh-TW" sz="1200" b="1" kern="1200" dirty="0">
                          <a:solidFill>
                            <a:schemeClr val="dk1"/>
                          </a:solidFill>
                          <a:latin typeface="+mn-lt"/>
                          <a:ea typeface="+mn-ea"/>
                          <a:cs typeface="+mn-cs"/>
                        </a:rPr>
                        <a:t> SSD slot +</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SD card slot</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666487779"/>
                  </a:ext>
                </a:extLst>
              </a:tr>
              <a:tr h="304703">
                <a:tc>
                  <a:txBody>
                    <a:bodyPr/>
                    <a:lstStyle/>
                    <a:p>
                      <a:r>
                        <a:rPr lang="en-US" altLang="zh-TW" sz="1200" b="1" dirty="0">
                          <a:solidFill>
                            <a:schemeClr val="bg1"/>
                          </a:solidFill>
                        </a:rPr>
                        <a:t>Wireless</a:t>
                      </a:r>
                      <a:endParaRPr lang="zh-TW" altLang="en-US" sz="1200" b="1" dirty="0">
                        <a:solidFill>
                          <a:schemeClr val="bg1"/>
                        </a:solidFill>
                      </a:endParaRPr>
                    </a:p>
                  </a:txBody>
                  <a:tcPr anchor="ctr">
                    <a:solidFill>
                      <a:schemeClr val="tx2"/>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151514"/>
                          </a:solidFill>
                          <a:effectLst/>
                          <a:uLnTx/>
                          <a:uFillTx/>
                          <a:latin typeface="Arial"/>
                          <a:ea typeface="微軟正黑體"/>
                          <a:cs typeface="+mn-cs"/>
                        </a:rPr>
                        <a:t>N/A</a:t>
                      </a:r>
                      <a:endParaRPr kumimoji="0" lang="zh-TW" altLang="en-US" sz="1200" b="1" i="0" u="none" strike="noStrike" kern="1200" cap="none" spc="0" normalizeH="0" baseline="0" noProof="0" dirty="0">
                        <a:ln>
                          <a:noFill/>
                        </a:ln>
                        <a:solidFill>
                          <a:srgbClr val="151514"/>
                        </a:solidFill>
                        <a:effectLst/>
                        <a:uLnTx/>
                        <a:uFillTx/>
                        <a:latin typeface="Arial"/>
                        <a:ea typeface="微軟正黑體"/>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3049290932"/>
                  </a:ext>
                </a:extLst>
              </a:tr>
              <a:tr h="304703">
                <a:tc>
                  <a:txBody>
                    <a:bodyPr/>
                    <a:lstStyle/>
                    <a:p>
                      <a:r>
                        <a:rPr lang="en-US" altLang="zh-TW" sz="1200" b="1" dirty="0">
                          <a:solidFill>
                            <a:schemeClr val="bg1"/>
                          </a:solidFill>
                        </a:rPr>
                        <a:t>Power Input</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12 / 24 VDC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950383954"/>
                  </a:ext>
                </a:extLst>
              </a:tr>
              <a:tr h="304703">
                <a:tc>
                  <a:txBody>
                    <a:bodyPr/>
                    <a:lstStyle/>
                    <a:p>
                      <a:r>
                        <a:rPr lang="en-US" altLang="zh-TW" sz="1200" b="1" dirty="0">
                          <a:solidFill>
                            <a:schemeClr val="bg1"/>
                          </a:solidFill>
                        </a:rPr>
                        <a:t>Certificate</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CE, FCC, UL</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68121355"/>
                  </a:ext>
                </a:extLst>
              </a:tr>
              <a:tr h="304703">
                <a:tc>
                  <a:txBody>
                    <a:bodyPr/>
                    <a:lstStyle/>
                    <a:p>
                      <a:r>
                        <a:rPr lang="en-US" altLang="zh-TW" sz="1200" b="1" dirty="0">
                          <a:solidFill>
                            <a:schemeClr val="bg1"/>
                          </a:solidFill>
                        </a:rPr>
                        <a:t>Operating Temp.</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-30 ~ 60°C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057562940"/>
                  </a:ext>
                </a:extLst>
              </a:tr>
              <a:tr h="304703">
                <a:tc>
                  <a:txBody>
                    <a:bodyPr/>
                    <a:lstStyle/>
                    <a:p>
                      <a:r>
                        <a:rPr lang="en-US" altLang="zh-TW" sz="1200" b="1" dirty="0">
                          <a:solidFill>
                            <a:schemeClr val="bg1"/>
                          </a:solidFill>
                        </a:rPr>
                        <a:t>Dimension</a:t>
                      </a:r>
                      <a:r>
                        <a:rPr lang="zh-TW" altLang="en-US" sz="1200" b="1" dirty="0">
                          <a:solidFill>
                            <a:schemeClr val="bg1"/>
                          </a:solidFill>
                        </a:rPr>
                        <a:t> </a:t>
                      </a:r>
                      <a:r>
                        <a:rPr lang="en-US" altLang="zh-TW" sz="1200" b="1" dirty="0">
                          <a:solidFill>
                            <a:schemeClr val="bg1"/>
                          </a:solidFill>
                        </a:rPr>
                        <a:t>(mm)</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210 x 166 x 48</a:t>
                      </a:r>
                      <a:endParaRPr lang="zh-TW" altLang="en-US" sz="1200" b="1" kern="1200" dirty="0">
                        <a:solidFill>
                          <a:schemeClr val="dk1"/>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b="1" kern="1200" dirty="0">
                          <a:solidFill>
                            <a:schemeClr val="dk1"/>
                          </a:solidFill>
                          <a:latin typeface="+mn-lt"/>
                          <a:ea typeface="+mn-ea"/>
                          <a:cs typeface="+mn-cs"/>
                        </a:rPr>
                        <a:t>210 x 166 x 65.5</a:t>
                      </a:r>
                      <a:endParaRPr kumimoji="0" lang="zh-TW" altLang="en-US" sz="1200" b="1" i="0" u="none" strike="noStrike" kern="1200" cap="none" spc="0" normalizeH="0" baseline="0" noProof="0" dirty="0">
                        <a:ln>
                          <a:noFill/>
                        </a:ln>
                        <a:solidFill>
                          <a:srgbClr val="000000"/>
                        </a:solidFill>
                        <a:effectLst/>
                        <a:uLnTx/>
                        <a:uFillTx/>
                        <a:latin typeface="Arial"/>
                        <a:ea typeface="微軟正黑體"/>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b="1" kern="1200" dirty="0">
                          <a:solidFill>
                            <a:schemeClr val="dk1"/>
                          </a:solidFill>
                          <a:latin typeface="+mn-lt"/>
                          <a:ea typeface="+mn-ea"/>
                          <a:cs typeface="+mn-cs"/>
                        </a:rPr>
                        <a:t>210 x 166 x 83</a:t>
                      </a:r>
                      <a:endParaRPr kumimoji="0" lang="zh-TW" altLang="en-US" sz="1200" b="1" i="0" u="none" strike="noStrike" kern="1200" cap="none" spc="0" normalizeH="0" baseline="0" noProof="0" dirty="0">
                        <a:ln>
                          <a:noFill/>
                        </a:ln>
                        <a:solidFill>
                          <a:srgbClr val="000000"/>
                        </a:solidFill>
                        <a:effectLst/>
                        <a:uLnTx/>
                        <a:uFillTx/>
                        <a:latin typeface="Arial"/>
                        <a:ea typeface="微軟正黑體"/>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b="1" kern="1200" dirty="0">
                          <a:solidFill>
                            <a:schemeClr val="dk1"/>
                          </a:solidFill>
                          <a:latin typeface="+mn-lt"/>
                          <a:ea typeface="+mn-ea"/>
                          <a:cs typeface="+mn-cs"/>
                        </a:rPr>
                        <a:t>210 x 166 x 65.5</a:t>
                      </a:r>
                      <a:endParaRPr kumimoji="0" lang="zh-TW" altLang="en-US" sz="1200" b="1" i="0" u="none" strike="noStrike" kern="1200" cap="none" spc="0" normalizeH="0" baseline="0" noProof="0" dirty="0">
                        <a:ln>
                          <a:noFill/>
                        </a:ln>
                        <a:solidFill>
                          <a:srgbClr val="000000"/>
                        </a:solidFill>
                        <a:effectLst/>
                        <a:uLnTx/>
                        <a:uFillTx/>
                        <a:latin typeface="+mn-lt"/>
                        <a:ea typeface="+mn-ea"/>
                        <a:cs typeface="+mn-cs"/>
                      </a:endParaRPr>
                    </a:p>
                  </a:txBody>
                  <a:tcPr anchor="ctr"/>
                </a:tc>
                <a:extLst>
                  <a:ext uri="{0D108BD9-81ED-4DB2-BD59-A6C34878D82A}">
                    <a16:rowId xmlns:a16="http://schemas.microsoft.com/office/drawing/2014/main" val="3259546608"/>
                  </a:ext>
                </a:extLst>
              </a:tr>
            </a:tbl>
          </a:graphicData>
        </a:graphic>
      </p:graphicFrame>
      <p:grpSp>
        <p:nvGrpSpPr>
          <p:cNvPr id="6" name="群組 5">
            <a:extLst>
              <a:ext uri="{FF2B5EF4-FFF2-40B4-BE49-F238E27FC236}">
                <a16:creationId xmlns:a16="http://schemas.microsoft.com/office/drawing/2014/main" id="{5A3F01C5-CA0D-EE44-FA31-16BD4D4F6BB7}"/>
              </a:ext>
            </a:extLst>
          </p:cNvPr>
          <p:cNvGrpSpPr/>
          <p:nvPr/>
        </p:nvGrpSpPr>
        <p:grpSpPr>
          <a:xfrm>
            <a:off x="10490805" y="335747"/>
            <a:ext cx="1468969" cy="1301369"/>
            <a:chOff x="7937166" y="147288"/>
            <a:chExt cx="1101727" cy="976027"/>
          </a:xfrm>
        </p:grpSpPr>
        <p:pic>
          <p:nvPicPr>
            <p:cNvPr id="15" name="Picture 4" descr="1,949 Launch New Products Illustrations &amp; Clip Art - iStock">
              <a:extLst>
                <a:ext uri="{FF2B5EF4-FFF2-40B4-BE49-F238E27FC236}">
                  <a16:creationId xmlns:a16="http://schemas.microsoft.com/office/drawing/2014/main" id="{128B97C7-2443-CBEB-F571-F46FD3FB0F5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8338" y="147288"/>
              <a:ext cx="859385" cy="629778"/>
            </a:xfrm>
            <a:prstGeom prst="rect">
              <a:avLst/>
            </a:prstGeom>
            <a:noFill/>
            <a:extLst>
              <a:ext uri="{909E8E84-426E-40DD-AFC4-6F175D3DCCD1}">
                <a14:hiddenFill xmlns:a14="http://schemas.microsoft.com/office/drawing/2010/main">
                  <a:solidFill>
                    <a:srgbClr val="FFFFFF"/>
                  </a:solidFill>
                </a14:hiddenFill>
              </a:ext>
            </a:extLst>
          </p:spPr>
        </p:pic>
        <p:sp>
          <p:nvSpPr>
            <p:cNvPr id="16" name="文字方塊 15">
              <a:extLst>
                <a:ext uri="{FF2B5EF4-FFF2-40B4-BE49-F238E27FC236}">
                  <a16:creationId xmlns:a16="http://schemas.microsoft.com/office/drawing/2014/main" id="{D2F28078-8BC1-C7DE-2640-6B558CD29FF4}"/>
                </a:ext>
              </a:extLst>
            </p:cNvPr>
            <p:cNvSpPr txBox="1"/>
            <p:nvPr/>
          </p:nvSpPr>
          <p:spPr>
            <a:xfrm>
              <a:off x="7937166" y="777066"/>
              <a:ext cx="1101727" cy="346249"/>
            </a:xfrm>
            <a:prstGeom prst="rect">
              <a:avLst/>
            </a:prstGeom>
            <a:noFill/>
          </p:spPr>
          <p:txBody>
            <a:bodyPr wrap="square">
              <a:spAutoFit/>
            </a:bodyPr>
            <a:lstStyle/>
            <a:p>
              <a:pPr algn="ctr"/>
              <a:r>
                <a:rPr lang="en-US" altLang="zh-TW" sz="2400" b="1" dirty="0">
                  <a:solidFill>
                    <a:srgbClr val="0000CC"/>
                  </a:solidFill>
                </a:rPr>
                <a:t>2023/Q4</a:t>
              </a:r>
              <a:endParaRPr lang="zh-TW" altLang="en-US" sz="2400" b="1" dirty="0">
                <a:solidFill>
                  <a:srgbClr val="0000CC"/>
                </a:solidFill>
              </a:endParaRPr>
            </a:p>
          </p:txBody>
        </p:sp>
      </p:grpSp>
    </p:spTree>
    <p:extLst>
      <p:ext uri="{BB962C8B-B14F-4D97-AF65-F5344CB8AC3E}">
        <p14:creationId xmlns:p14="http://schemas.microsoft.com/office/powerpoint/2010/main" val="408521551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a:extLst>
              <a:ext uri="{FF2B5EF4-FFF2-40B4-BE49-F238E27FC236}">
                <a16:creationId xmlns:a16="http://schemas.microsoft.com/office/drawing/2014/main" id="{3552B5CD-C9F1-B0C7-E9C1-7475D9A6DDC0}"/>
              </a:ext>
            </a:extLst>
          </p:cNvPr>
          <p:cNvSpPr>
            <a:spLocks noGrp="1"/>
          </p:cNvSpPr>
          <p:nvPr>
            <p:ph type="title"/>
          </p:nvPr>
        </p:nvSpPr>
        <p:spPr/>
        <p:txBody>
          <a:bodyPr/>
          <a:lstStyle/>
          <a:p>
            <a:r>
              <a:rPr lang="en-US" altLang="zh-TW" dirty="0"/>
              <a:t>DRP-C100 Product Spec </a:t>
            </a:r>
            <a:endParaRPr lang="zh-TW" altLang="en-US" dirty="0"/>
          </a:p>
        </p:txBody>
      </p:sp>
      <p:grpSp>
        <p:nvGrpSpPr>
          <p:cNvPr id="2" name="群組 1">
            <a:extLst>
              <a:ext uri="{FF2B5EF4-FFF2-40B4-BE49-F238E27FC236}">
                <a16:creationId xmlns:a16="http://schemas.microsoft.com/office/drawing/2014/main" id="{91ABAF09-15CE-7687-9D98-782284CDBA9A}"/>
              </a:ext>
            </a:extLst>
          </p:cNvPr>
          <p:cNvGrpSpPr/>
          <p:nvPr/>
        </p:nvGrpSpPr>
        <p:grpSpPr>
          <a:xfrm>
            <a:off x="10490805" y="335747"/>
            <a:ext cx="1468969" cy="1301369"/>
            <a:chOff x="7937166" y="147288"/>
            <a:chExt cx="1101727" cy="976027"/>
          </a:xfrm>
        </p:grpSpPr>
        <p:pic>
          <p:nvPicPr>
            <p:cNvPr id="7" name="Picture 4" descr="1,949 Launch New Products Illustrations &amp; Clip Art - iStock">
              <a:extLst>
                <a:ext uri="{FF2B5EF4-FFF2-40B4-BE49-F238E27FC236}">
                  <a16:creationId xmlns:a16="http://schemas.microsoft.com/office/drawing/2014/main" id="{D4E5C30C-37D5-D53E-E4D2-8C6011ADFAA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8338" y="147288"/>
              <a:ext cx="859385" cy="629778"/>
            </a:xfrm>
            <a:prstGeom prst="rect">
              <a:avLst/>
            </a:prstGeom>
            <a:noFill/>
            <a:extLst>
              <a:ext uri="{909E8E84-426E-40DD-AFC4-6F175D3DCCD1}">
                <a14:hiddenFill xmlns:a14="http://schemas.microsoft.com/office/drawing/2010/main">
                  <a:solidFill>
                    <a:srgbClr val="FFFFFF"/>
                  </a:solidFill>
                </a14:hiddenFill>
              </a:ext>
            </a:extLst>
          </p:spPr>
        </p:pic>
        <p:sp>
          <p:nvSpPr>
            <p:cNvPr id="8" name="文字方塊 7">
              <a:extLst>
                <a:ext uri="{FF2B5EF4-FFF2-40B4-BE49-F238E27FC236}">
                  <a16:creationId xmlns:a16="http://schemas.microsoft.com/office/drawing/2014/main" id="{D7A2317B-9638-BB3D-4377-CB08DD700643}"/>
                </a:ext>
              </a:extLst>
            </p:cNvPr>
            <p:cNvSpPr txBox="1"/>
            <p:nvPr/>
          </p:nvSpPr>
          <p:spPr>
            <a:xfrm>
              <a:off x="7937166" y="777066"/>
              <a:ext cx="1101727" cy="346249"/>
            </a:xfrm>
            <a:prstGeom prst="rect">
              <a:avLst/>
            </a:prstGeom>
            <a:noFill/>
          </p:spPr>
          <p:txBody>
            <a:bodyPr wrap="square">
              <a:spAutoFit/>
            </a:bodyPr>
            <a:lstStyle/>
            <a:p>
              <a:pPr algn="ctr"/>
              <a:r>
                <a:rPr lang="en-US" altLang="zh-TW" sz="2400" b="1" dirty="0">
                  <a:solidFill>
                    <a:srgbClr val="0000CC"/>
                  </a:solidFill>
                </a:rPr>
                <a:t>2023/Q4</a:t>
              </a:r>
              <a:endParaRPr lang="zh-TW" altLang="en-US" sz="2400" b="1" dirty="0">
                <a:solidFill>
                  <a:srgbClr val="0000CC"/>
                </a:solidFill>
              </a:endParaRPr>
            </a:p>
          </p:txBody>
        </p:sp>
      </p:grpSp>
      <p:graphicFrame>
        <p:nvGraphicFramePr>
          <p:cNvPr id="4" name="表格 3">
            <a:extLst>
              <a:ext uri="{FF2B5EF4-FFF2-40B4-BE49-F238E27FC236}">
                <a16:creationId xmlns:a16="http://schemas.microsoft.com/office/drawing/2014/main" id="{81153FD7-4136-0B47-857F-1A51956185F6}"/>
              </a:ext>
            </a:extLst>
          </p:cNvPr>
          <p:cNvGraphicFramePr>
            <a:graphicFrameLocks noGrp="1"/>
          </p:cNvGraphicFramePr>
          <p:nvPr/>
        </p:nvGraphicFramePr>
        <p:xfrm>
          <a:off x="534505" y="1220755"/>
          <a:ext cx="9758020" cy="4875248"/>
        </p:xfrm>
        <a:graphic>
          <a:graphicData uri="http://schemas.openxmlformats.org/drawingml/2006/table">
            <a:tbl>
              <a:tblPr firstRow="1" bandRow="1">
                <a:tableStyleId>{5C22544A-7EE6-4342-B048-85BDC9FD1C3A}</a:tableStyleId>
              </a:tblPr>
              <a:tblGrid>
                <a:gridCol w="1646676">
                  <a:extLst>
                    <a:ext uri="{9D8B030D-6E8A-4147-A177-3AD203B41FA5}">
                      <a16:colId xmlns:a16="http://schemas.microsoft.com/office/drawing/2014/main" val="1473517044"/>
                    </a:ext>
                  </a:extLst>
                </a:gridCol>
                <a:gridCol w="2027836">
                  <a:extLst>
                    <a:ext uri="{9D8B030D-6E8A-4147-A177-3AD203B41FA5}">
                      <a16:colId xmlns:a16="http://schemas.microsoft.com/office/drawing/2014/main" val="3437496459"/>
                    </a:ext>
                  </a:extLst>
                </a:gridCol>
                <a:gridCol w="2027836">
                  <a:extLst>
                    <a:ext uri="{9D8B030D-6E8A-4147-A177-3AD203B41FA5}">
                      <a16:colId xmlns:a16="http://schemas.microsoft.com/office/drawing/2014/main" val="3803318755"/>
                    </a:ext>
                  </a:extLst>
                </a:gridCol>
                <a:gridCol w="2027836">
                  <a:extLst>
                    <a:ext uri="{9D8B030D-6E8A-4147-A177-3AD203B41FA5}">
                      <a16:colId xmlns:a16="http://schemas.microsoft.com/office/drawing/2014/main" val="3861750739"/>
                    </a:ext>
                  </a:extLst>
                </a:gridCol>
                <a:gridCol w="2027836">
                  <a:extLst>
                    <a:ext uri="{9D8B030D-6E8A-4147-A177-3AD203B41FA5}">
                      <a16:colId xmlns:a16="http://schemas.microsoft.com/office/drawing/2014/main" val="552865585"/>
                    </a:ext>
                  </a:extLst>
                </a:gridCol>
              </a:tblGrid>
              <a:tr h="304703">
                <a:tc>
                  <a:txBody>
                    <a:bodyPr/>
                    <a:lstStyle/>
                    <a:p>
                      <a:endParaRPr lang="zh-TW" altLang="en-US" sz="1200" dirty="0"/>
                    </a:p>
                  </a:txBody>
                  <a:tcPr anchor="ctr">
                    <a:solidFill>
                      <a:schemeClr val="tx2"/>
                    </a:solidFill>
                  </a:tcPr>
                </a:tc>
                <a:tc>
                  <a:txBody>
                    <a:bodyPr/>
                    <a:lstStyle/>
                    <a:p>
                      <a:pPr algn="ctr"/>
                      <a:r>
                        <a:rPr lang="en-US" altLang="zh-TW" sz="1200" dirty="0"/>
                        <a:t>DRP-C100 (base model)</a:t>
                      </a:r>
                    </a:p>
                  </a:txBody>
                  <a:tcPr anchor="ctr">
                    <a:solidFill>
                      <a:schemeClr val="tx2"/>
                    </a:solidFill>
                  </a:tcPr>
                </a:tc>
                <a:tc>
                  <a:txBody>
                    <a:bodyPr/>
                    <a:lstStyle/>
                    <a:p>
                      <a:pPr algn="ctr"/>
                      <a:r>
                        <a:rPr lang="en-US" altLang="zh-TW" sz="1200" dirty="0"/>
                        <a:t>DRP-C100 (+ 8LAN)</a:t>
                      </a:r>
                      <a:endParaRPr lang="zh-TW" altLang="en-US" sz="1200" dirty="0"/>
                    </a:p>
                  </a:txBody>
                  <a:tcPr anchor="ctr">
                    <a:solidFill>
                      <a:schemeClr val="tx2"/>
                    </a:solidFill>
                  </a:tcPr>
                </a:tc>
                <a:tc>
                  <a:txBody>
                    <a:bodyPr/>
                    <a:lstStyle/>
                    <a:p>
                      <a:pPr algn="ctr"/>
                      <a:r>
                        <a:rPr lang="en-US" altLang="zh-TW" sz="1200" dirty="0"/>
                        <a:t>DRP-C100 (+ 6COM)</a:t>
                      </a:r>
                      <a:endParaRPr lang="zh-TW" altLang="en-US" sz="1200" dirty="0"/>
                    </a:p>
                  </a:txBody>
                  <a:tcPr anchor="ctr">
                    <a:solidFill>
                      <a:schemeClr val="tx2"/>
                    </a:solidFill>
                  </a:tcPr>
                </a:tc>
                <a:tc>
                  <a:txBody>
                    <a:bodyPr/>
                    <a:lstStyle/>
                    <a:p>
                      <a:pPr algn="ctr"/>
                      <a:r>
                        <a:rPr lang="en-US" altLang="zh-TW" sz="1200" dirty="0"/>
                        <a:t>DRP-C100 (+ 2LAN/4COM)</a:t>
                      </a:r>
                      <a:endParaRPr lang="zh-TW" altLang="en-US" sz="1200" dirty="0"/>
                    </a:p>
                  </a:txBody>
                  <a:tcPr anchor="ctr">
                    <a:solidFill>
                      <a:schemeClr val="tx2"/>
                    </a:solidFill>
                  </a:tcPr>
                </a:tc>
                <a:extLst>
                  <a:ext uri="{0D108BD9-81ED-4DB2-BD59-A6C34878D82A}">
                    <a16:rowId xmlns:a16="http://schemas.microsoft.com/office/drawing/2014/main" val="3260132544"/>
                  </a:ext>
                </a:extLst>
              </a:tr>
              <a:tr h="304703">
                <a:tc>
                  <a:txBody>
                    <a:bodyPr/>
                    <a:lstStyle/>
                    <a:p>
                      <a:r>
                        <a:rPr lang="en-US" altLang="zh-TW" sz="1200" b="1" dirty="0">
                          <a:solidFill>
                            <a:schemeClr val="bg1"/>
                          </a:solidFill>
                        </a:rPr>
                        <a:t>Formfactor</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Din Rail computer</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831846619"/>
                  </a:ext>
                </a:extLst>
              </a:tr>
              <a:tr h="304703">
                <a:tc>
                  <a:txBody>
                    <a:bodyPr/>
                    <a:lstStyle/>
                    <a:p>
                      <a:r>
                        <a:rPr lang="en-US" altLang="zh-TW" sz="1200" b="1" dirty="0">
                          <a:solidFill>
                            <a:schemeClr val="bg1"/>
                          </a:solidFill>
                        </a:rPr>
                        <a:t>CPU</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en-US" altLang="zh-TW" sz="1200" b="1" kern="1200" dirty="0">
                          <a:solidFill>
                            <a:schemeClr val="dk1"/>
                          </a:solidFill>
                          <a:latin typeface="+mn-lt"/>
                          <a:ea typeface="+mn-ea"/>
                          <a:cs typeface="+mn-cs"/>
                        </a:rPr>
                        <a:t>11</a:t>
                      </a:r>
                      <a:r>
                        <a:rPr lang="en-US" altLang="zh-TW" sz="1200" b="1" kern="1200" baseline="30000" dirty="0">
                          <a:solidFill>
                            <a:schemeClr val="dk1"/>
                          </a:solidFill>
                          <a:latin typeface="+mn-lt"/>
                          <a:ea typeface="+mn-ea"/>
                          <a:cs typeface="+mn-cs"/>
                        </a:rPr>
                        <a:t>th </a:t>
                      </a:r>
                      <a:r>
                        <a:rPr lang="en-US" altLang="zh-TW" sz="1200" b="1" kern="1200" dirty="0">
                          <a:solidFill>
                            <a:schemeClr val="dk1"/>
                          </a:solidFill>
                          <a:latin typeface="+mn-lt"/>
                          <a:ea typeface="+mn-ea"/>
                          <a:cs typeface="+mn-cs"/>
                        </a:rPr>
                        <a:t>Gen., </a:t>
                      </a:r>
                      <a:r>
                        <a:rPr lang="it-IT" altLang="zh-TW" sz="1200" b="1" kern="1200" dirty="0">
                          <a:solidFill>
                            <a:schemeClr val="dk1"/>
                          </a:solidFill>
                          <a:latin typeface="+mn-lt"/>
                          <a:ea typeface="+mn-ea"/>
                          <a:cs typeface="+mn-cs"/>
                        </a:rPr>
                        <a:t>Core™ i7-1185G7E, i5-1145G7E, or Celeron® 6305E</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628175937"/>
                  </a:ext>
                </a:extLst>
              </a:tr>
              <a:tr h="304703">
                <a:tc>
                  <a:txBody>
                    <a:bodyPr/>
                    <a:lstStyle/>
                    <a:p>
                      <a:r>
                        <a:rPr lang="en-US" altLang="zh-TW" sz="1200" b="1" dirty="0">
                          <a:solidFill>
                            <a:schemeClr val="bg1"/>
                          </a:solidFill>
                        </a:rPr>
                        <a:t>Memory slot</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en-US" altLang="zh-TW" sz="1200" b="1" kern="1200" dirty="0">
                          <a:solidFill>
                            <a:schemeClr val="dk1"/>
                          </a:solidFill>
                          <a:latin typeface="+mn-lt"/>
                          <a:ea typeface="+mn-ea"/>
                          <a:cs typeface="+mn-cs"/>
                        </a:rPr>
                        <a:t>1 Slot, 8GB pre-installed, 32GB max</a:t>
                      </a:r>
                      <a:endParaRPr lang="zh-TW" altLang="en-US" sz="1200" b="1" kern="1200" dirty="0">
                        <a:solidFill>
                          <a:schemeClr val="dk1"/>
                        </a:solidFill>
                        <a:latin typeface="+mn-lt"/>
                        <a:ea typeface="+mn-ea"/>
                        <a:cs typeface="+mn-cs"/>
                      </a:endParaRPr>
                    </a:p>
                  </a:txBody>
                  <a:tcPr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370387623"/>
                  </a:ext>
                </a:extLst>
              </a:tr>
              <a:tr h="304703">
                <a:tc>
                  <a:txBody>
                    <a:bodyPr/>
                    <a:lstStyle/>
                    <a:p>
                      <a:r>
                        <a:rPr lang="en-US" altLang="zh-TW" sz="1200" b="1" dirty="0">
                          <a:solidFill>
                            <a:schemeClr val="bg1"/>
                          </a:solidFill>
                        </a:rPr>
                        <a:t>OS Support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Win10 LTSC, Win10 Pro., Win11 Pro.,</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Linux</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driver</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support</a:t>
                      </a: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3000373813"/>
                  </a:ext>
                </a:extLst>
              </a:tr>
              <a:tr h="304703">
                <a:tc>
                  <a:txBody>
                    <a:bodyPr/>
                    <a:lstStyle/>
                    <a:p>
                      <a:r>
                        <a:rPr lang="en-US" altLang="zh-TW" sz="1200" b="1" dirty="0">
                          <a:solidFill>
                            <a:schemeClr val="bg1"/>
                          </a:solidFill>
                        </a:rPr>
                        <a:t>Video Output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HDMI + VGA</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786361460"/>
                  </a:ext>
                </a:extLst>
              </a:tr>
              <a:tr h="304703">
                <a:tc>
                  <a:txBody>
                    <a:bodyPr/>
                    <a:lstStyle/>
                    <a:p>
                      <a:r>
                        <a:rPr lang="en-US" altLang="zh-TW" sz="1200" b="1" dirty="0">
                          <a:solidFill>
                            <a:schemeClr val="bg1"/>
                          </a:solidFill>
                        </a:rPr>
                        <a:t>LAN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 </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10</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4</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028908940"/>
                  </a:ext>
                </a:extLst>
              </a:tr>
              <a:tr h="304703">
                <a:tc>
                  <a:txBody>
                    <a:bodyPr/>
                    <a:lstStyle/>
                    <a:p>
                      <a:r>
                        <a:rPr lang="en-US" altLang="zh-TW" sz="1200" b="1" dirty="0">
                          <a:solidFill>
                            <a:schemeClr val="bg1"/>
                          </a:solidFill>
                        </a:rPr>
                        <a:t>Serial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8</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6</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363677897"/>
                  </a:ext>
                </a:extLst>
              </a:tr>
              <a:tr h="304703">
                <a:tc>
                  <a:txBody>
                    <a:bodyPr/>
                    <a:lstStyle/>
                    <a:p>
                      <a:r>
                        <a:rPr lang="en-US" altLang="zh-TW" sz="1200" b="1" dirty="0">
                          <a:solidFill>
                            <a:schemeClr val="bg1"/>
                          </a:solidFill>
                        </a:rPr>
                        <a:t>USB</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USB</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3.0 x3</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x3</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x3</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x3</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488159217"/>
                  </a:ext>
                </a:extLst>
              </a:tr>
              <a:tr h="304703">
                <a:tc>
                  <a:txBody>
                    <a:bodyPr/>
                    <a:lstStyle/>
                    <a:p>
                      <a:r>
                        <a:rPr lang="en-US" altLang="zh-TW" sz="1200" b="1" dirty="0">
                          <a:solidFill>
                            <a:schemeClr val="bg1"/>
                          </a:solidFill>
                        </a:rPr>
                        <a:t>DI / DO</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N/A</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2140812431"/>
                  </a:ext>
                </a:extLst>
              </a:tr>
              <a:tr h="304703">
                <a:tc>
                  <a:txBody>
                    <a:bodyPr/>
                    <a:lstStyle/>
                    <a:p>
                      <a:r>
                        <a:rPr lang="en-US" altLang="zh-TW" sz="1200" b="1" dirty="0">
                          <a:solidFill>
                            <a:schemeClr val="bg1"/>
                          </a:solidFill>
                        </a:rPr>
                        <a:t>Storage slot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err="1">
                          <a:solidFill>
                            <a:schemeClr val="dk1"/>
                          </a:solidFill>
                          <a:latin typeface="+mn-lt"/>
                          <a:ea typeface="+mn-ea"/>
                          <a:cs typeface="+mn-cs"/>
                        </a:rPr>
                        <a:t>CFast</a:t>
                      </a:r>
                      <a:r>
                        <a:rPr lang="en-US" altLang="zh-TW" sz="1200" b="1" kern="1200" dirty="0">
                          <a:solidFill>
                            <a:schemeClr val="dk1"/>
                          </a:solidFill>
                          <a:latin typeface="+mn-lt"/>
                          <a:ea typeface="+mn-ea"/>
                          <a:cs typeface="+mn-cs"/>
                        </a:rPr>
                        <a:t> SSD slot +</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SD card slot</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666487779"/>
                  </a:ext>
                </a:extLst>
              </a:tr>
              <a:tr h="304703">
                <a:tc>
                  <a:txBody>
                    <a:bodyPr/>
                    <a:lstStyle/>
                    <a:p>
                      <a:r>
                        <a:rPr lang="en-US" altLang="zh-TW" sz="1200" b="1" dirty="0">
                          <a:solidFill>
                            <a:schemeClr val="bg1"/>
                          </a:solidFill>
                        </a:rPr>
                        <a:t>Wireless</a:t>
                      </a:r>
                      <a:endParaRPr lang="zh-TW" altLang="en-US" sz="1200" b="1" dirty="0">
                        <a:solidFill>
                          <a:schemeClr val="bg1"/>
                        </a:solidFill>
                      </a:endParaRPr>
                    </a:p>
                  </a:txBody>
                  <a:tcPr anchor="ctr">
                    <a:solidFill>
                      <a:schemeClr val="tx2"/>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151514"/>
                          </a:solidFill>
                          <a:effectLst/>
                          <a:uLnTx/>
                          <a:uFillTx/>
                          <a:latin typeface="Arial"/>
                          <a:ea typeface="微軟正黑體"/>
                          <a:cs typeface="+mn-cs"/>
                        </a:rPr>
                        <a:t>N/A</a:t>
                      </a:r>
                      <a:endParaRPr kumimoji="0" lang="zh-TW" altLang="en-US" sz="1200" b="1" i="0" u="none" strike="noStrike" kern="1200" cap="none" spc="0" normalizeH="0" baseline="0" noProof="0" dirty="0">
                        <a:ln>
                          <a:noFill/>
                        </a:ln>
                        <a:solidFill>
                          <a:srgbClr val="151514"/>
                        </a:solidFill>
                        <a:effectLst/>
                        <a:uLnTx/>
                        <a:uFillTx/>
                        <a:latin typeface="Arial"/>
                        <a:ea typeface="微軟正黑體"/>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049290932"/>
                  </a:ext>
                </a:extLst>
              </a:tr>
              <a:tr h="304703">
                <a:tc>
                  <a:txBody>
                    <a:bodyPr/>
                    <a:lstStyle/>
                    <a:p>
                      <a:r>
                        <a:rPr lang="en-US" altLang="zh-TW" sz="1200" b="1" dirty="0">
                          <a:solidFill>
                            <a:schemeClr val="bg1"/>
                          </a:solidFill>
                        </a:rPr>
                        <a:t>Power Input</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12 / 24 VDC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2950383954"/>
                  </a:ext>
                </a:extLst>
              </a:tr>
              <a:tr h="304703">
                <a:tc>
                  <a:txBody>
                    <a:bodyPr/>
                    <a:lstStyle/>
                    <a:p>
                      <a:r>
                        <a:rPr lang="en-US" altLang="zh-TW" sz="1200" b="1" dirty="0">
                          <a:solidFill>
                            <a:schemeClr val="bg1"/>
                          </a:solidFill>
                        </a:rPr>
                        <a:t>Certificate</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CE, FCC, UL</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68121355"/>
                  </a:ext>
                </a:extLst>
              </a:tr>
              <a:tr h="304703">
                <a:tc>
                  <a:txBody>
                    <a:bodyPr/>
                    <a:lstStyle/>
                    <a:p>
                      <a:r>
                        <a:rPr lang="en-US" altLang="zh-TW" sz="1200" b="1" dirty="0">
                          <a:solidFill>
                            <a:schemeClr val="bg1"/>
                          </a:solidFill>
                        </a:rPr>
                        <a:t>Operating Temp.</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-30 ~ 60°C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3057562940"/>
                  </a:ext>
                </a:extLst>
              </a:tr>
              <a:tr h="304703">
                <a:tc>
                  <a:txBody>
                    <a:bodyPr/>
                    <a:lstStyle/>
                    <a:p>
                      <a:r>
                        <a:rPr lang="en-US" altLang="zh-TW" sz="1200" b="1" dirty="0">
                          <a:solidFill>
                            <a:schemeClr val="bg1"/>
                          </a:solidFill>
                        </a:rPr>
                        <a:t>Dimension</a:t>
                      </a:r>
                      <a:r>
                        <a:rPr lang="zh-TW" altLang="en-US" sz="1200" b="1" dirty="0">
                          <a:solidFill>
                            <a:schemeClr val="bg1"/>
                          </a:solidFill>
                        </a:rPr>
                        <a:t> </a:t>
                      </a:r>
                      <a:r>
                        <a:rPr lang="en-US" altLang="zh-TW" sz="1200" b="1" dirty="0">
                          <a:solidFill>
                            <a:schemeClr val="bg1"/>
                          </a:solidFill>
                        </a:rPr>
                        <a:t>(mm)</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tx1"/>
                          </a:solidFill>
                          <a:latin typeface="+mn-lt"/>
                          <a:ea typeface="+mn-ea"/>
                          <a:cs typeface="+mn-cs"/>
                        </a:rPr>
                        <a:t>60 x 150 x 130</a:t>
                      </a:r>
                      <a:endParaRPr lang="zh-TW" altLang="en-US" sz="1200" b="1" kern="1200" dirty="0">
                        <a:solidFill>
                          <a:schemeClr val="tx1"/>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chemeClr val="tx1"/>
                          </a:solidFill>
                          <a:effectLst/>
                          <a:uLnTx/>
                          <a:uFillTx/>
                          <a:latin typeface="Arial"/>
                          <a:ea typeface="微軟正黑體"/>
                          <a:cs typeface="+mn-cs"/>
                        </a:rPr>
                        <a:t>94 x 150 x 130</a:t>
                      </a:r>
                      <a:endParaRPr kumimoji="0" lang="zh-TW" altLang="en-US" sz="1200" b="1" i="0" u="none" strike="noStrike" kern="1200" cap="none" spc="0" normalizeH="0" baseline="0" noProof="0" dirty="0">
                        <a:ln>
                          <a:noFill/>
                        </a:ln>
                        <a:solidFill>
                          <a:schemeClr val="tx1"/>
                        </a:solidFill>
                        <a:effectLst/>
                        <a:uLnTx/>
                        <a:uFillTx/>
                        <a:latin typeface="Arial"/>
                        <a:ea typeface="微軟正黑體"/>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chemeClr val="tx1"/>
                          </a:solidFill>
                          <a:effectLst/>
                          <a:uLnTx/>
                          <a:uFillTx/>
                          <a:latin typeface="+mn-lt"/>
                          <a:ea typeface="+mn-ea"/>
                          <a:cs typeface="+mn-cs"/>
                        </a:rPr>
                        <a:t>94 x 150 x 130</a:t>
                      </a:r>
                      <a:endParaRPr kumimoji="0" lang="zh-TW" altLang="en-US" sz="1200" b="1" i="0" u="none" strike="noStrike" kern="1200" cap="none" spc="0" normalizeH="0" baseline="0" noProof="0" dirty="0">
                        <a:ln>
                          <a:noFill/>
                        </a:ln>
                        <a:solidFill>
                          <a:schemeClr val="tx1"/>
                        </a:solidFill>
                        <a:effectLst/>
                        <a:uLnTx/>
                        <a:uFillTx/>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chemeClr val="tx1"/>
                          </a:solidFill>
                          <a:effectLst/>
                          <a:uLnTx/>
                          <a:uFillTx/>
                          <a:latin typeface="+mn-lt"/>
                          <a:ea typeface="+mn-ea"/>
                          <a:cs typeface="+mn-cs"/>
                        </a:rPr>
                        <a:t>94 x 150 x 130</a:t>
                      </a:r>
                      <a:endParaRPr kumimoji="0" lang="zh-TW" altLang="en-US" sz="1200" b="1" i="0" u="none" strike="noStrike" kern="1200" cap="none" spc="0" normalizeH="0" baseline="0" noProof="0" dirty="0">
                        <a:ln>
                          <a:noFill/>
                        </a:ln>
                        <a:solidFill>
                          <a:schemeClr val="tx1"/>
                        </a:solidFill>
                        <a:effectLst/>
                        <a:uLnTx/>
                        <a:uFillTx/>
                        <a:latin typeface="+mn-lt"/>
                        <a:ea typeface="+mn-ea"/>
                        <a:cs typeface="+mn-cs"/>
                      </a:endParaRPr>
                    </a:p>
                  </a:txBody>
                  <a:tcPr anchor="ctr"/>
                </a:tc>
                <a:extLst>
                  <a:ext uri="{0D108BD9-81ED-4DB2-BD59-A6C34878D82A}">
                    <a16:rowId xmlns:a16="http://schemas.microsoft.com/office/drawing/2014/main" val="3259546608"/>
                  </a:ext>
                </a:extLst>
              </a:tr>
            </a:tbl>
          </a:graphicData>
        </a:graphic>
      </p:graphicFrame>
    </p:spTree>
    <p:extLst>
      <p:ext uri="{BB962C8B-B14F-4D97-AF65-F5344CB8AC3E}">
        <p14:creationId xmlns:p14="http://schemas.microsoft.com/office/powerpoint/2010/main" val="428800493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a:extLst>
              <a:ext uri="{FF2B5EF4-FFF2-40B4-BE49-F238E27FC236}">
                <a16:creationId xmlns:a16="http://schemas.microsoft.com/office/drawing/2014/main" id="{3552B5CD-C9F1-B0C7-E9C1-7475D9A6DDC0}"/>
              </a:ext>
            </a:extLst>
          </p:cNvPr>
          <p:cNvSpPr>
            <a:spLocks noGrp="1"/>
          </p:cNvSpPr>
          <p:nvPr>
            <p:ph type="title"/>
          </p:nvPr>
        </p:nvSpPr>
        <p:spPr/>
        <p:txBody>
          <a:bodyPr/>
          <a:lstStyle/>
          <a:p>
            <a:r>
              <a:rPr lang="en-US" altLang="zh-TW" dirty="0"/>
              <a:t>RKP-A110 Product Spec </a:t>
            </a:r>
            <a:endParaRPr lang="zh-TW" altLang="en-US" dirty="0"/>
          </a:p>
        </p:txBody>
      </p:sp>
      <p:grpSp>
        <p:nvGrpSpPr>
          <p:cNvPr id="4" name="群組 3">
            <a:extLst>
              <a:ext uri="{FF2B5EF4-FFF2-40B4-BE49-F238E27FC236}">
                <a16:creationId xmlns:a16="http://schemas.microsoft.com/office/drawing/2014/main" id="{773EF9C1-2789-9FFA-707F-76460AAE21D9}"/>
              </a:ext>
            </a:extLst>
          </p:cNvPr>
          <p:cNvGrpSpPr/>
          <p:nvPr/>
        </p:nvGrpSpPr>
        <p:grpSpPr>
          <a:xfrm>
            <a:off x="10490805" y="335747"/>
            <a:ext cx="1468969" cy="1301369"/>
            <a:chOff x="7937166" y="147288"/>
            <a:chExt cx="1101727" cy="976027"/>
          </a:xfrm>
        </p:grpSpPr>
        <p:pic>
          <p:nvPicPr>
            <p:cNvPr id="6" name="Picture 4" descr="1,949 Launch New Products Illustrations &amp; Clip Art - iStock">
              <a:extLst>
                <a:ext uri="{FF2B5EF4-FFF2-40B4-BE49-F238E27FC236}">
                  <a16:creationId xmlns:a16="http://schemas.microsoft.com/office/drawing/2014/main" id="{B3D2CD7C-0C5F-BA2C-E11B-827F92E2FEA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8338" y="147288"/>
              <a:ext cx="859385" cy="629778"/>
            </a:xfrm>
            <a:prstGeom prst="rect">
              <a:avLst/>
            </a:prstGeom>
            <a:noFill/>
            <a:extLst>
              <a:ext uri="{909E8E84-426E-40DD-AFC4-6F175D3DCCD1}">
                <a14:hiddenFill xmlns:a14="http://schemas.microsoft.com/office/drawing/2010/main">
                  <a:solidFill>
                    <a:srgbClr val="FFFFFF"/>
                  </a:solidFill>
                </a14:hiddenFill>
              </a:ext>
            </a:extLst>
          </p:spPr>
        </p:pic>
        <p:sp>
          <p:nvSpPr>
            <p:cNvPr id="7" name="文字方塊 6">
              <a:extLst>
                <a:ext uri="{FF2B5EF4-FFF2-40B4-BE49-F238E27FC236}">
                  <a16:creationId xmlns:a16="http://schemas.microsoft.com/office/drawing/2014/main" id="{070BA855-9112-30E3-871E-E847C1B0BC15}"/>
                </a:ext>
              </a:extLst>
            </p:cNvPr>
            <p:cNvSpPr txBox="1"/>
            <p:nvPr/>
          </p:nvSpPr>
          <p:spPr>
            <a:xfrm>
              <a:off x="7937166" y="777066"/>
              <a:ext cx="1101727" cy="346249"/>
            </a:xfrm>
            <a:prstGeom prst="rect">
              <a:avLst/>
            </a:prstGeom>
            <a:noFill/>
          </p:spPr>
          <p:txBody>
            <a:bodyPr wrap="square">
              <a:spAutoFit/>
            </a:bodyPr>
            <a:lstStyle/>
            <a:p>
              <a:pPr algn="ctr"/>
              <a:r>
                <a:rPr lang="en-US" altLang="zh-TW" sz="2400" b="1" dirty="0">
                  <a:solidFill>
                    <a:srgbClr val="0000CC"/>
                  </a:solidFill>
                </a:rPr>
                <a:t>2023/Q4</a:t>
              </a:r>
              <a:endParaRPr lang="zh-TW" altLang="en-US" sz="2400" b="1" dirty="0">
                <a:solidFill>
                  <a:srgbClr val="0000CC"/>
                </a:solidFill>
              </a:endParaRPr>
            </a:p>
          </p:txBody>
        </p:sp>
      </p:grpSp>
      <p:graphicFrame>
        <p:nvGraphicFramePr>
          <p:cNvPr id="2" name="表格 1">
            <a:extLst>
              <a:ext uri="{FF2B5EF4-FFF2-40B4-BE49-F238E27FC236}">
                <a16:creationId xmlns:a16="http://schemas.microsoft.com/office/drawing/2014/main" id="{A590B5A9-9F24-447F-1E27-361D7660FEF4}"/>
              </a:ext>
            </a:extLst>
          </p:cNvPr>
          <p:cNvGraphicFramePr>
            <a:graphicFrameLocks noGrp="1"/>
          </p:cNvGraphicFramePr>
          <p:nvPr/>
        </p:nvGraphicFramePr>
        <p:xfrm>
          <a:off x="534505" y="1220755"/>
          <a:ext cx="9758020" cy="4875248"/>
        </p:xfrm>
        <a:graphic>
          <a:graphicData uri="http://schemas.openxmlformats.org/drawingml/2006/table">
            <a:tbl>
              <a:tblPr firstRow="1" bandRow="1">
                <a:tableStyleId>{5C22544A-7EE6-4342-B048-85BDC9FD1C3A}</a:tableStyleId>
              </a:tblPr>
              <a:tblGrid>
                <a:gridCol w="1646676">
                  <a:extLst>
                    <a:ext uri="{9D8B030D-6E8A-4147-A177-3AD203B41FA5}">
                      <a16:colId xmlns:a16="http://schemas.microsoft.com/office/drawing/2014/main" val="1473517044"/>
                    </a:ext>
                  </a:extLst>
                </a:gridCol>
                <a:gridCol w="2027836">
                  <a:extLst>
                    <a:ext uri="{9D8B030D-6E8A-4147-A177-3AD203B41FA5}">
                      <a16:colId xmlns:a16="http://schemas.microsoft.com/office/drawing/2014/main" val="3437496459"/>
                    </a:ext>
                  </a:extLst>
                </a:gridCol>
                <a:gridCol w="2027836">
                  <a:extLst>
                    <a:ext uri="{9D8B030D-6E8A-4147-A177-3AD203B41FA5}">
                      <a16:colId xmlns:a16="http://schemas.microsoft.com/office/drawing/2014/main" val="3803318755"/>
                    </a:ext>
                  </a:extLst>
                </a:gridCol>
                <a:gridCol w="2027836">
                  <a:extLst>
                    <a:ext uri="{9D8B030D-6E8A-4147-A177-3AD203B41FA5}">
                      <a16:colId xmlns:a16="http://schemas.microsoft.com/office/drawing/2014/main" val="3861750739"/>
                    </a:ext>
                  </a:extLst>
                </a:gridCol>
                <a:gridCol w="2027836">
                  <a:extLst>
                    <a:ext uri="{9D8B030D-6E8A-4147-A177-3AD203B41FA5}">
                      <a16:colId xmlns:a16="http://schemas.microsoft.com/office/drawing/2014/main" val="552865585"/>
                    </a:ext>
                  </a:extLst>
                </a:gridCol>
              </a:tblGrid>
              <a:tr h="304703">
                <a:tc>
                  <a:txBody>
                    <a:bodyPr/>
                    <a:lstStyle/>
                    <a:p>
                      <a:endParaRPr lang="zh-TW" altLang="en-US" sz="1200" dirty="0"/>
                    </a:p>
                  </a:txBody>
                  <a:tcPr anchor="ctr">
                    <a:solidFill>
                      <a:schemeClr val="tx2"/>
                    </a:solidFill>
                  </a:tcPr>
                </a:tc>
                <a:tc>
                  <a:txBody>
                    <a:bodyPr/>
                    <a:lstStyle/>
                    <a:p>
                      <a:pPr algn="ctr"/>
                      <a:r>
                        <a:rPr lang="en-US" altLang="zh-TW" sz="1200" dirty="0"/>
                        <a:t>RKP-A110 (base model)</a:t>
                      </a:r>
                    </a:p>
                  </a:txBody>
                  <a:tcPr anchor="ctr">
                    <a:solidFill>
                      <a:schemeClr val="tx2"/>
                    </a:solidFill>
                  </a:tcPr>
                </a:tc>
                <a:tc>
                  <a:txBody>
                    <a:bodyPr/>
                    <a:lstStyle/>
                    <a:p>
                      <a:pPr algn="ctr"/>
                      <a:r>
                        <a:rPr lang="en-US" altLang="zh-TW" sz="1200" dirty="0"/>
                        <a:t>RKP-A110 (+ 8LAN)</a:t>
                      </a:r>
                      <a:endParaRPr lang="zh-TW" altLang="en-US" sz="1200" dirty="0"/>
                    </a:p>
                  </a:txBody>
                  <a:tcPr anchor="ctr">
                    <a:solidFill>
                      <a:schemeClr val="tx2"/>
                    </a:solidFill>
                  </a:tcPr>
                </a:tc>
                <a:tc>
                  <a:txBody>
                    <a:bodyPr/>
                    <a:lstStyle/>
                    <a:p>
                      <a:pPr algn="ctr"/>
                      <a:r>
                        <a:rPr lang="en-US" altLang="zh-TW" sz="1200" dirty="0"/>
                        <a:t>RKP-A110 (+ 8COM)</a:t>
                      </a:r>
                      <a:endParaRPr lang="zh-TW" altLang="en-US" sz="1200" dirty="0"/>
                    </a:p>
                  </a:txBody>
                  <a:tcPr anchor="c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RKP-A110 (+ 2LAN/4COM)</a:t>
                      </a:r>
                      <a:endParaRPr lang="zh-TW" altLang="en-US" sz="1200" dirty="0"/>
                    </a:p>
                  </a:txBody>
                  <a:tcPr anchor="ctr">
                    <a:solidFill>
                      <a:schemeClr val="tx2"/>
                    </a:solidFill>
                  </a:tcPr>
                </a:tc>
                <a:extLst>
                  <a:ext uri="{0D108BD9-81ED-4DB2-BD59-A6C34878D82A}">
                    <a16:rowId xmlns:a16="http://schemas.microsoft.com/office/drawing/2014/main" val="3260132544"/>
                  </a:ext>
                </a:extLst>
              </a:tr>
              <a:tr h="304703">
                <a:tc>
                  <a:txBody>
                    <a:bodyPr/>
                    <a:lstStyle/>
                    <a:p>
                      <a:r>
                        <a:rPr lang="en-US" altLang="zh-TW" sz="1200" b="1" dirty="0">
                          <a:solidFill>
                            <a:schemeClr val="bg1"/>
                          </a:solidFill>
                        </a:rPr>
                        <a:t>Formfactor</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a:solidFill>
                            <a:schemeClr val="dk1"/>
                          </a:solidFill>
                          <a:latin typeface="+mn-lt"/>
                          <a:ea typeface="+mn-ea"/>
                          <a:cs typeface="+mn-cs"/>
                        </a:rPr>
                        <a:t>Rackmount 1U computer</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831846619"/>
                  </a:ext>
                </a:extLst>
              </a:tr>
              <a:tr h="304703">
                <a:tc>
                  <a:txBody>
                    <a:bodyPr/>
                    <a:lstStyle/>
                    <a:p>
                      <a:r>
                        <a:rPr lang="en-US" altLang="zh-TW" sz="1200" b="1" dirty="0">
                          <a:solidFill>
                            <a:schemeClr val="bg1"/>
                          </a:solidFill>
                        </a:rPr>
                        <a:t>CPU</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en-US" altLang="zh-TW" sz="1200" b="1" kern="1200" dirty="0">
                          <a:solidFill>
                            <a:schemeClr val="dk1"/>
                          </a:solidFill>
                          <a:latin typeface="+mn-lt"/>
                          <a:ea typeface="+mn-ea"/>
                          <a:cs typeface="+mn-cs"/>
                        </a:rPr>
                        <a:t>Atom® Processor Elkhart Lake, </a:t>
                      </a:r>
                      <a:r>
                        <a:rPr lang="it-IT" altLang="zh-TW" sz="1200" b="1" kern="1200" dirty="0">
                          <a:solidFill>
                            <a:schemeClr val="dk1"/>
                          </a:solidFill>
                          <a:latin typeface="+mn-lt"/>
                          <a:ea typeface="+mn-ea"/>
                          <a:cs typeface="+mn-cs"/>
                        </a:rPr>
                        <a:t>Dual Core x6211E or Quad Cord x6425E</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algn="ctr" defTabSz="914400" rtl="0" eaLnBrk="1" latinLnBrk="0" hangingPunct="1"/>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628175937"/>
                  </a:ext>
                </a:extLst>
              </a:tr>
              <a:tr h="304703">
                <a:tc>
                  <a:txBody>
                    <a:bodyPr/>
                    <a:lstStyle/>
                    <a:p>
                      <a:r>
                        <a:rPr lang="en-US" altLang="zh-TW" sz="1200" b="1" dirty="0">
                          <a:solidFill>
                            <a:schemeClr val="bg1"/>
                          </a:solidFill>
                        </a:rPr>
                        <a:t>Memory slot</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en-US" altLang="zh-TW" sz="1200" b="1" kern="1200" dirty="0">
                          <a:solidFill>
                            <a:schemeClr val="dk1"/>
                          </a:solidFill>
                          <a:latin typeface="+mn-lt"/>
                          <a:ea typeface="+mn-ea"/>
                          <a:cs typeface="+mn-cs"/>
                        </a:rPr>
                        <a:t>1 Slot, 8GB pre-installed, 32GB max</a:t>
                      </a:r>
                      <a:endParaRPr lang="zh-TW" altLang="en-US" sz="1200" b="1" kern="1200" dirty="0">
                        <a:solidFill>
                          <a:schemeClr val="dk1"/>
                        </a:solidFill>
                        <a:latin typeface="+mn-lt"/>
                        <a:ea typeface="+mn-ea"/>
                        <a:cs typeface="+mn-cs"/>
                      </a:endParaRPr>
                    </a:p>
                  </a:txBody>
                  <a:tcPr anchor="ctr"/>
                </a:tc>
                <a:tc hMerge="1">
                  <a:txBody>
                    <a:bodyPr/>
                    <a:lstStyle/>
                    <a:p>
                      <a:endParaRPr lang="zh-TW" altLang="en-US"/>
                    </a:p>
                  </a:txBody>
                  <a:tcPr/>
                </a:tc>
                <a:tc hMerge="1">
                  <a:txBody>
                    <a:bodyPr/>
                    <a:lstStyle/>
                    <a:p>
                      <a:endParaRPr lang="zh-TW" altLang="en-US"/>
                    </a:p>
                  </a:txBody>
                  <a:tcPr/>
                </a:tc>
                <a:tc hMerge="1">
                  <a:txBody>
                    <a:bodyPr/>
                    <a:lstStyle/>
                    <a:p>
                      <a:pPr marL="0" algn="ctr" defTabSz="914400" rtl="0" eaLnBrk="1" latinLnBrk="0" hangingPunct="1"/>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370387623"/>
                  </a:ext>
                </a:extLst>
              </a:tr>
              <a:tr h="304703">
                <a:tc>
                  <a:txBody>
                    <a:bodyPr/>
                    <a:lstStyle/>
                    <a:p>
                      <a:r>
                        <a:rPr lang="en-US" altLang="zh-TW" sz="1200" b="1" dirty="0">
                          <a:solidFill>
                            <a:schemeClr val="bg1"/>
                          </a:solidFill>
                        </a:rPr>
                        <a:t>OS Support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Win10 LTSC, Win10 Pro., Win11 Pro.,</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Linux</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driver</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support</a:t>
                      </a: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000373813"/>
                  </a:ext>
                </a:extLst>
              </a:tr>
              <a:tr h="304703">
                <a:tc>
                  <a:txBody>
                    <a:bodyPr/>
                    <a:lstStyle/>
                    <a:p>
                      <a:r>
                        <a:rPr lang="en-US" altLang="zh-TW" sz="1200" b="1" dirty="0">
                          <a:solidFill>
                            <a:schemeClr val="bg1"/>
                          </a:solidFill>
                        </a:rPr>
                        <a:t>Video Output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HDMI + VGA</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786361460"/>
                  </a:ext>
                </a:extLst>
              </a:tr>
              <a:tr h="304703">
                <a:tc>
                  <a:txBody>
                    <a:bodyPr/>
                    <a:lstStyle/>
                    <a:p>
                      <a:r>
                        <a:rPr lang="en-US" altLang="zh-TW" sz="1200" b="1" dirty="0">
                          <a:solidFill>
                            <a:schemeClr val="bg1"/>
                          </a:solidFill>
                        </a:rPr>
                        <a:t>LAN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4</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12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4</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6</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028908940"/>
                  </a:ext>
                </a:extLst>
              </a:tr>
              <a:tr h="304703">
                <a:tc>
                  <a:txBody>
                    <a:bodyPr/>
                    <a:lstStyle/>
                    <a:p>
                      <a:r>
                        <a:rPr lang="en-US" altLang="zh-TW" sz="1200" b="1" dirty="0">
                          <a:solidFill>
                            <a:schemeClr val="bg1"/>
                          </a:solidFill>
                        </a:rPr>
                        <a:t>Serial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10</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6</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363677897"/>
                  </a:ext>
                </a:extLst>
              </a:tr>
              <a:tr h="304703">
                <a:tc>
                  <a:txBody>
                    <a:bodyPr/>
                    <a:lstStyle/>
                    <a:p>
                      <a:r>
                        <a:rPr lang="en-US" altLang="zh-TW" sz="1200" b="1" dirty="0">
                          <a:solidFill>
                            <a:schemeClr val="bg1"/>
                          </a:solidFill>
                        </a:rPr>
                        <a:t>USB</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USB</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3.0 x3</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x3</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x3</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488159217"/>
                  </a:ext>
                </a:extLst>
              </a:tr>
              <a:tr h="304703">
                <a:tc>
                  <a:txBody>
                    <a:bodyPr/>
                    <a:lstStyle/>
                    <a:p>
                      <a:r>
                        <a:rPr lang="en-US" altLang="zh-TW" sz="1200" b="1" dirty="0">
                          <a:solidFill>
                            <a:schemeClr val="bg1"/>
                          </a:solidFill>
                        </a:rPr>
                        <a:t>DI / DO</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8DI / 8DO</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140812431"/>
                  </a:ext>
                </a:extLst>
              </a:tr>
              <a:tr h="304703">
                <a:tc>
                  <a:txBody>
                    <a:bodyPr/>
                    <a:lstStyle/>
                    <a:p>
                      <a:r>
                        <a:rPr lang="en-US" altLang="zh-TW" sz="1200" b="1" dirty="0">
                          <a:solidFill>
                            <a:schemeClr val="bg1"/>
                          </a:solidFill>
                        </a:rPr>
                        <a:t>Storage slot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err="1">
                          <a:solidFill>
                            <a:schemeClr val="dk1"/>
                          </a:solidFill>
                          <a:latin typeface="+mn-lt"/>
                          <a:ea typeface="+mn-ea"/>
                          <a:cs typeface="+mn-cs"/>
                        </a:rPr>
                        <a:t>CFast</a:t>
                      </a:r>
                      <a:r>
                        <a:rPr lang="en-US" altLang="zh-TW" sz="1200" b="1" kern="1200" dirty="0">
                          <a:solidFill>
                            <a:schemeClr val="dk1"/>
                          </a:solidFill>
                          <a:latin typeface="+mn-lt"/>
                          <a:ea typeface="+mn-ea"/>
                          <a:cs typeface="+mn-cs"/>
                        </a:rPr>
                        <a:t> SSD slot +</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SD card slot</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666487779"/>
                  </a:ext>
                </a:extLst>
              </a:tr>
              <a:tr h="304703">
                <a:tc>
                  <a:txBody>
                    <a:bodyPr/>
                    <a:lstStyle/>
                    <a:p>
                      <a:r>
                        <a:rPr lang="en-US" altLang="zh-TW" sz="1200" b="1" dirty="0">
                          <a:solidFill>
                            <a:schemeClr val="bg1"/>
                          </a:solidFill>
                        </a:rPr>
                        <a:t>Wireless</a:t>
                      </a:r>
                      <a:endParaRPr lang="zh-TW" altLang="en-US" sz="1200" b="1" dirty="0">
                        <a:solidFill>
                          <a:schemeClr val="bg1"/>
                        </a:solidFill>
                      </a:endParaRPr>
                    </a:p>
                  </a:txBody>
                  <a:tcPr anchor="ctr">
                    <a:solidFill>
                      <a:schemeClr val="tx2"/>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151514"/>
                          </a:solidFill>
                          <a:effectLst/>
                          <a:uLnTx/>
                          <a:uFillTx/>
                          <a:latin typeface="Arial"/>
                          <a:ea typeface="微軟正黑體"/>
                          <a:cs typeface="+mn-cs"/>
                        </a:rPr>
                        <a:t>N/A</a:t>
                      </a:r>
                      <a:endParaRPr kumimoji="0" lang="zh-TW" altLang="en-US" sz="1200" b="1" i="0" u="none" strike="noStrike" kern="1200" cap="none" spc="0" normalizeH="0" baseline="0" noProof="0" dirty="0">
                        <a:ln>
                          <a:noFill/>
                        </a:ln>
                        <a:solidFill>
                          <a:srgbClr val="151514"/>
                        </a:solidFill>
                        <a:effectLst/>
                        <a:uLnTx/>
                        <a:uFillTx/>
                        <a:latin typeface="Arial"/>
                        <a:ea typeface="微軟正黑體"/>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3049290932"/>
                  </a:ext>
                </a:extLst>
              </a:tr>
              <a:tr h="304703">
                <a:tc>
                  <a:txBody>
                    <a:bodyPr/>
                    <a:lstStyle/>
                    <a:p>
                      <a:r>
                        <a:rPr lang="en-US" altLang="zh-TW" sz="1200" b="1" dirty="0">
                          <a:solidFill>
                            <a:schemeClr val="bg1"/>
                          </a:solidFill>
                        </a:rPr>
                        <a:t>Power Input</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12 / 24 VDC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950383954"/>
                  </a:ext>
                </a:extLst>
              </a:tr>
              <a:tr h="304703">
                <a:tc>
                  <a:txBody>
                    <a:bodyPr/>
                    <a:lstStyle/>
                    <a:p>
                      <a:r>
                        <a:rPr lang="en-US" altLang="zh-TW" sz="1200" b="1" dirty="0">
                          <a:solidFill>
                            <a:schemeClr val="bg1"/>
                          </a:solidFill>
                        </a:rPr>
                        <a:t>Certificate</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CE, FCC, UL</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68121355"/>
                  </a:ext>
                </a:extLst>
              </a:tr>
              <a:tr h="304703">
                <a:tc>
                  <a:txBody>
                    <a:bodyPr/>
                    <a:lstStyle/>
                    <a:p>
                      <a:r>
                        <a:rPr lang="en-US" altLang="zh-TW" sz="1200" b="1" dirty="0">
                          <a:solidFill>
                            <a:schemeClr val="bg1"/>
                          </a:solidFill>
                        </a:rPr>
                        <a:t>Operating Temp.</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-30 ~ 60°C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057562940"/>
                  </a:ext>
                </a:extLst>
              </a:tr>
              <a:tr h="304703">
                <a:tc>
                  <a:txBody>
                    <a:bodyPr/>
                    <a:lstStyle/>
                    <a:p>
                      <a:r>
                        <a:rPr lang="en-US" altLang="zh-TW" sz="1200" b="1" dirty="0">
                          <a:solidFill>
                            <a:schemeClr val="bg1"/>
                          </a:solidFill>
                        </a:rPr>
                        <a:t>Dimension</a:t>
                      </a:r>
                      <a:r>
                        <a:rPr lang="zh-TW" altLang="en-US" sz="1200" b="1" dirty="0">
                          <a:solidFill>
                            <a:schemeClr val="bg1"/>
                          </a:solidFill>
                        </a:rPr>
                        <a:t> </a:t>
                      </a:r>
                      <a:r>
                        <a:rPr lang="en-US" altLang="zh-TW" sz="1200" b="1" dirty="0">
                          <a:solidFill>
                            <a:schemeClr val="bg1"/>
                          </a:solidFill>
                        </a:rPr>
                        <a:t>(mm)</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440 x 230 x 43.6</a:t>
                      </a:r>
                      <a:endParaRPr lang="zh-TW" altLang="en-US" sz="1200" b="1" kern="1200" dirty="0">
                        <a:solidFill>
                          <a:schemeClr val="dk1"/>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a:ln>
                            <a:noFill/>
                          </a:ln>
                          <a:solidFill>
                            <a:srgbClr val="000000"/>
                          </a:solidFill>
                          <a:effectLst/>
                          <a:uLnTx/>
                          <a:uFillTx/>
                          <a:latin typeface="Arial"/>
                          <a:ea typeface="微軟正黑體"/>
                          <a:cs typeface="+mn-cs"/>
                        </a:rPr>
                        <a:t>440 x 230 x 43.6</a:t>
                      </a:r>
                      <a:endParaRPr kumimoji="0" lang="zh-TW" altLang="en-US" sz="1200" b="1" i="0" u="none" strike="noStrike" kern="1200" cap="none" spc="0" normalizeH="0" baseline="0" noProof="0" dirty="0">
                        <a:ln>
                          <a:noFill/>
                        </a:ln>
                        <a:solidFill>
                          <a:srgbClr val="000000"/>
                        </a:solidFill>
                        <a:effectLst/>
                        <a:uLnTx/>
                        <a:uFillTx/>
                        <a:latin typeface="Arial"/>
                        <a:ea typeface="微軟正黑體"/>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a:ln>
                            <a:noFill/>
                          </a:ln>
                          <a:solidFill>
                            <a:srgbClr val="000000"/>
                          </a:solidFill>
                          <a:effectLst/>
                          <a:uLnTx/>
                          <a:uFillTx/>
                          <a:latin typeface="Arial"/>
                          <a:ea typeface="微軟正黑體"/>
                          <a:cs typeface="+mn-cs"/>
                        </a:rPr>
                        <a:t>440 x 230 x 43.6</a:t>
                      </a:r>
                      <a:endParaRPr kumimoji="0" lang="zh-TW" altLang="en-US" sz="1200" b="1" i="0" u="none" strike="noStrike" kern="1200" cap="none" spc="0" normalizeH="0" baseline="0" noProof="0" dirty="0">
                        <a:ln>
                          <a:noFill/>
                        </a:ln>
                        <a:solidFill>
                          <a:srgbClr val="000000"/>
                        </a:solidFill>
                        <a:effectLst/>
                        <a:uLnTx/>
                        <a:uFillTx/>
                        <a:latin typeface="Arial"/>
                        <a:ea typeface="微軟正黑體"/>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000000"/>
                          </a:solidFill>
                          <a:effectLst/>
                          <a:uLnTx/>
                          <a:uFillTx/>
                          <a:latin typeface="Arial"/>
                          <a:ea typeface="微軟正黑體"/>
                          <a:cs typeface="+mn-cs"/>
                        </a:rPr>
                        <a:t>440 x 230 x 43.6</a:t>
                      </a:r>
                      <a:endParaRPr kumimoji="0" lang="zh-TW" altLang="en-US" sz="1200" b="1" i="0" u="none" strike="noStrike" kern="1200" cap="none" spc="0" normalizeH="0" baseline="0" noProof="0" dirty="0">
                        <a:ln>
                          <a:noFill/>
                        </a:ln>
                        <a:solidFill>
                          <a:srgbClr val="000000"/>
                        </a:solidFill>
                        <a:effectLst/>
                        <a:uLnTx/>
                        <a:uFillTx/>
                        <a:latin typeface="Arial"/>
                        <a:ea typeface="微軟正黑體"/>
                        <a:cs typeface="+mn-cs"/>
                      </a:endParaRPr>
                    </a:p>
                  </a:txBody>
                  <a:tcPr anchor="ctr"/>
                </a:tc>
                <a:extLst>
                  <a:ext uri="{0D108BD9-81ED-4DB2-BD59-A6C34878D82A}">
                    <a16:rowId xmlns:a16="http://schemas.microsoft.com/office/drawing/2014/main" val="3259546608"/>
                  </a:ext>
                </a:extLst>
              </a:tr>
            </a:tbl>
          </a:graphicData>
        </a:graphic>
      </p:graphicFrame>
    </p:spTree>
    <p:extLst>
      <p:ext uri="{BB962C8B-B14F-4D97-AF65-F5344CB8AC3E}">
        <p14:creationId xmlns:p14="http://schemas.microsoft.com/office/powerpoint/2010/main" val="1479824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形 15">
            <a:extLst>
              <a:ext uri="{FF2B5EF4-FFF2-40B4-BE49-F238E27FC236}">
                <a16:creationId xmlns:a16="http://schemas.microsoft.com/office/drawing/2014/main" id="{6E476B7C-E60C-8456-0105-A3DAEC20EE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4806" y="1814178"/>
            <a:ext cx="7739641" cy="4500297"/>
          </a:xfrm>
          <a:prstGeom prst="rect">
            <a:avLst/>
          </a:prstGeom>
        </p:spPr>
      </p:pic>
      <p:sp>
        <p:nvSpPr>
          <p:cNvPr id="5" name="內容版面配置區 4">
            <a:extLst>
              <a:ext uri="{FF2B5EF4-FFF2-40B4-BE49-F238E27FC236}">
                <a16:creationId xmlns:a16="http://schemas.microsoft.com/office/drawing/2014/main" id="{8CF8AE35-5F35-1246-B073-BFC0C9266630}"/>
              </a:ext>
            </a:extLst>
          </p:cNvPr>
          <p:cNvSpPr>
            <a:spLocks noGrp="1"/>
          </p:cNvSpPr>
          <p:nvPr>
            <p:ph idx="1"/>
          </p:nvPr>
        </p:nvSpPr>
        <p:spPr>
          <a:xfrm>
            <a:off x="609600" y="1582749"/>
            <a:ext cx="10972800" cy="4525963"/>
          </a:xfrm>
        </p:spPr>
        <p:txBody>
          <a:bodyPr/>
          <a:lstStyle/>
          <a:p>
            <a:pPr marL="0" indent="0">
              <a:buNone/>
            </a:pPr>
            <a:r>
              <a:rPr lang="en-US" altLang="zh-TW" dirty="0"/>
              <a:t>Base board</a:t>
            </a:r>
          </a:p>
          <a:p>
            <a:endParaRPr lang="zh-TW" altLang="en-US" dirty="0"/>
          </a:p>
        </p:txBody>
      </p:sp>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a:bodyPr>
          <a:lstStyle/>
          <a:p>
            <a:r>
              <a:rPr lang="en-US" altLang="zh-TW" sz="3600" dirty="0"/>
              <a:t>Block Diagram </a:t>
            </a:r>
          </a:p>
        </p:txBody>
      </p:sp>
      <p:sp>
        <p:nvSpPr>
          <p:cNvPr id="2" name="內容版面配置區 11">
            <a:extLst>
              <a:ext uri="{FF2B5EF4-FFF2-40B4-BE49-F238E27FC236}">
                <a16:creationId xmlns:a16="http://schemas.microsoft.com/office/drawing/2014/main" id="{B5629E1A-B148-39CD-05B4-D733E4937827}"/>
              </a:ext>
            </a:extLst>
          </p:cNvPr>
          <p:cNvSpPr txBox="1">
            <a:spLocks/>
          </p:cNvSpPr>
          <p:nvPr/>
        </p:nvSpPr>
        <p:spPr>
          <a:xfrm>
            <a:off x="6919494" y="1582749"/>
            <a:ext cx="4186364" cy="56421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TW" sz="2800" dirty="0"/>
              <a:t>Expansion board</a:t>
            </a:r>
          </a:p>
        </p:txBody>
      </p:sp>
      <p:sp>
        <p:nvSpPr>
          <p:cNvPr id="8" name="文字方塊 8">
            <a:extLst>
              <a:ext uri="{FF2B5EF4-FFF2-40B4-BE49-F238E27FC236}">
                <a16:creationId xmlns:a16="http://schemas.microsoft.com/office/drawing/2014/main" id="{31AF74CC-36C5-689B-F73E-E897A6176803}"/>
              </a:ext>
            </a:extLst>
          </p:cNvPr>
          <p:cNvSpPr txBox="1"/>
          <p:nvPr/>
        </p:nvSpPr>
        <p:spPr>
          <a:xfrm>
            <a:off x="4444173" y="3129647"/>
            <a:ext cx="1160298" cy="261610"/>
          </a:xfrm>
          <a:prstGeom prst="rect">
            <a:avLst/>
          </a:prstGeom>
          <a:noFill/>
        </p:spPr>
        <p:txBody>
          <a:bodyPr wrap="square" rtlCol="0">
            <a:spAutoFit/>
          </a:bodyPr>
          <a:lstStyle/>
          <a:p>
            <a:r>
              <a:rPr lang="en-US" altLang="zh-TW" sz="1100" dirty="0">
                <a:solidFill>
                  <a:srgbClr val="008787"/>
                </a:solidFill>
              </a:rPr>
              <a:t>*See Note</a:t>
            </a:r>
            <a:endParaRPr lang="zh-TW" altLang="en-US" sz="1100" dirty="0">
              <a:solidFill>
                <a:schemeClr val="tx2">
                  <a:lumMod val="50000"/>
                </a:schemeClr>
              </a:solidFill>
            </a:endParaRPr>
          </a:p>
        </p:txBody>
      </p:sp>
      <p:sp>
        <p:nvSpPr>
          <p:cNvPr id="16" name="TextBox 15">
            <a:extLst>
              <a:ext uri="{FF2B5EF4-FFF2-40B4-BE49-F238E27FC236}">
                <a16:creationId xmlns:a16="http://schemas.microsoft.com/office/drawing/2014/main" id="{7A861B94-6C6D-B3A3-954A-BB282E7AD7C5}"/>
              </a:ext>
            </a:extLst>
          </p:cNvPr>
          <p:cNvSpPr txBox="1"/>
          <p:nvPr/>
        </p:nvSpPr>
        <p:spPr>
          <a:xfrm>
            <a:off x="519764" y="6042741"/>
            <a:ext cx="7645619" cy="307777"/>
          </a:xfrm>
          <a:prstGeom prst="rect">
            <a:avLst/>
          </a:prstGeom>
          <a:noFill/>
        </p:spPr>
        <p:txBody>
          <a:bodyPr wrap="none" rtlCol="0">
            <a:spAutoFit/>
          </a:bodyPr>
          <a:lstStyle/>
          <a:p>
            <a:r>
              <a:rPr lang="en-US" sz="1400" dirty="0"/>
              <a:t>Note: *LAN#1 is Intel i219 for C-series only, while i210 for A-series. All other LAN ports are i210</a:t>
            </a:r>
            <a:endParaRPr lang="LID4096" sz="1400" dirty="0"/>
          </a:p>
        </p:txBody>
      </p:sp>
      <p:sp>
        <p:nvSpPr>
          <p:cNvPr id="17" name="Rectangle 16">
            <a:extLst>
              <a:ext uri="{FF2B5EF4-FFF2-40B4-BE49-F238E27FC236}">
                <a16:creationId xmlns:a16="http://schemas.microsoft.com/office/drawing/2014/main" id="{75945844-A00A-685C-C4BE-F21EF2DED9DC}"/>
              </a:ext>
            </a:extLst>
          </p:cNvPr>
          <p:cNvSpPr/>
          <p:nvPr/>
        </p:nvSpPr>
        <p:spPr>
          <a:xfrm>
            <a:off x="609600" y="1582749"/>
            <a:ext cx="6125100" cy="4459992"/>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8" name="Rectangle 17">
            <a:extLst>
              <a:ext uri="{FF2B5EF4-FFF2-40B4-BE49-F238E27FC236}">
                <a16:creationId xmlns:a16="http://schemas.microsoft.com/office/drawing/2014/main" id="{7E28F4D9-B147-CE35-A35B-0ACD9D08CE8F}"/>
              </a:ext>
            </a:extLst>
          </p:cNvPr>
          <p:cNvSpPr/>
          <p:nvPr/>
        </p:nvSpPr>
        <p:spPr>
          <a:xfrm>
            <a:off x="6919494" y="1582749"/>
            <a:ext cx="4662906" cy="4459992"/>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9" name="內容版面配置區 11">
            <a:extLst>
              <a:ext uri="{FF2B5EF4-FFF2-40B4-BE49-F238E27FC236}">
                <a16:creationId xmlns:a16="http://schemas.microsoft.com/office/drawing/2014/main" id="{F8479D0C-7830-7314-137D-7A9DCBC837AA}"/>
              </a:ext>
            </a:extLst>
          </p:cNvPr>
          <p:cNvSpPr txBox="1">
            <a:spLocks/>
          </p:cNvSpPr>
          <p:nvPr/>
        </p:nvSpPr>
        <p:spPr>
          <a:xfrm>
            <a:off x="8317020" y="2234037"/>
            <a:ext cx="2935180" cy="221284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TW" sz="1800" dirty="0"/>
              <a:t>Additional</a:t>
            </a:r>
          </a:p>
          <a:p>
            <a:pPr lvl="1"/>
            <a:r>
              <a:rPr lang="en-US" altLang="zh-TW" sz="1600" dirty="0"/>
              <a:t>*COM</a:t>
            </a:r>
          </a:p>
          <a:p>
            <a:pPr lvl="1"/>
            <a:r>
              <a:rPr lang="en-US" altLang="zh-TW" sz="1600" dirty="0"/>
              <a:t>*LAN</a:t>
            </a:r>
          </a:p>
          <a:p>
            <a:pPr lvl="1"/>
            <a:r>
              <a:rPr lang="en-US" altLang="zh-TW" sz="1600" dirty="0"/>
              <a:t>*COM+*LAN</a:t>
            </a:r>
          </a:p>
          <a:p>
            <a:pPr marL="457200" lvl="1" indent="0">
              <a:buNone/>
            </a:pPr>
            <a:r>
              <a:rPr lang="en-US" altLang="zh-TW" sz="1600" dirty="0"/>
              <a:t>ports</a:t>
            </a:r>
            <a:endParaRPr lang="en-US" altLang="zh-TW" sz="2133" dirty="0"/>
          </a:p>
        </p:txBody>
      </p:sp>
    </p:spTree>
    <p:extLst>
      <p:ext uri="{BB962C8B-B14F-4D97-AF65-F5344CB8AC3E}">
        <p14:creationId xmlns:p14="http://schemas.microsoft.com/office/powerpoint/2010/main" val="483922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a:extLst>
              <a:ext uri="{FF2B5EF4-FFF2-40B4-BE49-F238E27FC236}">
                <a16:creationId xmlns:a16="http://schemas.microsoft.com/office/drawing/2014/main" id="{3552B5CD-C9F1-B0C7-E9C1-7475D9A6DDC0}"/>
              </a:ext>
            </a:extLst>
          </p:cNvPr>
          <p:cNvSpPr>
            <a:spLocks noGrp="1"/>
          </p:cNvSpPr>
          <p:nvPr>
            <p:ph type="title"/>
          </p:nvPr>
        </p:nvSpPr>
        <p:spPr/>
        <p:txBody>
          <a:bodyPr/>
          <a:lstStyle/>
          <a:p>
            <a:r>
              <a:rPr lang="en-US" altLang="zh-TW" dirty="0"/>
              <a:t>BXP-A100 Product Spec </a:t>
            </a:r>
            <a:endParaRPr lang="zh-TW" altLang="en-US" dirty="0"/>
          </a:p>
        </p:txBody>
      </p:sp>
      <p:grpSp>
        <p:nvGrpSpPr>
          <p:cNvPr id="2" name="群組 1">
            <a:extLst>
              <a:ext uri="{FF2B5EF4-FFF2-40B4-BE49-F238E27FC236}">
                <a16:creationId xmlns:a16="http://schemas.microsoft.com/office/drawing/2014/main" id="{9E2A8210-4370-8646-1282-A97AF1C74BB4}"/>
              </a:ext>
            </a:extLst>
          </p:cNvPr>
          <p:cNvGrpSpPr/>
          <p:nvPr/>
        </p:nvGrpSpPr>
        <p:grpSpPr>
          <a:xfrm>
            <a:off x="10490805" y="335747"/>
            <a:ext cx="1468969" cy="1301369"/>
            <a:chOff x="7937166" y="147288"/>
            <a:chExt cx="1101727" cy="976027"/>
          </a:xfrm>
        </p:grpSpPr>
        <p:pic>
          <p:nvPicPr>
            <p:cNvPr id="4" name="Picture 4" descr="1,949 Launch New Products Illustrations &amp; Clip Art - iStock">
              <a:extLst>
                <a:ext uri="{FF2B5EF4-FFF2-40B4-BE49-F238E27FC236}">
                  <a16:creationId xmlns:a16="http://schemas.microsoft.com/office/drawing/2014/main" id="{E43A998D-1232-85FB-0622-A93639BC48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8338" y="147288"/>
              <a:ext cx="859385" cy="629778"/>
            </a:xfrm>
            <a:prstGeom prst="rect">
              <a:avLst/>
            </a:prstGeom>
            <a:noFill/>
            <a:extLst>
              <a:ext uri="{909E8E84-426E-40DD-AFC4-6F175D3DCCD1}">
                <a14:hiddenFill xmlns:a14="http://schemas.microsoft.com/office/drawing/2010/main">
                  <a:solidFill>
                    <a:srgbClr val="FFFFFF"/>
                  </a:solidFill>
                </a14:hiddenFill>
              </a:ext>
            </a:extLst>
          </p:spPr>
        </p:pic>
        <p:sp>
          <p:nvSpPr>
            <p:cNvPr id="7" name="文字方塊 6">
              <a:extLst>
                <a:ext uri="{FF2B5EF4-FFF2-40B4-BE49-F238E27FC236}">
                  <a16:creationId xmlns:a16="http://schemas.microsoft.com/office/drawing/2014/main" id="{B3AB8CBA-D6DB-E4DD-D938-A578E6EEEA9E}"/>
                </a:ext>
              </a:extLst>
            </p:cNvPr>
            <p:cNvSpPr txBox="1"/>
            <p:nvPr/>
          </p:nvSpPr>
          <p:spPr>
            <a:xfrm>
              <a:off x="7937166" y="777066"/>
              <a:ext cx="1101727" cy="346249"/>
            </a:xfrm>
            <a:prstGeom prst="rect">
              <a:avLst/>
            </a:prstGeom>
            <a:noFill/>
          </p:spPr>
          <p:txBody>
            <a:bodyPr wrap="square">
              <a:spAutoFit/>
            </a:bodyPr>
            <a:lstStyle/>
            <a:p>
              <a:pPr algn="ctr"/>
              <a:r>
                <a:rPr lang="en-US" altLang="zh-TW" sz="2400" b="1" dirty="0">
                  <a:solidFill>
                    <a:srgbClr val="0000CC"/>
                  </a:solidFill>
                </a:rPr>
                <a:t>2023/Q4</a:t>
              </a:r>
              <a:endParaRPr lang="zh-TW" altLang="en-US" sz="2400" b="1" dirty="0">
                <a:solidFill>
                  <a:srgbClr val="0000CC"/>
                </a:solidFill>
              </a:endParaRPr>
            </a:p>
          </p:txBody>
        </p:sp>
      </p:grpSp>
      <p:graphicFrame>
        <p:nvGraphicFramePr>
          <p:cNvPr id="6" name="表格 5">
            <a:extLst>
              <a:ext uri="{FF2B5EF4-FFF2-40B4-BE49-F238E27FC236}">
                <a16:creationId xmlns:a16="http://schemas.microsoft.com/office/drawing/2014/main" id="{279563D7-21BD-8C46-8CE7-6414C154BE07}"/>
              </a:ext>
            </a:extLst>
          </p:cNvPr>
          <p:cNvGraphicFramePr>
            <a:graphicFrameLocks noGrp="1"/>
          </p:cNvGraphicFramePr>
          <p:nvPr/>
        </p:nvGraphicFramePr>
        <p:xfrm>
          <a:off x="534505" y="1220755"/>
          <a:ext cx="9758020" cy="4875248"/>
        </p:xfrm>
        <a:graphic>
          <a:graphicData uri="http://schemas.openxmlformats.org/drawingml/2006/table">
            <a:tbl>
              <a:tblPr firstRow="1" bandRow="1">
                <a:tableStyleId>{5C22544A-7EE6-4342-B048-85BDC9FD1C3A}</a:tableStyleId>
              </a:tblPr>
              <a:tblGrid>
                <a:gridCol w="1646676">
                  <a:extLst>
                    <a:ext uri="{9D8B030D-6E8A-4147-A177-3AD203B41FA5}">
                      <a16:colId xmlns:a16="http://schemas.microsoft.com/office/drawing/2014/main" val="1473517044"/>
                    </a:ext>
                  </a:extLst>
                </a:gridCol>
                <a:gridCol w="2027836">
                  <a:extLst>
                    <a:ext uri="{9D8B030D-6E8A-4147-A177-3AD203B41FA5}">
                      <a16:colId xmlns:a16="http://schemas.microsoft.com/office/drawing/2014/main" val="3437496459"/>
                    </a:ext>
                  </a:extLst>
                </a:gridCol>
                <a:gridCol w="2027836">
                  <a:extLst>
                    <a:ext uri="{9D8B030D-6E8A-4147-A177-3AD203B41FA5}">
                      <a16:colId xmlns:a16="http://schemas.microsoft.com/office/drawing/2014/main" val="3803318755"/>
                    </a:ext>
                  </a:extLst>
                </a:gridCol>
                <a:gridCol w="2027836">
                  <a:extLst>
                    <a:ext uri="{9D8B030D-6E8A-4147-A177-3AD203B41FA5}">
                      <a16:colId xmlns:a16="http://schemas.microsoft.com/office/drawing/2014/main" val="3861750739"/>
                    </a:ext>
                  </a:extLst>
                </a:gridCol>
                <a:gridCol w="2027836">
                  <a:extLst>
                    <a:ext uri="{9D8B030D-6E8A-4147-A177-3AD203B41FA5}">
                      <a16:colId xmlns:a16="http://schemas.microsoft.com/office/drawing/2014/main" val="552865585"/>
                    </a:ext>
                  </a:extLst>
                </a:gridCol>
              </a:tblGrid>
              <a:tr h="304703">
                <a:tc>
                  <a:txBody>
                    <a:bodyPr/>
                    <a:lstStyle/>
                    <a:p>
                      <a:endParaRPr lang="zh-TW" altLang="en-US" sz="1200" dirty="0"/>
                    </a:p>
                  </a:txBody>
                  <a:tcPr anchor="ctr">
                    <a:solidFill>
                      <a:schemeClr val="tx2"/>
                    </a:solidFill>
                  </a:tcPr>
                </a:tc>
                <a:tc>
                  <a:txBody>
                    <a:bodyPr/>
                    <a:lstStyle/>
                    <a:p>
                      <a:pPr algn="ctr"/>
                      <a:r>
                        <a:rPr lang="en-US" altLang="zh-TW" sz="1200" dirty="0"/>
                        <a:t>BXP-A100 (base model)</a:t>
                      </a:r>
                    </a:p>
                  </a:txBody>
                  <a:tcPr anchor="ctr">
                    <a:solidFill>
                      <a:schemeClr val="tx2"/>
                    </a:solidFill>
                  </a:tcPr>
                </a:tc>
                <a:tc>
                  <a:txBody>
                    <a:bodyPr/>
                    <a:lstStyle/>
                    <a:p>
                      <a:pPr algn="ctr"/>
                      <a:r>
                        <a:rPr lang="en-US" altLang="zh-TW" sz="1200" dirty="0"/>
                        <a:t>BXP-A100 (+ 8LAN)</a:t>
                      </a:r>
                      <a:endParaRPr lang="zh-TW" altLang="en-US" sz="1200" dirty="0"/>
                    </a:p>
                  </a:txBody>
                  <a:tcPr anchor="ctr">
                    <a:solidFill>
                      <a:schemeClr val="tx2"/>
                    </a:solidFill>
                  </a:tcPr>
                </a:tc>
                <a:tc>
                  <a:txBody>
                    <a:bodyPr/>
                    <a:lstStyle/>
                    <a:p>
                      <a:pPr algn="ctr"/>
                      <a:r>
                        <a:rPr lang="en-US" altLang="zh-TW" sz="1200" dirty="0"/>
                        <a:t>BXP-A100 (+ 8COM)</a:t>
                      </a:r>
                      <a:endParaRPr lang="zh-TW" altLang="en-US" sz="1200" dirty="0"/>
                    </a:p>
                  </a:txBody>
                  <a:tcPr anchor="c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BXP-A100 (+ 2LAN/3COM)</a:t>
                      </a:r>
                      <a:endParaRPr lang="zh-TW" altLang="en-US" sz="1200" dirty="0"/>
                    </a:p>
                  </a:txBody>
                  <a:tcPr anchor="ctr">
                    <a:solidFill>
                      <a:schemeClr val="tx2"/>
                    </a:solidFill>
                  </a:tcPr>
                </a:tc>
                <a:extLst>
                  <a:ext uri="{0D108BD9-81ED-4DB2-BD59-A6C34878D82A}">
                    <a16:rowId xmlns:a16="http://schemas.microsoft.com/office/drawing/2014/main" val="3260132544"/>
                  </a:ext>
                </a:extLst>
              </a:tr>
              <a:tr h="304703">
                <a:tc>
                  <a:txBody>
                    <a:bodyPr/>
                    <a:lstStyle/>
                    <a:p>
                      <a:r>
                        <a:rPr lang="en-US" altLang="zh-TW" sz="1200" b="1" dirty="0">
                          <a:solidFill>
                            <a:schemeClr val="bg1"/>
                          </a:solidFill>
                        </a:rPr>
                        <a:t>Formfactor</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Box type computer</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831846619"/>
                  </a:ext>
                </a:extLst>
              </a:tr>
              <a:tr h="304703">
                <a:tc>
                  <a:txBody>
                    <a:bodyPr/>
                    <a:lstStyle/>
                    <a:p>
                      <a:r>
                        <a:rPr lang="en-US" altLang="zh-TW" sz="1200" b="1" dirty="0">
                          <a:solidFill>
                            <a:schemeClr val="bg1"/>
                          </a:solidFill>
                        </a:rPr>
                        <a:t>CPU</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pt-BR" altLang="zh-TW" sz="1200" b="1" kern="1200" dirty="0">
                          <a:solidFill>
                            <a:schemeClr val="dk1"/>
                          </a:solidFill>
                          <a:latin typeface="+mn-lt"/>
                          <a:ea typeface="+mn-ea"/>
                          <a:cs typeface="+mn-cs"/>
                        </a:rPr>
                        <a:t>Atom® Processor Elkhart Lake, Dual Core x6211E or Quad Cord x6425E</a:t>
                      </a: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algn="ctr" defTabSz="914400" rtl="0" eaLnBrk="1" latinLnBrk="0" hangingPunct="1"/>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628175937"/>
                  </a:ext>
                </a:extLst>
              </a:tr>
              <a:tr h="304703">
                <a:tc>
                  <a:txBody>
                    <a:bodyPr/>
                    <a:lstStyle/>
                    <a:p>
                      <a:r>
                        <a:rPr lang="en-US" altLang="zh-TW" sz="1200" b="1" dirty="0">
                          <a:solidFill>
                            <a:schemeClr val="bg1"/>
                          </a:solidFill>
                        </a:rPr>
                        <a:t>Memory slot</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en-US" altLang="zh-TW" sz="1200" b="1" kern="1200" dirty="0">
                          <a:solidFill>
                            <a:schemeClr val="dk1"/>
                          </a:solidFill>
                          <a:latin typeface="+mn-lt"/>
                          <a:ea typeface="+mn-ea"/>
                          <a:cs typeface="+mn-cs"/>
                        </a:rPr>
                        <a:t>1 Slot, 8GB pre-installed, 32GB max</a:t>
                      </a:r>
                      <a:endParaRPr lang="zh-TW" altLang="en-US" sz="1200" b="1" kern="1200" dirty="0">
                        <a:solidFill>
                          <a:schemeClr val="dk1"/>
                        </a:solidFill>
                        <a:latin typeface="+mn-lt"/>
                        <a:ea typeface="+mn-ea"/>
                        <a:cs typeface="+mn-cs"/>
                      </a:endParaRPr>
                    </a:p>
                  </a:txBody>
                  <a:tcPr anchor="ctr"/>
                </a:tc>
                <a:tc hMerge="1">
                  <a:txBody>
                    <a:bodyPr/>
                    <a:lstStyle/>
                    <a:p>
                      <a:endParaRPr lang="zh-TW" altLang="en-US"/>
                    </a:p>
                  </a:txBody>
                  <a:tcPr/>
                </a:tc>
                <a:tc hMerge="1">
                  <a:txBody>
                    <a:bodyPr/>
                    <a:lstStyle/>
                    <a:p>
                      <a:endParaRPr lang="zh-TW" altLang="en-US"/>
                    </a:p>
                  </a:txBody>
                  <a:tcPr/>
                </a:tc>
                <a:tc hMerge="1">
                  <a:txBody>
                    <a:bodyPr/>
                    <a:lstStyle/>
                    <a:p>
                      <a:pPr marL="0" algn="ctr" defTabSz="914400" rtl="0" eaLnBrk="1" latinLnBrk="0" hangingPunct="1"/>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370387623"/>
                  </a:ext>
                </a:extLst>
              </a:tr>
              <a:tr h="304703">
                <a:tc>
                  <a:txBody>
                    <a:bodyPr/>
                    <a:lstStyle/>
                    <a:p>
                      <a:r>
                        <a:rPr lang="en-US" altLang="zh-TW" sz="1200" b="1" dirty="0">
                          <a:solidFill>
                            <a:schemeClr val="bg1"/>
                          </a:solidFill>
                        </a:rPr>
                        <a:t>OS Support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Win10 LTSC, Win10 Pro., Win11 Pro.,</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Linux</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driver</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support</a:t>
                      </a: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000373813"/>
                  </a:ext>
                </a:extLst>
              </a:tr>
              <a:tr h="304703">
                <a:tc>
                  <a:txBody>
                    <a:bodyPr/>
                    <a:lstStyle/>
                    <a:p>
                      <a:r>
                        <a:rPr lang="en-US" altLang="zh-TW" sz="1200" b="1" dirty="0">
                          <a:solidFill>
                            <a:schemeClr val="bg1"/>
                          </a:solidFill>
                        </a:rPr>
                        <a:t>Video Output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HDMI + VGA</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786361460"/>
                  </a:ext>
                </a:extLst>
              </a:tr>
              <a:tr h="304703">
                <a:tc>
                  <a:txBody>
                    <a:bodyPr/>
                    <a:lstStyle/>
                    <a:p>
                      <a:r>
                        <a:rPr lang="en-US" altLang="zh-TW" sz="1200" b="1" dirty="0">
                          <a:solidFill>
                            <a:schemeClr val="bg1"/>
                          </a:solidFill>
                        </a:rPr>
                        <a:t>LAN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 </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10</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4</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028908940"/>
                  </a:ext>
                </a:extLst>
              </a:tr>
              <a:tr h="304703">
                <a:tc>
                  <a:txBody>
                    <a:bodyPr/>
                    <a:lstStyle/>
                    <a:p>
                      <a:r>
                        <a:rPr lang="en-US" altLang="zh-TW" sz="1200" b="1" dirty="0">
                          <a:solidFill>
                            <a:schemeClr val="bg1"/>
                          </a:solidFill>
                        </a:rPr>
                        <a:t>Serial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10</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5</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363677897"/>
                  </a:ext>
                </a:extLst>
              </a:tr>
              <a:tr h="304703">
                <a:tc>
                  <a:txBody>
                    <a:bodyPr/>
                    <a:lstStyle/>
                    <a:p>
                      <a:r>
                        <a:rPr lang="en-US" altLang="zh-TW" sz="1200" b="1" dirty="0">
                          <a:solidFill>
                            <a:schemeClr val="bg1"/>
                          </a:solidFill>
                        </a:rPr>
                        <a:t>USB</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USB</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3.0 x2 + USB 2.0 x4</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x2</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x2</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algn="ctr"/>
                      <a:endParaRPr lang="en-US" altLang="zh-TW"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488159217"/>
                  </a:ext>
                </a:extLst>
              </a:tr>
              <a:tr h="304703">
                <a:tc>
                  <a:txBody>
                    <a:bodyPr/>
                    <a:lstStyle/>
                    <a:p>
                      <a:r>
                        <a:rPr lang="en-US" altLang="zh-TW" sz="1200" b="1" dirty="0">
                          <a:solidFill>
                            <a:schemeClr val="bg1"/>
                          </a:solidFill>
                        </a:rPr>
                        <a:t>DI / DO</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4DI / 4DO</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140812431"/>
                  </a:ext>
                </a:extLst>
              </a:tr>
              <a:tr h="304703">
                <a:tc>
                  <a:txBody>
                    <a:bodyPr/>
                    <a:lstStyle/>
                    <a:p>
                      <a:r>
                        <a:rPr lang="en-US" altLang="zh-TW" sz="1200" b="1" dirty="0">
                          <a:solidFill>
                            <a:schemeClr val="bg1"/>
                          </a:solidFill>
                        </a:rPr>
                        <a:t>Storage slot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err="1">
                          <a:solidFill>
                            <a:schemeClr val="dk1"/>
                          </a:solidFill>
                          <a:latin typeface="+mn-lt"/>
                          <a:ea typeface="+mn-ea"/>
                          <a:cs typeface="+mn-cs"/>
                        </a:rPr>
                        <a:t>CFast</a:t>
                      </a:r>
                      <a:r>
                        <a:rPr lang="en-US" altLang="zh-TW" sz="1200" b="1" kern="1200" dirty="0">
                          <a:solidFill>
                            <a:schemeClr val="dk1"/>
                          </a:solidFill>
                          <a:latin typeface="+mn-lt"/>
                          <a:ea typeface="+mn-ea"/>
                          <a:cs typeface="+mn-cs"/>
                        </a:rPr>
                        <a:t> SSD slot +</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SD card slot</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666487779"/>
                  </a:ext>
                </a:extLst>
              </a:tr>
              <a:tr h="304703">
                <a:tc>
                  <a:txBody>
                    <a:bodyPr/>
                    <a:lstStyle/>
                    <a:p>
                      <a:r>
                        <a:rPr lang="en-US" altLang="zh-TW" sz="1200" b="1" dirty="0">
                          <a:solidFill>
                            <a:schemeClr val="bg1"/>
                          </a:solidFill>
                        </a:rPr>
                        <a:t>Wireless</a:t>
                      </a:r>
                      <a:endParaRPr lang="zh-TW" altLang="en-US" sz="1200" b="1" dirty="0">
                        <a:solidFill>
                          <a:schemeClr val="bg1"/>
                        </a:solidFill>
                      </a:endParaRPr>
                    </a:p>
                  </a:txBody>
                  <a:tcPr anchor="ctr">
                    <a:solidFill>
                      <a:schemeClr val="tx2"/>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151514"/>
                          </a:solidFill>
                          <a:effectLst/>
                          <a:uLnTx/>
                          <a:uFillTx/>
                          <a:latin typeface="Arial"/>
                          <a:ea typeface="微軟正黑體"/>
                          <a:cs typeface="+mn-cs"/>
                        </a:rPr>
                        <a:t>N/A</a:t>
                      </a:r>
                      <a:endParaRPr kumimoji="0" lang="zh-TW" altLang="en-US" sz="1200" b="1" i="0" u="none" strike="noStrike" kern="1200" cap="none" spc="0" normalizeH="0" baseline="0" noProof="0" dirty="0">
                        <a:ln>
                          <a:noFill/>
                        </a:ln>
                        <a:solidFill>
                          <a:srgbClr val="151514"/>
                        </a:solidFill>
                        <a:effectLst/>
                        <a:uLnTx/>
                        <a:uFillTx/>
                        <a:latin typeface="Arial"/>
                        <a:ea typeface="微軟正黑體"/>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3049290932"/>
                  </a:ext>
                </a:extLst>
              </a:tr>
              <a:tr h="304703">
                <a:tc>
                  <a:txBody>
                    <a:bodyPr/>
                    <a:lstStyle/>
                    <a:p>
                      <a:r>
                        <a:rPr lang="en-US" altLang="zh-TW" sz="1200" b="1" dirty="0">
                          <a:solidFill>
                            <a:schemeClr val="bg1"/>
                          </a:solidFill>
                        </a:rPr>
                        <a:t>Power Input</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12 / 24 VDC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950383954"/>
                  </a:ext>
                </a:extLst>
              </a:tr>
              <a:tr h="304703">
                <a:tc>
                  <a:txBody>
                    <a:bodyPr/>
                    <a:lstStyle/>
                    <a:p>
                      <a:r>
                        <a:rPr lang="en-US" altLang="zh-TW" sz="1200" b="1" dirty="0">
                          <a:solidFill>
                            <a:schemeClr val="bg1"/>
                          </a:solidFill>
                        </a:rPr>
                        <a:t>Certificate</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CE, FCC, UL</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68121355"/>
                  </a:ext>
                </a:extLst>
              </a:tr>
              <a:tr h="304703">
                <a:tc>
                  <a:txBody>
                    <a:bodyPr/>
                    <a:lstStyle/>
                    <a:p>
                      <a:r>
                        <a:rPr lang="en-US" altLang="zh-TW" sz="1200" b="1" dirty="0">
                          <a:solidFill>
                            <a:schemeClr val="bg1"/>
                          </a:solidFill>
                        </a:rPr>
                        <a:t>Operating Temp.</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-30 ~ 60°C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057562940"/>
                  </a:ext>
                </a:extLst>
              </a:tr>
              <a:tr h="304703">
                <a:tc>
                  <a:txBody>
                    <a:bodyPr/>
                    <a:lstStyle/>
                    <a:p>
                      <a:r>
                        <a:rPr lang="en-US" altLang="zh-TW" sz="1200" b="1" dirty="0">
                          <a:solidFill>
                            <a:schemeClr val="bg1"/>
                          </a:solidFill>
                        </a:rPr>
                        <a:t>Dimension</a:t>
                      </a:r>
                      <a:r>
                        <a:rPr lang="zh-TW" altLang="en-US" sz="1200" b="1" dirty="0">
                          <a:solidFill>
                            <a:schemeClr val="bg1"/>
                          </a:solidFill>
                        </a:rPr>
                        <a:t> </a:t>
                      </a:r>
                      <a:r>
                        <a:rPr lang="en-US" altLang="zh-TW" sz="1200" b="1" dirty="0">
                          <a:solidFill>
                            <a:schemeClr val="bg1"/>
                          </a:solidFill>
                        </a:rPr>
                        <a:t>(mm)</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210 x 166 x 48</a:t>
                      </a:r>
                      <a:endParaRPr lang="zh-TW" altLang="en-US" sz="1200" b="1" kern="1200" dirty="0">
                        <a:solidFill>
                          <a:schemeClr val="dk1"/>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b="1" kern="1200" dirty="0">
                          <a:solidFill>
                            <a:schemeClr val="dk1"/>
                          </a:solidFill>
                          <a:latin typeface="+mn-lt"/>
                          <a:ea typeface="+mn-ea"/>
                          <a:cs typeface="+mn-cs"/>
                        </a:rPr>
                        <a:t>210 x 166 x 65.5</a:t>
                      </a:r>
                      <a:endParaRPr kumimoji="0" lang="zh-TW" altLang="en-US" sz="1200" b="1" i="0" u="none" strike="noStrike" kern="1200" cap="none" spc="0" normalizeH="0" baseline="0" noProof="0" dirty="0">
                        <a:ln>
                          <a:noFill/>
                        </a:ln>
                        <a:solidFill>
                          <a:srgbClr val="000000"/>
                        </a:solidFill>
                        <a:effectLst/>
                        <a:uLnTx/>
                        <a:uFillTx/>
                        <a:latin typeface="Arial"/>
                        <a:ea typeface="微軟正黑體"/>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b="1" kern="1200" dirty="0">
                          <a:solidFill>
                            <a:schemeClr val="dk1"/>
                          </a:solidFill>
                          <a:latin typeface="+mn-lt"/>
                          <a:ea typeface="+mn-ea"/>
                          <a:cs typeface="+mn-cs"/>
                        </a:rPr>
                        <a:t>210 x 166 x 83</a:t>
                      </a:r>
                      <a:endParaRPr kumimoji="0" lang="zh-TW" altLang="en-US" sz="1200" b="1" i="0" u="none" strike="noStrike" kern="1200" cap="none" spc="0" normalizeH="0" baseline="0" noProof="0" dirty="0">
                        <a:ln>
                          <a:noFill/>
                        </a:ln>
                        <a:solidFill>
                          <a:srgbClr val="000000"/>
                        </a:solidFill>
                        <a:effectLst/>
                        <a:uLnTx/>
                        <a:uFillTx/>
                        <a:latin typeface="Arial"/>
                        <a:ea typeface="微軟正黑體"/>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b="1" kern="1200" dirty="0">
                          <a:solidFill>
                            <a:schemeClr val="dk1"/>
                          </a:solidFill>
                          <a:latin typeface="+mn-lt"/>
                          <a:ea typeface="+mn-ea"/>
                          <a:cs typeface="+mn-cs"/>
                        </a:rPr>
                        <a:t>210 x 166 x 65.5</a:t>
                      </a:r>
                      <a:endParaRPr kumimoji="0" lang="zh-TW" altLang="en-US" sz="1200" b="1" i="0" u="none" strike="noStrike" kern="1200" cap="none" spc="0" normalizeH="0" baseline="0" noProof="0" dirty="0">
                        <a:ln>
                          <a:noFill/>
                        </a:ln>
                        <a:solidFill>
                          <a:srgbClr val="000000"/>
                        </a:solidFill>
                        <a:effectLst/>
                        <a:uLnTx/>
                        <a:uFillTx/>
                        <a:latin typeface="+mn-lt"/>
                        <a:ea typeface="+mn-ea"/>
                        <a:cs typeface="+mn-cs"/>
                      </a:endParaRPr>
                    </a:p>
                  </a:txBody>
                  <a:tcPr anchor="ctr"/>
                </a:tc>
                <a:extLst>
                  <a:ext uri="{0D108BD9-81ED-4DB2-BD59-A6C34878D82A}">
                    <a16:rowId xmlns:a16="http://schemas.microsoft.com/office/drawing/2014/main" val="3259546608"/>
                  </a:ext>
                </a:extLst>
              </a:tr>
            </a:tbl>
          </a:graphicData>
        </a:graphic>
      </p:graphicFrame>
    </p:spTree>
    <p:extLst>
      <p:ext uri="{BB962C8B-B14F-4D97-AF65-F5344CB8AC3E}">
        <p14:creationId xmlns:p14="http://schemas.microsoft.com/office/powerpoint/2010/main" val="85177209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a:extLst>
              <a:ext uri="{FF2B5EF4-FFF2-40B4-BE49-F238E27FC236}">
                <a16:creationId xmlns:a16="http://schemas.microsoft.com/office/drawing/2014/main" id="{3552B5CD-C9F1-B0C7-E9C1-7475D9A6DDC0}"/>
              </a:ext>
            </a:extLst>
          </p:cNvPr>
          <p:cNvSpPr>
            <a:spLocks noGrp="1"/>
          </p:cNvSpPr>
          <p:nvPr>
            <p:ph type="title"/>
          </p:nvPr>
        </p:nvSpPr>
        <p:spPr/>
        <p:txBody>
          <a:bodyPr/>
          <a:lstStyle/>
          <a:p>
            <a:r>
              <a:rPr lang="en-US" altLang="zh-TW" dirty="0"/>
              <a:t>DRP-A100 Product Spec </a:t>
            </a:r>
            <a:endParaRPr lang="zh-TW" altLang="en-US" dirty="0"/>
          </a:p>
        </p:txBody>
      </p:sp>
      <p:grpSp>
        <p:nvGrpSpPr>
          <p:cNvPr id="2" name="群組 1">
            <a:extLst>
              <a:ext uri="{FF2B5EF4-FFF2-40B4-BE49-F238E27FC236}">
                <a16:creationId xmlns:a16="http://schemas.microsoft.com/office/drawing/2014/main" id="{71B08C05-2206-B4EC-A96D-49D3D405BA2E}"/>
              </a:ext>
            </a:extLst>
          </p:cNvPr>
          <p:cNvGrpSpPr/>
          <p:nvPr/>
        </p:nvGrpSpPr>
        <p:grpSpPr>
          <a:xfrm>
            <a:off x="10490805" y="335747"/>
            <a:ext cx="1468969" cy="1301369"/>
            <a:chOff x="7937166" y="147288"/>
            <a:chExt cx="1101727" cy="976027"/>
          </a:xfrm>
        </p:grpSpPr>
        <p:pic>
          <p:nvPicPr>
            <p:cNvPr id="4" name="Picture 4" descr="1,949 Launch New Products Illustrations &amp; Clip Art - iStock">
              <a:extLst>
                <a:ext uri="{FF2B5EF4-FFF2-40B4-BE49-F238E27FC236}">
                  <a16:creationId xmlns:a16="http://schemas.microsoft.com/office/drawing/2014/main" id="{A44BB505-0C14-45D5-3BA8-BC619F5A052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8338" y="147288"/>
              <a:ext cx="859385" cy="629778"/>
            </a:xfrm>
            <a:prstGeom prst="rect">
              <a:avLst/>
            </a:prstGeom>
            <a:noFill/>
            <a:extLst>
              <a:ext uri="{909E8E84-426E-40DD-AFC4-6F175D3DCCD1}">
                <a14:hiddenFill xmlns:a14="http://schemas.microsoft.com/office/drawing/2010/main">
                  <a:solidFill>
                    <a:srgbClr val="FFFFFF"/>
                  </a:solidFill>
                </a14:hiddenFill>
              </a:ext>
            </a:extLst>
          </p:spPr>
        </p:pic>
        <p:sp>
          <p:nvSpPr>
            <p:cNvPr id="7" name="文字方塊 6">
              <a:extLst>
                <a:ext uri="{FF2B5EF4-FFF2-40B4-BE49-F238E27FC236}">
                  <a16:creationId xmlns:a16="http://schemas.microsoft.com/office/drawing/2014/main" id="{0B2E8F9C-43A4-BB6B-CED9-9148F702DCEE}"/>
                </a:ext>
              </a:extLst>
            </p:cNvPr>
            <p:cNvSpPr txBox="1"/>
            <p:nvPr/>
          </p:nvSpPr>
          <p:spPr>
            <a:xfrm>
              <a:off x="7937166" y="777066"/>
              <a:ext cx="1101727" cy="346249"/>
            </a:xfrm>
            <a:prstGeom prst="rect">
              <a:avLst/>
            </a:prstGeom>
            <a:noFill/>
          </p:spPr>
          <p:txBody>
            <a:bodyPr wrap="square">
              <a:spAutoFit/>
            </a:bodyPr>
            <a:lstStyle/>
            <a:p>
              <a:pPr algn="ctr"/>
              <a:r>
                <a:rPr lang="en-US" altLang="zh-TW" sz="2400" b="1" dirty="0">
                  <a:solidFill>
                    <a:srgbClr val="0000CC"/>
                  </a:solidFill>
                </a:rPr>
                <a:t>2023/Q4</a:t>
              </a:r>
              <a:endParaRPr lang="zh-TW" altLang="en-US" sz="2400" b="1" dirty="0">
                <a:solidFill>
                  <a:srgbClr val="0000CC"/>
                </a:solidFill>
              </a:endParaRPr>
            </a:p>
          </p:txBody>
        </p:sp>
      </p:grpSp>
      <p:graphicFrame>
        <p:nvGraphicFramePr>
          <p:cNvPr id="6" name="表格 5">
            <a:extLst>
              <a:ext uri="{FF2B5EF4-FFF2-40B4-BE49-F238E27FC236}">
                <a16:creationId xmlns:a16="http://schemas.microsoft.com/office/drawing/2014/main" id="{F1089C90-9796-8040-9A3C-0B0F5D6290CA}"/>
              </a:ext>
            </a:extLst>
          </p:cNvPr>
          <p:cNvGraphicFramePr>
            <a:graphicFrameLocks noGrp="1"/>
          </p:cNvGraphicFramePr>
          <p:nvPr/>
        </p:nvGraphicFramePr>
        <p:xfrm>
          <a:off x="534505" y="1220755"/>
          <a:ext cx="9758020" cy="4875248"/>
        </p:xfrm>
        <a:graphic>
          <a:graphicData uri="http://schemas.openxmlformats.org/drawingml/2006/table">
            <a:tbl>
              <a:tblPr firstRow="1" bandRow="1">
                <a:tableStyleId>{5C22544A-7EE6-4342-B048-85BDC9FD1C3A}</a:tableStyleId>
              </a:tblPr>
              <a:tblGrid>
                <a:gridCol w="1646676">
                  <a:extLst>
                    <a:ext uri="{9D8B030D-6E8A-4147-A177-3AD203B41FA5}">
                      <a16:colId xmlns:a16="http://schemas.microsoft.com/office/drawing/2014/main" val="1473517044"/>
                    </a:ext>
                  </a:extLst>
                </a:gridCol>
                <a:gridCol w="2027836">
                  <a:extLst>
                    <a:ext uri="{9D8B030D-6E8A-4147-A177-3AD203B41FA5}">
                      <a16:colId xmlns:a16="http://schemas.microsoft.com/office/drawing/2014/main" val="3437496459"/>
                    </a:ext>
                  </a:extLst>
                </a:gridCol>
                <a:gridCol w="2027836">
                  <a:extLst>
                    <a:ext uri="{9D8B030D-6E8A-4147-A177-3AD203B41FA5}">
                      <a16:colId xmlns:a16="http://schemas.microsoft.com/office/drawing/2014/main" val="3803318755"/>
                    </a:ext>
                  </a:extLst>
                </a:gridCol>
                <a:gridCol w="2027836">
                  <a:extLst>
                    <a:ext uri="{9D8B030D-6E8A-4147-A177-3AD203B41FA5}">
                      <a16:colId xmlns:a16="http://schemas.microsoft.com/office/drawing/2014/main" val="3861750739"/>
                    </a:ext>
                  </a:extLst>
                </a:gridCol>
                <a:gridCol w="2027836">
                  <a:extLst>
                    <a:ext uri="{9D8B030D-6E8A-4147-A177-3AD203B41FA5}">
                      <a16:colId xmlns:a16="http://schemas.microsoft.com/office/drawing/2014/main" val="552865585"/>
                    </a:ext>
                  </a:extLst>
                </a:gridCol>
              </a:tblGrid>
              <a:tr h="304703">
                <a:tc>
                  <a:txBody>
                    <a:bodyPr/>
                    <a:lstStyle/>
                    <a:p>
                      <a:endParaRPr lang="zh-TW" altLang="en-US" sz="1200" dirty="0"/>
                    </a:p>
                  </a:txBody>
                  <a:tcPr anchor="ctr">
                    <a:solidFill>
                      <a:schemeClr val="tx2"/>
                    </a:solidFill>
                  </a:tcPr>
                </a:tc>
                <a:tc>
                  <a:txBody>
                    <a:bodyPr/>
                    <a:lstStyle/>
                    <a:p>
                      <a:pPr algn="ctr"/>
                      <a:r>
                        <a:rPr lang="en-US" altLang="zh-TW" sz="1200" dirty="0"/>
                        <a:t>DRP-A100 (base model)</a:t>
                      </a:r>
                    </a:p>
                  </a:txBody>
                  <a:tcPr anchor="ctr">
                    <a:solidFill>
                      <a:schemeClr val="tx2"/>
                    </a:solidFill>
                  </a:tcPr>
                </a:tc>
                <a:tc>
                  <a:txBody>
                    <a:bodyPr/>
                    <a:lstStyle/>
                    <a:p>
                      <a:pPr algn="ctr"/>
                      <a:r>
                        <a:rPr lang="en-US" altLang="zh-TW" sz="1200" dirty="0"/>
                        <a:t>DRP-A100 (+ 8LAN)</a:t>
                      </a:r>
                      <a:endParaRPr lang="zh-TW" altLang="en-US" sz="1200" dirty="0"/>
                    </a:p>
                  </a:txBody>
                  <a:tcPr anchor="ctr">
                    <a:solidFill>
                      <a:schemeClr val="tx2"/>
                    </a:solidFill>
                  </a:tcPr>
                </a:tc>
                <a:tc>
                  <a:txBody>
                    <a:bodyPr/>
                    <a:lstStyle/>
                    <a:p>
                      <a:pPr algn="ctr"/>
                      <a:r>
                        <a:rPr lang="en-US" altLang="zh-TW" sz="1200" dirty="0"/>
                        <a:t>DRP-A100 (+ 6COM)</a:t>
                      </a:r>
                      <a:endParaRPr lang="zh-TW" altLang="en-US" sz="1200" dirty="0"/>
                    </a:p>
                  </a:txBody>
                  <a:tcPr anchor="ctr">
                    <a:solidFill>
                      <a:schemeClr val="tx2"/>
                    </a:solidFill>
                  </a:tcPr>
                </a:tc>
                <a:tc>
                  <a:txBody>
                    <a:bodyPr/>
                    <a:lstStyle/>
                    <a:p>
                      <a:pPr algn="ctr"/>
                      <a:r>
                        <a:rPr lang="en-US" altLang="zh-TW" sz="1200" dirty="0"/>
                        <a:t>DRP-A100 (+ 2LAN/4COM)</a:t>
                      </a:r>
                      <a:endParaRPr lang="zh-TW" altLang="en-US" sz="1200" dirty="0"/>
                    </a:p>
                  </a:txBody>
                  <a:tcPr anchor="ctr">
                    <a:solidFill>
                      <a:schemeClr val="tx2"/>
                    </a:solidFill>
                  </a:tcPr>
                </a:tc>
                <a:extLst>
                  <a:ext uri="{0D108BD9-81ED-4DB2-BD59-A6C34878D82A}">
                    <a16:rowId xmlns:a16="http://schemas.microsoft.com/office/drawing/2014/main" val="3260132544"/>
                  </a:ext>
                </a:extLst>
              </a:tr>
              <a:tr h="304703">
                <a:tc>
                  <a:txBody>
                    <a:bodyPr/>
                    <a:lstStyle/>
                    <a:p>
                      <a:r>
                        <a:rPr lang="en-US" altLang="zh-TW" sz="1200" b="1" dirty="0">
                          <a:solidFill>
                            <a:schemeClr val="bg1"/>
                          </a:solidFill>
                        </a:rPr>
                        <a:t>Formfactor</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Din Rail computer</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831846619"/>
                  </a:ext>
                </a:extLst>
              </a:tr>
              <a:tr h="304703">
                <a:tc>
                  <a:txBody>
                    <a:bodyPr/>
                    <a:lstStyle/>
                    <a:p>
                      <a:r>
                        <a:rPr lang="en-US" altLang="zh-TW" sz="1200" b="1" dirty="0">
                          <a:solidFill>
                            <a:schemeClr val="bg1"/>
                          </a:solidFill>
                        </a:rPr>
                        <a:t>CPU</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pt-BR" altLang="zh-TW" sz="1200" b="1" kern="1200" dirty="0">
                          <a:solidFill>
                            <a:schemeClr val="dk1"/>
                          </a:solidFill>
                          <a:latin typeface="+mn-lt"/>
                          <a:ea typeface="+mn-ea"/>
                          <a:cs typeface="+mn-cs"/>
                        </a:rPr>
                        <a:t>Atom® Processor Elkhart Lake, Dual Core x6211E or Quad Cord x6425E</a:t>
                      </a: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628175937"/>
                  </a:ext>
                </a:extLst>
              </a:tr>
              <a:tr h="304703">
                <a:tc>
                  <a:txBody>
                    <a:bodyPr/>
                    <a:lstStyle/>
                    <a:p>
                      <a:r>
                        <a:rPr lang="en-US" altLang="zh-TW" sz="1200" b="1" dirty="0">
                          <a:solidFill>
                            <a:schemeClr val="bg1"/>
                          </a:solidFill>
                        </a:rPr>
                        <a:t>Memory slot</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en-US" altLang="zh-TW" sz="1200" b="1" kern="1200" dirty="0">
                          <a:solidFill>
                            <a:schemeClr val="dk1"/>
                          </a:solidFill>
                          <a:latin typeface="+mn-lt"/>
                          <a:ea typeface="+mn-ea"/>
                          <a:cs typeface="+mn-cs"/>
                        </a:rPr>
                        <a:t>1 Slot, 8GB pre-installed, 32GB max</a:t>
                      </a:r>
                      <a:endParaRPr lang="zh-TW" altLang="en-US" sz="1200" b="1" kern="1200" dirty="0">
                        <a:solidFill>
                          <a:schemeClr val="dk1"/>
                        </a:solidFill>
                        <a:latin typeface="+mn-lt"/>
                        <a:ea typeface="+mn-ea"/>
                        <a:cs typeface="+mn-cs"/>
                      </a:endParaRPr>
                    </a:p>
                  </a:txBody>
                  <a:tcPr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370387623"/>
                  </a:ext>
                </a:extLst>
              </a:tr>
              <a:tr h="304703">
                <a:tc>
                  <a:txBody>
                    <a:bodyPr/>
                    <a:lstStyle/>
                    <a:p>
                      <a:r>
                        <a:rPr lang="en-US" altLang="zh-TW" sz="1200" b="1" dirty="0">
                          <a:solidFill>
                            <a:schemeClr val="bg1"/>
                          </a:solidFill>
                        </a:rPr>
                        <a:t>OS Support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Win10 LTSC, Win10 Pro., Win11 Pro.,</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Linux</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driver</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support</a:t>
                      </a: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3000373813"/>
                  </a:ext>
                </a:extLst>
              </a:tr>
              <a:tr h="304703">
                <a:tc>
                  <a:txBody>
                    <a:bodyPr/>
                    <a:lstStyle/>
                    <a:p>
                      <a:r>
                        <a:rPr lang="en-US" altLang="zh-TW" sz="1200" b="1" dirty="0">
                          <a:solidFill>
                            <a:schemeClr val="bg1"/>
                          </a:solidFill>
                        </a:rPr>
                        <a:t>Video Output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HDMI + VGA</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786361460"/>
                  </a:ext>
                </a:extLst>
              </a:tr>
              <a:tr h="304703">
                <a:tc>
                  <a:txBody>
                    <a:bodyPr/>
                    <a:lstStyle/>
                    <a:p>
                      <a:r>
                        <a:rPr lang="en-US" altLang="zh-TW" sz="1200" b="1" dirty="0">
                          <a:solidFill>
                            <a:schemeClr val="bg1"/>
                          </a:solidFill>
                        </a:rPr>
                        <a:t>LAN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 </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10</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4</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028908940"/>
                  </a:ext>
                </a:extLst>
              </a:tr>
              <a:tr h="304703">
                <a:tc>
                  <a:txBody>
                    <a:bodyPr/>
                    <a:lstStyle/>
                    <a:p>
                      <a:r>
                        <a:rPr lang="en-US" altLang="zh-TW" sz="1200" b="1" dirty="0">
                          <a:solidFill>
                            <a:schemeClr val="bg1"/>
                          </a:solidFill>
                        </a:rPr>
                        <a:t>Serial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8</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6</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363677897"/>
                  </a:ext>
                </a:extLst>
              </a:tr>
              <a:tr h="304703">
                <a:tc>
                  <a:txBody>
                    <a:bodyPr/>
                    <a:lstStyle/>
                    <a:p>
                      <a:r>
                        <a:rPr lang="en-US" altLang="zh-TW" sz="1200" b="1" dirty="0">
                          <a:solidFill>
                            <a:schemeClr val="bg1"/>
                          </a:solidFill>
                        </a:rPr>
                        <a:t>USB</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USB</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3.0 x3</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x3</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x3</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x3</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488159217"/>
                  </a:ext>
                </a:extLst>
              </a:tr>
              <a:tr h="304703">
                <a:tc>
                  <a:txBody>
                    <a:bodyPr/>
                    <a:lstStyle/>
                    <a:p>
                      <a:r>
                        <a:rPr lang="en-US" altLang="zh-TW" sz="1200" b="1" dirty="0">
                          <a:solidFill>
                            <a:schemeClr val="bg1"/>
                          </a:solidFill>
                        </a:rPr>
                        <a:t>DI / DO</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N/A</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2140812431"/>
                  </a:ext>
                </a:extLst>
              </a:tr>
              <a:tr h="304703">
                <a:tc>
                  <a:txBody>
                    <a:bodyPr/>
                    <a:lstStyle/>
                    <a:p>
                      <a:r>
                        <a:rPr lang="en-US" altLang="zh-TW" sz="1200" b="1" dirty="0">
                          <a:solidFill>
                            <a:schemeClr val="bg1"/>
                          </a:solidFill>
                        </a:rPr>
                        <a:t>Storage slot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err="1">
                          <a:solidFill>
                            <a:schemeClr val="dk1"/>
                          </a:solidFill>
                          <a:latin typeface="+mn-lt"/>
                          <a:ea typeface="+mn-ea"/>
                          <a:cs typeface="+mn-cs"/>
                        </a:rPr>
                        <a:t>CFast</a:t>
                      </a:r>
                      <a:r>
                        <a:rPr lang="en-US" altLang="zh-TW" sz="1200" b="1" kern="1200" dirty="0">
                          <a:solidFill>
                            <a:schemeClr val="dk1"/>
                          </a:solidFill>
                          <a:latin typeface="+mn-lt"/>
                          <a:ea typeface="+mn-ea"/>
                          <a:cs typeface="+mn-cs"/>
                        </a:rPr>
                        <a:t> SSD slot +</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SD card slot</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666487779"/>
                  </a:ext>
                </a:extLst>
              </a:tr>
              <a:tr h="304703">
                <a:tc>
                  <a:txBody>
                    <a:bodyPr/>
                    <a:lstStyle/>
                    <a:p>
                      <a:r>
                        <a:rPr lang="en-US" altLang="zh-TW" sz="1200" b="1" dirty="0">
                          <a:solidFill>
                            <a:schemeClr val="bg1"/>
                          </a:solidFill>
                        </a:rPr>
                        <a:t>Wireless</a:t>
                      </a:r>
                      <a:endParaRPr lang="zh-TW" altLang="en-US" sz="1200" b="1" dirty="0">
                        <a:solidFill>
                          <a:schemeClr val="bg1"/>
                        </a:solidFill>
                      </a:endParaRPr>
                    </a:p>
                  </a:txBody>
                  <a:tcPr anchor="ctr">
                    <a:solidFill>
                      <a:schemeClr val="tx2"/>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151514"/>
                          </a:solidFill>
                          <a:effectLst/>
                          <a:uLnTx/>
                          <a:uFillTx/>
                          <a:latin typeface="Arial"/>
                          <a:ea typeface="微軟正黑體"/>
                          <a:cs typeface="+mn-cs"/>
                        </a:rPr>
                        <a:t>N/A</a:t>
                      </a:r>
                      <a:endParaRPr kumimoji="0" lang="zh-TW" altLang="en-US" sz="1200" b="1" i="0" u="none" strike="noStrike" kern="1200" cap="none" spc="0" normalizeH="0" baseline="0" noProof="0" dirty="0">
                        <a:ln>
                          <a:noFill/>
                        </a:ln>
                        <a:solidFill>
                          <a:srgbClr val="151514"/>
                        </a:solidFill>
                        <a:effectLst/>
                        <a:uLnTx/>
                        <a:uFillTx/>
                        <a:latin typeface="Arial"/>
                        <a:ea typeface="微軟正黑體"/>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049290932"/>
                  </a:ext>
                </a:extLst>
              </a:tr>
              <a:tr h="304703">
                <a:tc>
                  <a:txBody>
                    <a:bodyPr/>
                    <a:lstStyle/>
                    <a:p>
                      <a:r>
                        <a:rPr lang="en-US" altLang="zh-TW" sz="1200" b="1" dirty="0">
                          <a:solidFill>
                            <a:schemeClr val="bg1"/>
                          </a:solidFill>
                        </a:rPr>
                        <a:t>Power Input</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12 / 24 VDC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2950383954"/>
                  </a:ext>
                </a:extLst>
              </a:tr>
              <a:tr h="304703">
                <a:tc>
                  <a:txBody>
                    <a:bodyPr/>
                    <a:lstStyle/>
                    <a:p>
                      <a:r>
                        <a:rPr lang="en-US" altLang="zh-TW" sz="1200" b="1" dirty="0">
                          <a:solidFill>
                            <a:schemeClr val="bg1"/>
                          </a:solidFill>
                        </a:rPr>
                        <a:t>Certificate</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CE, FCC, UL</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68121355"/>
                  </a:ext>
                </a:extLst>
              </a:tr>
              <a:tr h="304703">
                <a:tc>
                  <a:txBody>
                    <a:bodyPr/>
                    <a:lstStyle/>
                    <a:p>
                      <a:r>
                        <a:rPr lang="en-US" altLang="zh-TW" sz="1200" b="1" dirty="0">
                          <a:solidFill>
                            <a:schemeClr val="bg1"/>
                          </a:solidFill>
                        </a:rPr>
                        <a:t>Operating Temp.</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-30 ~ 60°C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3057562940"/>
                  </a:ext>
                </a:extLst>
              </a:tr>
              <a:tr h="304703">
                <a:tc>
                  <a:txBody>
                    <a:bodyPr/>
                    <a:lstStyle/>
                    <a:p>
                      <a:r>
                        <a:rPr lang="en-US" altLang="zh-TW" sz="1200" b="1" dirty="0">
                          <a:solidFill>
                            <a:schemeClr val="bg1"/>
                          </a:solidFill>
                        </a:rPr>
                        <a:t>Dimension</a:t>
                      </a:r>
                      <a:r>
                        <a:rPr lang="zh-TW" altLang="en-US" sz="1200" b="1" dirty="0">
                          <a:solidFill>
                            <a:schemeClr val="bg1"/>
                          </a:solidFill>
                        </a:rPr>
                        <a:t> </a:t>
                      </a:r>
                      <a:r>
                        <a:rPr lang="en-US" altLang="zh-TW" sz="1200" b="1" dirty="0">
                          <a:solidFill>
                            <a:schemeClr val="bg1"/>
                          </a:solidFill>
                        </a:rPr>
                        <a:t>(mm)</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tx1"/>
                          </a:solidFill>
                          <a:latin typeface="+mn-lt"/>
                          <a:ea typeface="+mn-ea"/>
                          <a:cs typeface="+mn-cs"/>
                        </a:rPr>
                        <a:t>60 x 150 x 130</a:t>
                      </a:r>
                      <a:endParaRPr lang="zh-TW" altLang="en-US" sz="1200" b="1" kern="1200" dirty="0">
                        <a:solidFill>
                          <a:schemeClr val="tx1"/>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chemeClr val="tx1"/>
                          </a:solidFill>
                          <a:effectLst/>
                          <a:uLnTx/>
                          <a:uFillTx/>
                          <a:latin typeface="Arial"/>
                          <a:ea typeface="微軟正黑體"/>
                          <a:cs typeface="+mn-cs"/>
                        </a:rPr>
                        <a:t>94 x 150 x 130</a:t>
                      </a:r>
                      <a:endParaRPr kumimoji="0" lang="zh-TW" altLang="en-US" sz="1200" b="1" i="0" u="none" strike="noStrike" kern="1200" cap="none" spc="0" normalizeH="0" baseline="0" noProof="0" dirty="0">
                        <a:ln>
                          <a:noFill/>
                        </a:ln>
                        <a:solidFill>
                          <a:schemeClr val="tx1"/>
                        </a:solidFill>
                        <a:effectLst/>
                        <a:uLnTx/>
                        <a:uFillTx/>
                        <a:latin typeface="Arial"/>
                        <a:ea typeface="微軟正黑體"/>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chemeClr val="tx1"/>
                          </a:solidFill>
                          <a:effectLst/>
                          <a:uLnTx/>
                          <a:uFillTx/>
                          <a:latin typeface="+mn-lt"/>
                          <a:ea typeface="+mn-ea"/>
                          <a:cs typeface="+mn-cs"/>
                        </a:rPr>
                        <a:t>94 x 150 x 130</a:t>
                      </a:r>
                      <a:endParaRPr kumimoji="0" lang="zh-TW" altLang="en-US" sz="1200" b="1" i="0" u="none" strike="noStrike" kern="1200" cap="none" spc="0" normalizeH="0" baseline="0" noProof="0" dirty="0">
                        <a:ln>
                          <a:noFill/>
                        </a:ln>
                        <a:solidFill>
                          <a:schemeClr val="tx1"/>
                        </a:solidFill>
                        <a:effectLst/>
                        <a:uLnTx/>
                        <a:uFillTx/>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chemeClr val="tx1"/>
                          </a:solidFill>
                          <a:effectLst/>
                          <a:uLnTx/>
                          <a:uFillTx/>
                          <a:latin typeface="+mn-lt"/>
                          <a:ea typeface="+mn-ea"/>
                          <a:cs typeface="+mn-cs"/>
                        </a:rPr>
                        <a:t>94 x 150 x 130</a:t>
                      </a:r>
                      <a:endParaRPr kumimoji="0" lang="zh-TW" altLang="en-US" sz="1200" b="1" i="0" u="none" strike="noStrike" kern="1200" cap="none" spc="0" normalizeH="0" baseline="0" noProof="0" dirty="0">
                        <a:ln>
                          <a:noFill/>
                        </a:ln>
                        <a:solidFill>
                          <a:schemeClr val="tx1"/>
                        </a:solidFill>
                        <a:effectLst/>
                        <a:uLnTx/>
                        <a:uFillTx/>
                        <a:latin typeface="+mn-lt"/>
                        <a:ea typeface="+mn-ea"/>
                        <a:cs typeface="+mn-cs"/>
                      </a:endParaRPr>
                    </a:p>
                  </a:txBody>
                  <a:tcPr anchor="ctr"/>
                </a:tc>
                <a:extLst>
                  <a:ext uri="{0D108BD9-81ED-4DB2-BD59-A6C34878D82A}">
                    <a16:rowId xmlns:a16="http://schemas.microsoft.com/office/drawing/2014/main" val="3259546608"/>
                  </a:ext>
                </a:extLst>
              </a:tr>
            </a:tbl>
          </a:graphicData>
        </a:graphic>
      </p:graphicFrame>
    </p:spTree>
    <p:extLst>
      <p:ext uri="{BB962C8B-B14F-4D97-AF65-F5344CB8AC3E}">
        <p14:creationId xmlns:p14="http://schemas.microsoft.com/office/powerpoint/2010/main" val="55331668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a:extLst>
              <a:ext uri="{FF2B5EF4-FFF2-40B4-BE49-F238E27FC236}">
                <a16:creationId xmlns:a16="http://schemas.microsoft.com/office/drawing/2014/main" id="{3552B5CD-C9F1-B0C7-E9C1-7475D9A6DDC0}"/>
              </a:ext>
            </a:extLst>
          </p:cNvPr>
          <p:cNvSpPr>
            <a:spLocks noGrp="1"/>
          </p:cNvSpPr>
          <p:nvPr>
            <p:ph type="title"/>
          </p:nvPr>
        </p:nvSpPr>
        <p:spPr/>
        <p:txBody>
          <a:bodyPr/>
          <a:lstStyle/>
          <a:p>
            <a:r>
              <a:rPr lang="en-US" altLang="zh-TW" dirty="0"/>
              <a:t>RKP-C110 Product Spec </a:t>
            </a:r>
            <a:endParaRPr lang="zh-TW" altLang="en-US" dirty="0"/>
          </a:p>
        </p:txBody>
      </p:sp>
      <p:grpSp>
        <p:nvGrpSpPr>
          <p:cNvPr id="4" name="群組 3">
            <a:extLst>
              <a:ext uri="{FF2B5EF4-FFF2-40B4-BE49-F238E27FC236}">
                <a16:creationId xmlns:a16="http://schemas.microsoft.com/office/drawing/2014/main" id="{62D61708-3BC1-2644-02A3-B5F8CA51803D}"/>
              </a:ext>
            </a:extLst>
          </p:cNvPr>
          <p:cNvGrpSpPr/>
          <p:nvPr/>
        </p:nvGrpSpPr>
        <p:grpSpPr>
          <a:xfrm>
            <a:off x="10490805" y="335747"/>
            <a:ext cx="1468969" cy="1301369"/>
            <a:chOff x="7937166" y="147288"/>
            <a:chExt cx="1101727" cy="976027"/>
          </a:xfrm>
        </p:grpSpPr>
        <p:pic>
          <p:nvPicPr>
            <p:cNvPr id="6" name="Picture 4" descr="1,949 Launch New Products Illustrations &amp; Clip Art - iStock">
              <a:extLst>
                <a:ext uri="{FF2B5EF4-FFF2-40B4-BE49-F238E27FC236}">
                  <a16:creationId xmlns:a16="http://schemas.microsoft.com/office/drawing/2014/main" id="{AFDF3FB9-1A13-DA69-12B5-1E97EA41CAF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58338" y="147288"/>
              <a:ext cx="859385" cy="629778"/>
            </a:xfrm>
            <a:prstGeom prst="rect">
              <a:avLst/>
            </a:prstGeom>
            <a:noFill/>
            <a:extLst>
              <a:ext uri="{909E8E84-426E-40DD-AFC4-6F175D3DCCD1}">
                <a14:hiddenFill xmlns:a14="http://schemas.microsoft.com/office/drawing/2010/main">
                  <a:solidFill>
                    <a:srgbClr val="FFFFFF"/>
                  </a:solidFill>
                </a14:hiddenFill>
              </a:ext>
            </a:extLst>
          </p:spPr>
        </p:pic>
        <p:sp>
          <p:nvSpPr>
            <p:cNvPr id="7" name="文字方塊 6">
              <a:extLst>
                <a:ext uri="{FF2B5EF4-FFF2-40B4-BE49-F238E27FC236}">
                  <a16:creationId xmlns:a16="http://schemas.microsoft.com/office/drawing/2014/main" id="{350A055F-822E-BEE0-AA8F-37F6B180683B}"/>
                </a:ext>
              </a:extLst>
            </p:cNvPr>
            <p:cNvSpPr txBox="1"/>
            <p:nvPr/>
          </p:nvSpPr>
          <p:spPr>
            <a:xfrm>
              <a:off x="7937166" y="777066"/>
              <a:ext cx="1101727" cy="346249"/>
            </a:xfrm>
            <a:prstGeom prst="rect">
              <a:avLst/>
            </a:prstGeom>
            <a:noFill/>
          </p:spPr>
          <p:txBody>
            <a:bodyPr wrap="square">
              <a:spAutoFit/>
            </a:bodyPr>
            <a:lstStyle/>
            <a:p>
              <a:pPr algn="ctr"/>
              <a:r>
                <a:rPr lang="en-US" altLang="zh-TW" sz="2400" b="1" dirty="0">
                  <a:solidFill>
                    <a:srgbClr val="0000CC"/>
                  </a:solidFill>
                </a:rPr>
                <a:t>2024/Q1</a:t>
              </a:r>
            </a:p>
          </p:txBody>
        </p:sp>
      </p:grpSp>
      <p:graphicFrame>
        <p:nvGraphicFramePr>
          <p:cNvPr id="2" name="表格 1">
            <a:extLst>
              <a:ext uri="{FF2B5EF4-FFF2-40B4-BE49-F238E27FC236}">
                <a16:creationId xmlns:a16="http://schemas.microsoft.com/office/drawing/2014/main" id="{F877AD0D-41CB-0DBE-9D77-04079D9C3BB3}"/>
              </a:ext>
            </a:extLst>
          </p:cNvPr>
          <p:cNvGraphicFramePr>
            <a:graphicFrameLocks noGrp="1"/>
          </p:cNvGraphicFramePr>
          <p:nvPr/>
        </p:nvGraphicFramePr>
        <p:xfrm>
          <a:off x="534505" y="1220755"/>
          <a:ext cx="9758020" cy="4875248"/>
        </p:xfrm>
        <a:graphic>
          <a:graphicData uri="http://schemas.openxmlformats.org/drawingml/2006/table">
            <a:tbl>
              <a:tblPr firstRow="1" bandRow="1">
                <a:tableStyleId>{5C22544A-7EE6-4342-B048-85BDC9FD1C3A}</a:tableStyleId>
              </a:tblPr>
              <a:tblGrid>
                <a:gridCol w="1646676">
                  <a:extLst>
                    <a:ext uri="{9D8B030D-6E8A-4147-A177-3AD203B41FA5}">
                      <a16:colId xmlns:a16="http://schemas.microsoft.com/office/drawing/2014/main" val="1473517044"/>
                    </a:ext>
                  </a:extLst>
                </a:gridCol>
                <a:gridCol w="2027836">
                  <a:extLst>
                    <a:ext uri="{9D8B030D-6E8A-4147-A177-3AD203B41FA5}">
                      <a16:colId xmlns:a16="http://schemas.microsoft.com/office/drawing/2014/main" val="3437496459"/>
                    </a:ext>
                  </a:extLst>
                </a:gridCol>
                <a:gridCol w="2027836">
                  <a:extLst>
                    <a:ext uri="{9D8B030D-6E8A-4147-A177-3AD203B41FA5}">
                      <a16:colId xmlns:a16="http://schemas.microsoft.com/office/drawing/2014/main" val="3803318755"/>
                    </a:ext>
                  </a:extLst>
                </a:gridCol>
                <a:gridCol w="2027836">
                  <a:extLst>
                    <a:ext uri="{9D8B030D-6E8A-4147-A177-3AD203B41FA5}">
                      <a16:colId xmlns:a16="http://schemas.microsoft.com/office/drawing/2014/main" val="3861750739"/>
                    </a:ext>
                  </a:extLst>
                </a:gridCol>
                <a:gridCol w="2027836">
                  <a:extLst>
                    <a:ext uri="{9D8B030D-6E8A-4147-A177-3AD203B41FA5}">
                      <a16:colId xmlns:a16="http://schemas.microsoft.com/office/drawing/2014/main" val="552865585"/>
                    </a:ext>
                  </a:extLst>
                </a:gridCol>
              </a:tblGrid>
              <a:tr h="304703">
                <a:tc>
                  <a:txBody>
                    <a:bodyPr/>
                    <a:lstStyle/>
                    <a:p>
                      <a:endParaRPr lang="zh-TW" altLang="en-US" sz="1200" dirty="0"/>
                    </a:p>
                  </a:txBody>
                  <a:tcPr anchor="ctr">
                    <a:solidFill>
                      <a:schemeClr val="tx2"/>
                    </a:solidFill>
                  </a:tcPr>
                </a:tc>
                <a:tc>
                  <a:txBody>
                    <a:bodyPr/>
                    <a:lstStyle/>
                    <a:p>
                      <a:pPr algn="ctr"/>
                      <a:r>
                        <a:rPr lang="en-US" altLang="zh-TW" sz="1200" dirty="0"/>
                        <a:t>RKP-C110 (base model)</a:t>
                      </a:r>
                    </a:p>
                  </a:txBody>
                  <a:tcPr anchor="ctr">
                    <a:solidFill>
                      <a:schemeClr val="tx2"/>
                    </a:solidFill>
                  </a:tcPr>
                </a:tc>
                <a:tc>
                  <a:txBody>
                    <a:bodyPr/>
                    <a:lstStyle/>
                    <a:p>
                      <a:pPr algn="ctr"/>
                      <a:r>
                        <a:rPr lang="en-US" altLang="zh-TW" sz="1200" dirty="0"/>
                        <a:t>RKP-C110 (+ 8LAN)</a:t>
                      </a:r>
                      <a:endParaRPr lang="zh-TW" altLang="en-US" sz="1200" dirty="0"/>
                    </a:p>
                  </a:txBody>
                  <a:tcPr anchor="ctr">
                    <a:solidFill>
                      <a:schemeClr val="tx2"/>
                    </a:solidFill>
                  </a:tcPr>
                </a:tc>
                <a:tc>
                  <a:txBody>
                    <a:bodyPr/>
                    <a:lstStyle/>
                    <a:p>
                      <a:pPr algn="ctr"/>
                      <a:r>
                        <a:rPr lang="en-US" altLang="zh-TW" sz="1200" dirty="0"/>
                        <a:t>RKP-C110 (+ 8COM)</a:t>
                      </a:r>
                      <a:endParaRPr lang="zh-TW" altLang="en-US" sz="1200" dirty="0"/>
                    </a:p>
                  </a:txBody>
                  <a:tcPr anchor="c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RKP-C110 (+ 2LAN/4COM)</a:t>
                      </a:r>
                      <a:endParaRPr lang="zh-TW" altLang="en-US" sz="1200" dirty="0"/>
                    </a:p>
                  </a:txBody>
                  <a:tcPr anchor="ctr">
                    <a:solidFill>
                      <a:schemeClr val="tx2"/>
                    </a:solidFill>
                  </a:tcPr>
                </a:tc>
                <a:extLst>
                  <a:ext uri="{0D108BD9-81ED-4DB2-BD59-A6C34878D82A}">
                    <a16:rowId xmlns:a16="http://schemas.microsoft.com/office/drawing/2014/main" val="3260132544"/>
                  </a:ext>
                </a:extLst>
              </a:tr>
              <a:tr h="304703">
                <a:tc>
                  <a:txBody>
                    <a:bodyPr/>
                    <a:lstStyle/>
                    <a:p>
                      <a:r>
                        <a:rPr lang="en-US" altLang="zh-TW" sz="1200" b="1" dirty="0">
                          <a:solidFill>
                            <a:schemeClr val="bg1"/>
                          </a:solidFill>
                        </a:rPr>
                        <a:t>Formfactor</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Rackmount 1U computer</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831846619"/>
                  </a:ext>
                </a:extLst>
              </a:tr>
              <a:tr h="304703">
                <a:tc>
                  <a:txBody>
                    <a:bodyPr/>
                    <a:lstStyle/>
                    <a:p>
                      <a:r>
                        <a:rPr lang="en-US" altLang="zh-TW" sz="1200" b="1" dirty="0">
                          <a:solidFill>
                            <a:schemeClr val="bg1"/>
                          </a:solidFill>
                        </a:rPr>
                        <a:t>CPU</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en-US" altLang="zh-TW" sz="1200" b="1" kern="1200" dirty="0">
                          <a:solidFill>
                            <a:schemeClr val="dk1"/>
                          </a:solidFill>
                          <a:latin typeface="+mn-lt"/>
                          <a:ea typeface="+mn-ea"/>
                          <a:cs typeface="+mn-cs"/>
                        </a:rPr>
                        <a:t>11</a:t>
                      </a:r>
                      <a:r>
                        <a:rPr lang="en-US" altLang="zh-TW" sz="1200" b="1" kern="1200" baseline="30000" dirty="0">
                          <a:solidFill>
                            <a:schemeClr val="dk1"/>
                          </a:solidFill>
                          <a:latin typeface="+mn-lt"/>
                          <a:ea typeface="+mn-ea"/>
                          <a:cs typeface="+mn-cs"/>
                        </a:rPr>
                        <a:t>th </a:t>
                      </a:r>
                      <a:r>
                        <a:rPr lang="en-US" altLang="zh-TW" sz="1200" b="1" kern="1200" dirty="0">
                          <a:solidFill>
                            <a:schemeClr val="dk1"/>
                          </a:solidFill>
                          <a:latin typeface="+mn-lt"/>
                          <a:ea typeface="+mn-ea"/>
                          <a:cs typeface="+mn-cs"/>
                        </a:rPr>
                        <a:t>Gen., </a:t>
                      </a:r>
                      <a:r>
                        <a:rPr lang="it-IT" altLang="zh-TW" sz="1200" b="1" kern="1200" dirty="0">
                          <a:solidFill>
                            <a:schemeClr val="dk1"/>
                          </a:solidFill>
                          <a:latin typeface="+mn-lt"/>
                          <a:ea typeface="+mn-ea"/>
                          <a:cs typeface="+mn-cs"/>
                        </a:rPr>
                        <a:t>Core™ i7-1185G7E, i5-1145G7E, or Celeron® 6305E</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algn="ctr" defTabSz="914400" rtl="0" eaLnBrk="1" latinLnBrk="0" hangingPunct="1"/>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628175937"/>
                  </a:ext>
                </a:extLst>
              </a:tr>
              <a:tr h="304703">
                <a:tc>
                  <a:txBody>
                    <a:bodyPr/>
                    <a:lstStyle/>
                    <a:p>
                      <a:r>
                        <a:rPr lang="en-US" altLang="zh-TW" sz="1200" b="1" dirty="0">
                          <a:solidFill>
                            <a:schemeClr val="bg1"/>
                          </a:solidFill>
                        </a:rPr>
                        <a:t>Memory slot</a:t>
                      </a:r>
                      <a:endParaRPr lang="zh-TW" altLang="en-US" sz="1200" b="1" dirty="0">
                        <a:solidFill>
                          <a:schemeClr val="bg1"/>
                        </a:solidFill>
                      </a:endParaRPr>
                    </a:p>
                  </a:txBody>
                  <a:tcPr anchor="ctr">
                    <a:solidFill>
                      <a:schemeClr val="tx2"/>
                    </a:solidFill>
                  </a:tcPr>
                </a:tc>
                <a:tc gridSpan="4">
                  <a:txBody>
                    <a:bodyPr/>
                    <a:lstStyle/>
                    <a:p>
                      <a:pPr marL="0" algn="ctr" defTabSz="914400" rtl="0" eaLnBrk="1" latinLnBrk="0" hangingPunct="1"/>
                      <a:r>
                        <a:rPr lang="en-US" altLang="zh-TW" sz="1200" b="1" kern="1200" dirty="0">
                          <a:solidFill>
                            <a:schemeClr val="dk1"/>
                          </a:solidFill>
                          <a:latin typeface="+mn-lt"/>
                          <a:ea typeface="+mn-ea"/>
                          <a:cs typeface="+mn-cs"/>
                        </a:rPr>
                        <a:t>2 Slot, 8GB pre-installed, 32GB x2 max</a:t>
                      </a:r>
                      <a:endParaRPr lang="zh-TW" altLang="en-US" sz="1200" b="1" kern="1200" dirty="0">
                        <a:solidFill>
                          <a:schemeClr val="dk1"/>
                        </a:solidFill>
                        <a:latin typeface="+mn-lt"/>
                        <a:ea typeface="+mn-ea"/>
                        <a:cs typeface="+mn-cs"/>
                      </a:endParaRPr>
                    </a:p>
                  </a:txBody>
                  <a:tcPr anchor="ctr"/>
                </a:tc>
                <a:tc hMerge="1">
                  <a:txBody>
                    <a:bodyPr/>
                    <a:lstStyle/>
                    <a:p>
                      <a:endParaRPr lang="zh-TW" altLang="en-US"/>
                    </a:p>
                  </a:txBody>
                  <a:tcPr/>
                </a:tc>
                <a:tc hMerge="1">
                  <a:txBody>
                    <a:bodyPr/>
                    <a:lstStyle/>
                    <a:p>
                      <a:endParaRPr lang="zh-TW" altLang="en-US"/>
                    </a:p>
                  </a:txBody>
                  <a:tcPr/>
                </a:tc>
                <a:tc hMerge="1">
                  <a:txBody>
                    <a:bodyPr/>
                    <a:lstStyle/>
                    <a:p>
                      <a:pPr marL="0" algn="ctr" defTabSz="914400" rtl="0" eaLnBrk="1" latinLnBrk="0" hangingPunct="1"/>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370387623"/>
                  </a:ext>
                </a:extLst>
              </a:tr>
              <a:tr h="304703">
                <a:tc>
                  <a:txBody>
                    <a:bodyPr/>
                    <a:lstStyle/>
                    <a:p>
                      <a:r>
                        <a:rPr lang="en-US" altLang="zh-TW" sz="1200" b="1" dirty="0">
                          <a:solidFill>
                            <a:schemeClr val="bg1"/>
                          </a:solidFill>
                        </a:rPr>
                        <a:t>OS Support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Win10 LTSC, Win10 Pro., Win11 Pro.,</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Linux</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driver</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support</a:t>
                      </a: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000373813"/>
                  </a:ext>
                </a:extLst>
              </a:tr>
              <a:tr h="304703">
                <a:tc>
                  <a:txBody>
                    <a:bodyPr/>
                    <a:lstStyle/>
                    <a:p>
                      <a:r>
                        <a:rPr lang="en-US" altLang="zh-TW" sz="1200" b="1" dirty="0">
                          <a:solidFill>
                            <a:schemeClr val="bg1"/>
                          </a:solidFill>
                        </a:rPr>
                        <a:t>Video Output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HDMI + VGA</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786361460"/>
                  </a:ext>
                </a:extLst>
              </a:tr>
              <a:tr h="304703">
                <a:tc>
                  <a:txBody>
                    <a:bodyPr/>
                    <a:lstStyle/>
                    <a:p>
                      <a:r>
                        <a:rPr lang="en-US" altLang="zh-TW" sz="1200" b="1" dirty="0">
                          <a:solidFill>
                            <a:schemeClr val="bg1"/>
                          </a:solidFill>
                        </a:rPr>
                        <a:t>LAN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4</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12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4</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6</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028908940"/>
                  </a:ext>
                </a:extLst>
              </a:tr>
              <a:tr h="304703">
                <a:tc>
                  <a:txBody>
                    <a:bodyPr/>
                    <a:lstStyle/>
                    <a:p>
                      <a:r>
                        <a:rPr lang="en-US" altLang="zh-TW" sz="1200" b="1" dirty="0">
                          <a:solidFill>
                            <a:schemeClr val="bg1"/>
                          </a:solidFill>
                        </a:rPr>
                        <a:t>Serial Ports</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2</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10</a:t>
                      </a:r>
                      <a:endParaRPr lang="zh-TW" altLang="en-US" sz="1200" b="1" kern="1200" dirty="0">
                        <a:solidFill>
                          <a:schemeClr val="dk1"/>
                        </a:solidFill>
                        <a:latin typeface="+mn-lt"/>
                        <a:ea typeface="+mn-ea"/>
                        <a:cs typeface="+mn-cs"/>
                      </a:endParaRPr>
                    </a:p>
                  </a:txBody>
                  <a:tcPr anchor="ctr"/>
                </a:tc>
                <a:tc>
                  <a:txBody>
                    <a:bodyPr/>
                    <a:lstStyle/>
                    <a:p>
                      <a:pPr algn="ctr"/>
                      <a:r>
                        <a:rPr lang="en-US" altLang="zh-TW" sz="1200" b="1" kern="1200" dirty="0">
                          <a:solidFill>
                            <a:schemeClr val="dk1"/>
                          </a:solidFill>
                          <a:latin typeface="+mn-lt"/>
                          <a:ea typeface="+mn-ea"/>
                          <a:cs typeface="+mn-cs"/>
                        </a:rPr>
                        <a:t>6</a:t>
                      </a:r>
                      <a:endParaRPr lang="zh-TW" altLang="en-US" sz="1200" b="1" kern="1200" dirty="0">
                        <a:solidFill>
                          <a:schemeClr val="dk1"/>
                        </a:solidFill>
                        <a:latin typeface="+mn-lt"/>
                        <a:ea typeface="+mn-ea"/>
                        <a:cs typeface="+mn-cs"/>
                      </a:endParaRPr>
                    </a:p>
                  </a:txBody>
                  <a:tcPr anchor="ctr"/>
                </a:tc>
                <a:extLst>
                  <a:ext uri="{0D108BD9-81ED-4DB2-BD59-A6C34878D82A}">
                    <a16:rowId xmlns:a16="http://schemas.microsoft.com/office/drawing/2014/main" val="3363677897"/>
                  </a:ext>
                </a:extLst>
              </a:tr>
              <a:tr h="304703">
                <a:tc>
                  <a:txBody>
                    <a:bodyPr/>
                    <a:lstStyle/>
                    <a:p>
                      <a:r>
                        <a:rPr lang="en-US" altLang="zh-TW" sz="1200" b="1" dirty="0">
                          <a:solidFill>
                            <a:schemeClr val="bg1"/>
                          </a:solidFill>
                        </a:rPr>
                        <a:t>USB</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USB</a:t>
                      </a:r>
                      <a:r>
                        <a:rPr lang="zh-TW" altLang="en-US" sz="1200" b="1" kern="1200" dirty="0">
                          <a:solidFill>
                            <a:schemeClr val="dk1"/>
                          </a:solidFill>
                          <a:latin typeface="+mn-lt"/>
                          <a:ea typeface="+mn-ea"/>
                          <a:cs typeface="+mn-cs"/>
                        </a:rPr>
                        <a:t> </a:t>
                      </a:r>
                      <a:r>
                        <a:rPr lang="en-US" altLang="zh-TW" sz="1200" b="1" kern="1200" dirty="0">
                          <a:solidFill>
                            <a:schemeClr val="dk1"/>
                          </a:solidFill>
                          <a:latin typeface="+mn-lt"/>
                          <a:ea typeface="+mn-ea"/>
                          <a:cs typeface="+mn-cs"/>
                        </a:rPr>
                        <a:t>3.0 x3</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x3</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USB</a:t>
                      </a:r>
                      <a:r>
                        <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rPr>
                        <a:t> </a:t>
                      </a:r>
                      <a:r>
                        <a:rPr kumimoji="0" lang="en-US" altLang="zh-TW" sz="800" b="1" i="0" u="none" strike="noStrike" kern="1200" cap="none" spc="0" normalizeH="0" baseline="0" noProof="0" dirty="0">
                          <a:ln>
                            <a:noFill/>
                          </a:ln>
                          <a:solidFill>
                            <a:srgbClr val="000000"/>
                          </a:solidFill>
                          <a:effectLst/>
                          <a:uLnTx/>
                          <a:uFillTx/>
                          <a:latin typeface="Arial"/>
                          <a:ea typeface="微軟正黑體"/>
                          <a:cs typeface="+mn-cs"/>
                        </a:rPr>
                        <a:t>3.0 x3</a:t>
                      </a: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000000"/>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488159217"/>
                  </a:ext>
                </a:extLst>
              </a:tr>
              <a:tr h="304703">
                <a:tc>
                  <a:txBody>
                    <a:bodyPr/>
                    <a:lstStyle/>
                    <a:p>
                      <a:r>
                        <a:rPr lang="en-US" altLang="zh-TW" sz="1200" b="1" dirty="0">
                          <a:solidFill>
                            <a:schemeClr val="bg1"/>
                          </a:solidFill>
                        </a:rPr>
                        <a:t>DI / DO</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8DI / 8DO</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140812431"/>
                  </a:ext>
                </a:extLst>
              </a:tr>
              <a:tr h="304703">
                <a:tc>
                  <a:txBody>
                    <a:bodyPr/>
                    <a:lstStyle/>
                    <a:p>
                      <a:r>
                        <a:rPr lang="en-US" altLang="zh-TW" sz="1200" b="1" dirty="0">
                          <a:solidFill>
                            <a:schemeClr val="bg1"/>
                          </a:solidFill>
                        </a:rPr>
                        <a:t>Storage slot</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2.5” SSD slot x2</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666487779"/>
                  </a:ext>
                </a:extLst>
              </a:tr>
              <a:tr h="304703">
                <a:tc>
                  <a:txBody>
                    <a:bodyPr/>
                    <a:lstStyle/>
                    <a:p>
                      <a:r>
                        <a:rPr lang="en-US" altLang="zh-TW" sz="1200" b="1" dirty="0">
                          <a:solidFill>
                            <a:schemeClr val="bg1"/>
                          </a:solidFill>
                        </a:rPr>
                        <a:t>Wireless</a:t>
                      </a:r>
                      <a:endParaRPr lang="zh-TW" altLang="en-US" sz="1200" b="1" dirty="0">
                        <a:solidFill>
                          <a:schemeClr val="bg1"/>
                        </a:solidFill>
                      </a:endParaRPr>
                    </a:p>
                  </a:txBody>
                  <a:tcPr anchor="ctr">
                    <a:solidFill>
                      <a:schemeClr val="tx2"/>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151514"/>
                          </a:solidFill>
                          <a:effectLst/>
                          <a:uLnTx/>
                          <a:uFillTx/>
                          <a:latin typeface="Arial"/>
                          <a:ea typeface="微軟正黑體"/>
                          <a:cs typeface="+mn-cs"/>
                        </a:rPr>
                        <a:t>N/A</a:t>
                      </a:r>
                      <a:endParaRPr kumimoji="0" lang="zh-TW" altLang="en-US" sz="1200" b="1" i="0" u="none" strike="noStrike" kern="1200" cap="none" spc="0" normalizeH="0" baseline="0" noProof="0" dirty="0">
                        <a:ln>
                          <a:noFill/>
                        </a:ln>
                        <a:solidFill>
                          <a:srgbClr val="151514"/>
                        </a:solidFill>
                        <a:effectLst/>
                        <a:uLnTx/>
                        <a:uFillTx/>
                        <a:latin typeface="Arial"/>
                        <a:ea typeface="微軟正黑體"/>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extLst>
                  <a:ext uri="{0D108BD9-81ED-4DB2-BD59-A6C34878D82A}">
                    <a16:rowId xmlns:a16="http://schemas.microsoft.com/office/drawing/2014/main" val="3049290932"/>
                  </a:ext>
                </a:extLst>
              </a:tr>
              <a:tr h="304703">
                <a:tc>
                  <a:txBody>
                    <a:bodyPr/>
                    <a:lstStyle/>
                    <a:p>
                      <a:r>
                        <a:rPr lang="en-US" altLang="zh-TW" sz="1200" b="1" dirty="0">
                          <a:solidFill>
                            <a:schemeClr val="bg1"/>
                          </a:solidFill>
                        </a:rPr>
                        <a:t>Power Input</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12 / 24 VDC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2950383954"/>
                  </a:ext>
                </a:extLst>
              </a:tr>
              <a:tr h="304703">
                <a:tc>
                  <a:txBody>
                    <a:bodyPr/>
                    <a:lstStyle/>
                    <a:p>
                      <a:r>
                        <a:rPr lang="en-US" altLang="zh-TW" sz="1200" b="1" dirty="0">
                          <a:solidFill>
                            <a:schemeClr val="bg1"/>
                          </a:solidFill>
                        </a:rPr>
                        <a:t>Certificate</a:t>
                      </a: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CE, FCC, UL</a:t>
                      </a:r>
                      <a:endParaRPr lang="zh-TW" altLang="en-US" sz="1200" b="1" kern="1200" dirty="0">
                        <a:solidFill>
                          <a:schemeClr val="dk1"/>
                        </a:solidFill>
                        <a:latin typeface="+mn-lt"/>
                        <a:ea typeface="+mn-ea"/>
                        <a:cs typeface="+mn-cs"/>
                      </a:endParaRPr>
                    </a:p>
                  </a:txBody>
                  <a:tcPr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endParaRPr lang="zh-TW" altLang="en-US" sz="800" b="1" kern="1200" dirty="0">
                        <a:solidFill>
                          <a:schemeClr val="dk1"/>
                        </a:solidFill>
                        <a:latin typeface="+mn-lt"/>
                        <a:ea typeface="+mn-ea"/>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168121355"/>
                  </a:ext>
                </a:extLst>
              </a:tr>
              <a:tr h="304703">
                <a:tc>
                  <a:txBody>
                    <a:bodyPr/>
                    <a:lstStyle/>
                    <a:p>
                      <a:r>
                        <a:rPr lang="en-US" altLang="zh-TW" sz="1200" b="1" dirty="0">
                          <a:solidFill>
                            <a:schemeClr val="bg1"/>
                          </a:solidFill>
                        </a:rPr>
                        <a:t>Operating Temp.</a:t>
                      </a:r>
                      <a:endParaRPr lang="zh-TW" altLang="en-US" sz="1200" b="1" dirty="0">
                        <a:solidFill>
                          <a:schemeClr val="bg1"/>
                        </a:solidFill>
                      </a:endParaRPr>
                    </a:p>
                  </a:txBody>
                  <a:tcPr anchor="ctr">
                    <a:solidFill>
                      <a:schemeClr val="tx2"/>
                    </a:solidFill>
                  </a:tcPr>
                </a:tc>
                <a:tc gridSpan="4">
                  <a:txBody>
                    <a:bodyPr/>
                    <a:lstStyle/>
                    <a:p>
                      <a:pPr algn="ctr"/>
                      <a:r>
                        <a:rPr lang="en-US" altLang="zh-TW" sz="1200" b="1" kern="1200" dirty="0">
                          <a:solidFill>
                            <a:schemeClr val="dk1"/>
                          </a:solidFill>
                          <a:latin typeface="+mn-lt"/>
                          <a:ea typeface="+mn-ea"/>
                          <a:cs typeface="+mn-cs"/>
                        </a:rPr>
                        <a:t>-30 ~ 60°C</a:t>
                      </a:r>
                      <a:endParaRPr lang="zh-TW" altLang="en-US" sz="1200" b="1" kern="1200" dirty="0">
                        <a:solidFill>
                          <a:schemeClr val="dk1"/>
                        </a:solidFill>
                        <a:latin typeface="+mn-lt"/>
                        <a:ea typeface="+mn-ea"/>
                        <a:cs typeface="+mn-cs"/>
                      </a:endParaRPr>
                    </a:p>
                  </a:txBody>
                  <a:tcPr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TW" altLang="en-US" sz="800" b="1" i="0" u="none" strike="noStrike" kern="1200" cap="none" spc="0" normalizeH="0" baseline="0" noProof="0" dirty="0">
                        <a:ln>
                          <a:noFill/>
                        </a:ln>
                        <a:solidFill>
                          <a:srgbClr val="151514"/>
                        </a:solidFill>
                        <a:effectLst/>
                        <a:uLnTx/>
                        <a:uFillTx/>
                        <a:latin typeface="Arial"/>
                        <a:ea typeface="微軟正黑體"/>
                        <a:cs typeface="+mn-cs"/>
                      </a:endParaRPr>
                    </a:p>
                  </a:txBody>
                  <a:tcPr marL="68580" marR="68580" marT="34290" marB="34290" anchor="ctr"/>
                </a:tc>
                <a:tc hMerge="1">
                  <a:txBody>
                    <a:bodyPr/>
                    <a:lstStyle/>
                    <a:p>
                      <a:pPr algn="ctr"/>
                      <a:endParaRPr lang="zh-TW" altLang="en-US" sz="800" b="1" kern="1200" dirty="0">
                        <a:solidFill>
                          <a:schemeClr val="dk1"/>
                        </a:solidFill>
                        <a:latin typeface="+mn-lt"/>
                        <a:ea typeface="+mn-ea"/>
                        <a:cs typeface="+mn-cs"/>
                      </a:endParaRPr>
                    </a:p>
                  </a:txBody>
                  <a:tcPr marL="68580" marR="68580" marT="34290" marB="34290" anchor="ctr"/>
                </a:tc>
                <a:extLst>
                  <a:ext uri="{0D108BD9-81ED-4DB2-BD59-A6C34878D82A}">
                    <a16:rowId xmlns:a16="http://schemas.microsoft.com/office/drawing/2014/main" val="3057562940"/>
                  </a:ext>
                </a:extLst>
              </a:tr>
              <a:tr h="304703">
                <a:tc>
                  <a:txBody>
                    <a:bodyPr/>
                    <a:lstStyle/>
                    <a:p>
                      <a:r>
                        <a:rPr lang="en-US" altLang="zh-TW" sz="1200" b="1" dirty="0">
                          <a:solidFill>
                            <a:schemeClr val="bg1"/>
                          </a:solidFill>
                        </a:rPr>
                        <a:t>Dimension</a:t>
                      </a:r>
                      <a:r>
                        <a:rPr lang="zh-TW" altLang="en-US" sz="1200" b="1" dirty="0">
                          <a:solidFill>
                            <a:schemeClr val="bg1"/>
                          </a:solidFill>
                        </a:rPr>
                        <a:t> </a:t>
                      </a:r>
                      <a:r>
                        <a:rPr lang="en-US" altLang="zh-TW" sz="1200" b="1" dirty="0">
                          <a:solidFill>
                            <a:schemeClr val="bg1"/>
                          </a:solidFill>
                        </a:rPr>
                        <a:t>(mm)</a:t>
                      </a:r>
                      <a:endParaRPr lang="zh-TW" altLang="en-US" sz="1200" b="1" dirty="0">
                        <a:solidFill>
                          <a:schemeClr val="bg1"/>
                        </a:solidFill>
                      </a:endParaRPr>
                    </a:p>
                  </a:txBody>
                  <a:tcPr anchor="ctr">
                    <a:solidFill>
                      <a:schemeClr val="tx2"/>
                    </a:solidFill>
                  </a:tcPr>
                </a:tc>
                <a:tc>
                  <a:txBody>
                    <a:bodyPr/>
                    <a:lstStyle/>
                    <a:p>
                      <a:pPr algn="ctr"/>
                      <a:r>
                        <a:rPr lang="en-US" altLang="zh-TW" sz="1200" b="1" kern="1200" dirty="0">
                          <a:solidFill>
                            <a:schemeClr val="dk1"/>
                          </a:solidFill>
                          <a:latin typeface="+mn-lt"/>
                          <a:ea typeface="+mn-ea"/>
                          <a:cs typeface="+mn-cs"/>
                        </a:rPr>
                        <a:t>440 x 280 x 43.6</a:t>
                      </a:r>
                      <a:endParaRPr lang="zh-TW" altLang="en-US" sz="1200" b="1" kern="1200" dirty="0">
                        <a:solidFill>
                          <a:schemeClr val="dk1"/>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000000"/>
                          </a:solidFill>
                          <a:effectLst/>
                          <a:uLnTx/>
                          <a:uFillTx/>
                          <a:latin typeface="Arial"/>
                          <a:ea typeface="微軟正黑體"/>
                          <a:cs typeface="+mn-cs"/>
                        </a:rPr>
                        <a:t>440 x 280 x 43.6</a:t>
                      </a:r>
                      <a:endParaRPr kumimoji="0" lang="zh-TW" altLang="en-US" sz="1200" b="1" i="0" u="none" strike="noStrike" kern="1200" cap="none" spc="0" normalizeH="0" baseline="0" noProof="0" dirty="0">
                        <a:ln>
                          <a:noFill/>
                        </a:ln>
                        <a:solidFill>
                          <a:srgbClr val="000000"/>
                        </a:solidFill>
                        <a:effectLst/>
                        <a:uLnTx/>
                        <a:uFillTx/>
                        <a:latin typeface="Arial"/>
                        <a:ea typeface="微軟正黑體"/>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000000"/>
                          </a:solidFill>
                          <a:effectLst/>
                          <a:uLnTx/>
                          <a:uFillTx/>
                          <a:latin typeface="Arial"/>
                          <a:ea typeface="微軟正黑體"/>
                          <a:cs typeface="+mn-cs"/>
                        </a:rPr>
                        <a:t>440 x 280 x 43.6</a:t>
                      </a:r>
                      <a:endParaRPr kumimoji="0" lang="zh-TW" altLang="en-US" sz="1200" b="1" i="0" u="none" strike="noStrike" kern="1200" cap="none" spc="0" normalizeH="0" baseline="0" noProof="0" dirty="0">
                        <a:ln>
                          <a:noFill/>
                        </a:ln>
                        <a:solidFill>
                          <a:srgbClr val="000000"/>
                        </a:solidFill>
                        <a:effectLst/>
                        <a:uLnTx/>
                        <a:uFillTx/>
                        <a:latin typeface="Arial"/>
                        <a:ea typeface="微軟正黑體"/>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TW" sz="1200" b="1" i="0" u="none" strike="noStrike" kern="1200" cap="none" spc="0" normalizeH="0" baseline="0" noProof="0" dirty="0">
                          <a:ln>
                            <a:noFill/>
                          </a:ln>
                          <a:solidFill>
                            <a:srgbClr val="000000"/>
                          </a:solidFill>
                          <a:effectLst/>
                          <a:uLnTx/>
                          <a:uFillTx/>
                          <a:latin typeface="+mn-lt"/>
                          <a:ea typeface="+mn-ea"/>
                          <a:cs typeface="+mn-cs"/>
                        </a:rPr>
                        <a:t>440 x 280 x 43.6</a:t>
                      </a:r>
                      <a:endParaRPr kumimoji="0" lang="zh-TW" altLang="en-US" sz="1200" b="1" i="0" u="none" strike="noStrike" kern="1200" cap="none" spc="0" normalizeH="0" baseline="0" noProof="0" dirty="0">
                        <a:ln>
                          <a:noFill/>
                        </a:ln>
                        <a:solidFill>
                          <a:srgbClr val="000000"/>
                        </a:solidFill>
                        <a:effectLst/>
                        <a:uLnTx/>
                        <a:uFillTx/>
                        <a:latin typeface="+mn-lt"/>
                        <a:ea typeface="+mn-ea"/>
                        <a:cs typeface="+mn-cs"/>
                      </a:endParaRPr>
                    </a:p>
                  </a:txBody>
                  <a:tcPr anchor="ctr"/>
                </a:tc>
                <a:extLst>
                  <a:ext uri="{0D108BD9-81ED-4DB2-BD59-A6C34878D82A}">
                    <a16:rowId xmlns:a16="http://schemas.microsoft.com/office/drawing/2014/main" val="3259546608"/>
                  </a:ext>
                </a:extLst>
              </a:tr>
            </a:tbl>
          </a:graphicData>
        </a:graphic>
      </p:graphicFrame>
    </p:spTree>
    <p:extLst>
      <p:ext uri="{BB962C8B-B14F-4D97-AF65-F5344CB8AC3E}">
        <p14:creationId xmlns:p14="http://schemas.microsoft.com/office/powerpoint/2010/main" val="183599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8CF8AE35-5F35-1246-B073-BFC0C9266630}"/>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a:bodyPr>
          <a:lstStyle/>
          <a:p>
            <a:r>
              <a:rPr lang="en-US" altLang="zh-TW" sz="3600" dirty="0"/>
              <a:t>Isolation Specs </a:t>
            </a:r>
          </a:p>
        </p:txBody>
      </p:sp>
      <p:sp>
        <p:nvSpPr>
          <p:cNvPr id="2" name="內容版面配置區 1">
            <a:extLst>
              <a:ext uri="{FF2B5EF4-FFF2-40B4-BE49-F238E27FC236}">
                <a16:creationId xmlns:a16="http://schemas.microsoft.com/office/drawing/2014/main" id="{49F07551-CD7E-EFFB-F34E-B704217C2BB8}"/>
              </a:ext>
            </a:extLst>
          </p:cNvPr>
          <p:cNvSpPr txBox="1">
            <a:spLocks/>
          </p:cNvSpPr>
          <p:nvPr/>
        </p:nvSpPr>
        <p:spPr>
          <a:xfrm>
            <a:off x="609600" y="1600201"/>
            <a:ext cx="10972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TW" dirty="0"/>
              <a:t>Isolated interface</a:t>
            </a:r>
          </a:p>
          <a:p>
            <a:pPr lvl="1">
              <a:buFont typeface="Courier New" panose="02070309020205020404" pitchFamily="49" charset="0"/>
              <a:buChar char="o"/>
            </a:pPr>
            <a:r>
              <a:rPr lang="en-US" altLang="zh-TW" dirty="0"/>
              <a:t>Copper Ethernet 1.5 kV (built-in)</a:t>
            </a:r>
          </a:p>
          <a:p>
            <a:r>
              <a:rPr lang="en-US" altLang="zh-TW" dirty="0"/>
              <a:t>Non-isolated interfaces</a:t>
            </a:r>
          </a:p>
          <a:p>
            <a:pPr lvl="1">
              <a:buFont typeface="Courier New" panose="02070309020205020404" pitchFamily="49" charset="0"/>
              <a:buChar char="o"/>
            </a:pPr>
            <a:r>
              <a:rPr lang="en-US" altLang="zh-TW" dirty="0"/>
              <a:t>Power</a:t>
            </a:r>
          </a:p>
          <a:p>
            <a:pPr lvl="1">
              <a:buFont typeface="Courier New" panose="02070309020205020404" pitchFamily="49" charset="0"/>
              <a:buChar char="o"/>
            </a:pPr>
            <a:r>
              <a:rPr lang="en-US" altLang="zh-TW" dirty="0"/>
              <a:t>USB</a:t>
            </a:r>
          </a:p>
          <a:p>
            <a:pPr lvl="1">
              <a:buFont typeface="Courier New" panose="02070309020205020404" pitchFamily="49" charset="0"/>
              <a:buChar char="o"/>
            </a:pPr>
            <a:r>
              <a:rPr lang="en-US" altLang="zh-TW" dirty="0"/>
              <a:t>HDMI</a:t>
            </a:r>
          </a:p>
          <a:p>
            <a:pPr lvl="1">
              <a:buFont typeface="Courier New" panose="02070309020205020404" pitchFamily="49" charset="0"/>
              <a:buChar char="o"/>
            </a:pPr>
            <a:r>
              <a:rPr lang="en-US" altLang="zh-TW" dirty="0"/>
              <a:t>VGA</a:t>
            </a:r>
          </a:p>
          <a:p>
            <a:pPr lvl="1">
              <a:buFont typeface="Courier New" panose="02070309020205020404" pitchFamily="49" charset="0"/>
              <a:buChar char="o"/>
            </a:pPr>
            <a:r>
              <a:rPr lang="en-US" altLang="zh-TW" dirty="0"/>
              <a:t>DIO</a:t>
            </a:r>
          </a:p>
          <a:p>
            <a:pPr lvl="1">
              <a:buFont typeface="Courier New" panose="02070309020205020404" pitchFamily="49" charset="0"/>
              <a:buChar char="o"/>
            </a:pPr>
            <a:r>
              <a:rPr lang="en-US" altLang="zh-TW" dirty="0"/>
              <a:t>Serial</a:t>
            </a:r>
          </a:p>
          <a:p>
            <a:endParaRPr lang="zh-TW" altLang="en-US" dirty="0"/>
          </a:p>
        </p:txBody>
      </p:sp>
      <p:grpSp>
        <p:nvGrpSpPr>
          <p:cNvPr id="7" name="Group 6">
            <a:extLst>
              <a:ext uri="{FF2B5EF4-FFF2-40B4-BE49-F238E27FC236}">
                <a16:creationId xmlns:a16="http://schemas.microsoft.com/office/drawing/2014/main" id="{35EF2FB7-7CC5-FCB5-9826-21F0088C405B}"/>
              </a:ext>
            </a:extLst>
          </p:cNvPr>
          <p:cNvGrpSpPr/>
          <p:nvPr/>
        </p:nvGrpSpPr>
        <p:grpSpPr>
          <a:xfrm>
            <a:off x="993747" y="3034322"/>
            <a:ext cx="1508154" cy="2754924"/>
            <a:chOff x="993746" y="3034322"/>
            <a:chExt cx="3200185" cy="2754924"/>
          </a:xfrm>
        </p:grpSpPr>
        <p:cxnSp>
          <p:nvCxnSpPr>
            <p:cNvPr id="3" name="Straight Connector 2">
              <a:extLst>
                <a:ext uri="{FF2B5EF4-FFF2-40B4-BE49-F238E27FC236}">
                  <a16:creationId xmlns:a16="http://schemas.microsoft.com/office/drawing/2014/main" id="{4E9DDC09-2EB4-F397-7650-C6F5F4D3F54F}"/>
                </a:ext>
              </a:extLst>
            </p:cNvPr>
            <p:cNvCxnSpPr>
              <a:cxnSpLocks/>
            </p:cNvCxnSpPr>
            <p:nvPr/>
          </p:nvCxnSpPr>
          <p:spPr>
            <a:xfrm flipH="1">
              <a:off x="993746" y="3034323"/>
              <a:ext cx="3165231" cy="275492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888B1DD-E30C-284E-FDC5-E29E3C931293}"/>
                </a:ext>
              </a:extLst>
            </p:cNvPr>
            <p:cNvCxnSpPr>
              <a:cxnSpLocks/>
            </p:cNvCxnSpPr>
            <p:nvPr/>
          </p:nvCxnSpPr>
          <p:spPr>
            <a:xfrm>
              <a:off x="1028700" y="3034322"/>
              <a:ext cx="3165231" cy="275492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5465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9C79E579-4143-8A97-694A-DC0DDD2D2F2C}"/>
              </a:ext>
            </a:extLst>
          </p:cNvPr>
          <p:cNvPicPr>
            <a:picLocks noChangeAspect="1"/>
          </p:cNvPicPr>
          <p:nvPr/>
        </p:nvPicPr>
        <p:blipFill>
          <a:blip r:embed="rId3"/>
          <a:stretch>
            <a:fillRect/>
          </a:stretch>
        </p:blipFill>
        <p:spPr>
          <a:xfrm>
            <a:off x="1664770" y="5405895"/>
            <a:ext cx="5133975" cy="600075"/>
          </a:xfrm>
          <a:prstGeom prst="rect">
            <a:avLst/>
          </a:prstGeom>
        </p:spPr>
      </p:pic>
      <p:pic>
        <p:nvPicPr>
          <p:cNvPr id="18" name="Picture 17">
            <a:extLst>
              <a:ext uri="{FF2B5EF4-FFF2-40B4-BE49-F238E27FC236}">
                <a16:creationId xmlns:a16="http://schemas.microsoft.com/office/drawing/2014/main" id="{305B9958-80BE-BD8D-D8D9-EE1429B41297}"/>
              </a:ext>
            </a:extLst>
          </p:cNvPr>
          <p:cNvPicPr>
            <a:picLocks noChangeAspect="1"/>
          </p:cNvPicPr>
          <p:nvPr/>
        </p:nvPicPr>
        <p:blipFill>
          <a:blip r:embed="rId4"/>
          <a:stretch>
            <a:fillRect/>
          </a:stretch>
        </p:blipFill>
        <p:spPr>
          <a:xfrm>
            <a:off x="9240872" y="4146446"/>
            <a:ext cx="1936246" cy="1684159"/>
          </a:xfrm>
          <a:prstGeom prst="rect">
            <a:avLst/>
          </a:prstGeom>
        </p:spPr>
      </p:pic>
      <p:pic>
        <p:nvPicPr>
          <p:cNvPr id="14" name="Picture 13">
            <a:extLst>
              <a:ext uri="{FF2B5EF4-FFF2-40B4-BE49-F238E27FC236}">
                <a16:creationId xmlns:a16="http://schemas.microsoft.com/office/drawing/2014/main" id="{9ED6802F-9BE8-C095-5B76-2FAD1FC86BF5}"/>
              </a:ext>
            </a:extLst>
          </p:cNvPr>
          <p:cNvPicPr>
            <a:picLocks noChangeAspect="1"/>
          </p:cNvPicPr>
          <p:nvPr/>
        </p:nvPicPr>
        <p:blipFill>
          <a:blip r:embed="rId5"/>
          <a:stretch>
            <a:fillRect/>
          </a:stretch>
        </p:blipFill>
        <p:spPr>
          <a:xfrm>
            <a:off x="9240872" y="4149340"/>
            <a:ext cx="1936245" cy="1684158"/>
          </a:xfrm>
          <a:prstGeom prst="rect">
            <a:avLst/>
          </a:prstGeom>
        </p:spPr>
      </p:pic>
      <p:pic>
        <p:nvPicPr>
          <p:cNvPr id="10" name="Picture 9">
            <a:extLst>
              <a:ext uri="{FF2B5EF4-FFF2-40B4-BE49-F238E27FC236}">
                <a16:creationId xmlns:a16="http://schemas.microsoft.com/office/drawing/2014/main" id="{3EE163CE-E1B2-9F91-ED7E-7491FEF7EC1F}"/>
              </a:ext>
            </a:extLst>
          </p:cNvPr>
          <p:cNvPicPr>
            <a:picLocks noChangeAspect="1"/>
          </p:cNvPicPr>
          <p:nvPr/>
        </p:nvPicPr>
        <p:blipFill>
          <a:blip r:embed="rId6"/>
          <a:stretch>
            <a:fillRect/>
          </a:stretch>
        </p:blipFill>
        <p:spPr>
          <a:xfrm>
            <a:off x="4752733" y="2199343"/>
            <a:ext cx="3228975" cy="2533650"/>
          </a:xfrm>
          <a:prstGeom prst="rect">
            <a:avLst/>
          </a:prstGeom>
        </p:spPr>
      </p:pic>
      <p:pic>
        <p:nvPicPr>
          <p:cNvPr id="12" name="Picture 11">
            <a:extLst>
              <a:ext uri="{FF2B5EF4-FFF2-40B4-BE49-F238E27FC236}">
                <a16:creationId xmlns:a16="http://schemas.microsoft.com/office/drawing/2014/main" id="{46490B13-797C-3CAE-192D-834BA02B44C6}"/>
              </a:ext>
            </a:extLst>
          </p:cNvPr>
          <p:cNvPicPr>
            <a:picLocks noChangeAspect="1"/>
          </p:cNvPicPr>
          <p:nvPr/>
        </p:nvPicPr>
        <p:blipFill>
          <a:blip r:embed="rId7"/>
          <a:stretch>
            <a:fillRect/>
          </a:stretch>
        </p:blipFill>
        <p:spPr>
          <a:xfrm>
            <a:off x="4752733" y="2199343"/>
            <a:ext cx="3228975" cy="2533650"/>
          </a:xfrm>
          <a:prstGeom prst="rect">
            <a:avLst/>
          </a:prstGeom>
        </p:spPr>
      </p:pic>
      <p:sp>
        <p:nvSpPr>
          <p:cNvPr id="5" name="內容版面配置區 4">
            <a:extLst>
              <a:ext uri="{FF2B5EF4-FFF2-40B4-BE49-F238E27FC236}">
                <a16:creationId xmlns:a16="http://schemas.microsoft.com/office/drawing/2014/main" id="{8CF8AE35-5F35-1246-B073-BFC0C9266630}"/>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a:bodyPr>
          <a:lstStyle/>
          <a:p>
            <a:r>
              <a:rPr lang="en-US" altLang="zh-TW" sz="3600" dirty="0"/>
              <a:t>Display Interfaces</a:t>
            </a:r>
          </a:p>
        </p:txBody>
      </p:sp>
      <p:sp>
        <p:nvSpPr>
          <p:cNvPr id="6" name="TextBox 5">
            <a:extLst>
              <a:ext uri="{FF2B5EF4-FFF2-40B4-BE49-F238E27FC236}">
                <a16:creationId xmlns:a16="http://schemas.microsoft.com/office/drawing/2014/main" id="{F7A3451D-BE8F-51A5-4E04-BE27AB04E844}"/>
              </a:ext>
            </a:extLst>
          </p:cNvPr>
          <p:cNvSpPr txBox="1"/>
          <p:nvPr/>
        </p:nvSpPr>
        <p:spPr>
          <a:xfrm>
            <a:off x="574646" y="2199343"/>
            <a:ext cx="6097604" cy="923330"/>
          </a:xfrm>
          <a:prstGeom prst="rect">
            <a:avLst/>
          </a:prstGeom>
          <a:noFill/>
        </p:spPr>
        <p:txBody>
          <a:bodyPr wrap="square">
            <a:spAutoFit/>
          </a:bodyPr>
          <a:lstStyle/>
          <a:p>
            <a:pPr marL="285750" indent="-285750">
              <a:buFont typeface="Arial" panose="020B0604020202020204" pitchFamily="34" charset="0"/>
              <a:buChar char="•"/>
            </a:pPr>
            <a:r>
              <a:rPr lang="en-US" altLang="zh-TW" dirty="0"/>
              <a:t>HDMI</a:t>
            </a:r>
          </a:p>
          <a:p>
            <a:pPr lvl="1"/>
            <a:r>
              <a:rPr lang="en-US" altLang="zh-TW" dirty="0"/>
              <a:t>HDMI 2.0b</a:t>
            </a:r>
          </a:p>
          <a:p>
            <a:pPr lvl="1"/>
            <a:r>
              <a:rPr lang="en-US" altLang="zh-TW" dirty="0"/>
              <a:t>3840x2160@60Hz (Ultra HD)</a:t>
            </a:r>
          </a:p>
        </p:txBody>
      </p:sp>
      <p:sp>
        <p:nvSpPr>
          <p:cNvPr id="8" name="TextBox 7">
            <a:extLst>
              <a:ext uri="{FF2B5EF4-FFF2-40B4-BE49-F238E27FC236}">
                <a16:creationId xmlns:a16="http://schemas.microsoft.com/office/drawing/2014/main" id="{AD168312-9FB1-5DC7-AC70-710C0B7D35D3}"/>
              </a:ext>
            </a:extLst>
          </p:cNvPr>
          <p:cNvSpPr txBox="1"/>
          <p:nvPr/>
        </p:nvSpPr>
        <p:spPr>
          <a:xfrm>
            <a:off x="574646" y="3415071"/>
            <a:ext cx="6097604" cy="646331"/>
          </a:xfrm>
          <a:prstGeom prst="rect">
            <a:avLst/>
          </a:prstGeom>
          <a:noFill/>
        </p:spPr>
        <p:txBody>
          <a:bodyPr wrap="square">
            <a:spAutoFit/>
          </a:bodyPr>
          <a:lstStyle/>
          <a:p>
            <a:pPr marL="285750" indent="-285750">
              <a:buFont typeface="Arial" panose="020B0604020202020204" pitchFamily="34" charset="0"/>
              <a:buChar char="•"/>
            </a:pPr>
            <a:r>
              <a:rPr lang="en-US" altLang="zh-TW" dirty="0"/>
              <a:t>VGA</a:t>
            </a:r>
          </a:p>
          <a:p>
            <a:pPr lvl="1"/>
            <a:r>
              <a:rPr lang="en-US" altLang="zh-TW" dirty="0"/>
              <a:t>1920x1200@60Hz</a:t>
            </a:r>
            <a:endParaRPr lang="zh-TW" altLang="en-US" dirty="0"/>
          </a:p>
        </p:txBody>
      </p:sp>
      <p:sp>
        <p:nvSpPr>
          <p:cNvPr id="15" name="TextBox 14">
            <a:extLst>
              <a:ext uri="{FF2B5EF4-FFF2-40B4-BE49-F238E27FC236}">
                <a16:creationId xmlns:a16="http://schemas.microsoft.com/office/drawing/2014/main" id="{9F4EFB6A-9FCA-FF16-B319-3D99CE9C8742}"/>
              </a:ext>
            </a:extLst>
          </p:cNvPr>
          <p:cNvSpPr txBox="1"/>
          <p:nvPr/>
        </p:nvSpPr>
        <p:spPr>
          <a:xfrm>
            <a:off x="5630259" y="1804751"/>
            <a:ext cx="1041991" cy="276999"/>
          </a:xfrm>
          <a:prstGeom prst="rect">
            <a:avLst/>
          </a:prstGeom>
          <a:noFill/>
        </p:spPr>
        <p:txBody>
          <a:bodyPr wrap="square" rtlCol="0">
            <a:spAutoFit/>
          </a:bodyPr>
          <a:lstStyle/>
          <a:p>
            <a:r>
              <a:rPr lang="en-US" sz="1200" b="1" dirty="0"/>
              <a:t>RKP Series </a:t>
            </a:r>
            <a:endParaRPr lang="en-DE" sz="1200" b="1" dirty="0"/>
          </a:p>
        </p:txBody>
      </p:sp>
      <p:sp>
        <p:nvSpPr>
          <p:cNvPr id="16" name="TextBox 15">
            <a:extLst>
              <a:ext uri="{FF2B5EF4-FFF2-40B4-BE49-F238E27FC236}">
                <a16:creationId xmlns:a16="http://schemas.microsoft.com/office/drawing/2014/main" id="{203BB855-502A-6A9A-3F0C-1D4EACB1BCE3}"/>
              </a:ext>
            </a:extLst>
          </p:cNvPr>
          <p:cNvSpPr txBox="1"/>
          <p:nvPr/>
        </p:nvSpPr>
        <p:spPr>
          <a:xfrm>
            <a:off x="9633852" y="3707230"/>
            <a:ext cx="1041991" cy="276999"/>
          </a:xfrm>
          <a:prstGeom prst="rect">
            <a:avLst/>
          </a:prstGeom>
          <a:noFill/>
        </p:spPr>
        <p:txBody>
          <a:bodyPr wrap="square" rtlCol="0">
            <a:spAutoFit/>
          </a:bodyPr>
          <a:lstStyle/>
          <a:p>
            <a:r>
              <a:rPr lang="en-US" sz="1200" b="1" dirty="0"/>
              <a:t>BXP Series </a:t>
            </a:r>
            <a:endParaRPr lang="en-DE" sz="1200" b="1" dirty="0"/>
          </a:p>
        </p:txBody>
      </p:sp>
      <p:pic>
        <p:nvPicPr>
          <p:cNvPr id="20" name="Picture 19">
            <a:extLst>
              <a:ext uri="{FF2B5EF4-FFF2-40B4-BE49-F238E27FC236}">
                <a16:creationId xmlns:a16="http://schemas.microsoft.com/office/drawing/2014/main" id="{C6D9D8AC-0E6D-8583-17C4-C8D4028FAA3B}"/>
              </a:ext>
            </a:extLst>
          </p:cNvPr>
          <p:cNvPicPr>
            <a:picLocks noChangeAspect="1"/>
          </p:cNvPicPr>
          <p:nvPr/>
        </p:nvPicPr>
        <p:blipFill>
          <a:blip r:embed="rId8"/>
          <a:stretch>
            <a:fillRect/>
          </a:stretch>
        </p:blipFill>
        <p:spPr>
          <a:xfrm>
            <a:off x="1664770" y="5405896"/>
            <a:ext cx="5133975" cy="600075"/>
          </a:xfrm>
          <a:prstGeom prst="rect">
            <a:avLst/>
          </a:prstGeom>
        </p:spPr>
      </p:pic>
      <p:sp>
        <p:nvSpPr>
          <p:cNvPr id="21" name="TextBox 20">
            <a:extLst>
              <a:ext uri="{FF2B5EF4-FFF2-40B4-BE49-F238E27FC236}">
                <a16:creationId xmlns:a16="http://schemas.microsoft.com/office/drawing/2014/main" id="{2D945039-06AC-C8D6-773D-870DF529A900}"/>
              </a:ext>
            </a:extLst>
          </p:cNvPr>
          <p:cNvSpPr txBox="1"/>
          <p:nvPr/>
        </p:nvSpPr>
        <p:spPr>
          <a:xfrm>
            <a:off x="3623448" y="4978292"/>
            <a:ext cx="1041991" cy="276999"/>
          </a:xfrm>
          <a:prstGeom prst="rect">
            <a:avLst/>
          </a:prstGeom>
          <a:noFill/>
        </p:spPr>
        <p:txBody>
          <a:bodyPr wrap="square" rtlCol="0">
            <a:spAutoFit/>
          </a:bodyPr>
          <a:lstStyle/>
          <a:p>
            <a:r>
              <a:rPr lang="en-US" sz="1200" b="1" dirty="0"/>
              <a:t>DRP Series </a:t>
            </a:r>
            <a:endParaRPr lang="en-DE" sz="1200" b="1" dirty="0"/>
          </a:p>
        </p:txBody>
      </p:sp>
    </p:spTree>
    <p:extLst>
      <p:ext uri="{BB962C8B-B14F-4D97-AF65-F5344CB8AC3E}">
        <p14:creationId xmlns:p14="http://schemas.microsoft.com/office/powerpoint/2010/main" val="4244857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grpId="0" nodeType="withEffect">
                                  <p:stCondLst>
                                    <p:cond delay="100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1000"/>
                                        <p:tgtEl>
                                          <p:spTgt spid="15"/>
                                        </p:tgtEl>
                                      </p:cBhvr>
                                    </p:animEffect>
                                  </p:childTnLst>
                                </p:cTn>
                              </p:par>
                              <p:par>
                                <p:cTn id="10" presetID="10" presetClass="entr" presetSubtype="0" fill="hold" grpId="0" nodeType="withEffect">
                                  <p:stCondLst>
                                    <p:cond delay="100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900"/>
                                        <p:tgtEl>
                                          <p:spTgt spid="21"/>
                                        </p:tgtEl>
                                      </p:cBhvr>
                                    </p:animEffect>
                                  </p:childTnLst>
                                </p:cTn>
                              </p:par>
                              <p:par>
                                <p:cTn id="13" presetID="10" presetClass="entr" presetSubtype="0" fill="hold" grpId="0" nodeType="withEffect">
                                  <p:stCondLst>
                                    <p:cond delay="10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900"/>
                                        <p:tgtEl>
                                          <p:spTgt spid="16"/>
                                        </p:tgtEl>
                                      </p:cBhvr>
                                    </p:animEffect>
                                  </p:childTnLst>
                                </p:cTn>
                              </p:par>
                              <p:par>
                                <p:cTn id="16" presetID="10" presetClass="entr" presetSubtype="0" fill="hold" nodeType="withEffect">
                                  <p:stCondLst>
                                    <p:cond delay="10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childTnLst>
                                </p:cTn>
                              </p:par>
                              <p:par>
                                <p:cTn id="19" presetID="10" presetClass="entr" presetSubtype="0" fill="hold" nodeType="withEffect">
                                  <p:stCondLst>
                                    <p:cond delay="10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800"/>
                                        <p:tgtEl>
                                          <p:spTgt spid="18"/>
                                        </p:tgtEl>
                                      </p:cBhvr>
                                    </p:animEffect>
                                  </p:childTnLst>
                                </p:cTn>
                              </p:par>
                              <p:par>
                                <p:cTn id="25" presetID="1" presetClass="entr" presetSubtype="0" fill="hold" grpId="0" nodeType="withEffect">
                                  <p:stCondLst>
                                    <p:cond delay="3700"/>
                                  </p:stCondLst>
                                  <p:childTnLst>
                                    <p:set>
                                      <p:cBhvr>
                                        <p:cTn id="26" dur="1" fill="hold">
                                          <p:stCondLst>
                                            <p:cond delay="0"/>
                                          </p:stCondLst>
                                        </p:cTn>
                                        <p:tgtEl>
                                          <p:spTgt spid="8"/>
                                        </p:tgtEl>
                                        <p:attrNameLst>
                                          <p:attrName>style.visibility</p:attrName>
                                        </p:attrNameLst>
                                      </p:cBhvr>
                                      <p:to>
                                        <p:strVal val="visible"/>
                                      </p:to>
                                    </p:set>
                                  </p:childTnLst>
                                </p:cTn>
                              </p:par>
                              <p:par>
                                <p:cTn id="27" presetID="10" presetClass="entr" presetSubtype="0" fill="hold" nodeType="withEffect">
                                  <p:stCondLst>
                                    <p:cond delay="37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childTnLst>
                                </p:cTn>
                              </p:par>
                              <p:par>
                                <p:cTn id="30" presetID="10" presetClass="entr" presetSubtype="0" fill="hold" nodeType="withEffect">
                                  <p:stCondLst>
                                    <p:cond delay="37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200"/>
                                        <p:tgtEl>
                                          <p:spTgt spid="14"/>
                                        </p:tgtEl>
                                      </p:cBhvr>
                                    </p:animEffect>
                                  </p:childTnLst>
                                </p:cTn>
                              </p:par>
                              <p:par>
                                <p:cTn id="33" presetID="10" presetClass="entr" presetSubtype="0" fill="hold" nodeType="withEffect">
                                  <p:stCondLst>
                                    <p:cond delay="37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5" grpId="0"/>
      <p:bldP spid="16"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8CF8AE35-5F35-1246-B073-BFC0C9266630}"/>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a:bodyPr>
          <a:lstStyle/>
          <a:p>
            <a:r>
              <a:rPr lang="en-US" altLang="zh-TW" sz="3600" dirty="0"/>
              <a:t>Digital I/O Interfaces</a:t>
            </a:r>
          </a:p>
        </p:txBody>
      </p:sp>
      <p:sp>
        <p:nvSpPr>
          <p:cNvPr id="3" name="標題 2">
            <a:extLst>
              <a:ext uri="{FF2B5EF4-FFF2-40B4-BE49-F238E27FC236}">
                <a16:creationId xmlns:a16="http://schemas.microsoft.com/office/drawing/2014/main" id="{D7F4E7E2-0EA7-7ADE-47B8-CCF012C7F981}"/>
              </a:ext>
            </a:extLst>
          </p:cNvPr>
          <p:cNvSpPr txBox="1">
            <a:spLocks/>
          </p:cNvSpPr>
          <p:nvPr/>
        </p:nvSpPr>
        <p:spPr>
          <a:xfrm>
            <a:off x="609600" y="1521060"/>
            <a:ext cx="11233248" cy="950979"/>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400" b="1" kern="1200">
                <a:solidFill>
                  <a:schemeClr val="tx2"/>
                </a:solidFill>
                <a:latin typeface="+mj-lt"/>
                <a:ea typeface="+mj-ea"/>
                <a:cs typeface="+mj-cs"/>
              </a:defRPr>
            </a:lvl1pPr>
          </a:lstStyle>
          <a:p>
            <a:endParaRPr lang="zh-TW" altLang="en-US" dirty="0"/>
          </a:p>
        </p:txBody>
      </p:sp>
      <p:pic>
        <p:nvPicPr>
          <p:cNvPr id="7" name="圖片 5">
            <a:extLst>
              <a:ext uri="{FF2B5EF4-FFF2-40B4-BE49-F238E27FC236}">
                <a16:creationId xmlns:a16="http://schemas.microsoft.com/office/drawing/2014/main" id="{1E7CB509-662E-739C-847A-8D84D9B87959}"/>
              </a:ext>
            </a:extLst>
          </p:cNvPr>
          <p:cNvPicPr>
            <a:picLocks noChangeAspect="1"/>
          </p:cNvPicPr>
          <p:nvPr/>
        </p:nvPicPr>
        <p:blipFill>
          <a:blip r:embed="rId3"/>
          <a:stretch>
            <a:fillRect/>
          </a:stretch>
        </p:blipFill>
        <p:spPr>
          <a:xfrm>
            <a:off x="8563735" y="2105604"/>
            <a:ext cx="1700247" cy="1349757"/>
          </a:xfrm>
          <a:prstGeom prst="rect">
            <a:avLst/>
          </a:prstGeom>
        </p:spPr>
      </p:pic>
      <p:pic>
        <p:nvPicPr>
          <p:cNvPr id="9" name="圖片 7">
            <a:extLst>
              <a:ext uri="{FF2B5EF4-FFF2-40B4-BE49-F238E27FC236}">
                <a16:creationId xmlns:a16="http://schemas.microsoft.com/office/drawing/2014/main" id="{2983D35D-4BF5-32DE-47FC-AE26AB245669}"/>
              </a:ext>
            </a:extLst>
          </p:cNvPr>
          <p:cNvPicPr>
            <a:picLocks noChangeAspect="1"/>
          </p:cNvPicPr>
          <p:nvPr/>
        </p:nvPicPr>
        <p:blipFill>
          <a:blip r:embed="rId4"/>
          <a:stretch>
            <a:fillRect/>
          </a:stretch>
        </p:blipFill>
        <p:spPr>
          <a:xfrm>
            <a:off x="2058997" y="1271088"/>
            <a:ext cx="1491405" cy="2462783"/>
          </a:xfrm>
          <a:prstGeom prst="rect">
            <a:avLst/>
          </a:prstGeom>
        </p:spPr>
      </p:pic>
      <p:pic>
        <p:nvPicPr>
          <p:cNvPr id="10" name="圖片 9">
            <a:extLst>
              <a:ext uri="{FF2B5EF4-FFF2-40B4-BE49-F238E27FC236}">
                <a16:creationId xmlns:a16="http://schemas.microsoft.com/office/drawing/2014/main" id="{A507B798-BEAB-D3B0-5C4F-5C267A42CF45}"/>
              </a:ext>
            </a:extLst>
          </p:cNvPr>
          <p:cNvPicPr>
            <a:picLocks noChangeAspect="1"/>
          </p:cNvPicPr>
          <p:nvPr/>
        </p:nvPicPr>
        <p:blipFill>
          <a:blip r:embed="rId5"/>
          <a:stretch>
            <a:fillRect/>
          </a:stretch>
        </p:blipFill>
        <p:spPr>
          <a:xfrm>
            <a:off x="3550403" y="1276544"/>
            <a:ext cx="1190069" cy="2462783"/>
          </a:xfrm>
          <a:prstGeom prst="rect">
            <a:avLst/>
          </a:prstGeom>
        </p:spPr>
      </p:pic>
      <p:pic>
        <p:nvPicPr>
          <p:cNvPr id="11" name="圖片 11">
            <a:extLst>
              <a:ext uri="{FF2B5EF4-FFF2-40B4-BE49-F238E27FC236}">
                <a16:creationId xmlns:a16="http://schemas.microsoft.com/office/drawing/2014/main" id="{1711825C-332A-9770-D066-72ACD4A54D98}"/>
              </a:ext>
            </a:extLst>
          </p:cNvPr>
          <p:cNvPicPr>
            <a:picLocks noChangeAspect="1"/>
          </p:cNvPicPr>
          <p:nvPr/>
        </p:nvPicPr>
        <p:blipFill>
          <a:blip r:embed="rId6"/>
          <a:stretch>
            <a:fillRect/>
          </a:stretch>
        </p:blipFill>
        <p:spPr>
          <a:xfrm>
            <a:off x="5203361" y="1996926"/>
            <a:ext cx="3126064" cy="1567113"/>
          </a:xfrm>
          <a:prstGeom prst="rect">
            <a:avLst/>
          </a:prstGeom>
        </p:spPr>
      </p:pic>
      <p:graphicFrame>
        <p:nvGraphicFramePr>
          <p:cNvPr id="12" name="內容版面配置區 3">
            <a:extLst>
              <a:ext uri="{FF2B5EF4-FFF2-40B4-BE49-F238E27FC236}">
                <a16:creationId xmlns:a16="http://schemas.microsoft.com/office/drawing/2014/main" id="{2A207304-B0DF-3B66-1A73-C85BA3A1A757}"/>
              </a:ext>
            </a:extLst>
          </p:cNvPr>
          <p:cNvGraphicFramePr>
            <a:graphicFrameLocks/>
          </p:cNvGraphicFramePr>
          <p:nvPr>
            <p:extLst>
              <p:ext uri="{D42A27DB-BD31-4B8C-83A1-F6EECF244321}">
                <p14:modId xmlns:p14="http://schemas.microsoft.com/office/powerpoint/2010/main" val="2738684786"/>
              </p:ext>
            </p:extLst>
          </p:nvPr>
        </p:nvGraphicFramePr>
        <p:xfrm>
          <a:off x="481262" y="3767444"/>
          <a:ext cx="11141620" cy="2408198"/>
        </p:xfrm>
        <a:graphic>
          <a:graphicData uri="http://schemas.openxmlformats.org/drawingml/2006/table">
            <a:tbl>
              <a:tblPr firstRow="1" bandRow="1">
                <a:tableStyleId>{5C22544A-7EE6-4342-B048-85BDC9FD1C3A}</a:tableStyleId>
              </a:tblPr>
              <a:tblGrid>
                <a:gridCol w="2048239">
                  <a:extLst>
                    <a:ext uri="{9D8B030D-6E8A-4147-A177-3AD203B41FA5}">
                      <a16:colId xmlns:a16="http://schemas.microsoft.com/office/drawing/2014/main" val="1519930177"/>
                    </a:ext>
                  </a:extLst>
                </a:gridCol>
                <a:gridCol w="3522469">
                  <a:extLst>
                    <a:ext uri="{9D8B030D-6E8A-4147-A177-3AD203B41FA5}">
                      <a16:colId xmlns:a16="http://schemas.microsoft.com/office/drawing/2014/main" val="4002320168"/>
                    </a:ext>
                  </a:extLst>
                </a:gridCol>
                <a:gridCol w="2191834">
                  <a:extLst>
                    <a:ext uri="{9D8B030D-6E8A-4147-A177-3AD203B41FA5}">
                      <a16:colId xmlns:a16="http://schemas.microsoft.com/office/drawing/2014/main" val="2314943559"/>
                    </a:ext>
                  </a:extLst>
                </a:gridCol>
                <a:gridCol w="3379078">
                  <a:extLst>
                    <a:ext uri="{9D8B030D-6E8A-4147-A177-3AD203B41FA5}">
                      <a16:colId xmlns:a16="http://schemas.microsoft.com/office/drawing/2014/main" val="4190102914"/>
                    </a:ext>
                  </a:extLst>
                </a:gridCol>
              </a:tblGrid>
              <a:tr h="415804">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800"/>
                        <a:t>Digital Inputs</a:t>
                      </a:r>
                      <a:endParaRPr lang="zh-TW" altLang="en-US" sz="1800"/>
                    </a:p>
                  </a:txBody>
                  <a:tcPr marL="121920" marR="121920" marT="60960" marB="60960"/>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a:t>Digital Inputs</a:t>
                      </a:r>
                      <a:endParaRPr lang="zh-TW" altLang="en-US"/>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800"/>
                        <a:t>Digital Outputs</a:t>
                      </a:r>
                      <a:endParaRPr lang="zh-TW" altLang="en-US" sz="1800"/>
                    </a:p>
                  </a:txBody>
                  <a:tcPr marL="121920" marR="121920" marT="60960" marB="60960"/>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a:t>Digital Outputs</a:t>
                      </a:r>
                      <a:endParaRPr lang="zh-TW" altLang="en-US"/>
                    </a:p>
                  </a:txBody>
                  <a:tcPr/>
                </a:tc>
                <a:extLst>
                  <a:ext uri="{0D108BD9-81ED-4DB2-BD59-A6C34878D82A}">
                    <a16:rowId xmlns:a16="http://schemas.microsoft.com/office/drawing/2014/main" val="2656618518"/>
                  </a:ext>
                </a:extLst>
              </a:tr>
              <a:tr h="421579">
                <a:tc>
                  <a:txBody>
                    <a:bodyPr/>
                    <a:lstStyle/>
                    <a:p>
                      <a:r>
                        <a:rPr lang="en-US" altLang="zh-TW" sz="1800"/>
                        <a:t>Connector</a:t>
                      </a:r>
                      <a:endParaRPr lang="zh-TW" altLang="en-US" sz="1800"/>
                    </a:p>
                  </a:txBody>
                  <a:tcPr marL="121920" marR="121920" marT="60960" marB="60960"/>
                </a:tc>
                <a:tc gridSpan="3">
                  <a:txBody>
                    <a:bodyPr/>
                    <a:lstStyle/>
                    <a:p>
                      <a:r>
                        <a:rPr lang="en-US" altLang="zh-TW" sz="1800"/>
                        <a:t>Spring-type </a:t>
                      </a:r>
                      <a:r>
                        <a:rPr lang="en-US" altLang="zh-TW" sz="1800" err="1"/>
                        <a:t>Euroblock</a:t>
                      </a:r>
                      <a:r>
                        <a:rPr lang="en-US" altLang="zh-TW" sz="1800"/>
                        <a:t> terminal</a:t>
                      </a:r>
                      <a:endParaRPr lang="zh-TW" altLang="en-US" sz="1800"/>
                    </a:p>
                  </a:txBody>
                  <a:tcPr marL="121920" marR="121920" marT="60960" marB="60960"/>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919578747"/>
                  </a:ext>
                </a:extLst>
              </a:tr>
              <a:tr h="421579">
                <a:tc>
                  <a:txBody>
                    <a:bodyPr/>
                    <a:lstStyle/>
                    <a:p>
                      <a:r>
                        <a:rPr lang="en-US" altLang="zh-TW" sz="1800"/>
                        <a:t>Sensor Type</a:t>
                      </a:r>
                      <a:endParaRPr lang="zh-TW" altLang="en-US" sz="1800"/>
                    </a:p>
                  </a:txBody>
                  <a:tcPr marL="121920" marR="121920" marT="60960" marB="60960"/>
                </a:tc>
                <a:tc>
                  <a:txBody>
                    <a:bodyPr/>
                    <a:lstStyle/>
                    <a:p>
                      <a:r>
                        <a:rPr lang="en-US" altLang="zh-TW" sz="1800"/>
                        <a:t>Dry Contact</a:t>
                      </a:r>
                      <a:endParaRPr lang="zh-TW" altLang="en-US" sz="1800"/>
                    </a:p>
                  </a:txBody>
                  <a:tcPr marL="121920" marR="121920" marT="60960" marB="609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800"/>
                        <a:t>I/O Type</a:t>
                      </a:r>
                      <a:endParaRPr lang="zh-TW" altLang="en-US" sz="1800"/>
                    </a:p>
                  </a:txBody>
                  <a:tcPr marL="121920" marR="121920" marT="60960" marB="60960"/>
                </a:tc>
                <a:tc>
                  <a:txBody>
                    <a:bodyPr/>
                    <a:lstStyle/>
                    <a:p>
                      <a:r>
                        <a:rPr lang="en-US" altLang="zh-TW" sz="1800"/>
                        <a:t>Sink type</a:t>
                      </a:r>
                      <a:endParaRPr lang="zh-TW" altLang="en-US" sz="1800"/>
                    </a:p>
                  </a:txBody>
                  <a:tcPr marL="121920" marR="121920" marT="60960" marB="60960"/>
                </a:tc>
                <a:extLst>
                  <a:ext uri="{0D108BD9-81ED-4DB2-BD59-A6C34878D82A}">
                    <a16:rowId xmlns:a16="http://schemas.microsoft.com/office/drawing/2014/main" val="2575498159"/>
                  </a:ext>
                </a:extLst>
              </a:tr>
              <a:tr h="727657">
                <a:tc>
                  <a:txBody>
                    <a:bodyPr/>
                    <a:lstStyle/>
                    <a:p>
                      <a:r>
                        <a:rPr lang="en-US" altLang="zh-TW" sz="1800"/>
                        <a:t>Dry Contact</a:t>
                      </a:r>
                      <a:endParaRPr lang="zh-TW" altLang="en-US" sz="1800"/>
                    </a:p>
                  </a:txBody>
                  <a:tcPr marL="121920" marR="121920" marT="60960" marB="60960"/>
                </a:tc>
                <a:tc>
                  <a:txBody>
                    <a:bodyPr/>
                    <a:lstStyle/>
                    <a:p>
                      <a:r>
                        <a:rPr lang="en-US" altLang="zh-TW" sz="1800"/>
                        <a:t>Logic 0: Short to GND</a:t>
                      </a:r>
                    </a:p>
                    <a:p>
                      <a:r>
                        <a:rPr lang="en-US" altLang="zh-TW" sz="1800"/>
                        <a:t>Logic 1: Open</a:t>
                      </a:r>
                      <a:endParaRPr lang="zh-TW" altLang="en-US" sz="1800"/>
                    </a:p>
                  </a:txBody>
                  <a:tcPr marL="121920" marR="121920" marT="60960" marB="60960"/>
                </a:tc>
                <a:tc>
                  <a:txBody>
                    <a:bodyPr/>
                    <a:lstStyle/>
                    <a:p>
                      <a:r>
                        <a:rPr lang="en-US" altLang="zh-TW" sz="1800" dirty="0"/>
                        <a:t>Current Rating</a:t>
                      </a:r>
                      <a:endParaRPr lang="zh-TW" altLang="en-US" sz="1800" dirty="0"/>
                    </a:p>
                  </a:txBody>
                  <a:tcPr marL="121920" marR="121920" marT="60960" marB="60960"/>
                </a:tc>
                <a:tc>
                  <a:txBody>
                    <a:bodyPr/>
                    <a:lstStyle/>
                    <a:p>
                      <a:r>
                        <a:rPr lang="en-US" altLang="zh-TW" sz="1800"/>
                        <a:t>200mA per channel</a:t>
                      </a:r>
                      <a:endParaRPr lang="zh-TW" altLang="en-US" sz="1800"/>
                    </a:p>
                  </a:txBody>
                  <a:tcPr marL="121920" marR="121920" marT="60960" marB="60960"/>
                </a:tc>
                <a:extLst>
                  <a:ext uri="{0D108BD9-81ED-4DB2-BD59-A6C34878D82A}">
                    <a16:rowId xmlns:a16="http://schemas.microsoft.com/office/drawing/2014/main" val="453209161"/>
                  </a:ext>
                </a:extLst>
              </a:tr>
              <a:tr h="421579">
                <a:tc>
                  <a:txBody>
                    <a:bodyPr/>
                    <a:lstStyle/>
                    <a:p>
                      <a:endParaRPr lang="zh-TW" altLang="en-US" sz="1800"/>
                    </a:p>
                  </a:txBody>
                  <a:tcPr marL="121920" marR="121920" marT="60960" marB="60960"/>
                </a:tc>
                <a:tc>
                  <a:txBody>
                    <a:bodyPr/>
                    <a:lstStyle/>
                    <a:p>
                      <a:endParaRPr lang="zh-TW" altLang="en-US" sz="1800"/>
                    </a:p>
                  </a:txBody>
                  <a:tcPr marL="121920" marR="121920" marT="60960" marB="60960"/>
                </a:tc>
                <a:tc>
                  <a:txBody>
                    <a:bodyPr/>
                    <a:lstStyle/>
                    <a:p>
                      <a:r>
                        <a:rPr lang="en-US" altLang="zh-TW" sz="1800"/>
                        <a:t>Output Voltage</a:t>
                      </a:r>
                      <a:endParaRPr lang="zh-TW" altLang="en-US" sz="1800"/>
                    </a:p>
                  </a:txBody>
                  <a:tcPr marL="121920" marR="121920" marT="60960" marB="60960"/>
                </a:tc>
                <a:tc>
                  <a:txBody>
                    <a:bodyPr/>
                    <a:lstStyle/>
                    <a:p>
                      <a:r>
                        <a:rPr lang="en-US" altLang="zh-TW" sz="1800" dirty="0"/>
                        <a:t>0 to 24VDC</a:t>
                      </a:r>
                      <a:endParaRPr lang="zh-TW" altLang="en-US" sz="1800" dirty="0"/>
                    </a:p>
                  </a:txBody>
                  <a:tcPr marL="121920" marR="121920" marT="60960" marB="60960"/>
                </a:tc>
                <a:extLst>
                  <a:ext uri="{0D108BD9-81ED-4DB2-BD59-A6C34878D82A}">
                    <a16:rowId xmlns:a16="http://schemas.microsoft.com/office/drawing/2014/main" val="2295011967"/>
                  </a:ext>
                </a:extLst>
              </a:tr>
            </a:tbl>
          </a:graphicData>
        </a:graphic>
      </p:graphicFrame>
      <p:sp>
        <p:nvSpPr>
          <p:cNvPr id="6" name="TextBox 5">
            <a:extLst>
              <a:ext uri="{FF2B5EF4-FFF2-40B4-BE49-F238E27FC236}">
                <a16:creationId xmlns:a16="http://schemas.microsoft.com/office/drawing/2014/main" id="{BC5AFF37-92C4-3072-C572-BCC3AE5D36F3}"/>
              </a:ext>
            </a:extLst>
          </p:cNvPr>
          <p:cNvSpPr txBox="1"/>
          <p:nvPr/>
        </p:nvSpPr>
        <p:spPr>
          <a:xfrm>
            <a:off x="6245397" y="1696889"/>
            <a:ext cx="1041991" cy="276999"/>
          </a:xfrm>
          <a:prstGeom prst="rect">
            <a:avLst/>
          </a:prstGeom>
          <a:noFill/>
        </p:spPr>
        <p:txBody>
          <a:bodyPr wrap="square" rtlCol="0">
            <a:spAutoFit/>
          </a:bodyPr>
          <a:lstStyle/>
          <a:p>
            <a:r>
              <a:rPr lang="en-US" sz="1200" b="1" dirty="0"/>
              <a:t>RKP Series </a:t>
            </a:r>
            <a:endParaRPr lang="en-DE" sz="1200" b="1" dirty="0"/>
          </a:p>
        </p:txBody>
      </p:sp>
      <p:sp>
        <p:nvSpPr>
          <p:cNvPr id="8" name="TextBox 7">
            <a:extLst>
              <a:ext uri="{FF2B5EF4-FFF2-40B4-BE49-F238E27FC236}">
                <a16:creationId xmlns:a16="http://schemas.microsoft.com/office/drawing/2014/main" id="{B40A947C-64D3-98F5-3408-E8DC6837FB85}"/>
              </a:ext>
            </a:extLst>
          </p:cNvPr>
          <p:cNvSpPr txBox="1"/>
          <p:nvPr/>
        </p:nvSpPr>
        <p:spPr>
          <a:xfrm>
            <a:off x="8891958" y="1719927"/>
            <a:ext cx="1041991" cy="276999"/>
          </a:xfrm>
          <a:prstGeom prst="rect">
            <a:avLst/>
          </a:prstGeom>
          <a:noFill/>
        </p:spPr>
        <p:txBody>
          <a:bodyPr wrap="square" rtlCol="0">
            <a:spAutoFit/>
          </a:bodyPr>
          <a:lstStyle/>
          <a:p>
            <a:r>
              <a:rPr lang="en-US" sz="1200" b="1" dirty="0"/>
              <a:t>BXP Series </a:t>
            </a:r>
            <a:endParaRPr lang="en-DE" sz="1200" b="1" dirty="0"/>
          </a:p>
        </p:txBody>
      </p:sp>
      <p:sp>
        <p:nvSpPr>
          <p:cNvPr id="13" name="TextBox 12">
            <a:extLst>
              <a:ext uri="{FF2B5EF4-FFF2-40B4-BE49-F238E27FC236}">
                <a16:creationId xmlns:a16="http://schemas.microsoft.com/office/drawing/2014/main" id="{87C38BB7-1ED3-A156-01C9-00BA2E547734}"/>
              </a:ext>
            </a:extLst>
          </p:cNvPr>
          <p:cNvSpPr txBox="1"/>
          <p:nvPr/>
        </p:nvSpPr>
        <p:spPr>
          <a:xfrm>
            <a:off x="10478357" y="2364291"/>
            <a:ext cx="1364589" cy="738664"/>
          </a:xfrm>
          <a:prstGeom prst="rect">
            <a:avLst/>
          </a:prstGeom>
          <a:noFill/>
        </p:spPr>
        <p:txBody>
          <a:bodyPr wrap="square" rtlCol="0">
            <a:spAutoFit/>
          </a:bodyPr>
          <a:lstStyle/>
          <a:p>
            <a:r>
              <a:rPr lang="en-US" sz="1400" dirty="0"/>
              <a:t>Note:</a:t>
            </a:r>
          </a:p>
          <a:p>
            <a:r>
              <a:rPr lang="en-US" sz="1400" dirty="0"/>
              <a:t>No DIO on DRP Series</a:t>
            </a:r>
            <a:endParaRPr lang="LID4096" sz="1400" dirty="0"/>
          </a:p>
        </p:txBody>
      </p:sp>
    </p:spTree>
    <p:extLst>
      <p:ext uri="{BB962C8B-B14F-4D97-AF65-F5344CB8AC3E}">
        <p14:creationId xmlns:p14="http://schemas.microsoft.com/office/powerpoint/2010/main" val="2414619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8CF8AE35-5F35-1246-B073-BFC0C9266630}"/>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a:bodyPr>
          <a:lstStyle/>
          <a:p>
            <a:r>
              <a:rPr lang="en-US" altLang="zh-TW" sz="3600" dirty="0"/>
              <a:t>Serial Interfaces</a:t>
            </a:r>
          </a:p>
        </p:txBody>
      </p:sp>
      <p:pic>
        <p:nvPicPr>
          <p:cNvPr id="9" name="圖片 7">
            <a:extLst>
              <a:ext uri="{FF2B5EF4-FFF2-40B4-BE49-F238E27FC236}">
                <a16:creationId xmlns:a16="http://schemas.microsoft.com/office/drawing/2014/main" id="{7F340252-390F-B341-FE7F-C5BC312518A3}"/>
              </a:ext>
            </a:extLst>
          </p:cNvPr>
          <p:cNvPicPr>
            <a:picLocks noChangeAspect="1"/>
          </p:cNvPicPr>
          <p:nvPr/>
        </p:nvPicPr>
        <p:blipFill>
          <a:blip r:embed="rId3"/>
          <a:stretch>
            <a:fillRect/>
          </a:stretch>
        </p:blipFill>
        <p:spPr>
          <a:xfrm>
            <a:off x="702443" y="3099450"/>
            <a:ext cx="2339208" cy="1823944"/>
          </a:xfrm>
          <a:prstGeom prst="rect">
            <a:avLst/>
          </a:prstGeom>
        </p:spPr>
      </p:pic>
      <p:sp>
        <p:nvSpPr>
          <p:cNvPr id="10" name="文字方塊 8">
            <a:extLst>
              <a:ext uri="{FF2B5EF4-FFF2-40B4-BE49-F238E27FC236}">
                <a16:creationId xmlns:a16="http://schemas.microsoft.com/office/drawing/2014/main" id="{B91D5D57-D4D0-4FF5-9FB7-FCF1D11CFA85}"/>
              </a:ext>
            </a:extLst>
          </p:cNvPr>
          <p:cNvSpPr txBox="1"/>
          <p:nvPr/>
        </p:nvSpPr>
        <p:spPr>
          <a:xfrm>
            <a:off x="467603" y="2584155"/>
            <a:ext cx="2642070" cy="461665"/>
          </a:xfrm>
          <a:prstGeom prst="rect">
            <a:avLst/>
          </a:prstGeom>
          <a:noFill/>
        </p:spPr>
        <p:txBody>
          <a:bodyPr wrap="none" rtlCol="0">
            <a:spAutoFit/>
          </a:bodyPr>
          <a:lstStyle/>
          <a:p>
            <a:r>
              <a:rPr lang="en-US" altLang="zh-TW" sz="2400" b="1" dirty="0">
                <a:solidFill>
                  <a:srgbClr val="000000"/>
                </a:solidFill>
                <a:latin typeface="Verdana" panose="020B0604030504040204" pitchFamily="34" charset="0"/>
              </a:rPr>
              <a:t>DB9 Male Port</a:t>
            </a:r>
            <a:endParaRPr lang="en-US" altLang="zh-TW" sz="2400" dirty="0">
              <a:solidFill>
                <a:srgbClr val="000000"/>
              </a:solidFill>
              <a:latin typeface="Verdana" panose="020B0604030504040204" pitchFamily="34" charset="0"/>
            </a:endParaRPr>
          </a:p>
        </p:txBody>
      </p:sp>
      <p:graphicFrame>
        <p:nvGraphicFramePr>
          <p:cNvPr id="11" name="內容版面配置區 3">
            <a:extLst>
              <a:ext uri="{FF2B5EF4-FFF2-40B4-BE49-F238E27FC236}">
                <a16:creationId xmlns:a16="http://schemas.microsoft.com/office/drawing/2014/main" id="{39A48B67-AFFF-6188-C77E-E5B45D7A7810}"/>
              </a:ext>
            </a:extLst>
          </p:cNvPr>
          <p:cNvGraphicFramePr>
            <a:graphicFrameLocks/>
          </p:cNvGraphicFramePr>
          <p:nvPr>
            <p:extLst>
              <p:ext uri="{D42A27DB-BD31-4B8C-83A1-F6EECF244321}">
                <p14:modId xmlns:p14="http://schemas.microsoft.com/office/powerpoint/2010/main" val="2637119996"/>
              </p:ext>
            </p:extLst>
          </p:nvPr>
        </p:nvGraphicFramePr>
        <p:xfrm>
          <a:off x="3657600" y="2071932"/>
          <a:ext cx="7631148" cy="3840480"/>
        </p:xfrm>
        <a:graphic>
          <a:graphicData uri="http://schemas.openxmlformats.org/drawingml/2006/table">
            <a:tbl>
              <a:tblPr firstRow="1" bandRow="1">
                <a:tableStyleId>{5C22544A-7EE6-4342-B048-85BDC9FD1C3A}</a:tableStyleId>
              </a:tblPr>
              <a:tblGrid>
                <a:gridCol w="969953">
                  <a:extLst>
                    <a:ext uri="{9D8B030D-6E8A-4147-A177-3AD203B41FA5}">
                      <a16:colId xmlns:a16="http://schemas.microsoft.com/office/drawing/2014/main" val="1441732728"/>
                    </a:ext>
                  </a:extLst>
                </a:gridCol>
                <a:gridCol w="1245595">
                  <a:extLst>
                    <a:ext uri="{9D8B030D-6E8A-4147-A177-3AD203B41FA5}">
                      <a16:colId xmlns:a16="http://schemas.microsoft.com/office/drawing/2014/main" val="3996348634"/>
                    </a:ext>
                  </a:extLst>
                </a:gridCol>
                <a:gridCol w="1230860">
                  <a:extLst>
                    <a:ext uri="{9D8B030D-6E8A-4147-A177-3AD203B41FA5}">
                      <a16:colId xmlns:a16="http://schemas.microsoft.com/office/drawing/2014/main" val="1220744184"/>
                    </a:ext>
                  </a:extLst>
                </a:gridCol>
                <a:gridCol w="2133490">
                  <a:extLst>
                    <a:ext uri="{9D8B030D-6E8A-4147-A177-3AD203B41FA5}">
                      <a16:colId xmlns:a16="http://schemas.microsoft.com/office/drawing/2014/main" val="938580879"/>
                    </a:ext>
                  </a:extLst>
                </a:gridCol>
                <a:gridCol w="2051250">
                  <a:extLst>
                    <a:ext uri="{9D8B030D-6E8A-4147-A177-3AD203B41FA5}">
                      <a16:colId xmlns:a16="http://schemas.microsoft.com/office/drawing/2014/main" val="3503907598"/>
                    </a:ext>
                  </a:extLst>
                </a:gridCol>
              </a:tblGrid>
              <a:tr h="374661">
                <a:tc>
                  <a:txBody>
                    <a:bodyPr/>
                    <a:lstStyle/>
                    <a:p>
                      <a:r>
                        <a:rPr lang="en-US" altLang="zh-TW" sz="2000"/>
                        <a:t>PIN</a:t>
                      </a:r>
                      <a:endParaRPr lang="zh-TW" altLang="en-US" sz="2000"/>
                    </a:p>
                  </a:txBody>
                  <a:tcPr marL="121920" marR="121920" marT="60960" marB="60960"/>
                </a:tc>
                <a:tc>
                  <a:txBody>
                    <a:bodyPr/>
                    <a:lstStyle/>
                    <a:p>
                      <a:r>
                        <a:rPr lang="en-US" altLang="zh-TW" sz="2000"/>
                        <a:t>RS-232</a:t>
                      </a:r>
                      <a:endParaRPr lang="zh-TW" altLang="en-US" sz="2000"/>
                    </a:p>
                  </a:txBody>
                  <a:tcPr marL="121920" marR="121920" marT="60960" marB="60960"/>
                </a:tc>
                <a:tc>
                  <a:txBody>
                    <a:bodyPr/>
                    <a:lstStyle/>
                    <a:p>
                      <a:r>
                        <a:rPr lang="en-US" altLang="zh-TW" sz="2000"/>
                        <a:t>RS-422</a:t>
                      </a:r>
                      <a:endParaRPr lang="zh-TW" altLang="en-US" sz="2000"/>
                    </a:p>
                  </a:txBody>
                  <a:tcPr marL="121920" marR="121920" marT="60960" marB="60960"/>
                </a:tc>
                <a:tc>
                  <a:txBody>
                    <a:bodyPr/>
                    <a:lstStyle/>
                    <a:p>
                      <a:r>
                        <a:rPr lang="en-US" altLang="zh-TW" sz="2000" dirty="0"/>
                        <a:t>RS-485(4-wire)</a:t>
                      </a:r>
                      <a:endParaRPr lang="zh-TW" altLang="en-US" sz="2000" dirty="0"/>
                    </a:p>
                  </a:txBody>
                  <a:tcPr marL="121920" marR="121920" marT="60960" marB="609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2000"/>
                        <a:t>RS-485(2-wire)</a:t>
                      </a:r>
                      <a:endParaRPr lang="zh-TW" altLang="en-US" sz="2000"/>
                    </a:p>
                  </a:txBody>
                  <a:tcPr marL="121920" marR="121920" marT="60960" marB="60960"/>
                </a:tc>
                <a:extLst>
                  <a:ext uri="{0D108BD9-81ED-4DB2-BD59-A6C34878D82A}">
                    <a16:rowId xmlns:a16="http://schemas.microsoft.com/office/drawing/2014/main" val="2869212351"/>
                  </a:ext>
                </a:extLst>
              </a:tr>
              <a:tr h="360233">
                <a:tc>
                  <a:txBody>
                    <a:bodyPr/>
                    <a:lstStyle/>
                    <a:p>
                      <a:r>
                        <a:rPr lang="en-US" altLang="zh-TW" sz="2000"/>
                        <a:t>1</a:t>
                      </a:r>
                    </a:p>
                  </a:txBody>
                  <a:tcPr marL="121920" marR="121920" marT="60960" marB="60960"/>
                </a:tc>
                <a:tc>
                  <a:txBody>
                    <a:bodyPr/>
                    <a:lstStyle/>
                    <a:p>
                      <a:r>
                        <a:rPr lang="en-US" altLang="zh-TW" sz="2000"/>
                        <a:t>DCD</a:t>
                      </a:r>
                      <a:endParaRPr lang="zh-TW" altLang="en-US" sz="2000"/>
                    </a:p>
                  </a:txBody>
                  <a:tcPr marL="121920" marR="121920" marT="60960" marB="60960"/>
                </a:tc>
                <a:tc>
                  <a:txBody>
                    <a:bodyPr/>
                    <a:lstStyle/>
                    <a:p>
                      <a:r>
                        <a:rPr lang="en-US" altLang="zh-TW" sz="2000" b="0" i="0" u="none" strike="noStrike" kern="1200" baseline="0" err="1">
                          <a:solidFill>
                            <a:schemeClr val="dk1"/>
                          </a:solidFill>
                          <a:latin typeface="+mn-lt"/>
                          <a:ea typeface="+mn-ea"/>
                          <a:cs typeface="+mn-cs"/>
                        </a:rPr>
                        <a:t>TxDA</a:t>
                      </a:r>
                      <a:r>
                        <a:rPr lang="en-US" altLang="zh-TW" sz="2000" b="0" i="0" u="none" strike="noStrike" kern="1200" baseline="0">
                          <a:solidFill>
                            <a:schemeClr val="dk1"/>
                          </a:solidFill>
                          <a:latin typeface="+mn-lt"/>
                          <a:ea typeface="+mn-ea"/>
                          <a:cs typeface="+mn-cs"/>
                        </a:rPr>
                        <a:t>(-) </a:t>
                      </a:r>
                    </a:p>
                  </a:txBody>
                  <a:tcPr marL="121920" marR="121920" marT="60960" marB="60960"/>
                </a:tc>
                <a:tc>
                  <a:txBody>
                    <a:bodyPr/>
                    <a:lstStyle/>
                    <a:p>
                      <a:r>
                        <a:rPr lang="en-US" altLang="zh-TW" sz="2000" b="0" i="0" u="none" strike="noStrike" kern="1200" baseline="0" err="1">
                          <a:solidFill>
                            <a:schemeClr val="dk1"/>
                          </a:solidFill>
                          <a:latin typeface="+mn-lt"/>
                          <a:ea typeface="+mn-ea"/>
                          <a:cs typeface="+mn-cs"/>
                        </a:rPr>
                        <a:t>TxDA</a:t>
                      </a:r>
                      <a:r>
                        <a:rPr lang="en-US" altLang="zh-TW" sz="2000" b="0" i="0" u="none" strike="noStrike" kern="1200" baseline="0">
                          <a:solidFill>
                            <a:schemeClr val="dk1"/>
                          </a:solidFill>
                          <a:latin typeface="+mn-lt"/>
                          <a:ea typeface="+mn-ea"/>
                          <a:cs typeface="+mn-cs"/>
                        </a:rPr>
                        <a:t>(-) </a:t>
                      </a:r>
                    </a:p>
                  </a:txBody>
                  <a:tcPr marL="121920" marR="121920" marT="60960" marB="60960"/>
                </a:tc>
                <a:tc>
                  <a:txBody>
                    <a:bodyPr/>
                    <a:lstStyle/>
                    <a:p>
                      <a:r>
                        <a:rPr lang="en-US" altLang="zh-TW" sz="2000"/>
                        <a:t>-</a:t>
                      </a:r>
                      <a:endParaRPr lang="zh-TW" altLang="en-US" sz="2000"/>
                    </a:p>
                  </a:txBody>
                  <a:tcPr marL="121920" marR="121920" marT="60960" marB="60960"/>
                </a:tc>
                <a:extLst>
                  <a:ext uri="{0D108BD9-81ED-4DB2-BD59-A6C34878D82A}">
                    <a16:rowId xmlns:a16="http://schemas.microsoft.com/office/drawing/2014/main" val="3112168176"/>
                  </a:ext>
                </a:extLst>
              </a:tr>
              <a:tr h="360233">
                <a:tc>
                  <a:txBody>
                    <a:bodyPr/>
                    <a:lstStyle/>
                    <a:p>
                      <a:r>
                        <a:rPr lang="en-US" altLang="zh-TW" sz="2000"/>
                        <a:t>2</a:t>
                      </a:r>
                      <a:endParaRPr lang="zh-TW" altLang="en-US" sz="2000"/>
                    </a:p>
                  </a:txBody>
                  <a:tcPr marL="121920" marR="121920" marT="60960" marB="60960"/>
                </a:tc>
                <a:tc>
                  <a:txBody>
                    <a:bodyPr/>
                    <a:lstStyle/>
                    <a:p>
                      <a:r>
                        <a:rPr lang="en-US" altLang="zh-TW" sz="2000" err="1"/>
                        <a:t>RxD</a:t>
                      </a:r>
                      <a:endParaRPr lang="zh-TW" altLang="en-US" sz="2000"/>
                    </a:p>
                  </a:txBody>
                  <a:tcPr marL="121920" marR="121920" marT="60960" marB="60960"/>
                </a:tc>
                <a:tc>
                  <a:txBody>
                    <a:bodyPr/>
                    <a:lstStyle/>
                    <a:p>
                      <a:r>
                        <a:rPr lang="en-US" altLang="zh-TW" sz="2000" b="0" i="0" u="none" strike="noStrike" kern="1200" baseline="0" err="1">
                          <a:solidFill>
                            <a:schemeClr val="dk1"/>
                          </a:solidFill>
                          <a:latin typeface="+mn-lt"/>
                          <a:ea typeface="+mn-ea"/>
                          <a:cs typeface="+mn-cs"/>
                        </a:rPr>
                        <a:t>TxDB</a:t>
                      </a:r>
                      <a:r>
                        <a:rPr lang="en-US" altLang="zh-TW" sz="2000" b="0" i="0" u="none" strike="noStrike" kern="1200" baseline="0">
                          <a:solidFill>
                            <a:schemeClr val="dk1"/>
                          </a:solidFill>
                          <a:latin typeface="+mn-lt"/>
                          <a:ea typeface="+mn-ea"/>
                          <a:cs typeface="+mn-cs"/>
                        </a:rPr>
                        <a:t>(+) </a:t>
                      </a:r>
                    </a:p>
                  </a:txBody>
                  <a:tcPr marL="121920" marR="121920" marT="60960" marB="60960"/>
                </a:tc>
                <a:tc>
                  <a:txBody>
                    <a:bodyPr/>
                    <a:lstStyle/>
                    <a:p>
                      <a:r>
                        <a:rPr lang="en-US" altLang="zh-TW" sz="2000" b="0" i="0" u="none" strike="noStrike" kern="1200" baseline="0" err="1">
                          <a:solidFill>
                            <a:schemeClr val="dk1"/>
                          </a:solidFill>
                          <a:latin typeface="+mn-lt"/>
                          <a:ea typeface="+mn-ea"/>
                          <a:cs typeface="+mn-cs"/>
                        </a:rPr>
                        <a:t>TxDB</a:t>
                      </a:r>
                      <a:r>
                        <a:rPr lang="en-US" altLang="zh-TW" sz="2000" b="0" i="0" u="none" strike="noStrike" kern="1200" baseline="0">
                          <a:solidFill>
                            <a:schemeClr val="dk1"/>
                          </a:solidFill>
                          <a:latin typeface="+mn-lt"/>
                          <a:ea typeface="+mn-ea"/>
                          <a:cs typeface="+mn-cs"/>
                        </a:rPr>
                        <a:t>(+) </a:t>
                      </a:r>
                    </a:p>
                  </a:txBody>
                  <a:tcPr marL="121920" marR="121920" marT="60960" marB="60960"/>
                </a:tc>
                <a:tc>
                  <a:txBody>
                    <a:bodyPr/>
                    <a:lstStyle/>
                    <a:p>
                      <a:r>
                        <a:rPr lang="en-US" altLang="zh-TW" sz="2000"/>
                        <a:t>-</a:t>
                      </a:r>
                      <a:endParaRPr lang="zh-TW" altLang="en-US" sz="2000"/>
                    </a:p>
                  </a:txBody>
                  <a:tcPr marL="121920" marR="121920" marT="60960" marB="60960"/>
                </a:tc>
                <a:extLst>
                  <a:ext uri="{0D108BD9-81ED-4DB2-BD59-A6C34878D82A}">
                    <a16:rowId xmlns:a16="http://schemas.microsoft.com/office/drawing/2014/main" val="144362450"/>
                  </a:ext>
                </a:extLst>
              </a:tr>
              <a:tr h="360233">
                <a:tc>
                  <a:txBody>
                    <a:bodyPr/>
                    <a:lstStyle/>
                    <a:p>
                      <a:r>
                        <a:rPr lang="en-US" altLang="zh-TW" sz="2000"/>
                        <a:t>3</a:t>
                      </a:r>
                      <a:endParaRPr lang="zh-TW" altLang="en-US" sz="2000"/>
                    </a:p>
                  </a:txBody>
                  <a:tcPr marL="121920" marR="121920" marT="60960" marB="60960"/>
                </a:tc>
                <a:tc>
                  <a:txBody>
                    <a:bodyPr/>
                    <a:lstStyle/>
                    <a:p>
                      <a:r>
                        <a:rPr lang="en-US" altLang="zh-TW" sz="2000" err="1"/>
                        <a:t>TxD</a:t>
                      </a:r>
                      <a:endParaRPr lang="en-US" altLang="zh-TW" sz="2000"/>
                    </a:p>
                  </a:txBody>
                  <a:tcPr marL="121920" marR="121920" marT="60960" marB="60960"/>
                </a:tc>
                <a:tc>
                  <a:txBody>
                    <a:bodyPr/>
                    <a:lstStyle/>
                    <a:p>
                      <a:r>
                        <a:rPr lang="en-US" altLang="zh-TW" sz="2000" b="0" i="0" u="none" strike="noStrike" kern="1200" baseline="0" err="1">
                          <a:solidFill>
                            <a:schemeClr val="dk1"/>
                          </a:solidFill>
                          <a:latin typeface="+mn-lt"/>
                          <a:ea typeface="+mn-ea"/>
                          <a:cs typeface="+mn-cs"/>
                        </a:rPr>
                        <a:t>RxDB</a:t>
                      </a:r>
                      <a:r>
                        <a:rPr lang="en-US" altLang="zh-TW" sz="2000" b="0" i="0" u="none" strike="noStrike" kern="1200" baseline="0">
                          <a:solidFill>
                            <a:schemeClr val="dk1"/>
                          </a:solidFill>
                          <a:latin typeface="+mn-lt"/>
                          <a:ea typeface="+mn-ea"/>
                          <a:cs typeface="+mn-cs"/>
                        </a:rPr>
                        <a:t>(+) </a:t>
                      </a:r>
                    </a:p>
                  </a:txBody>
                  <a:tcPr marL="121920" marR="121920" marT="60960" marB="60960"/>
                </a:tc>
                <a:tc>
                  <a:txBody>
                    <a:bodyPr/>
                    <a:lstStyle/>
                    <a:p>
                      <a:r>
                        <a:rPr lang="en-US" altLang="zh-TW" sz="2000" b="0" i="0" u="none" strike="noStrike" kern="1200" baseline="0" err="1">
                          <a:solidFill>
                            <a:schemeClr val="dk1"/>
                          </a:solidFill>
                          <a:latin typeface="+mn-lt"/>
                          <a:ea typeface="+mn-ea"/>
                          <a:cs typeface="+mn-cs"/>
                        </a:rPr>
                        <a:t>RxDB</a:t>
                      </a:r>
                      <a:r>
                        <a:rPr lang="en-US" altLang="zh-TW" sz="2000" b="0" i="0" u="none" strike="noStrike" kern="1200" baseline="0">
                          <a:solidFill>
                            <a:schemeClr val="dk1"/>
                          </a:solidFill>
                          <a:latin typeface="+mn-lt"/>
                          <a:ea typeface="+mn-ea"/>
                          <a:cs typeface="+mn-cs"/>
                        </a:rPr>
                        <a:t>(+) </a:t>
                      </a:r>
                    </a:p>
                  </a:txBody>
                  <a:tcPr marL="121920" marR="121920" marT="60960" marB="60960"/>
                </a:tc>
                <a:tc>
                  <a:txBody>
                    <a:bodyPr/>
                    <a:lstStyle/>
                    <a:p>
                      <a:r>
                        <a:rPr lang="en-US" altLang="zh-TW" sz="2000" b="0" i="0" u="none" strike="noStrike" kern="1200" baseline="0" err="1">
                          <a:solidFill>
                            <a:schemeClr val="dk1"/>
                          </a:solidFill>
                          <a:latin typeface="+mn-lt"/>
                          <a:ea typeface="+mn-ea"/>
                          <a:cs typeface="+mn-cs"/>
                        </a:rPr>
                        <a:t>DataB</a:t>
                      </a:r>
                      <a:r>
                        <a:rPr lang="en-US" altLang="zh-TW" sz="2000" b="0" i="0" u="none" strike="noStrike" kern="1200" baseline="0">
                          <a:solidFill>
                            <a:schemeClr val="dk1"/>
                          </a:solidFill>
                          <a:latin typeface="+mn-lt"/>
                          <a:ea typeface="+mn-ea"/>
                          <a:cs typeface="+mn-cs"/>
                        </a:rPr>
                        <a:t>(+) </a:t>
                      </a:r>
                    </a:p>
                  </a:txBody>
                  <a:tcPr marL="121920" marR="121920" marT="60960" marB="60960"/>
                </a:tc>
                <a:extLst>
                  <a:ext uri="{0D108BD9-81ED-4DB2-BD59-A6C34878D82A}">
                    <a16:rowId xmlns:a16="http://schemas.microsoft.com/office/drawing/2014/main" val="138925725"/>
                  </a:ext>
                </a:extLst>
              </a:tr>
              <a:tr h="360233">
                <a:tc>
                  <a:txBody>
                    <a:bodyPr/>
                    <a:lstStyle/>
                    <a:p>
                      <a:r>
                        <a:rPr lang="en-US" altLang="zh-TW" sz="2000"/>
                        <a:t>4</a:t>
                      </a:r>
                      <a:endParaRPr lang="zh-TW" altLang="en-US" sz="2000"/>
                    </a:p>
                  </a:txBody>
                  <a:tcPr marL="121920" marR="121920" marT="60960" marB="60960"/>
                </a:tc>
                <a:tc>
                  <a:txBody>
                    <a:bodyPr/>
                    <a:lstStyle/>
                    <a:p>
                      <a:r>
                        <a:rPr lang="en-US" altLang="zh-TW" sz="2000"/>
                        <a:t>DTR</a:t>
                      </a:r>
                      <a:endParaRPr lang="zh-TW" altLang="en-US" sz="2000"/>
                    </a:p>
                  </a:txBody>
                  <a:tcPr marL="121920" marR="121920" marT="60960" marB="60960"/>
                </a:tc>
                <a:tc>
                  <a:txBody>
                    <a:bodyPr/>
                    <a:lstStyle/>
                    <a:p>
                      <a:r>
                        <a:rPr lang="en-US" altLang="zh-TW" sz="2000" b="0" i="0" u="none" strike="noStrike" kern="1200" baseline="0" err="1">
                          <a:solidFill>
                            <a:schemeClr val="dk1"/>
                          </a:solidFill>
                          <a:latin typeface="+mn-lt"/>
                          <a:ea typeface="+mn-ea"/>
                          <a:cs typeface="+mn-cs"/>
                        </a:rPr>
                        <a:t>RxDA</a:t>
                      </a:r>
                      <a:r>
                        <a:rPr lang="en-US" altLang="zh-TW" sz="2000" b="0" i="0" u="none" strike="noStrike" kern="1200" baseline="0">
                          <a:solidFill>
                            <a:schemeClr val="dk1"/>
                          </a:solidFill>
                          <a:latin typeface="+mn-lt"/>
                          <a:ea typeface="+mn-ea"/>
                          <a:cs typeface="+mn-cs"/>
                        </a:rPr>
                        <a:t>(-) </a:t>
                      </a:r>
                    </a:p>
                  </a:txBody>
                  <a:tcPr marL="121920" marR="121920" marT="60960" marB="60960"/>
                </a:tc>
                <a:tc>
                  <a:txBody>
                    <a:bodyPr/>
                    <a:lstStyle/>
                    <a:p>
                      <a:r>
                        <a:rPr lang="en-US" altLang="zh-TW" sz="2000" b="0" i="0" u="none" strike="noStrike" kern="1200" baseline="0" err="1">
                          <a:solidFill>
                            <a:schemeClr val="dk1"/>
                          </a:solidFill>
                          <a:latin typeface="+mn-lt"/>
                          <a:ea typeface="+mn-ea"/>
                          <a:cs typeface="+mn-cs"/>
                        </a:rPr>
                        <a:t>RxDA</a:t>
                      </a:r>
                      <a:r>
                        <a:rPr lang="en-US" altLang="zh-TW" sz="2000" b="0" i="0" u="none" strike="noStrike" kern="1200" baseline="0">
                          <a:solidFill>
                            <a:schemeClr val="dk1"/>
                          </a:solidFill>
                          <a:latin typeface="+mn-lt"/>
                          <a:ea typeface="+mn-ea"/>
                          <a:cs typeface="+mn-cs"/>
                        </a:rPr>
                        <a:t>(-) </a:t>
                      </a:r>
                    </a:p>
                  </a:txBody>
                  <a:tcPr marL="121920" marR="121920" marT="60960" marB="609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2000" b="0" i="0" u="none" strike="noStrike" kern="1200" baseline="0" err="1">
                          <a:solidFill>
                            <a:schemeClr val="dk1"/>
                          </a:solidFill>
                          <a:latin typeface="+mn-lt"/>
                          <a:ea typeface="+mn-ea"/>
                          <a:cs typeface="+mn-cs"/>
                        </a:rPr>
                        <a:t>DataA</a:t>
                      </a:r>
                      <a:r>
                        <a:rPr lang="en-US" altLang="zh-TW" sz="2000" b="0" i="0" u="none" strike="noStrike" kern="1200" baseline="0">
                          <a:solidFill>
                            <a:schemeClr val="dk1"/>
                          </a:solidFill>
                          <a:latin typeface="+mn-lt"/>
                          <a:ea typeface="+mn-ea"/>
                          <a:cs typeface="+mn-cs"/>
                        </a:rPr>
                        <a:t>(-)</a:t>
                      </a:r>
                    </a:p>
                  </a:txBody>
                  <a:tcPr marL="121920" marR="121920" marT="60960" marB="60960"/>
                </a:tc>
                <a:extLst>
                  <a:ext uri="{0D108BD9-81ED-4DB2-BD59-A6C34878D82A}">
                    <a16:rowId xmlns:a16="http://schemas.microsoft.com/office/drawing/2014/main" val="1359306122"/>
                  </a:ext>
                </a:extLst>
              </a:tr>
              <a:tr h="360233">
                <a:tc>
                  <a:txBody>
                    <a:bodyPr/>
                    <a:lstStyle/>
                    <a:p>
                      <a:r>
                        <a:rPr lang="en-US" altLang="zh-TW" sz="2000"/>
                        <a:t>5</a:t>
                      </a:r>
                      <a:endParaRPr lang="zh-TW" altLang="en-US" sz="2000"/>
                    </a:p>
                  </a:txBody>
                  <a:tcPr marL="121920" marR="121920" marT="60960" marB="60960"/>
                </a:tc>
                <a:tc>
                  <a:txBody>
                    <a:bodyPr/>
                    <a:lstStyle/>
                    <a:p>
                      <a:r>
                        <a:rPr lang="en-US" altLang="zh-TW" sz="2000"/>
                        <a:t>GND</a:t>
                      </a:r>
                      <a:endParaRPr lang="zh-TW" altLang="en-US" sz="2000"/>
                    </a:p>
                  </a:txBody>
                  <a:tcPr marL="121920" marR="121920" marT="60960" marB="60960"/>
                </a:tc>
                <a:tc>
                  <a:txBody>
                    <a:bodyPr/>
                    <a:lstStyle/>
                    <a:p>
                      <a:r>
                        <a:rPr lang="en-US" altLang="zh-TW" sz="2000"/>
                        <a:t>GND</a:t>
                      </a:r>
                      <a:endParaRPr lang="zh-TW" altLang="en-US" sz="2000"/>
                    </a:p>
                  </a:txBody>
                  <a:tcPr marL="121920" marR="121920" marT="60960" marB="60960"/>
                </a:tc>
                <a:tc>
                  <a:txBody>
                    <a:bodyPr/>
                    <a:lstStyle/>
                    <a:p>
                      <a:r>
                        <a:rPr lang="en-US" altLang="zh-TW" sz="2000"/>
                        <a:t>GND</a:t>
                      </a:r>
                      <a:endParaRPr lang="zh-TW" altLang="en-US" sz="2000"/>
                    </a:p>
                  </a:txBody>
                  <a:tcPr marL="121920" marR="121920" marT="60960" marB="60960"/>
                </a:tc>
                <a:tc>
                  <a:txBody>
                    <a:bodyPr/>
                    <a:lstStyle/>
                    <a:p>
                      <a:r>
                        <a:rPr lang="en-US" altLang="zh-TW" sz="2000"/>
                        <a:t>GND</a:t>
                      </a:r>
                      <a:endParaRPr lang="zh-TW" altLang="en-US" sz="2000"/>
                    </a:p>
                  </a:txBody>
                  <a:tcPr marL="121920" marR="121920" marT="60960" marB="60960"/>
                </a:tc>
                <a:extLst>
                  <a:ext uri="{0D108BD9-81ED-4DB2-BD59-A6C34878D82A}">
                    <a16:rowId xmlns:a16="http://schemas.microsoft.com/office/drawing/2014/main" val="2515318337"/>
                  </a:ext>
                </a:extLst>
              </a:tr>
              <a:tr h="360233">
                <a:tc>
                  <a:txBody>
                    <a:bodyPr/>
                    <a:lstStyle/>
                    <a:p>
                      <a:r>
                        <a:rPr lang="en-US" altLang="zh-TW" sz="2000"/>
                        <a:t>6</a:t>
                      </a:r>
                      <a:endParaRPr lang="zh-TW" altLang="en-US" sz="2000"/>
                    </a:p>
                  </a:txBody>
                  <a:tcPr marL="121920" marR="121920" marT="60960" marB="60960"/>
                </a:tc>
                <a:tc>
                  <a:txBody>
                    <a:bodyPr/>
                    <a:lstStyle/>
                    <a:p>
                      <a:r>
                        <a:rPr lang="en-US" altLang="zh-TW" sz="2000"/>
                        <a:t>DSR</a:t>
                      </a:r>
                      <a:endParaRPr lang="zh-TW" altLang="en-US" sz="2000"/>
                    </a:p>
                  </a:txBody>
                  <a:tcPr marL="121920" marR="121920" marT="60960" marB="60960"/>
                </a:tc>
                <a:tc>
                  <a:txBody>
                    <a:bodyPr/>
                    <a:lstStyle/>
                    <a:p>
                      <a:r>
                        <a:rPr lang="en-US" altLang="zh-TW" sz="2000"/>
                        <a:t>-</a:t>
                      </a:r>
                      <a:endParaRPr lang="zh-TW" altLang="en-US" sz="2000"/>
                    </a:p>
                  </a:txBody>
                  <a:tcPr marL="121920" marR="121920" marT="60960" marB="60960"/>
                </a:tc>
                <a:tc>
                  <a:txBody>
                    <a:bodyPr/>
                    <a:lstStyle/>
                    <a:p>
                      <a:r>
                        <a:rPr lang="en-US" altLang="zh-TW" sz="2000" dirty="0"/>
                        <a:t>-</a:t>
                      </a:r>
                      <a:endParaRPr lang="zh-TW" altLang="en-US" sz="2000" dirty="0"/>
                    </a:p>
                  </a:txBody>
                  <a:tcPr marL="121920" marR="121920" marT="60960" marB="60960"/>
                </a:tc>
                <a:tc>
                  <a:txBody>
                    <a:bodyPr/>
                    <a:lstStyle/>
                    <a:p>
                      <a:r>
                        <a:rPr lang="en-US" altLang="zh-TW" sz="2000"/>
                        <a:t>-</a:t>
                      </a:r>
                      <a:endParaRPr lang="zh-TW" altLang="en-US" sz="2000"/>
                    </a:p>
                  </a:txBody>
                  <a:tcPr marL="121920" marR="121920" marT="60960" marB="60960"/>
                </a:tc>
                <a:extLst>
                  <a:ext uri="{0D108BD9-81ED-4DB2-BD59-A6C34878D82A}">
                    <a16:rowId xmlns:a16="http://schemas.microsoft.com/office/drawing/2014/main" val="3964382701"/>
                  </a:ext>
                </a:extLst>
              </a:tr>
              <a:tr h="360233">
                <a:tc>
                  <a:txBody>
                    <a:bodyPr/>
                    <a:lstStyle/>
                    <a:p>
                      <a:r>
                        <a:rPr lang="en-US" altLang="zh-TW" sz="2000"/>
                        <a:t>7</a:t>
                      </a:r>
                      <a:endParaRPr lang="zh-TW" altLang="en-US" sz="2000"/>
                    </a:p>
                  </a:txBody>
                  <a:tcPr marL="121920" marR="121920" marT="60960" marB="60960"/>
                </a:tc>
                <a:tc>
                  <a:txBody>
                    <a:bodyPr/>
                    <a:lstStyle/>
                    <a:p>
                      <a:r>
                        <a:rPr lang="en-US" altLang="zh-TW" sz="2000"/>
                        <a:t>RTS</a:t>
                      </a:r>
                      <a:endParaRPr lang="zh-TW" altLang="en-US" sz="2000"/>
                    </a:p>
                  </a:txBody>
                  <a:tcPr marL="121920" marR="121920" marT="60960" marB="60960"/>
                </a:tc>
                <a:tc>
                  <a:txBody>
                    <a:bodyPr/>
                    <a:lstStyle/>
                    <a:p>
                      <a:r>
                        <a:rPr lang="en-US" altLang="zh-TW" sz="2000"/>
                        <a:t>-</a:t>
                      </a:r>
                      <a:endParaRPr lang="zh-TW" altLang="en-US" sz="2000"/>
                    </a:p>
                  </a:txBody>
                  <a:tcPr marL="121920" marR="121920" marT="60960" marB="60960"/>
                </a:tc>
                <a:tc>
                  <a:txBody>
                    <a:bodyPr/>
                    <a:lstStyle/>
                    <a:p>
                      <a:r>
                        <a:rPr lang="en-US" altLang="zh-TW" sz="2000"/>
                        <a:t>-</a:t>
                      </a:r>
                      <a:endParaRPr lang="zh-TW" altLang="en-US" sz="2000"/>
                    </a:p>
                  </a:txBody>
                  <a:tcPr marL="121920" marR="121920" marT="60960" marB="60960"/>
                </a:tc>
                <a:tc>
                  <a:txBody>
                    <a:bodyPr/>
                    <a:lstStyle/>
                    <a:p>
                      <a:r>
                        <a:rPr lang="en-US" altLang="zh-TW" sz="2000"/>
                        <a:t>-</a:t>
                      </a:r>
                      <a:endParaRPr lang="zh-TW" altLang="en-US" sz="2000"/>
                    </a:p>
                  </a:txBody>
                  <a:tcPr marL="121920" marR="121920" marT="60960" marB="60960"/>
                </a:tc>
                <a:extLst>
                  <a:ext uri="{0D108BD9-81ED-4DB2-BD59-A6C34878D82A}">
                    <a16:rowId xmlns:a16="http://schemas.microsoft.com/office/drawing/2014/main" val="478822944"/>
                  </a:ext>
                </a:extLst>
              </a:tr>
              <a:tr h="360233">
                <a:tc>
                  <a:txBody>
                    <a:bodyPr/>
                    <a:lstStyle/>
                    <a:p>
                      <a:r>
                        <a:rPr lang="en-US" altLang="zh-TW" sz="2000"/>
                        <a:t>8</a:t>
                      </a:r>
                      <a:endParaRPr lang="zh-TW" altLang="en-US" sz="2000"/>
                    </a:p>
                  </a:txBody>
                  <a:tcPr marL="121920" marR="121920" marT="60960" marB="60960"/>
                </a:tc>
                <a:tc>
                  <a:txBody>
                    <a:bodyPr/>
                    <a:lstStyle/>
                    <a:p>
                      <a:r>
                        <a:rPr lang="en-US" altLang="zh-TW" sz="2000"/>
                        <a:t>CTS</a:t>
                      </a:r>
                      <a:endParaRPr lang="zh-TW" altLang="en-US" sz="2000"/>
                    </a:p>
                  </a:txBody>
                  <a:tcPr marL="121920" marR="121920" marT="60960" marB="60960"/>
                </a:tc>
                <a:tc>
                  <a:txBody>
                    <a:bodyPr/>
                    <a:lstStyle/>
                    <a:p>
                      <a:r>
                        <a:rPr lang="en-US" altLang="zh-TW" sz="2000"/>
                        <a:t>-</a:t>
                      </a:r>
                      <a:endParaRPr lang="zh-TW" altLang="en-US" sz="2000"/>
                    </a:p>
                  </a:txBody>
                  <a:tcPr marL="121920" marR="121920" marT="60960" marB="60960"/>
                </a:tc>
                <a:tc>
                  <a:txBody>
                    <a:bodyPr/>
                    <a:lstStyle/>
                    <a:p>
                      <a:r>
                        <a:rPr lang="en-US" altLang="zh-TW" sz="2000"/>
                        <a:t>-</a:t>
                      </a:r>
                      <a:endParaRPr lang="zh-TW" altLang="en-US" sz="2000"/>
                    </a:p>
                  </a:txBody>
                  <a:tcPr marL="121920" marR="121920" marT="60960" marB="60960"/>
                </a:tc>
                <a:tc>
                  <a:txBody>
                    <a:bodyPr/>
                    <a:lstStyle/>
                    <a:p>
                      <a:r>
                        <a:rPr lang="en-US" altLang="zh-TW" sz="2000" dirty="0"/>
                        <a:t>-</a:t>
                      </a:r>
                      <a:endParaRPr lang="zh-TW" altLang="en-US" sz="2000" dirty="0"/>
                    </a:p>
                  </a:txBody>
                  <a:tcPr marL="121920" marR="121920" marT="60960" marB="60960"/>
                </a:tc>
                <a:extLst>
                  <a:ext uri="{0D108BD9-81ED-4DB2-BD59-A6C34878D82A}">
                    <a16:rowId xmlns:a16="http://schemas.microsoft.com/office/drawing/2014/main" val="515704730"/>
                  </a:ext>
                </a:extLst>
              </a:tr>
            </a:tbl>
          </a:graphicData>
        </a:graphic>
      </p:graphicFrame>
    </p:spTree>
    <p:extLst>
      <p:ext uri="{BB962C8B-B14F-4D97-AF65-F5344CB8AC3E}">
        <p14:creationId xmlns:p14="http://schemas.microsoft.com/office/powerpoint/2010/main" val="41708223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內容版面配置區 1">
            <a:extLst>
              <a:ext uri="{FF2B5EF4-FFF2-40B4-BE49-F238E27FC236}">
                <a16:creationId xmlns:a16="http://schemas.microsoft.com/office/drawing/2014/main" id="{53BF9C1F-528C-5E1E-7953-B4153CE3FFF1}"/>
              </a:ext>
            </a:extLst>
          </p:cNvPr>
          <p:cNvSpPr txBox="1">
            <a:spLocks/>
          </p:cNvSpPr>
          <p:nvPr/>
        </p:nvSpPr>
        <p:spPr>
          <a:xfrm>
            <a:off x="609600" y="2400301"/>
            <a:ext cx="10051645" cy="26543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TW" dirty="0"/>
              <a:t>USB2.0 Type A</a:t>
            </a:r>
          </a:p>
          <a:p>
            <a:r>
              <a:rPr lang="en-US" altLang="zh-TW" dirty="0"/>
              <a:t>USB3.2 Gen1 - (</a:t>
            </a:r>
            <a:r>
              <a:rPr lang="en-US" altLang="zh-TW" dirty="0">
                <a:solidFill>
                  <a:srgbClr val="FF0000"/>
                </a:solidFill>
              </a:rPr>
              <a:t>5Gps</a:t>
            </a:r>
            <a:r>
              <a:rPr lang="en-US" altLang="zh-TW" dirty="0"/>
              <a:t>) Type A (also called as USB 3.0)</a:t>
            </a:r>
          </a:p>
          <a:p>
            <a:r>
              <a:rPr lang="en-US" altLang="zh-TW" dirty="0"/>
              <a:t>Number of USB Ports:</a:t>
            </a:r>
          </a:p>
          <a:p>
            <a:pPr lvl="1"/>
            <a:r>
              <a:rPr lang="en-US" altLang="zh-TW" dirty="0"/>
              <a:t>DRP: 3 x USB 3.0</a:t>
            </a:r>
          </a:p>
          <a:p>
            <a:pPr lvl="1"/>
            <a:r>
              <a:rPr lang="en-US" altLang="zh-TW" dirty="0"/>
              <a:t>RKP: 3 x USB 3.0</a:t>
            </a:r>
          </a:p>
          <a:p>
            <a:pPr lvl="1"/>
            <a:r>
              <a:rPr lang="en-US" altLang="zh-TW" dirty="0"/>
              <a:t>BXP: 2 x USB 3.0 + 4 x USB 2.0</a:t>
            </a:r>
            <a:endParaRPr lang="zh-TW" altLang="en-US" dirty="0"/>
          </a:p>
        </p:txBody>
      </p:sp>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a:bodyPr>
          <a:lstStyle/>
          <a:p>
            <a:r>
              <a:rPr lang="en-US" altLang="zh-TW" sz="3600" dirty="0"/>
              <a:t>USB Interfaces</a:t>
            </a:r>
          </a:p>
        </p:txBody>
      </p:sp>
    </p:spTree>
    <p:extLst>
      <p:ext uri="{BB962C8B-B14F-4D97-AF65-F5344CB8AC3E}">
        <p14:creationId xmlns:p14="http://schemas.microsoft.com/office/powerpoint/2010/main" val="1483556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8CF8AE35-5F35-1246-B073-BFC0C9266630}"/>
              </a:ext>
            </a:extLst>
          </p:cNvPr>
          <p:cNvSpPr>
            <a:spLocks noGrp="1"/>
          </p:cNvSpPr>
          <p:nvPr>
            <p:ph idx="1"/>
          </p:nvPr>
        </p:nvSpPr>
        <p:spPr>
          <a:xfrm>
            <a:off x="609600" y="2079057"/>
            <a:ext cx="10972800" cy="4029655"/>
          </a:xfrm>
        </p:spPr>
        <p:txBody>
          <a:bodyPr/>
          <a:lstStyle/>
          <a:p>
            <a:endParaRPr lang="en-US" altLang="zh-TW" dirty="0"/>
          </a:p>
          <a:p>
            <a:pPr>
              <a:lnSpc>
                <a:spcPct val="150000"/>
              </a:lnSpc>
            </a:pPr>
            <a:r>
              <a:rPr lang="en-US" altLang="zh-TW" dirty="0" err="1"/>
              <a:t>mPCIe</a:t>
            </a:r>
            <a:endParaRPr lang="en-US" altLang="zh-TW" dirty="0"/>
          </a:p>
          <a:p>
            <a:pPr>
              <a:lnSpc>
                <a:spcPct val="150000"/>
              </a:lnSpc>
            </a:pPr>
            <a:r>
              <a:rPr lang="en-US" altLang="zh-TW" dirty="0"/>
              <a:t>M.2 storage</a:t>
            </a:r>
          </a:p>
          <a:p>
            <a:pPr>
              <a:lnSpc>
                <a:spcPct val="150000"/>
              </a:lnSpc>
            </a:pPr>
            <a:r>
              <a:rPr lang="en-US" altLang="zh-TW" dirty="0"/>
              <a:t>Wi-Fi module</a:t>
            </a:r>
          </a:p>
          <a:p>
            <a:pPr>
              <a:lnSpc>
                <a:spcPct val="150000"/>
              </a:lnSpc>
            </a:pPr>
            <a:r>
              <a:rPr lang="en-US" altLang="zh-TW" dirty="0"/>
              <a:t>Cellular module</a:t>
            </a:r>
          </a:p>
          <a:p>
            <a:pPr marL="0" indent="0">
              <a:buNone/>
            </a:pPr>
            <a:endParaRPr lang="en-US" altLang="zh-TW" dirty="0"/>
          </a:p>
          <a:p>
            <a:endParaRPr lang="en-US" altLang="zh-TW" dirty="0"/>
          </a:p>
          <a:p>
            <a:endParaRPr lang="zh-TW" altLang="en-US" dirty="0"/>
          </a:p>
        </p:txBody>
      </p:sp>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a:bodyPr>
          <a:lstStyle/>
          <a:p>
            <a:r>
              <a:rPr lang="en-US" altLang="zh-TW" sz="3600" dirty="0"/>
              <a:t>Interfaces </a:t>
            </a:r>
            <a:r>
              <a:rPr lang="en-US" altLang="zh-TW" sz="3600" u="sng" dirty="0"/>
              <a:t>not included</a:t>
            </a:r>
            <a:endParaRPr lang="zh-TW" altLang="en-US" sz="3600" u="sng" dirty="0"/>
          </a:p>
        </p:txBody>
      </p:sp>
      <p:sp>
        <p:nvSpPr>
          <p:cNvPr id="2" name="標題 1">
            <a:extLst>
              <a:ext uri="{FF2B5EF4-FFF2-40B4-BE49-F238E27FC236}">
                <a16:creationId xmlns:a16="http://schemas.microsoft.com/office/drawing/2014/main" id="{1E0D5D13-5A0C-0A68-03F9-E24A6EBA1109}"/>
              </a:ext>
            </a:extLst>
          </p:cNvPr>
          <p:cNvSpPr txBox="1">
            <a:spLocks/>
          </p:cNvSpPr>
          <p:nvPr/>
        </p:nvSpPr>
        <p:spPr>
          <a:xfrm>
            <a:off x="574646" y="1028701"/>
            <a:ext cx="5922407"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400" b="1" kern="1200">
                <a:solidFill>
                  <a:schemeClr val="tx2"/>
                </a:solidFill>
                <a:latin typeface="+mj-lt"/>
                <a:ea typeface="+mj-ea"/>
                <a:cs typeface="+mj-cs"/>
              </a:defRPr>
            </a:lvl1pPr>
          </a:lstStyle>
          <a:p>
            <a:endParaRPr lang="zh-TW" altLang="en-US" sz="2800" u="sng" dirty="0"/>
          </a:p>
        </p:txBody>
      </p:sp>
      <p:cxnSp>
        <p:nvCxnSpPr>
          <p:cNvPr id="6" name="Straight Connector 5">
            <a:extLst>
              <a:ext uri="{FF2B5EF4-FFF2-40B4-BE49-F238E27FC236}">
                <a16:creationId xmlns:a16="http://schemas.microsoft.com/office/drawing/2014/main" id="{0997C9AD-A50D-2FB2-A9F5-36DD2FD254D3}"/>
              </a:ext>
            </a:extLst>
          </p:cNvPr>
          <p:cNvCxnSpPr>
            <a:cxnSpLocks/>
          </p:cNvCxnSpPr>
          <p:nvPr/>
        </p:nvCxnSpPr>
        <p:spPr>
          <a:xfrm flipH="1">
            <a:off x="574646" y="2602523"/>
            <a:ext cx="3165231" cy="275492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42EB865-6AE6-6859-D8EC-BBDD19C6D298}"/>
              </a:ext>
            </a:extLst>
          </p:cNvPr>
          <p:cNvCxnSpPr>
            <a:cxnSpLocks/>
          </p:cNvCxnSpPr>
          <p:nvPr/>
        </p:nvCxnSpPr>
        <p:spPr>
          <a:xfrm>
            <a:off x="609600" y="2602522"/>
            <a:ext cx="3165231" cy="275492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947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內容版面配置區 3">
            <a:extLst>
              <a:ext uri="{FF2B5EF4-FFF2-40B4-BE49-F238E27FC236}">
                <a16:creationId xmlns:a16="http://schemas.microsoft.com/office/drawing/2014/main" id="{C31CD7B7-9D63-211D-262F-17C378F26A15}"/>
              </a:ext>
            </a:extLst>
          </p:cNvPr>
          <p:cNvGraphicFramePr>
            <a:graphicFrameLocks noGrp="1"/>
          </p:cNvGraphicFramePr>
          <p:nvPr>
            <p:ph idx="1"/>
            <p:extLst>
              <p:ext uri="{D42A27DB-BD31-4B8C-83A1-F6EECF244321}">
                <p14:modId xmlns:p14="http://schemas.microsoft.com/office/powerpoint/2010/main" val="2446144578"/>
              </p:ext>
            </p:extLst>
          </p:nvPr>
        </p:nvGraphicFramePr>
        <p:xfrm>
          <a:off x="988903" y="1113042"/>
          <a:ext cx="10214193" cy="4246880"/>
        </p:xfrm>
        <a:graphic>
          <a:graphicData uri="http://schemas.openxmlformats.org/drawingml/2006/table">
            <a:tbl>
              <a:tblPr>
                <a:tableStyleId>{0660B408-B3CF-4A94-85FC-2B1E0A45F4A2}</a:tableStyleId>
              </a:tblPr>
              <a:tblGrid>
                <a:gridCol w="1403482">
                  <a:extLst>
                    <a:ext uri="{9D8B030D-6E8A-4147-A177-3AD203B41FA5}">
                      <a16:colId xmlns:a16="http://schemas.microsoft.com/office/drawing/2014/main" val="1034049279"/>
                    </a:ext>
                  </a:extLst>
                </a:gridCol>
                <a:gridCol w="1626746">
                  <a:extLst>
                    <a:ext uri="{9D8B030D-6E8A-4147-A177-3AD203B41FA5}">
                      <a16:colId xmlns:a16="http://schemas.microsoft.com/office/drawing/2014/main" val="1930174"/>
                    </a:ext>
                  </a:extLst>
                </a:gridCol>
                <a:gridCol w="3046697">
                  <a:extLst>
                    <a:ext uri="{9D8B030D-6E8A-4147-A177-3AD203B41FA5}">
                      <a16:colId xmlns:a16="http://schemas.microsoft.com/office/drawing/2014/main" val="1503011199"/>
                    </a:ext>
                  </a:extLst>
                </a:gridCol>
                <a:gridCol w="1877195">
                  <a:extLst>
                    <a:ext uri="{9D8B030D-6E8A-4147-A177-3AD203B41FA5}">
                      <a16:colId xmlns:a16="http://schemas.microsoft.com/office/drawing/2014/main" val="523915212"/>
                    </a:ext>
                  </a:extLst>
                </a:gridCol>
                <a:gridCol w="2260073">
                  <a:extLst>
                    <a:ext uri="{9D8B030D-6E8A-4147-A177-3AD203B41FA5}">
                      <a16:colId xmlns:a16="http://schemas.microsoft.com/office/drawing/2014/main" val="3482718973"/>
                    </a:ext>
                  </a:extLst>
                </a:gridCol>
              </a:tblGrid>
              <a:tr h="409889">
                <a:tc>
                  <a:txBody>
                    <a:bodyPr/>
                    <a:lstStyle/>
                    <a:p>
                      <a:pPr algn="l" fontAlgn="ctr"/>
                      <a:r>
                        <a:rPr lang="en-US" sz="1200" b="0" u="none" strike="noStrike" dirty="0">
                          <a:solidFill>
                            <a:schemeClr val="tx1"/>
                          </a:solidFill>
                          <a:effectLst/>
                        </a:rPr>
                        <a:t>Model Series</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l" fontAlgn="ctr"/>
                      <a:r>
                        <a:rPr lang="en-US" sz="1200" b="0" u="none" strike="noStrike" dirty="0">
                          <a:solidFill>
                            <a:schemeClr val="tx1"/>
                          </a:solidFill>
                          <a:effectLst/>
                        </a:rPr>
                        <a:t>Model Name</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l" fontAlgn="ctr"/>
                      <a:r>
                        <a:rPr lang="en-US" sz="1200" b="0" u="none" strike="noStrike" dirty="0">
                          <a:solidFill>
                            <a:schemeClr val="tx1"/>
                          </a:solidFill>
                          <a:effectLst/>
                        </a:rPr>
                        <a:t>CPU Info</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l" fontAlgn="ctr"/>
                      <a:r>
                        <a:rPr lang="en-US" sz="1200" b="0" u="none" strike="noStrike" dirty="0">
                          <a:solidFill>
                            <a:schemeClr val="tx1"/>
                          </a:solidFill>
                          <a:effectLst/>
                        </a:rPr>
                        <a:t>UL Test report</a:t>
                      </a:r>
                    </a:p>
                    <a:p>
                      <a:pPr algn="l" fontAlgn="ctr"/>
                      <a:r>
                        <a:rPr lang="en-US" sz="1200" b="0" u="none" strike="noStrike" dirty="0">
                          <a:solidFill>
                            <a:schemeClr val="tx1"/>
                          </a:solidFill>
                          <a:effectLst/>
                        </a:rPr>
                        <a:t>Power consumption(Max.)</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l" fontAlgn="ctr"/>
                      <a:r>
                        <a:rPr lang="en-US" sz="1200" b="0" u="none" strike="noStrike">
                          <a:solidFill>
                            <a:schemeClr val="tx1"/>
                          </a:solidFill>
                          <a:effectLst/>
                        </a:rPr>
                        <a:t>Adapter Suggestion</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3733310367"/>
                  </a:ext>
                </a:extLst>
              </a:tr>
              <a:tr h="233074">
                <a:tc>
                  <a:txBody>
                    <a:bodyPr/>
                    <a:lstStyle/>
                    <a:p>
                      <a:pPr algn="l" fontAlgn="ctr"/>
                      <a:r>
                        <a:rPr lang="en-US" sz="1200" b="0" u="none" strike="noStrike">
                          <a:solidFill>
                            <a:schemeClr val="tx1"/>
                          </a:solidFill>
                          <a:effectLst/>
                        </a:rPr>
                        <a:t>BXP-C100</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BXP-C100-C1</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Intel® Celeron 6305E</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rowSpan="3">
                  <a:txBody>
                    <a:bodyPr/>
                    <a:lstStyle/>
                    <a:p>
                      <a:pPr algn="l" fontAlgn="ctr"/>
                      <a:r>
                        <a:rPr lang="en-US" sz="1200" b="0" u="none" strike="noStrike" dirty="0">
                          <a:solidFill>
                            <a:schemeClr val="tx1"/>
                          </a:solidFill>
                          <a:effectLst/>
                        </a:rPr>
                        <a:t> 75W(12V/6.25A)</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rowSpan="15">
                  <a:txBody>
                    <a:bodyPr/>
                    <a:lstStyle/>
                    <a:p>
                      <a:pPr algn="ctr" fontAlgn="ctr"/>
                      <a:r>
                        <a:rPr lang="en-US" sz="1200" b="0" u="none" strike="noStrike" dirty="0">
                          <a:solidFill>
                            <a:schemeClr val="tx1"/>
                          </a:solidFill>
                          <a:effectLst/>
                        </a:rPr>
                        <a:t>90W Adapter</a:t>
                      </a:r>
                    </a:p>
                    <a:p>
                      <a:pPr algn="ctr" fontAlgn="ctr"/>
                      <a:r>
                        <a:rPr lang="en-US" sz="1200" b="0" u="none" strike="noStrike" dirty="0">
                          <a:solidFill>
                            <a:schemeClr val="tx1"/>
                          </a:solidFill>
                          <a:effectLst/>
                        </a:rPr>
                        <a:t>12-24V</a:t>
                      </a: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54889924"/>
                  </a:ext>
                </a:extLst>
              </a:tr>
              <a:tr h="233074">
                <a:tc>
                  <a:txBody>
                    <a:bodyPr/>
                    <a:lstStyle/>
                    <a:p>
                      <a:pPr algn="l" fontAlgn="ct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BXP-C100-C5</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dirty="0">
                          <a:solidFill>
                            <a:schemeClr val="tx1"/>
                          </a:solidFill>
                          <a:effectLst/>
                        </a:rPr>
                        <a:t>Intel® Core™ Processor i5-1145G7E</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a:noFill/>
                    </a:lnB>
                    <a:solidFill>
                      <a:srgbClr val="F2F2F2"/>
                    </a:solidFill>
                  </a:tcPr>
                </a:tc>
                <a:tc vMerge="1">
                  <a:txBody>
                    <a:bodyPr/>
                    <a:lstStyle/>
                    <a:p>
                      <a:endParaRPr lang="zh-TW" altLang="en-US"/>
                    </a:p>
                  </a:txBody>
                  <a:tcPr/>
                </a:tc>
                <a:extLst>
                  <a:ext uri="{0D108BD9-81ED-4DB2-BD59-A6C34878D82A}">
                    <a16:rowId xmlns:a16="http://schemas.microsoft.com/office/drawing/2014/main" val="966789857"/>
                  </a:ext>
                </a:extLst>
              </a:tr>
              <a:tr h="233074">
                <a:tc>
                  <a:txBody>
                    <a:bodyPr/>
                    <a:lstStyle/>
                    <a:p>
                      <a:pPr algn="l" fontAlgn="ct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BXP-C100-C7</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dirty="0">
                          <a:solidFill>
                            <a:schemeClr val="tx1"/>
                          </a:solidFill>
                          <a:effectLst/>
                        </a:rPr>
                        <a:t>Intel® Core™ Processor i7-1185G7E</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a:noFill/>
                    </a:lnB>
                    <a:solidFill>
                      <a:srgbClr val="F2F2F2"/>
                    </a:solidFill>
                  </a:tcPr>
                </a:tc>
                <a:tc vMerge="1">
                  <a:txBody>
                    <a:bodyPr/>
                    <a:lstStyle/>
                    <a:p>
                      <a:endParaRPr lang="zh-TW" altLang="en-US"/>
                    </a:p>
                  </a:txBody>
                  <a:tcPr/>
                </a:tc>
                <a:extLst>
                  <a:ext uri="{0D108BD9-81ED-4DB2-BD59-A6C34878D82A}">
                    <a16:rowId xmlns:a16="http://schemas.microsoft.com/office/drawing/2014/main" val="943016435"/>
                  </a:ext>
                </a:extLst>
              </a:tr>
              <a:tr h="233074">
                <a:tc>
                  <a:txBody>
                    <a:bodyPr/>
                    <a:lstStyle/>
                    <a:p>
                      <a:pPr algn="l" fontAlgn="ctr"/>
                      <a:r>
                        <a:rPr lang="en-US" sz="1200" b="0" u="none" strike="noStrike">
                          <a:solidFill>
                            <a:schemeClr val="tx1"/>
                          </a:solidFill>
                          <a:effectLst/>
                        </a:rPr>
                        <a:t>BXP-A100</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BXP-A100-E2</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Intel Atom® x6211E Processor </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rowSpan="2">
                  <a:txBody>
                    <a:bodyPr/>
                    <a:lstStyle/>
                    <a:p>
                      <a:pPr algn="l" fontAlgn="ctr"/>
                      <a:r>
                        <a:rPr lang="en-US" sz="1200" b="0" u="none" strike="noStrike" dirty="0">
                          <a:solidFill>
                            <a:schemeClr val="tx1"/>
                          </a:solidFill>
                          <a:effectLst/>
                        </a:rPr>
                        <a:t> 58.2W(12V/4.85A)</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47334965"/>
                  </a:ext>
                </a:extLst>
              </a:tr>
              <a:tr h="233074">
                <a:tc>
                  <a:txBody>
                    <a:bodyPr/>
                    <a:lstStyle/>
                    <a:p>
                      <a:pPr algn="l" fontAlgn="ct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BXP-A100-E4</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dirty="0">
                          <a:solidFill>
                            <a:schemeClr val="tx1"/>
                          </a:solidFill>
                          <a:effectLst/>
                        </a:rPr>
                        <a:t>Intel Atom® x6245E Processor </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2F2F2"/>
                    </a:solidFill>
                  </a:tcPr>
                </a:tc>
                <a:tc vMerge="1">
                  <a:txBody>
                    <a:bodyPr/>
                    <a:lstStyle/>
                    <a:p>
                      <a:endParaRPr lang="zh-TW" altLang="en-US"/>
                    </a:p>
                  </a:txBody>
                  <a:tcPr/>
                </a:tc>
                <a:extLst>
                  <a:ext uri="{0D108BD9-81ED-4DB2-BD59-A6C34878D82A}">
                    <a16:rowId xmlns:a16="http://schemas.microsoft.com/office/drawing/2014/main" val="880626791"/>
                  </a:ext>
                </a:extLst>
              </a:tr>
              <a:tr h="233074">
                <a:tc>
                  <a:txBody>
                    <a:bodyPr/>
                    <a:lstStyle/>
                    <a:p>
                      <a:pPr algn="l" fontAlgn="ctr"/>
                      <a:r>
                        <a:rPr lang="en-US" sz="1200" b="0" u="none" strike="noStrike">
                          <a:solidFill>
                            <a:schemeClr val="tx1"/>
                          </a:solidFill>
                          <a:effectLst/>
                        </a:rPr>
                        <a:t>DRP-C100</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DRP-C100-C1</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Intel® Celeron 6305E</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rowSpan="3">
                  <a:txBody>
                    <a:bodyPr/>
                    <a:lstStyle/>
                    <a:p>
                      <a:pPr algn="l" fontAlgn="ctr"/>
                      <a:r>
                        <a:rPr lang="en-US" sz="1200" b="0" u="none" strike="noStrike" dirty="0">
                          <a:solidFill>
                            <a:schemeClr val="tx1"/>
                          </a:solidFill>
                          <a:effectLst/>
                        </a:rPr>
                        <a:t> 68.16W(12V/5.68A)</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3972476460"/>
                  </a:ext>
                </a:extLst>
              </a:tr>
              <a:tr h="233074">
                <a:tc>
                  <a:txBody>
                    <a:bodyPr/>
                    <a:lstStyle/>
                    <a:p>
                      <a:pPr algn="l" fontAlgn="ct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dirty="0">
                          <a:solidFill>
                            <a:schemeClr val="tx1"/>
                          </a:solidFill>
                          <a:effectLst/>
                        </a:rPr>
                        <a:t>DRP-C100-C5</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dirty="0">
                          <a:solidFill>
                            <a:schemeClr val="tx1"/>
                          </a:solidFill>
                          <a:effectLst/>
                        </a:rPr>
                        <a:t>Intel® Core™ Processor i5-1145G7E</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a:noFill/>
                    </a:lnB>
                    <a:solidFill>
                      <a:srgbClr val="F2F2F2"/>
                    </a:solidFill>
                  </a:tcPr>
                </a:tc>
                <a:tc vMerge="1">
                  <a:txBody>
                    <a:bodyPr/>
                    <a:lstStyle/>
                    <a:p>
                      <a:endParaRPr lang="zh-TW" altLang="en-US"/>
                    </a:p>
                  </a:txBody>
                  <a:tcPr/>
                </a:tc>
                <a:extLst>
                  <a:ext uri="{0D108BD9-81ED-4DB2-BD59-A6C34878D82A}">
                    <a16:rowId xmlns:a16="http://schemas.microsoft.com/office/drawing/2014/main" val="591371787"/>
                  </a:ext>
                </a:extLst>
              </a:tr>
              <a:tr h="233074">
                <a:tc>
                  <a:txBody>
                    <a:bodyPr/>
                    <a:lstStyle/>
                    <a:p>
                      <a:pPr algn="l" fontAlgn="ct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DRP-C100-C7</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Intel® Core™ Processor i7-1185G7E</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a:noFill/>
                    </a:lnB>
                    <a:solidFill>
                      <a:srgbClr val="F2F2F2"/>
                    </a:solidFill>
                  </a:tcPr>
                </a:tc>
                <a:tc vMerge="1">
                  <a:txBody>
                    <a:bodyPr/>
                    <a:lstStyle/>
                    <a:p>
                      <a:endParaRPr lang="zh-TW" altLang="en-US"/>
                    </a:p>
                  </a:txBody>
                  <a:tcPr/>
                </a:tc>
                <a:extLst>
                  <a:ext uri="{0D108BD9-81ED-4DB2-BD59-A6C34878D82A}">
                    <a16:rowId xmlns:a16="http://schemas.microsoft.com/office/drawing/2014/main" val="1934851425"/>
                  </a:ext>
                </a:extLst>
              </a:tr>
              <a:tr h="233074">
                <a:tc>
                  <a:txBody>
                    <a:bodyPr/>
                    <a:lstStyle/>
                    <a:p>
                      <a:pPr algn="l" fontAlgn="ctr"/>
                      <a:r>
                        <a:rPr lang="en-US" sz="1200" b="0" u="none" strike="noStrike">
                          <a:solidFill>
                            <a:schemeClr val="tx1"/>
                          </a:solidFill>
                          <a:effectLst/>
                        </a:rPr>
                        <a:t>DRP-A100</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DRP-A100-E2</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Intel Atom® x6211E Processor </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rowSpan="2">
                  <a:txBody>
                    <a:bodyPr/>
                    <a:lstStyle/>
                    <a:p>
                      <a:pPr algn="l" fontAlgn="ctr"/>
                      <a:r>
                        <a:rPr lang="en-US" sz="1200" b="0" u="none" strike="noStrike" dirty="0">
                          <a:solidFill>
                            <a:schemeClr val="tx1"/>
                          </a:solidFill>
                          <a:effectLst/>
                        </a:rPr>
                        <a:t> 49.2W(12V/4.1A)</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27797793"/>
                  </a:ext>
                </a:extLst>
              </a:tr>
              <a:tr h="233074">
                <a:tc>
                  <a:txBody>
                    <a:bodyPr/>
                    <a:lstStyle/>
                    <a:p>
                      <a:pPr algn="l" fontAlgn="ct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DRP-A100-E4</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Intel Atom® x6245E Processor </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2F2F2"/>
                    </a:solidFill>
                  </a:tcPr>
                </a:tc>
                <a:tc vMerge="1">
                  <a:txBody>
                    <a:bodyPr/>
                    <a:lstStyle/>
                    <a:p>
                      <a:endParaRPr lang="zh-TW" altLang="en-US"/>
                    </a:p>
                  </a:txBody>
                  <a:tcPr/>
                </a:tc>
                <a:extLst>
                  <a:ext uri="{0D108BD9-81ED-4DB2-BD59-A6C34878D82A}">
                    <a16:rowId xmlns:a16="http://schemas.microsoft.com/office/drawing/2014/main" val="2059308278"/>
                  </a:ext>
                </a:extLst>
              </a:tr>
              <a:tr h="233074">
                <a:tc>
                  <a:txBody>
                    <a:bodyPr/>
                    <a:lstStyle/>
                    <a:p>
                      <a:pPr algn="l" fontAlgn="ctr"/>
                      <a:r>
                        <a:rPr lang="en-US" sz="1200" b="0" u="none" strike="noStrike">
                          <a:solidFill>
                            <a:schemeClr val="tx1"/>
                          </a:solidFill>
                          <a:effectLst/>
                        </a:rPr>
                        <a:t>RKP-C110</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RKP-C110-C1</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Intel® Celeron 6305E</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rowSpan="3">
                  <a:txBody>
                    <a:bodyPr/>
                    <a:lstStyle/>
                    <a:p>
                      <a:pPr algn="l" fontAlgn="ctr"/>
                      <a:r>
                        <a:rPr lang="en-US" sz="1200" b="0" u="none" strike="noStrike" dirty="0">
                          <a:solidFill>
                            <a:schemeClr val="tx1"/>
                          </a:solidFill>
                          <a:effectLst/>
                        </a:rPr>
                        <a:t> 68.7W(12V/5.725A)</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1705236713"/>
                  </a:ext>
                </a:extLst>
              </a:tr>
              <a:tr h="233074">
                <a:tc>
                  <a:txBody>
                    <a:bodyPr/>
                    <a:lstStyle/>
                    <a:p>
                      <a:pPr algn="l" fontAlgn="ct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RKP-C110-C5</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dirty="0">
                          <a:solidFill>
                            <a:schemeClr val="tx1"/>
                          </a:solidFill>
                          <a:effectLst/>
                        </a:rPr>
                        <a:t>Intel® Core™ Processor i5-1145G7E</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a:noFill/>
                    </a:lnB>
                    <a:solidFill>
                      <a:srgbClr val="F2F2F2"/>
                    </a:solidFill>
                  </a:tcPr>
                </a:tc>
                <a:tc vMerge="1">
                  <a:txBody>
                    <a:bodyPr/>
                    <a:lstStyle/>
                    <a:p>
                      <a:endParaRPr lang="zh-TW" altLang="en-US"/>
                    </a:p>
                  </a:txBody>
                  <a:tcPr/>
                </a:tc>
                <a:extLst>
                  <a:ext uri="{0D108BD9-81ED-4DB2-BD59-A6C34878D82A}">
                    <a16:rowId xmlns:a16="http://schemas.microsoft.com/office/drawing/2014/main" val="2725989388"/>
                  </a:ext>
                </a:extLst>
              </a:tr>
              <a:tr h="233074">
                <a:tc>
                  <a:txBody>
                    <a:bodyPr/>
                    <a:lstStyle/>
                    <a:p>
                      <a:pPr algn="l" fontAlgn="ct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RKP-C110-C7</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dirty="0">
                          <a:solidFill>
                            <a:schemeClr val="tx1"/>
                          </a:solidFill>
                          <a:effectLst/>
                        </a:rPr>
                        <a:t>Intel® Core™ Processor i7-1185G7E</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a:noFill/>
                    </a:lnB>
                    <a:solidFill>
                      <a:srgbClr val="F2F2F2"/>
                    </a:solidFill>
                  </a:tcPr>
                </a:tc>
                <a:tc vMerge="1">
                  <a:txBody>
                    <a:bodyPr/>
                    <a:lstStyle/>
                    <a:p>
                      <a:endParaRPr lang="zh-TW" altLang="en-US"/>
                    </a:p>
                  </a:txBody>
                  <a:tcPr/>
                </a:tc>
                <a:extLst>
                  <a:ext uri="{0D108BD9-81ED-4DB2-BD59-A6C34878D82A}">
                    <a16:rowId xmlns:a16="http://schemas.microsoft.com/office/drawing/2014/main" val="3342347258"/>
                  </a:ext>
                </a:extLst>
              </a:tr>
              <a:tr h="233074">
                <a:tc>
                  <a:txBody>
                    <a:bodyPr/>
                    <a:lstStyle/>
                    <a:p>
                      <a:pPr algn="l" fontAlgn="ctr"/>
                      <a:r>
                        <a:rPr lang="en-US" sz="1200" b="0" u="none" strike="noStrike">
                          <a:solidFill>
                            <a:schemeClr val="tx1"/>
                          </a:solidFill>
                          <a:effectLst/>
                        </a:rPr>
                        <a:t>RKP-A110</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RKP-A110-E2</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dirty="0">
                          <a:solidFill>
                            <a:schemeClr val="tx1"/>
                          </a:solidFill>
                          <a:effectLst/>
                        </a:rPr>
                        <a:t>Intel Atom® x6211E Processor </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rowSpan="2">
                  <a:txBody>
                    <a:bodyPr/>
                    <a:lstStyle/>
                    <a:p>
                      <a:pPr algn="l" fontAlgn="ctr"/>
                      <a:r>
                        <a:rPr lang="en-US" sz="1200" b="0" u="none" strike="noStrike" dirty="0">
                          <a:solidFill>
                            <a:schemeClr val="tx1"/>
                          </a:solidFill>
                          <a:effectLst/>
                        </a:rPr>
                        <a:t> 53.76W (12V/4.48A)</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312804838"/>
                  </a:ext>
                </a:extLst>
              </a:tr>
              <a:tr h="233074">
                <a:tc>
                  <a:txBody>
                    <a:bodyPr/>
                    <a:lstStyle/>
                    <a:p>
                      <a:pPr algn="l" fontAlgn="ct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a:solidFill>
                            <a:schemeClr val="tx1"/>
                          </a:solidFill>
                          <a:effectLst/>
                        </a:rPr>
                        <a:t>RKP-A110-E4</a:t>
                      </a:r>
                      <a:endParaRPr lang="en-US" sz="1200" b="0" i="0" u="none" strike="noStrike">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200" b="0" u="none" strike="noStrike" dirty="0">
                          <a:solidFill>
                            <a:schemeClr val="tx1"/>
                          </a:solidFill>
                          <a:effectLst/>
                        </a:rPr>
                        <a:t>Intel Atom® x6245E Processor </a:t>
                      </a:r>
                      <a:endParaRPr lang="en-US" sz="1200" b="0" i="0" u="none" strike="noStrike" dirty="0">
                        <a:solidFill>
                          <a:schemeClr val="tx1"/>
                        </a:solidFill>
                        <a:effectLst/>
                        <a:latin typeface="新細明體" panose="02020500000000000000" pitchFamily="18" charset="-120"/>
                        <a:ea typeface="新細明體" panose="02020500000000000000" pitchFamily="18" charset="-120"/>
                      </a:endParaRPr>
                    </a:p>
                  </a:txBody>
                  <a:tcPr marL="10160" marR="10160" marT="101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vMerge="1">
                  <a:txBody>
                    <a:bodyPr/>
                    <a:lstStyle/>
                    <a:p>
                      <a:pPr algn="l" fontAlgn="ctr"/>
                      <a:endParaRPr lang="en-US" sz="1100" b="0" i="0" u="none" strike="noStrike">
                        <a:solidFill>
                          <a:srgbClr val="000000"/>
                        </a:solidFill>
                        <a:effectLst/>
                        <a:latin typeface="新細明體" panose="02020500000000000000" pitchFamily="18" charset="-120"/>
                        <a:ea typeface="新細明體" panose="02020500000000000000" pitchFamily="18" charset="-120"/>
                      </a:endParaRPr>
                    </a:p>
                  </a:txBody>
                  <a:tcPr marL="7620" marR="7620" marT="762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2F2F2"/>
                    </a:solidFill>
                  </a:tcPr>
                </a:tc>
                <a:tc vMerge="1">
                  <a:txBody>
                    <a:bodyPr/>
                    <a:lstStyle/>
                    <a:p>
                      <a:endParaRPr lang="zh-TW" altLang="en-US"/>
                    </a:p>
                  </a:txBody>
                  <a:tcPr/>
                </a:tc>
                <a:extLst>
                  <a:ext uri="{0D108BD9-81ED-4DB2-BD59-A6C34878D82A}">
                    <a16:rowId xmlns:a16="http://schemas.microsoft.com/office/drawing/2014/main" val="2920793442"/>
                  </a:ext>
                </a:extLst>
              </a:tr>
            </a:tbl>
          </a:graphicData>
        </a:graphic>
      </p:graphicFrame>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fontScale="90000"/>
          </a:bodyPr>
          <a:lstStyle/>
          <a:p>
            <a:r>
              <a:rPr lang="en-US" altLang="zh-TW" sz="3600" dirty="0"/>
              <a:t>Hardware Overview: Power Consumption &amp; Suggestion</a:t>
            </a:r>
          </a:p>
        </p:txBody>
      </p:sp>
      <p:sp>
        <p:nvSpPr>
          <p:cNvPr id="5" name="Action Button: Blank 4">
            <a:hlinkClick r:id="" action="ppaction://noaction" highlightClick="1"/>
            <a:extLst>
              <a:ext uri="{FF2B5EF4-FFF2-40B4-BE49-F238E27FC236}">
                <a16:creationId xmlns:a16="http://schemas.microsoft.com/office/drawing/2014/main" id="{BE5BA6F0-AFF6-63C7-8CBA-02CD870FCD21}"/>
              </a:ext>
            </a:extLst>
          </p:cNvPr>
          <p:cNvSpPr/>
          <p:nvPr/>
        </p:nvSpPr>
        <p:spPr>
          <a:xfrm>
            <a:off x="609599" y="5612355"/>
            <a:ext cx="10972799" cy="569654"/>
          </a:xfrm>
          <a:prstGeom prst="actionButtonBlank">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DE" dirty="0"/>
              <a:t>The DC power source rating is 12 VDC @ 6.65 A or 24 VDC @ 3.30 A</a:t>
            </a:r>
          </a:p>
        </p:txBody>
      </p:sp>
      <p:pic>
        <p:nvPicPr>
          <p:cNvPr id="9" name="Picture 8">
            <a:extLst>
              <a:ext uri="{FF2B5EF4-FFF2-40B4-BE49-F238E27FC236}">
                <a16:creationId xmlns:a16="http://schemas.microsoft.com/office/drawing/2014/main" id="{8E09C7A7-7B82-327D-11C9-06725F9496F7}"/>
              </a:ext>
            </a:extLst>
          </p:cNvPr>
          <p:cNvPicPr>
            <a:picLocks noChangeAspect="1"/>
          </p:cNvPicPr>
          <p:nvPr/>
        </p:nvPicPr>
        <p:blipFill>
          <a:blip r:embed="rId3"/>
          <a:stretch>
            <a:fillRect/>
          </a:stretch>
        </p:blipFill>
        <p:spPr>
          <a:xfrm>
            <a:off x="1355770" y="5672535"/>
            <a:ext cx="523829" cy="449294"/>
          </a:xfrm>
          <a:prstGeom prst="rect">
            <a:avLst/>
          </a:prstGeom>
        </p:spPr>
      </p:pic>
      <p:pic>
        <p:nvPicPr>
          <p:cNvPr id="10" name="Picture 9">
            <a:extLst>
              <a:ext uri="{FF2B5EF4-FFF2-40B4-BE49-F238E27FC236}">
                <a16:creationId xmlns:a16="http://schemas.microsoft.com/office/drawing/2014/main" id="{AF60B6A1-D5DE-49CB-ECCD-D9BA162C5052}"/>
              </a:ext>
            </a:extLst>
          </p:cNvPr>
          <p:cNvPicPr>
            <a:picLocks noChangeAspect="1"/>
          </p:cNvPicPr>
          <p:nvPr/>
        </p:nvPicPr>
        <p:blipFill>
          <a:blip r:embed="rId3"/>
          <a:stretch>
            <a:fillRect/>
          </a:stretch>
        </p:blipFill>
        <p:spPr>
          <a:xfrm>
            <a:off x="10408330" y="5672535"/>
            <a:ext cx="523829" cy="449294"/>
          </a:xfrm>
          <a:prstGeom prst="rect">
            <a:avLst/>
          </a:prstGeom>
        </p:spPr>
      </p:pic>
    </p:spTree>
    <p:extLst>
      <p:ext uri="{BB962C8B-B14F-4D97-AF65-F5344CB8AC3E}">
        <p14:creationId xmlns:p14="http://schemas.microsoft.com/office/powerpoint/2010/main" val="3816286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6" presetClass="entr" presetSubtype="16"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in)">
                                      <p:cBhvr>
                                        <p:cTn id="15" dur="2000"/>
                                        <p:tgtEl>
                                          <p:spTgt spid="9"/>
                                        </p:tgtEl>
                                      </p:cBhvr>
                                    </p:animEffect>
                                  </p:childTnLst>
                                </p:cTn>
                              </p:par>
                              <p:par>
                                <p:cTn id="16" presetID="6"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in)">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AED77-91AB-5658-36A7-90701F5F0EA7}"/>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3384D478-526D-AFD6-8532-CBF1E9CA0AE2}"/>
              </a:ext>
            </a:extLst>
          </p:cNvPr>
          <p:cNvSpPr>
            <a:spLocks noGrp="1"/>
          </p:cNvSpPr>
          <p:nvPr>
            <p:ph type="title"/>
          </p:nvPr>
        </p:nvSpPr>
        <p:spPr/>
        <p:txBody>
          <a:bodyPr/>
          <a:lstStyle/>
          <a:p>
            <a:r>
              <a:rPr lang="en-US" altLang="zh-TW" dirty="0"/>
              <a:t>Agenda</a:t>
            </a:r>
            <a:endParaRPr lang="zh-TW" altLang="en-US" dirty="0"/>
          </a:p>
        </p:txBody>
      </p:sp>
      <p:sp>
        <p:nvSpPr>
          <p:cNvPr id="3" name="內容版面配置區 2">
            <a:extLst>
              <a:ext uri="{FF2B5EF4-FFF2-40B4-BE49-F238E27FC236}">
                <a16:creationId xmlns:a16="http://schemas.microsoft.com/office/drawing/2014/main" id="{77B17A50-1832-42AF-D30B-7A7194D04CF9}"/>
              </a:ext>
            </a:extLst>
          </p:cNvPr>
          <p:cNvSpPr>
            <a:spLocks noGrp="1"/>
          </p:cNvSpPr>
          <p:nvPr>
            <p:ph idx="1"/>
          </p:nvPr>
        </p:nvSpPr>
        <p:spPr>
          <a:xfrm>
            <a:off x="609600" y="1600201"/>
            <a:ext cx="9732264" cy="4525963"/>
          </a:xfrm>
        </p:spPr>
        <p:txBody>
          <a:bodyPr>
            <a:normAutofit/>
          </a:bodyPr>
          <a:lstStyle/>
          <a:p>
            <a:r>
              <a:rPr lang="en-US" altLang="zh-TW" sz="2400" dirty="0">
                <a:solidFill>
                  <a:schemeClr val="bg1">
                    <a:lumMod val="85000"/>
                  </a:schemeClr>
                </a:solidFill>
              </a:rPr>
              <a:t>Introduction to the new Moxa DRP/BXP/RKP Series</a:t>
            </a:r>
          </a:p>
          <a:p>
            <a:r>
              <a:rPr lang="en-US" altLang="zh-TW" sz="2400" dirty="0">
                <a:solidFill>
                  <a:schemeClr val="bg1">
                    <a:lumMod val="85000"/>
                  </a:schemeClr>
                </a:solidFill>
              </a:rPr>
              <a:t>Hardware Overview </a:t>
            </a:r>
          </a:p>
          <a:p>
            <a:r>
              <a:rPr lang="en-US" altLang="zh-TW" sz="2400" dirty="0"/>
              <a:t>BIOS Features</a:t>
            </a:r>
          </a:p>
          <a:p>
            <a:r>
              <a:rPr lang="en-US" altLang="zh-TW" sz="2400" dirty="0">
                <a:solidFill>
                  <a:schemeClr val="bg1">
                    <a:lumMod val="85000"/>
                  </a:schemeClr>
                </a:solidFill>
              </a:rPr>
              <a:t>Windows Licensing and Utility Framework</a:t>
            </a:r>
          </a:p>
          <a:p>
            <a:r>
              <a:rPr lang="en-US" altLang="zh-TW" sz="2400" dirty="0">
                <a:solidFill>
                  <a:schemeClr val="bg1">
                    <a:lumMod val="85000"/>
                  </a:schemeClr>
                </a:solidFill>
              </a:rPr>
              <a:t>Linux Distribution and SDK</a:t>
            </a:r>
          </a:p>
          <a:p>
            <a:r>
              <a:rPr lang="en-US" altLang="zh-TW" sz="2400" dirty="0">
                <a:solidFill>
                  <a:schemeClr val="bg1">
                    <a:lumMod val="85000"/>
                  </a:schemeClr>
                </a:solidFill>
              </a:rPr>
              <a:t>Demo</a:t>
            </a:r>
          </a:p>
          <a:p>
            <a:pPr lvl="1"/>
            <a:r>
              <a:rPr lang="en-US" altLang="zh-TW" sz="2000" dirty="0">
                <a:solidFill>
                  <a:schemeClr val="bg1">
                    <a:lumMod val="85000"/>
                  </a:schemeClr>
                </a:solidFill>
              </a:rPr>
              <a:t>Windows Utilities and Troubleshooting </a:t>
            </a:r>
          </a:p>
          <a:p>
            <a:pPr lvl="1"/>
            <a:r>
              <a:rPr lang="en-US" altLang="zh-TW" sz="2000" dirty="0">
                <a:solidFill>
                  <a:schemeClr val="bg1">
                    <a:lumMod val="85000"/>
                  </a:schemeClr>
                </a:solidFill>
              </a:rPr>
              <a:t>Linux Installation and Troubleshooting</a:t>
            </a:r>
          </a:p>
          <a:p>
            <a:r>
              <a:rPr lang="en-US" altLang="zh-TW" sz="2400" dirty="0">
                <a:solidFill>
                  <a:schemeClr val="bg1">
                    <a:lumMod val="85000"/>
                  </a:schemeClr>
                </a:solidFill>
              </a:rPr>
              <a:t>Summary</a:t>
            </a:r>
          </a:p>
        </p:txBody>
      </p:sp>
    </p:spTree>
    <p:extLst>
      <p:ext uri="{BB962C8B-B14F-4D97-AF65-F5344CB8AC3E}">
        <p14:creationId xmlns:p14="http://schemas.microsoft.com/office/powerpoint/2010/main" val="3805387560"/>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Agenda</a:t>
            </a:r>
            <a:endParaRPr lang="zh-TW" altLang="en-US" dirty="0"/>
          </a:p>
        </p:txBody>
      </p:sp>
      <p:sp>
        <p:nvSpPr>
          <p:cNvPr id="3" name="內容版面配置區 2"/>
          <p:cNvSpPr>
            <a:spLocks noGrp="1"/>
          </p:cNvSpPr>
          <p:nvPr>
            <p:ph idx="1"/>
          </p:nvPr>
        </p:nvSpPr>
        <p:spPr>
          <a:xfrm>
            <a:off x="609600" y="1600201"/>
            <a:ext cx="9732264" cy="4525963"/>
          </a:xfrm>
        </p:spPr>
        <p:txBody>
          <a:bodyPr>
            <a:normAutofit/>
          </a:bodyPr>
          <a:lstStyle/>
          <a:p>
            <a:r>
              <a:rPr lang="en-US" altLang="zh-TW" sz="2400" dirty="0"/>
              <a:t>Introduction to the new Moxa DRP/BXP/RKP Series</a:t>
            </a:r>
          </a:p>
          <a:p>
            <a:r>
              <a:rPr lang="en-US" altLang="zh-TW" sz="2400" dirty="0"/>
              <a:t>Hardware Overview </a:t>
            </a:r>
          </a:p>
          <a:p>
            <a:r>
              <a:rPr lang="en-US" altLang="zh-TW" sz="2400" dirty="0"/>
              <a:t>BIOS Features</a:t>
            </a:r>
          </a:p>
          <a:p>
            <a:r>
              <a:rPr lang="en-US" altLang="zh-TW" sz="2400" dirty="0"/>
              <a:t>Windows Licensing and Utility Framework</a:t>
            </a:r>
          </a:p>
          <a:p>
            <a:r>
              <a:rPr lang="en-US" altLang="zh-TW" sz="2400" dirty="0"/>
              <a:t>Linux Distribution and SDK</a:t>
            </a:r>
          </a:p>
          <a:p>
            <a:r>
              <a:rPr lang="en-US" altLang="zh-TW" sz="2400" dirty="0"/>
              <a:t>Demo</a:t>
            </a:r>
          </a:p>
          <a:p>
            <a:pPr lvl="1"/>
            <a:r>
              <a:rPr lang="en-US" altLang="zh-TW" sz="2000" dirty="0"/>
              <a:t>Windows Utilities and Troubleshooting </a:t>
            </a:r>
          </a:p>
          <a:p>
            <a:pPr lvl="1"/>
            <a:r>
              <a:rPr lang="en-US" altLang="zh-TW" sz="2000" dirty="0"/>
              <a:t>Linux Installation and Troubleshooting</a:t>
            </a:r>
            <a:endParaRPr lang="en-US" altLang="zh-TW" sz="2000" dirty="0">
              <a:solidFill>
                <a:schemeClr val="bg1">
                  <a:lumMod val="65000"/>
                </a:schemeClr>
              </a:solidFill>
            </a:endParaRPr>
          </a:p>
          <a:p>
            <a:r>
              <a:rPr lang="en-US" altLang="zh-TW" sz="2400" dirty="0"/>
              <a:t>Summary </a:t>
            </a:r>
          </a:p>
        </p:txBody>
      </p:sp>
    </p:spTree>
    <p:extLst>
      <p:ext uri="{BB962C8B-B14F-4D97-AF65-F5344CB8AC3E}">
        <p14:creationId xmlns:p14="http://schemas.microsoft.com/office/powerpoint/2010/main" val="3844392500"/>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F4713-CF45-992D-6D47-82F6130C9A78}"/>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ED7F540D-5917-49D2-D468-F83C902940EA}"/>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F1AF28E3-9246-F8BE-7639-C77130F9FB08}"/>
              </a:ext>
            </a:extLst>
          </p:cNvPr>
          <p:cNvSpPr>
            <a:spLocks noGrp="1"/>
          </p:cNvSpPr>
          <p:nvPr>
            <p:ph type="title"/>
          </p:nvPr>
        </p:nvSpPr>
        <p:spPr/>
        <p:txBody>
          <a:bodyPr>
            <a:normAutofit/>
          </a:bodyPr>
          <a:lstStyle/>
          <a:p>
            <a:r>
              <a:rPr lang="en-US" altLang="zh-TW" sz="3600" dirty="0"/>
              <a:t>BIOS Setup Utility: Main</a:t>
            </a:r>
          </a:p>
        </p:txBody>
      </p:sp>
      <p:sp>
        <p:nvSpPr>
          <p:cNvPr id="7" name="內容版面配置區 2">
            <a:extLst>
              <a:ext uri="{FF2B5EF4-FFF2-40B4-BE49-F238E27FC236}">
                <a16:creationId xmlns:a16="http://schemas.microsoft.com/office/drawing/2014/main" id="{68E83624-A380-5006-D02C-96F9F4ECCF9D}"/>
              </a:ext>
            </a:extLst>
          </p:cNvPr>
          <p:cNvSpPr txBox="1">
            <a:spLocks/>
          </p:cNvSpPr>
          <p:nvPr/>
        </p:nvSpPr>
        <p:spPr>
          <a:xfrm>
            <a:off x="609600" y="1600201"/>
            <a:ext cx="10972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TW" dirty="0"/>
              <a:t>Model name</a:t>
            </a:r>
          </a:p>
          <a:p>
            <a:r>
              <a:rPr lang="en-US" altLang="zh-TW" dirty="0"/>
              <a:t>BIOS version</a:t>
            </a:r>
          </a:p>
          <a:p>
            <a:r>
              <a:rPr lang="en-US" altLang="zh-TW" dirty="0"/>
              <a:t>Component information</a:t>
            </a:r>
          </a:p>
          <a:p>
            <a:pPr lvl="1"/>
            <a:r>
              <a:rPr lang="en-US" altLang="zh-TW" dirty="0"/>
              <a:t>CPU</a:t>
            </a:r>
          </a:p>
          <a:p>
            <a:pPr lvl="1"/>
            <a:r>
              <a:rPr lang="en-US" altLang="zh-TW" dirty="0"/>
              <a:t>Memory</a:t>
            </a:r>
          </a:p>
          <a:p>
            <a:r>
              <a:rPr lang="en-US" altLang="zh-TW" dirty="0"/>
              <a:t>System Time &amp; Date</a:t>
            </a:r>
            <a:endParaRPr lang="zh-TW" altLang="en-US" dirty="0"/>
          </a:p>
        </p:txBody>
      </p:sp>
      <p:pic>
        <p:nvPicPr>
          <p:cNvPr id="8" name="圖片 7">
            <a:extLst>
              <a:ext uri="{FF2B5EF4-FFF2-40B4-BE49-F238E27FC236}">
                <a16:creationId xmlns:a16="http://schemas.microsoft.com/office/drawing/2014/main" id="{4EF6F014-4536-814C-11E8-F37B420633D8}"/>
              </a:ext>
            </a:extLst>
          </p:cNvPr>
          <p:cNvPicPr>
            <a:picLocks noChangeAspect="1"/>
          </p:cNvPicPr>
          <p:nvPr/>
        </p:nvPicPr>
        <p:blipFill>
          <a:blip r:embed="rId3"/>
          <a:stretch>
            <a:fillRect/>
          </a:stretch>
        </p:blipFill>
        <p:spPr>
          <a:xfrm>
            <a:off x="5196521" y="1223070"/>
            <a:ext cx="6385879" cy="4791272"/>
          </a:xfrm>
          <a:prstGeom prst="rect">
            <a:avLst/>
          </a:prstGeom>
        </p:spPr>
      </p:pic>
    </p:spTree>
    <p:extLst>
      <p:ext uri="{BB962C8B-B14F-4D97-AF65-F5344CB8AC3E}">
        <p14:creationId xmlns:p14="http://schemas.microsoft.com/office/powerpoint/2010/main" val="40513260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ACAAD-4B2D-9C58-4D9C-CB81A3AC2CA8}"/>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A26982FB-37C0-6609-FAEA-EE147BD45EF4}"/>
              </a:ext>
            </a:extLst>
          </p:cNvPr>
          <p:cNvSpPr>
            <a:spLocks noGrp="1"/>
          </p:cNvSpPr>
          <p:nvPr>
            <p:ph type="title"/>
          </p:nvPr>
        </p:nvSpPr>
        <p:spPr/>
        <p:txBody>
          <a:bodyPr>
            <a:normAutofit/>
          </a:bodyPr>
          <a:lstStyle/>
          <a:p>
            <a:r>
              <a:rPr lang="en-US" altLang="zh-TW" sz="3600" dirty="0"/>
              <a:t>BIOS Setup Utility: Chipset Configuration</a:t>
            </a:r>
          </a:p>
        </p:txBody>
      </p:sp>
      <p:pic>
        <p:nvPicPr>
          <p:cNvPr id="2" name="圖片 7">
            <a:extLst>
              <a:ext uri="{FF2B5EF4-FFF2-40B4-BE49-F238E27FC236}">
                <a16:creationId xmlns:a16="http://schemas.microsoft.com/office/drawing/2014/main" id="{405BE049-1C1E-A5EC-EAB9-C1A9D543F5FF}"/>
              </a:ext>
            </a:extLst>
          </p:cNvPr>
          <p:cNvPicPr>
            <a:picLocks noChangeAspect="1"/>
          </p:cNvPicPr>
          <p:nvPr/>
        </p:nvPicPr>
        <p:blipFill>
          <a:blip r:embed="rId3"/>
          <a:stretch>
            <a:fillRect/>
          </a:stretch>
        </p:blipFill>
        <p:spPr>
          <a:xfrm>
            <a:off x="5246852" y="1268488"/>
            <a:ext cx="6335548" cy="4751661"/>
          </a:xfrm>
          <a:prstGeom prst="rect">
            <a:avLst/>
          </a:prstGeom>
        </p:spPr>
      </p:pic>
      <p:sp>
        <p:nvSpPr>
          <p:cNvPr id="11" name="內容版面配置區 2">
            <a:extLst>
              <a:ext uri="{FF2B5EF4-FFF2-40B4-BE49-F238E27FC236}">
                <a16:creationId xmlns:a16="http://schemas.microsoft.com/office/drawing/2014/main" id="{447834BA-E8B0-125A-0B80-41D9AD4A3D8C}"/>
              </a:ext>
            </a:extLst>
          </p:cNvPr>
          <p:cNvSpPr>
            <a:spLocks noGrp="1"/>
          </p:cNvSpPr>
          <p:nvPr>
            <p:ph idx="1"/>
          </p:nvPr>
        </p:nvSpPr>
        <p:spPr>
          <a:xfrm>
            <a:off x="609600" y="1494186"/>
            <a:ext cx="4886325" cy="4525963"/>
          </a:xfrm>
        </p:spPr>
        <p:txBody>
          <a:bodyPr>
            <a:normAutofit/>
          </a:bodyPr>
          <a:lstStyle/>
          <a:p>
            <a:r>
              <a:rPr lang="en-US" altLang="zh-TW" sz="2000" dirty="0"/>
              <a:t>Power ON after Power Failure</a:t>
            </a:r>
          </a:p>
          <a:p>
            <a:pPr lvl="1"/>
            <a:r>
              <a:rPr lang="en-US" altLang="zh-TW" sz="1800" dirty="0"/>
              <a:t>ON (default)</a:t>
            </a:r>
          </a:p>
          <a:p>
            <a:pPr lvl="1"/>
            <a:r>
              <a:rPr lang="en-US" altLang="zh-TW" sz="1800" dirty="0"/>
              <a:t>OFF</a:t>
            </a:r>
          </a:p>
          <a:p>
            <a:pPr lvl="1"/>
            <a:r>
              <a:rPr lang="en-US" altLang="zh-TW" sz="1800" dirty="0"/>
              <a:t>Last State</a:t>
            </a:r>
          </a:p>
          <a:p>
            <a:r>
              <a:rPr lang="en-US" altLang="zh-TW" sz="2000" dirty="0"/>
              <a:t>Load default after cleaning RTC Battery</a:t>
            </a:r>
          </a:p>
          <a:p>
            <a:pPr lvl="1"/>
            <a:r>
              <a:rPr lang="en-US" altLang="zh-TW" sz="1800" dirty="0"/>
              <a:t>Enable(default) / Disable</a:t>
            </a:r>
          </a:p>
          <a:p>
            <a:r>
              <a:rPr lang="en-US" altLang="zh-TW" sz="2000" dirty="0"/>
              <a:t>DO configuration</a:t>
            </a:r>
          </a:p>
          <a:p>
            <a:pPr lvl="1"/>
            <a:r>
              <a:rPr lang="en-US" altLang="zh-TW" sz="1800" dirty="0"/>
              <a:t>High (Default)</a:t>
            </a:r>
          </a:p>
          <a:p>
            <a:pPr lvl="1"/>
            <a:r>
              <a:rPr lang="en-US" altLang="zh-TW" sz="1800" dirty="0"/>
              <a:t>Low</a:t>
            </a:r>
            <a:endParaRPr lang="zh-TW" altLang="en-US" sz="1800" dirty="0"/>
          </a:p>
        </p:txBody>
      </p:sp>
    </p:spTree>
    <p:extLst>
      <p:ext uri="{BB962C8B-B14F-4D97-AF65-F5344CB8AC3E}">
        <p14:creationId xmlns:p14="http://schemas.microsoft.com/office/powerpoint/2010/main" val="2962275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2F38F-9263-DA75-BAFD-48E8DD89E7AC}"/>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AF230726-4FD5-8C94-A3B0-D00841C6A71B}"/>
              </a:ext>
            </a:extLst>
          </p:cNvPr>
          <p:cNvSpPr>
            <a:spLocks noGrp="1"/>
          </p:cNvSpPr>
          <p:nvPr>
            <p:ph type="title"/>
          </p:nvPr>
        </p:nvSpPr>
        <p:spPr/>
        <p:txBody>
          <a:bodyPr>
            <a:normAutofit/>
          </a:bodyPr>
          <a:lstStyle/>
          <a:p>
            <a:r>
              <a:rPr lang="en-US" altLang="zh-TW" sz="3600" dirty="0"/>
              <a:t>BIOS Setup Utility : Super IO (SIO IT8786E)</a:t>
            </a:r>
            <a:endParaRPr lang="en-US" altLang="zh-TW" sz="2800" dirty="0"/>
          </a:p>
        </p:txBody>
      </p:sp>
      <p:pic>
        <p:nvPicPr>
          <p:cNvPr id="6" name="圖片 7">
            <a:extLst>
              <a:ext uri="{FF2B5EF4-FFF2-40B4-BE49-F238E27FC236}">
                <a16:creationId xmlns:a16="http://schemas.microsoft.com/office/drawing/2014/main" id="{56D54510-058E-2D26-8883-A41C3C1AFDD4}"/>
              </a:ext>
            </a:extLst>
          </p:cNvPr>
          <p:cNvPicPr>
            <a:picLocks noChangeAspect="1"/>
          </p:cNvPicPr>
          <p:nvPr/>
        </p:nvPicPr>
        <p:blipFill>
          <a:blip r:embed="rId3"/>
          <a:stretch>
            <a:fillRect/>
          </a:stretch>
        </p:blipFill>
        <p:spPr>
          <a:xfrm>
            <a:off x="5548614" y="1241502"/>
            <a:ext cx="6510338" cy="4884662"/>
          </a:xfrm>
          <a:prstGeom prst="rect">
            <a:avLst/>
          </a:prstGeom>
        </p:spPr>
      </p:pic>
      <p:pic>
        <p:nvPicPr>
          <p:cNvPr id="10" name="圖片 9">
            <a:extLst>
              <a:ext uri="{FF2B5EF4-FFF2-40B4-BE49-F238E27FC236}">
                <a16:creationId xmlns:a16="http://schemas.microsoft.com/office/drawing/2014/main" id="{BFC60F6E-C658-3BE9-0389-FE639DE01133}"/>
              </a:ext>
            </a:extLst>
          </p:cNvPr>
          <p:cNvPicPr>
            <a:picLocks noChangeAspect="1"/>
          </p:cNvPicPr>
          <p:nvPr/>
        </p:nvPicPr>
        <p:blipFill>
          <a:blip r:embed="rId4"/>
          <a:stretch>
            <a:fillRect/>
          </a:stretch>
        </p:blipFill>
        <p:spPr>
          <a:xfrm>
            <a:off x="5546825" y="3211200"/>
            <a:ext cx="6510338" cy="1209534"/>
          </a:xfrm>
          <a:prstGeom prst="rect">
            <a:avLst/>
          </a:prstGeom>
        </p:spPr>
      </p:pic>
      <p:sp>
        <p:nvSpPr>
          <p:cNvPr id="13" name="內容版面配置區 2">
            <a:extLst>
              <a:ext uri="{FF2B5EF4-FFF2-40B4-BE49-F238E27FC236}">
                <a16:creationId xmlns:a16="http://schemas.microsoft.com/office/drawing/2014/main" id="{0CB03724-778C-75CD-AF12-724184979252}"/>
              </a:ext>
            </a:extLst>
          </p:cNvPr>
          <p:cNvSpPr>
            <a:spLocks noGrp="1"/>
          </p:cNvSpPr>
          <p:nvPr>
            <p:ph idx="1"/>
          </p:nvPr>
        </p:nvSpPr>
        <p:spPr>
          <a:xfrm>
            <a:off x="609600" y="2719136"/>
            <a:ext cx="10972800" cy="3864226"/>
          </a:xfrm>
        </p:spPr>
        <p:txBody>
          <a:bodyPr/>
          <a:lstStyle/>
          <a:p>
            <a:r>
              <a:rPr lang="en-US" altLang="zh-TW" dirty="0"/>
              <a:t>UART port on main board</a:t>
            </a:r>
          </a:p>
          <a:p>
            <a:pPr lvl="1"/>
            <a:r>
              <a:rPr lang="en-US" altLang="zh-TW" sz="2000" dirty="0"/>
              <a:t>Enable/Disable</a:t>
            </a:r>
          </a:p>
          <a:p>
            <a:pPr lvl="1"/>
            <a:r>
              <a:rPr lang="en-US" altLang="zh-TW" sz="2000" dirty="0"/>
              <a:t>UART Mode: RS232/422/485(2W)</a:t>
            </a:r>
          </a:p>
          <a:p>
            <a:endParaRPr lang="zh-TW" altLang="en-US" dirty="0"/>
          </a:p>
        </p:txBody>
      </p:sp>
      <p:sp>
        <p:nvSpPr>
          <p:cNvPr id="15" name="TextBox 14">
            <a:extLst>
              <a:ext uri="{FF2B5EF4-FFF2-40B4-BE49-F238E27FC236}">
                <a16:creationId xmlns:a16="http://schemas.microsoft.com/office/drawing/2014/main" id="{D24B9EE4-0A7C-EC70-5DB2-B48A69D13D40}"/>
              </a:ext>
            </a:extLst>
          </p:cNvPr>
          <p:cNvSpPr txBox="1"/>
          <p:nvPr/>
        </p:nvSpPr>
        <p:spPr>
          <a:xfrm>
            <a:off x="609600" y="1196274"/>
            <a:ext cx="4588042" cy="954107"/>
          </a:xfrm>
          <a:prstGeom prst="rect">
            <a:avLst/>
          </a:prstGeom>
          <a:noFill/>
        </p:spPr>
        <p:txBody>
          <a:bodyPr wrap="square">
            <a:spAutoFit/>
          </a:bodyPr>
          <a:lstStyle/>
          <a:p>
            <a:r>
              <a:rPr lang="en-US" altLang="zh-TW" sz="2800" b="1" dirty="0">
                <a:solidFill>
                  <a:srgbClr val="008787"/>
                </a:solidFill>
              </a:rPr>
              <a:t>UART Configuration (serial ports)</a:t>
            </a:r>
            <a:endParaRPr lang="en-DE" sz="2800" b="1" dirty="0">
              <a:solidFill>
                <a:srgbClr val="008787"/>
              </a:solidFill>
            </a:endParaRPr>
          </a:p>
        </p:txBody>
      </p:sp>
    </p:spTree>
    <p:extLst>
      <p:ext uri="{BB962C8B-B14F-4D97-AF65-F5344CB8AC3E}">
        <p14:creationId xmlns:p14="http://schemas.microsoft.com/office/powerpoint/2010/main" val="2661251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F79D0-7F67-01D9-3356-4418EA1A990B}"/>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830D9499-B6CE-E8E2-D9D9-A202D930A574}"/>
              </a:ext>
            </a:extLst>
          </p:cNvPr>
          <p:cNvSpPr>
            <a:spLocks noGrp="1"/>
          </p:cNvSpPr>
          <p:nvPr>
            <p:ph type="title"/>
          </p:nvPr>
        </p:nvSpPr>
        <p:spPr/>
        <p:txBody>
          <a:bodyPr>
            <a:normAutofit/>
          </a:bodyPr>
          <a:lstStyle/>
          <a:p>
            <a:r>
              <a:rPr lang="en-US" altLang="zh-TW" sz="3600" dirty="0"/>
              <a:t>BIOS Boot Menu</a:t>
            </a:r>
            <a:endParaRPr lang="en-US" altLang="zh-TW" sz="2800" dirty="0"/>
          </a:p>
        </p:txBody>
      </p:sp>
      <p:pic>
        <p:nvPicPr>
          <p:cNvPr id="5" name="圖片 3" descr="一張含有 文字, 螢幕擷取畫面, 軟體, 陳列 的圖片&#10;&#10;自動產生的描述">
            <a:extLst>
              <a:ext uri="{FF2B5EF4-FFF2-40B4-BE49-F238E27FC236}">
                <a16:creationId xmlns:a16="http://schemas.microsoft.com/office/drawing/2014/main" id="{D4C79CE6-66DF-88E7-1DCC-79603C2DF3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9067" y="1412776"/>
            <a:ext cx="6292850" cy="472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內容版面配置區 2">
            <a:extLst>
              <a:ext uri="{FF2B5EF4-FFF2-40B4-BE49-F238E27FC236}">
                <a16:creationId xmlns:a16="http://schemas.microsoft.com/office/drawing/2014/main" id="{5C12CF77-61DF-066C-8A1C-E5E6B758935B}"/>
              </a:ext>
            </a:extLst>
          </p:cNvPr>
          <p:cNvSpPr txBox="1">
            <a:spLocks/>
          </p:cNvSpPr>
          <p:nvPr/>
        </p:nvSpPr>
        <p:spPr>
          <a:xfrm>
            <a:off x="609600" y="1610909"/>
            <a:ext cx="4854576"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TW" dirty="0"/>
              <a:t>UEFI benefits</a:t>
            </a:r>
          </a:p>
          <a:p>
            <a:pPr lvl="1"/>
            <a:r>
              <a:rPr lang="en-US" altLang="zh-TW" dirty="0"/>
              <a:t>Enhance boot and overall computer speed</a:t>
            </a:r>
          </a:p>
          <a:p>
            <a:pPr lvl="1"/>
            <a:r>
              <a:rPr lang="en-US" altLang="zh-TW" dirty="0"/>
              <a:t>Secure Boot functionality</a:t>
            </a:r>
          </a:p>
          <a:p>
            <a:pPr lvl="1"/>
            <a:endParaRPr lang="en-US" altLang="zh-TW" dirty="0"/>
          </a:p>
        </p:txBody>
      </p:sp>
      <p:pic>
        <p:nvPicPr>
          <p:cNvPr id="9" name="內容版面配置區 10">
            <a:extLst>
              <a:ext uri="{FF2B5EF4-FFF2-40B4-BE49-F238E27FC236}">
                <a16:creationId xmlns:a16="http://schemas.microsoft.com/office/drawing/2014/main" id="{ADD87BBD-8309-83E5-206A-635397FC058D}"/>
              </a:ext>
            </a:extLst>
          </p:cNvPr>
          <p:cNvPicPr>
            <a:picLocks noChangeAspect="1"/>
          </p:cNvPicPr>
          <p:nvPr/>
        </p:nvPicPr>
        <p:blipFill>
          <a:blip r:embed="rId4"/>
          <a:stretch>
            <a:fillRect/>
          </a:stretch>
        </p:blipFill>
        <p:spPr>
          <a:xfrm>
            <a:off x="111009" y="5426785"/>
            <a:ext cx="706518" cy="706518"/>
          </a:xfrm>
          <a:prstGeom prst="rect">
            <a:avLst/>
          </a:prstGeom>
        </p:spPr>
      </p:pic>
      <p:sp>
        <p:nvSpPr>
          <p:cNvPr id="10" name="文字方塊 11">
            <a:extLst>
              <a:ext uri="{FF2B5EF4-FFF2-40B4-BE49-F238E27FC236}">
                <a16:creationId xmlns:a16="http://schemas.microsoft.com/office/drawing/2014/main" id="{174F63FA-EEF8-079F-F745-169E402A13B1}"/>
              </a:ext>
            </a:extLst>
          </p:cNvPr>
          <p:cNvSpPr txBox="1"/>
          <p:nvPr/>
        </p:nvSpPr>
        <p:spPr>
          <a:xfrm>
            <a:off x="773077" y="5595378"/>
            <a:ext cx="4566250" cy="369332"/>
          </a:xfrm>
          <a:prstGeom prst="rect">
            <a:avLst/>
          </a:prstGeom>
          <a:noFill/>
        </p:spPr>
        <p:txBody>
          <a:bodyPr wrap="none" rtlCol="0">
            <a:spAutoFit/>
          </a:bodyPr>
          <a:lstStyle/>
          <a:p>
            <a:r>
              <a:rPr lang="en-US" altLang="zh-TW" dirty="0"/>
              <a:t>USB drive support format in UEFI is FAT32</a:t>
            </a:r>
            <a:endParaRPr lang="zh-TW" altLang="en-US" dirty="0"/>
          </a:p>
        </p:txBody>
      </p:sp>
      <p:sp>
        <p:nvSpPr>
          <p:cNvPr id="11" name="文字方塊 8">
            <a:extLst>
              <a:ext uri="{FF2B5EF4-FFF2-40B4-BE49-F238E27FC236}">
                <a16:creationId xmlns:a16="http://schemas.microsoft.com/office/drawing/2014/main" id="{C3AC765C-7711-8973-031E-4353B9D9BD39}"/>
              </a:ext>
            </a:extLst>
          </p:cNvPr>
          <p:cNvSpPr txBox="1"/>
          <p:nvPr/>
        </p:nvSpPr>
        <p:spPr>
          <a:xfrm>
            <a:off x="533286" y="3873890"/>
            <a:ext cx="4854576" cy="646331"/>
          </a:xfrm>
          <a:prstGeom prst="rect">
            <a:avLst/>
          </a:prstGeom>
          <a:noFill/>
        </p:spPr>
        <p:txBody>
          <a:bodyPr wrap="square">
            <a:spAutoFit/>
          </a:bodyPr>
          <a:lstStyle/>
          <a:p>
            <a:r>
              <a:rPr lang="en-US" altLang="zh-TW" dirty="0">
                <a:latin typeface="Arial" panose="020B0604020202020204" pitchFamily="34" charset="0"/>
                <a:cs typeface="Arial" panose="020B0604020202020204" pitchFamily="34" charset="0"/>
              </a:rPr>
              <a:t>*Moxa products do not support Legacy mode on Intel 11th generation CPUs and later.</a:t>
            </a:r>
            <a:endParaRPr lang="zh-TW"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437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24055-9B27-7072-0E51-FAABC29840AC}"/>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1CAAD357-8BBE-F715-F8ED-751DB6D74142}"/>
              </a:ext>
            </a:extLst>
          </p:cNvPr>
          <p:cNvSpPr>
            <a:spLocks noGrp="1"/>
          </p:cNvSpPr>
          <p:nvPr>
            <p:ph type="title"/>
          </p:nvPr>
        </p:nvSpPr>
        <p:spPr/>
        <p:txBody>
          <a:bodyPr>
            <a:normAutofit/>
          </a:bodyPr>
          <a:lstStyle/>
          <a:p>
            <a:r>
              <a:rPr lang="en-US" altLang="zh-TW" sz="3600" dirty="0"/>
              <a:t>BIOS Network Adapters</a:t>
            </a:r>
            <a:endParaRPr lang="en-US" altLang="zh-TW" sz="2800" dirty="0"/>
          </a:p>
        </p:txBody>
      </p:sp>
      <p:sp>
        <p:nvSpPr>
          <p:cNvPr id="3" name="內容版面配置區 2">
            <a:extLst>
              <a:ext uri="{FF2B5EF4-FFF2-40B4-BE49-F238E27FC236}">
                <a16:creationId xmlns:a16="http://schemas.microsoft.com/office/drawing/2014/main" id="{743724A8-E67F-BB0F-7D32-318D6D6EA973}"/>
              </a:ext>
            </a:extLst>
          </p:cNvPr>
          <p:cNvSpPr>
            <a:spLocks noGrp="1"/>
          </p:cNvSpPr>
          <p:nvPr>
            <p:ph idx="1"/>
          </p:nvPr>
        </p:nvSpPr>
        <p:spPr>
          <a:xfrm>
            <a:off x="609600" y="1600201"/>
            <a:ext cx="10972800" cy="4525963"/>
          </a:xfrm>
        </p:spPr>
        <p:txBody>
          <a:bodyPr/>
          <a:lstStyle/>
          <a:p>
            <a:r>
              <a:rPr lang="en-US" altLang="zh-TW" sz="2000" dirty="0"/>
              <a:t>The network adapter chip connects to the CPU through the PCIe bus. </a:t>
            </a:r>
          </a:p>
          <a:p>
            <a:r>
              <a:rPr lang="en-US" altLang="zh-TW" sz="2000" dirty="0"/>
              <a:t>I219 features vPro capabilities, allowing the execution of remote connection functions using the Intel Management Engine Bios Extension (AMT)</a:t>
            </a:r>
          </a:p>
          <a:p>
            <a:pPr marL="0" indent="0">
              <a:buNone/>
            </a:pPr>
            <a:endParaRPr lang="zh-TW" altLang="en-US" dirty="0"/>
          </a:p>
        </p:txBody>
      </p:sp>
      <p:pic>
        <p:nvPicPr>
          <p:cNvPr id="5" name="圖片 7">
            <a:extLst>
              <a:ext uri="{FF2B5EF4-FFF2-40B4-BE49-F238E27FC236}">
                <a16:creationId xmlns:a16="http://schemas.microsoft.com/office/drawing/2014/main" id="{C8D59C71-1970-9F8B-76AB-664E0807F74F}"/>
              </a:ext>
            </a:extLst>
          </p:cNvPr>
          <p:cNvPicPr>
            <a:picLocks noChangeAspect="1"/>
          </p:cNvPicPr>
          <p:nvPr/>
        </p:nvPicPr>
        <p:blipFill>
          <a:blip r:embed="rId3"/>
          <a:stretch>
            <a:fillRect/>
          </a:stretch>
        </p:blipFill>
        <p:spPr>
          <a:xfrm>
            <a:off x="2351369" y="3184496"/>
            <a:ext cx="7489262" cy="2326896"/>
          </a:xfrm>
          <a:prstGeom prst="rect">
            <a:avLst/>
          </a:prstGeom>
        </p:spPr>
      </p:pic>
    </p:spTree>
    <p:extLst>
      <p:ext uri="{BB962C8B-B14F-4D97-AF65-F5344CB8AC3E}">
        <p14:creationId xmlns:p14="http://schemas.microsoft.com/office/powerpoint/2010/main" val="26158406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2AA5-A0A0-8D34-E7A3-2D981EEE49DB}"/>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640AB097-C194-0CE2-DD24-C318E2553A2B}"/>
              </a:ext>
            </a:extLst>
          </p:cNvPr>
          <p:cNvSpPr>
            <a:spLocks noGrp="1"/>
          </p:cNvSpPr>
          <p:nvPr>
            <p:ph type="title"/>
          </p:nvPr>
        </p:nvSpPr>
        <p:spPr/>
        <p:txBody>
          <a:bodyPr>
            <a:normAutofit/>
          </a:bodyPr>
          <a:lstStyle/>
          <a:p>
            <a:r>
              <a:rPr lang="en-US" altLang="zh-TW" sz="3600" dirty="0"/>
              <a:t>RAID Configuration on RKP-C100</a:t>
            </a:r>
            <a:endParaRPr lang="en-US" altLang="zh-TW" sz="2800" dirty="0"/>
          </a:p>
        </p:txBody>
      </p:sp>
      <p:sp>
        <p:nvSpPr>
          <p:cNvPr id="6" name="Content Placeholder 5">
            <a:extLst>
              <a:ext uri="{FF2B5EF4-FFF2-40B4-BE49-F238E27FC236}">
                <a16:creationId xmlns:a16="http://schemas.microsoft.com/office/drawing/2014/main" id="{9EB37E9F-43CC-BEBF-4F66-9F8911462F59}"/>
              </a:ext>
            </a:extLst>
          </p:cNvPr>
          <p:cNvSpPr>
            <a:spLocks noGrp="1"/>
          </p:cNvSpPr>
          <p:nvPr>
            <p:ph idx="1"/>
          </p:nvPr>
        </p:nvSpPr>
        <p:spPr/>
        <p:txBody>
          <a:bodyPr/>
          <a:lstStyle/>
          <a:p>
            <a:endParaRPr lang="en-DE" dirty="0"/>
          </a:p>
        </p:txBody>
      </p:sp>
      <p:pic>
        <p:nvPicPr>
          <p:cNvPr id="3" name="圖片 7">
            <a:extLst>
              <a:ext uri="{FF2B5EF4-FFF2-40B4-BE49-F238E27FC236}">
                <a16:creationId xmlns:a16="http://schemas.microsoft.com/office/drawing/2014/main" id="{3C5E3763-34E2-CD71-72BF-1EEED698C2EA}"/>
              </a:ext>
            </a:extLst>
          </p:cNvPr>
          <p:cNvPicPr>
            <a:picLocks noChangeAspect="1"/>
          </p:cNvPicPr>
          <p:nvPr/>
        </p:nvPicPr>
        <p:blipFill>
          <a:blip r:embed="rId3"/>
          <a:stretch>
            <a:fillRect/>
          </a:stretch>
        </p:blipFill>
        <p:spPr>
          <a:xfrm>
            <a:off x="608868" y="1670775"/>
            <a:ext cx="5779275" cy="4307196"/>
          </a:xfrm>
          <a:prstGeom prst="rect">
            <a:avLst/>
          </a:prstGeom>
        </p:spPr>
      </p:pic>
      <p:pic>
        <p:nvPicPr>
          <p:cNvPr id="5" name="圖片 8">
            <a:extLst>
              <a:ext uri="{FF2B5EF4-FFF2-40B4-BE49-F238E27FC236}">
                <a16:creationId xmlns:a16="http://schemas.microsoft.com/office/drawing/2014/main" id="{19B978D5-FEA7-EE21-9BED-77EAAE1BB4AC}"/>
              </a:ext>
            </a:extLst>
          </p:cNvPr>
          <p:cNvPicPr>
            <a:picLocks noChangeAspect="1"/>
          </p:cNvPicPr>
          <p:nvPr/>
        </p:nvPicPr>
        <p:blipFill>
          <a:blip r:embed="rId4"/>
          <a:stretch>
            <a:fillRect/>
          </a:stretch>
        </p:blipFill>
        <p:spPr>
          <a:xfrm>
            <a:off x="6574630" y="2458066"/>
            <a:ext cx="2440734" cy="3668098"/>
          </a:xfrm>
          <a:prstGeom prst="rect">
            <a:avLst/>
          </a:prstGeom>
        </p:spPr>
      </p:pic>
      <p:pic>
        <p:nvPicPr>
          <p:cNvPr id="7" name="圖片 9">
            <a:extLst>
              <a:ext uri="{FF2B5EF4-FFF2-40B4-BE49-F238E27FC236}">
                <a16:creationId xmlns:a16="http://schemas.microsoft.com/office/drawing/2014/main" id="{5B96DEFE-3DF3-771A-5B93-855CD46E1E85}"/>
              </a:ext>
            </a:extLst>
          </p:cNvPr>
          <p:cNvPicPr>
            <a:picLocks noChangeAspect="1"/>
          </p:cNvPicPr>
          <p:nvPr/>
        </p:nvPicPr>
        <p:blipFill>
          <a:blip r:embed="rId5"/>
          <a:stretch>
            <a:fillRect/>
          </a:stretch>
        </p:blipFill>
        <p:spPr>
          <a:xfrm>
            <a:off x="9201851" y="2369575"/>
            <a:ext cx="2380549" cy="3756589"/>
          </a:xfrm>
          <a:prstGeom prst="rect">
            <a:avLst/>
          </a:prstGeom>
        </p:spPr>
      </p:pic>
      <p:sp>
        <p:nvSpPr>
          <p:cNvPr id="10" name="內容版面配置區 3">
            <a:extLst>
              <a:ext uri="{FF2B5EF4-FFF2-40B4-BE49-F238E27FC236}">
                <a16:creationId xmlns:a16="http://schemas.microsoft.com/office/drawing/2014/main" id="{1B6D8C07-F673-F636-F4C3-469ABD2F34C9}"/>
              </a:ext>
            </a:extLst>
          </p:cNvPr>
          <p:cNvSpPr txBox="1">
            <a:spLocks/>
          </p:cNvSpPr>
          <p:nvPr/>
        </p:nvSpPr>
        <p:spPr>
          <a:xfrm>
            <a:off x="609600" y="1122523"/>
            <a:ext cx="8384116" cy="379412"/>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TW" sz="2800" dirty="0">
                <a:solidFill>
                  <a:srgbClr val="008787"/>
                </a:solidFill>
              </a:rPr>
              <a:t>C5 and C7 models only </a:t>
            </a:r>
            <a:endParaRPr lang="zh-TW" altLang="en-US" sz="2800" dirty="0">
              <a:solidFill>
                <a:srgbClr val="008787"/>
              </a:solidFill>
            </a:endParaRPr>
          </a:p>
        </p:txBody>
      </p:sp>
    </p:spTree>
    <p:extLst>
      <p:ext uri="{BB962C8B-B14F-4D97-AF65-F5344CB8AC3E}">
        <p14:creationId xmlns:p14="http://schemas.microsoft.com/office/powerpoint/2010/main" val="4100165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E65E2-808C-FB37-88BA-2C6331A718B3}"/>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2F74A3E7-C22E-71BF-9660-D6108325AE50}"/>
              </a:ext>
            </a:extLst>
          </p:cNvPr>
          <p:cNvSpPr>
            <a:spLocks noGrp="1"/>
          </p:cNvSpPr>
          <p:nvPr>
            <p:ph type="title"/>
          </p:nvPr>
        </p:nvSpPr>
        <p:spPr/>
        <p:txBody>
          <a:bodyPr/>
          <a:lstStyle/>
          <a:p>
            <a:r>
              <a:rPr lang="en-US" altLang="zh-TW" dirty="0"/>
              <a:t>Agenda</a:t>
            </a:r>
            <a:endParaRPr lang="zh-TW" altLang="en-US" dirty="0"/>
          </a:p>
        </p:txBody>
      </p:sp>
      <p:sp>
        <p:nvSpPr>
          <p:cNvPr id="3" name="內容版面配置區 2">
            <a:extLst>
              <a:ext uri="{FF2B5EF4-FFF2-40B4-BE49-F238E27FC236}">
                <a16:creationId xmlns:a16="http://schemas.microsoft.com/office/drawing/2014/main" id="{5880ED99-EC89-E1DF-576D-E2B76F5BE6BE}"/>
              </a:ext>
            </a:extLst>
          </p:cNvPr>
          <p:cNvSpPr>
            <a:spLocks noGrp="1"/>
          </p:cNvSpPr>
          <p:nvPr>
            <p:ph idx="1"/>
          </p:nvPr>
        </p:nvSpPr>
        <p:spPr>
          <a:xfrm>
            <a:off x="609600" y="1600201"/>
            <a:ext cx="9732264" cy="4525963"/>
          </a:xfrm>
        </p:spPr>
        <p:txBody>
          <a:bodyPr>
            <a:normAutofit/>
          </a:bodyPr>
          <a:lstStyle/>
          <a:p>
            <a:r>
              <a:rPr lang="en-US" altLang="zh-TW" sz="2400" dirty="0">
                <a:solidFill>
                  <a:schemeClr val="bg1">
                    <a:lumMod val="85000"/>
                  </a:schemeClr>
                </a:solidFill>
              </a:rPr>
              <a:t>Introduction to the new Moxa DRP/BXP/RKP Series</a:t>
            </a:r>
          </a:p>
          <a:p>
            <a:r>
              <a:rPr lang="en-US" altLang="zh-TW" sz="2400" dirty="0">
                <a:solidFill>
                  <a:schemeClr val="bg1">
                    <a:lumMod val="85000"/>
                  </a:schemeClr>
                </a:solidFill>
              </a:rPr>
              <a:t>Hardware Overview </a:t>
            </a:r>
          </a:p>
          <a:p>
            <a:r>
              <a:rPr lang="en-US" altLang="zh-TW" sz="2400" dirty="0">
                <a:solidFill>
                  <a:schemeClr val="bg1">
                    <a:lumMod val="85000"/>
                  </a:schemeClr>
                </a:solidFill>
              </a:rPr>
              <a:t>BIOS Features</a:t>
            </a:r>
          </a:p>
          <a:p>
            <a:r>
              <a:rPr lang="en-US" altLang="zh-TW" sz="2400" dirty="0"/>
              <a:t>Windows Licensing and Utility Framework</a:t>
            </a:r>
          </a:p>
          <a:p>
            <a:r>
              <a:rPr lang="en-US" altLang="zh-TW" sz="2400" dirty="0">
                <a:solidFill>
                  <a:schemeClr val="bg1">
                    <a:lumMod val="85000"/>
                  </a:schemeClr>
                </a:solidFill>
              </a:rPr>
              <a:t>Linux Distribution and SDK</a:t>
            </a:r>
          </a:p>
          <a:p>
            <a:r>
              <a:rPr lang="en-US" altLang="zh-TW" sz="2400" dirty="0">
                <a:solidFill>
                  <a:schemeClr val="bg1">
                    <a:lumMod val="85000"/>
                  </a:schemeClr>
                </a:solidFill>
              </a:rPr>
              <a:t>Demo</a:t>
            </a:r>
          </a:p>
          <a:p>
            <a:pPr lvl="1"/>
            <a:r>
              <a:rPr lang="en-US" altLang="zh-TW" sz="2000" dirty="0">
                <a:solidFill>
                  <a:schemeClr val="bg1">
                    <a:lumMod val="85000"/>
                  </a:schemeClr>
                </a:solidFill>
              </a:rPr>
              <a:t>Windows Utilities and Troubleshooting </a:t>
            </a:r>
          </a:p>
          <a:p>
            <a:pPr lvl="1"/>
            <a:r>
              <a:rPr lang="en-US" altLang="zh-TW" sz="2000" dirty="0">
                <a:solidFill>
                  <a:schemeClr val="bg1">
                    <a:lumMod val="85000"/>
                  </a:schemeClr>
                </a:solidFill>
              </a:rPr>
              <a:t>Linux Installation and Troubleshooting</a:t>
            </a:r>
          </a:p>
          <a:p>
            <a:r>
              <a:rPr lang="en-US" altLang="zh-TW" sz="2400" dirty="0">
                <a:solidFill>
                  <a:schemeClr val="bg1">
                    <a:lumMod val="85000"/>
                  </a:schemeClr>
                </a:solidFill>
              </a:rPr>
              <a:t>Summary</a:t>
            </a:r>
          </a:p>
        </p:txBody>
      </p:sp>
    </p:spTree>
    <p:extLst>
      <p:ext uri="{BB962C8B-B14F-4D97-AF65-F5344CB8AC3E}">
        <p14:creationId xmlns:p14="http://schemas.microsoft.com/office/powerpoint/2010/main" val="1895114161"/>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4EC69-4898-C23D-EF1D-CE908FD56AB1}"/>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35080A34-87ED-3A66-D92D-B15303B57A6B}"/>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27F50401-31F7-2B6E-21DF-0FEAB1AC7EF3}"/>
              </a:ext>
            </a:extLst>
          </p:cNvPr>
          <p:cNvSpPr>
            <a:spLocks noGrp="1"/>
          </p:cNvSpPr>
          <p:nvPr>
            <p:ph type="title"/>
          </p:nvPr>
        </p:nvSpPr>
        <p:spPr/>
        <p:txBody>
          <a:bodyPr>
            <a:normAutofit/>
          </a:bodyPr>
          <a:lstStyle/>
          <a:p>
            <a:r>
              <a:rPr lang="en-US" altLang="zh-TW" sz="3600" dirty="0"/>
              <a:t>Windows Licensing</a:t>
            </a:r>
          </a:p>
        </p:txBody>
      </p:sp>
      <p:sp>
        <p:nvSpPr>
          <p:cNvPr id="2" name="內容版面配置區 2">
            <a:extLst>
              <a:ext uri="{FF2B5EF4-FFF2-40B4-BE49-F238E27FC236}">
                <a16:creationId xmlns:a16="http://schemas.microsoft.com/office/drawing/2014/main" id="{2726AA07-5D8B-5666-7E7D-D693CEAF9CF1}"/>
              </a:ext>
            </a:extLst>
          </p:cNvPr>
          <p:cNvSpPr txBox="1">
            <a:spLocks/>
          </p:cNvSpPr>
          <p:nvPr/>
        </p:nvSpPr>
        <p:spPr>
          <a:xfrm>
            <a:off x="616496" y="1417638"/>
            <a:ext cx="10972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Certificate of Authenticity COA (License Label)</a:t>
            </a:r>
          </a:p>
          <a:p>
            <a:pPr lvl="1"/>
            <a:r>
              <a:rPr lang="en-US" altLang="zh-TW"/>
              <a:t>The COA label serves as proof of license for each individual unit, and therefore cannot be transferred to other different machines or new units.</a:t>
            </a:r>
            <a:endParaRPr lang="en-US" altLang="zh-TW" dirty="0"/>
          </a:p>
        </p:txBody>
      </p:sp>
      <p:graphicFrame>
        <p:nvGraphicFramePr>
          <p:cNvPr id="6" name="表格 5">
            <a:extLst>
              <a:ext uri="{FF2B5EF4-FFF2-40B4-BE49-F238E27FC236}">
                <a16:creationId xmlns:a16="http://schemas.microsoft.com/office/drawing/2014/main" id="{116EB189-31EF-FAE2-2955-691B40A18EDF}"/>
              </a:ext>
            </a:extLst>
          </p:cNvPr>
          <p:cNvGraphicFramePr>
            <a:graphicFrameLocks noGrp="1"/>
          </p:cNvGraphicFramePr>
          <p:nvPr/>
        </p:nvGraphicFramePr>
        <p:xfrm>
          <a:off x="623392" y="2671166"/>
          <a:ext cx="10959008" cy="3505884"/>
        </p:xfrm>
        <a:graphic>
          <a:graphicData uri="http://schemas.openxmlformats.org/drawingml/2006/table">
            <a:tbl>
              <a:tblPr firstRow="1" bandRow="1">
                <a:tableStyleId>{5C22544A-7EE6-4342-B048-85BDC9FD1C3A}</a:tableStyleId>
              </a:tblPr>
              <a:tblGrid>
                <a:gridCol w="5479504">
                  <a:extLst>
                    <a:ext uri="{9D8B030D-6E8A-4147-A177-3AD203B41FA5}">
                      <a16:colId xmlns:a16="http://schemas.microsoft.com/office/drawing/2014/main" val="1537280455"/>
                    </a:ext>
                  </a:extLst>
                </a:gridCol>
                <a:gridCol w="5479504">
                  <a:extLst>
                    <a:ext uri="{9D8B030D-6E8A-4147-A177-3AD203B41FA5}">
                      <a16:colId xmlns:a16="http://schemas.microsoft.com/office/drawing/2014/main" val="1432311485"/>
                    </a:ext>
                  </a:extLst>
                </a:gridCol>
              </a:tblGrid>
              <a:tr h="614235">
                <a:tc>
                  <a:txBody>
                    <a:bodyPr/>
                    <a:lstStyle/>
                    <a:p>
                      <a:pPr algn="ctr"/>
                      <a:r>
                        <a:rPr lang="en-US" altLang="zh-TW" dirty="0"/>
                        <a:t>PKEA (Product Key Application)</a:t>
                      </a:r>
                      <a:endParaRPr lang="zh-TW" altLang="en-US" dirty="0"/>
                    </a:p>
                  </a:txBody>
                  <a:tcPr anchor="ctr"/>
                </a:tc>
                <a:tc>
                  <a:txBody>
                    <a:bodyPr/>
                    <a:lstStyle/>
                    <a:p>
                      <a:pPr algn="ctr"/>
                      <a:r>
                        <a:rPr lang="en-US" altLang="zh-TW"/>
                        <a:t>EPKEA (Embedded Product Key Application)</a:t>
                      </a:r>
                      <a:endParaRPr lang="zh-TW" altLang="en-US"/>
                    </a:p>
                  </a:txBody>
                  <a:tcPr anchor="ctr"/>
                </a:tc>
                <a:extLst>
                  <a:ext uri="{0D108BD9-81ED-4DB2-BD59-A6C34878D82A}">
                    <a16:rowId xmlns:a16="http://schemas.microsoft.com/office/drawing/2014/main" val="1971462634"/>
                  </a:ext>
                </a:extLst>
              </a:tr>
              <a:tr h="1176895">
                <a:tc>
                  <a:txBody>
                    <a:bodyPr/>
                    <a:lstStyle/>
                    <a:p>
                      <a:pPr marL="342900" indent="-342900" algn="l">
                        <a:buFont typeface="+mj-lt"/>
                        <a:buAutoNum type="arabicPeriod"/>
                      </a:pPr>
                      <a:r>
                        <a:rPr lang="en-US" altLang="zh-TW" sz="1600" b="0" i="0" kern="1200">
                          <a:solidFill>
                            <a:schemeClr val="dk1"/>
                          </a:solidFill>
                          <a:effectLst/>
                          <a:latin typeface="+mn-lt"/>
                          <a:ea typeface="+mn-ea"/>
                          <a:cs typeface="+mn-cs"/>
                        </a:rPr>
                        <a:t>Single Activation Key (One-to-One Key)</a:t>
                      </a:r>
                    </a:p>
                    <a:p>
                      <a:pPr marL="342900" indent="-342900" algn="l">
                        <a:buFont typeface="+mj-lt"/>
                        <a:buAutoNum type="arabicPeriod"/>
                      </a:pPr>
                      <a:r>
                        <a:rPr lang="en-US" altLang="zh-TW" sz="1600"/>
                        <a:t>All devices have a unique individual key, printed on the license proof sticker.</a:t>
                      </a:r>
                      <a:endParaRPr lang="zh-TW" altLang="en-US" sz="1600"/>
                    </a:p>
                  </a:txBody>
                  <a:tcPr anchor="ctr"/>
                </a:tc>
                <a:tc>
                  <a:txBody>
                    <a:bodyPr/>
                    <a:lstStyle/>
                    <a:p>
                      <a:pPr marL="342900" indent="-342900" algn="l">
                        <a:buFont typeface="+mj-lt"/>
                        <a:buAutoNum type="arabicPeriod"/>
                      </a:pPr>
                      <a:r>
                        <a:rPr lang="en-US" altLang="zh-TW" sz="1600" b="0" i="0" kern="1200">
                          <a:solidFill>
                            <a:schemeClr val="dk1"/>
                          </a:solidFill>
                          <a:effectLst/>
                          <a:latin typeface="+mn-lt"/>
                          <a:ea typeface="+mn-ea"/>
                          <a:cs typeface="+mn-cs"/>
                        </a:rPr>
                        <a:t>Multiple Activation Key (Company Key)</a:t>
                      </a:r>
                    </a:p>
                    <a:p>
                      <a:pPr marL="342900" indent="-342900" algn="l">
                        <a:buFont typeface="+mj-lt"/>
                        <a:buAutoNum type="arabicPeriod"/>
                      </a:pPr>
                      <a:r>
                        <a:rPr lang="en-US" altLang="zh-TW" sz="1600"/>
                        <a:t>Each OEM signing the CLA has its own set of keys that can activate multiple devices, facilitating large-scale deployments.</a:t>
                      </a:r>
                      <a:endParaRPr lang="zh-TW" altLang="en-US" sz="1600"/>
                    </a:p>
                  </a:txBody>
                  <a:tcPr anchor="ctr"/>
                </a:tc>
                <a:extLst>
                  <a:ext uri="{0D108BD9-81ED-4DB2-BD59-A6C34878D82A}">
                    <a16:rowId xmlns:a16="http://schemas.microsoft.com/office/drawing/2014/main" val="252830835"/>
                  </a:ext>
                </a:extLst>
              </a:tr>
              <a:tr h="1714754">
                <a:tc>
                  <a:txBody>
                    <a:bodyPr/>
                    <a:lstStyle/>
                    <a:p>
                      <a:pPr algn="ctr"/>
                      <a:endParaRPr lang="zh-TW" altLang="en-US"/>
                    </a:p>
                  </a:txBody>
                  <a:tcPr anchor="ctr"/>
                </a:tc>
                <a:tc>
                  <a:txBody>
                    <a:bodyPr/>
                    <a:lstStyle/>
                    <a:p>
                      <a:pPr algn="ctr"/>
                      <a:endParaRPr lang="zh-TW" altLang="en-US" dirty="0"/>
                    </a:p>
                  </a:txBody>
                  <a:tcPr anchor="ctr"/>
                </a:tc>
                <a:extLst>
                  <a:ext uri="{0D108BD9-81ED-4DB2-BD59-A6C34878D82A}">
                    <a16:rowId xmlns:a16="http://schemas.microsoft.com/office/drawing/2014/main" val="2706429434"/>
                  </a:ext>
                </a:extLst>
              </a:tr>
            </a:tbl>
          </a:graphicData>
        </a:graphic>
      </p:graphicFrame>
      <p:pic>
        <p:nvPicPr>
          <p:cNvPr id="7" name="圖片 8" descr="一張含有 文字, 鮮豔, 螢幕擷取畫面, 紅色 的圖片&#10;&#10;自動產生的描述">
            <a:extLst>
              <a:ext uri="{FF2B5EF4-FFF2-40B4-BE49-F238E27FC236}">
                <a16:creationId xmlns:a16="http://schemas.microsoft.com/office/drawing/2014/main" id="{21930723-6834-9F26-B93C-45A258E2B932}"/>
              </a:ext>
            </a:extLst>
          </p:cNvPr>
          <p:cNvPicPr>
            <a:picLocks noChangeAspect="1"/>
          </p:cNvPicPr>
          <p:nvPr/>
        </p:nvPicPr>
        <p:blipFill>
          <a:blip r:embed="rId3"/>
          <a:stretch>
            <a:fillRect/>
          </a:stretch>
        </p:blipFill>
        <p:spPr>
          <a:xfrm>
            <a:off x="1295467" y="4614473"/>
            <a:ext cx="4171950" cy="1419225"/>
          </a:xfrm>
          <a:prstGeom prst="rect">
            <a:avLst/>
          </a:prstGeom>
        </p:spPr>
      </p:pic>
      <p:pic>
        <p:nvPicPr>
          <p:cNvPr id="8" name="圖片 13">
            <a:extLst>
              <a:ext uri="{FF2B5EF4-FFF2-40B4-BE49-F238E27FC236}">
                <a16:creationId xmlns:a16="http://schemas.microsoft.com/office/drawing/2014/main" id="{1C0B4F8C-DDA3-AD05-E218-A342224616DE}"/>
              </a:ext>
            </a:extLst>
          </p:cNvPr>
          <p:cNvPicPr>
            <a:picLocks noChangeAspect="1"/>
          </p:cNvPicPr>
          <p:nvPr/>
        </p:nvPicPr>
        <p:blipFill>
          <a:blip r:embed="rId4"/>
          <a:stretch>
            <a:fillRect/>
          </a:stretch>
        </p:blipFill>
        <p:spPr>
          <a:xfrm>
            <a:off x="7328579" y="4626817"/>
            <a:ext cx="3366338" cy="1360692"/>
          </a:xfrm>
          <a:prstGeom prst="rect">
            <a:avLst/>
          </a:prstGeom>
        </p:spPr>
      </p:pic>
    </p:spTree>
    <p:extLst>
      <p:ext uri="{BB962C8B-B14F-4D97-AF65-F5344CB8AC3E}">
        <p14:creationId xmlns:p14="http://schemas.microsoft.com/office/powerpoint/2010/main" val="18920380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592EC-1CF0-5DCD-BF82-DE6E795C1E14}"/>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DFF82D14-BD28-FA90-C919-17F9D96E62E8}"/>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84116B8D-7825-8436-11CE-1FE0D503B5E3}"/>
              </a:ext>
            </a:extLst>
          </p:cNvPr>
          <p:cNvSpPr>
            <a:spLocks noGrp="1"/>
          </p:cNvSpPr>
          <p:nvPr>
            <p:ph type="title"/>
          </p:nvPr>
        </p:nvSpPr>
        <p:spPr/>
        <p:txBody>
          <a:bodyPr>
            <a:normAutofit/>
          </a:bodyPr>
          <a:lstStyle/>
          <a:p>
            <a:r>
              <a:rPr lang="en-US" altLang="zh-TW" sz="3600" dirty="0"/>
              <a:t>Windows Licensing</a:t>
            </a:r>
          </a:p>
        </p:txBody>
      </p:sp>
      <p:graphicFrame>
        <p:nvGraphicFramePr>
          <p:cNvPr id="2" name="內容版面配置區 6">
            <a:extLst>
              <a:ext uri="{FF2B5EF4-FFF2-40B4-BE49-F238E27FC236}">
                <a16:creationId xmlns:a16="http://schemas.microsoft.com/office/drawing/2014/main" id="{03B054D1-B4A1-8A51-F5EE-D5B6D342F608}"/>
              </a:ext>
            </a:extLst>
          </p:cNvPr>
          <p:cNvGraphicFramePr>
            <a:graphicFrameLocks/>
          </p:cNvGraphicFramePr>
          <p:nvPr/>
        </p:nvGraphicFramePr>
        <p:xfrm>
          <a:off x="609600" y="1828800"/>
          <a:ext cx="10972797" cy="3200400"/>
        </p:xfrm>
        <a:graphic>
          <a:graphicData uri="http://schemas.openxmlformats.org/drawingml/2006/table">
            <a:tbl>
              <a:tblPr firstRow="1" bandRow="1">
                <a:tableStyleId>{5C22544A-7EE6-4342-B048-85BDC9FD1C3A}</a:tableStyleId>
              </a:tblPr>
              <a:tblGrid>
                <a:gridCol w="3657599">
                  <a:extLst>
                    <a:ext uri="{9D8B030D-6E8A-4147-A177-3AD203B41FA5}">
                      <a16:colId xmlns:a16="http://schemas.microsoft.com/office/drawing/2014/main" val="661148787"/>
                    </a:ext>
                  </a:extLst>
                </a:gridCol>
                <a:gridCol w="3657599">
                  <a:extLst>
                    <a:ext uri="{9D8B030D-6E8A-4147-A177-3AD203B41FA5}">
                      <a16:colId xmlns:a16="http://schemas.microsoft.com/office/drawing/2014/main" val="1430833762"/>
                    </a:ext>
                  </a:extLst>
                </a:gridCol>
                <a:gridCol w="3657599">
                  <a:extLst>
                    <a:ext uri="{9D8B030D-6E8A-4147-A177-3AD203B41FA5}">
                      <a16:colId xmlns:a16="http://schemas.microsoft.com/office/drawing/2014/main" val="877141850"/>
                    </a:ext>
                  </a:extLst>
                </a:gridCol>
              </a:tblGrid>
              <a:tr h="370840">
                <a:tc>
                  <a:txBody>
                    <a:bodyPr/>
                    <a:lstStyle/>
                    <a:p>
                      <a:pPr algn="ctr"/>
                      <a:r>
                        <a:rPr lang="en-US" altLang="zh-TW" sz="2400"/>
                        <a:t>Windows version</a:t>
                      </a:r>
                      <a:endParaRPr lang="zh-TW" altLang="en-US" sz="2400"/>
                    </a:p>
                  </a:txBody>
                  <a:tcPr/>
                </a:tc>
                <a:tc>
                  <a:txBody>
                    <a:bodyPr/>
                    <a:lstStyle/>
                    <a:p>
                      <a:pPr algn="ctr"/>
                      <a:r>
                        <a:rPr lang="en-US" altLang="zh-TW" sz="2400"/>
                        <a:t>PKEA</a:t>
                      </a:r>
                    </a:p>
                  </a:txBody>
                  <a:tcPr/>
                </a:tc>
                <a:tc>
                  <a:txBody>
                    <a:bodyPr/>
                    <a:lstStyle/>
                    <a:p>
                      <a:pPr algn="ctr"/>
                      <a:r>
                        <a:rPr lang="en-US" altLang="zh-TW" sz="2400"/>
                        <a:t>EPKEA</a:t>
                      </a:r>
                    </a:p>
                  </a:txBody>
                  <a:tcPr/>
                </a:tc>
                <a:extLst>
                  <a:ext uri="{0D108BD9-81ED-4DB2-BD59-A6C34878D82A}">
                    <a16:rowId xmlns:a16="http://schemas.microsoft.com/office/drawing/2014/main" val="2054281604"/>
                  </a:ext>
                </a:extLst>
              </a:tr>
              <a:tr h="370840">
                <a:tc>
                  <a:txBody>
                    <a:bodyPr/>
                    <a:lstStyle/>
                    <a:p>
                      <a:pPr algn="ctr"/>
                      <a:r>
                        <a:rPr lang="en-US" altLang="zh-TW" sz="2400"/>
                        <a:t>Windows 10 LTSB 2016</a:t>
                      </a:r>
                      <a:endParaRPr lang="zh-TW" altLang="en-US" sz="2400"/>
                    </a:p>
                  </a:txBody>
                  <a:tcPr/>
                </a:tc>
                <a:tc>
                  <a:txBody>
                    <a:bodyPr/>
                    <a:lstStyle/>
                    <a:p>
                      <a:pPr algn="ctr"/>
                      <a:r>
                        <a:rPr lang="en-US" altLang="zh-TW" sz="2400"/>
                        <a:t>V</a:t>
                      </a:r>
                      <a:endParaRPr lang="zh-TW" altLang="en-US" sz="2400"/>
                    </a:p>
                  </a:txBody>
                  <a:tcPr/>
                </a:tc>
                <a:tc>
                  <a:txBody>
                    <a:bodyPr/>
                    <a:lstStyle/>
                    <a:p>
                      <a:pPr algn="ctr"/>
                      <a:r>
                        <a:rPr lang="en-US" altLang="zh-TW" sz="2400"/>
                        <a:t>V</a:t>
                      </a:r>
                      <a:endParaRPr lang="zh-TW" altLang="en-US" sz="2400"/>
                    </a:p>
                  </a:txBody>
                  <a:tcPr/>
                </a:tc>
                <a:extLst>
                  <a:ext uri="{0D108BD9-81ED-4DB2-BD59-A6C34878D82A}">
                    <a16:rowId xmlns:a16="http://schemas.microsoft.com/office/drawing/2014/main" val="294658265"/>
                  </a:ext>
                </a:extLst>
              </a:tr>
              <a:tr h="370840">
                <a:tc>
                  <a:txBody>
                    <a:bodyPr/>
                    <a:lstStyle/>
                    <a:p>
                      <a:pPr algn="ctr"/>
                      <a:r>
                        <a:rPr lang="en-US" altLang="zh-TW" sz="2400"/>
                        <a:t>Windows 10 LTSC 2019</a:t>
                      </a:r>
                      <a:endParaRPr lang="zh-TW" altLang="en-US" sz="2400"/>
                    </a:p>
                  </a:txBody>
                  <a:tcPr/>
                </a:tc>
                <a:tc>
                  <a:txBody>
                    <a:bodyPr/>
                    <a:lstStyle/>
                    <a:p>
                      <a:pPr algn="ctr"/>
                      <a:r>
                        <a:rPr lang="en-US" altLang="zh-TW" sz="2400"/>
                        <a:t>V</a:t>
                      </a:r>
                      <a:endParaRPr lang="zh-TW" altLang="en-US" sz="2400"/>
                    </a:p>
                  </a:txBody>
                  <a:tcPr/>
                </a:tc>
                <a:tc>
                  <a:txBody>
                    <a:bodyPr/>
                    <a:lstStyle/>
                    <a:p>
                      <a:pPr algn="ctr"/>
                      <a:r>
                        <a:rPr lang="en-US" altLang="zh-TW" sz="2400"/>
                        <a:t>V</a:t>
                      </a:r>
                      <a:endParaRPr lang="zh-TW" altLang="en-US" sz="2400"/>
                    </a:p>
                  </a:txBody>
                  <a:tcPr/>
                </a:tc>
                <a:extLst>
                  <a:ext uri="{0D108BD9-81ED-4DB2-BD59-A6C34878D82A}">
                    <a16:rowId xmlns:a16="http://schemas.microsoft.com/office/drawing/2014/main" val="888528325"/>
                  </a:ext>
                </a:extLst>
              </a:tr>
              <a:tr h="370840">
                <a:tc>
                  <a:txBody>
                    <a:bodyPr/>
                    <a:lstStyle/>
                    <a:p>
                      <a:pPr algn="ctr"/>
                      <a:r>
                        <a:rPr lang="en-US" altLang="zh-TW" sz="2400"/>
                        <a:t>Windows 10 LTSC 21H2</a:t>
                      </a:r>
                      <a:endParaRPr lang="zh-TW" altLang="en-US" sz="2400"/>
                    </a:p>
                  </a:txBody>
                  <a:tcPr/>
                </a:tc>
                <a:tc>
                  <a:txBody>
                    <a:bodyPr/>
                    <a:lstStyle/>
                    <a:p>
                      <a:pPr algn="ctr"/>
                      <a:r>
                        <a:rPr lang="en-US" altLang="zh-TW" sz="2400"/>
                        <a:t>V</a:t>
                      </a:r>
                      <a:endParaRPr lang="zh-TW" altLang="en-US" sz="2400"/>
                    </a:p>
                  </a:txBody>
                  <a:tcPr/>
                </a:tc>
                <a:tc>
                  <a:txBody>
                    <a:bodyPr/>
                    <a:lstStyle/>
                    <a:p>
                      <a:pPr algn="ctr"/>
                      <a:r>
                        <a:rPr lang="en-US" altLang="zh-TW" sz="2400"/>
                        <a:t>V</a:t>
                      </a:r>
                      <a:endParaRPr lang="zh-TW" altLang="en-US" sz="2400"/>
                    </a:p>
                  </a:txBody>
                  <a:tcPr/>
                </a:tc>
                <a:extLst>
                  <a:ext uri="{0D108BD9-81ED-4DB2-BD59-A6C34878D82A}">
                    <a16:rowId xmlns:a16="http://schemas.microsoft.com/office/drawing/2014/main" val="4025379682"/>
                  </a:ext>
                </a:extLst>
              </a:tr>
              <a:tr h="370840">
                <a:tc>
                  <a:txBody>
                    <a:bodyPr/>
                    <a:lstStyle/>
                    <a:p>
                      <a:pPr algn="ctr"/>
                      <a:r>
                        <a:rPr lang="en-US" altLang="zh-TW" sz="2400"/>
                        <a:t>Windows 10 Pro</a:t>
                      </a:r>
                      <a:endParaRPr lang="zh-TW" altLang="en-US" sz="2400"/>
                    </a:p>
                  </a:txBody>
                  <a:tcPr/>
                </a:tc>
                <a:tc>
                  <a:txBody>
                    <a:bodyPr/>
                    <a:lstStyle/>
                    <a:p>
                      <a:pPr algn="ctr"/>
                      <a:r>
                        <a:rPr lang="en-US" altLang="zh-TW" sz="2400">
                          <a:solidFill>
                            <a:srgbClr val="C00000"/>
                          </a:solidFill>
                        </a:rPr>
                        <a:t>EOS</a:t>
                      </a:r>
                      <a:endParaRPr lang="zh-TW" altLang="en-US" sz="2400">
                        <a:solidFill>
                          <a:srgbClr val="C00000"/>
                        </a:solidFill>
                      </a:endParaRPr>
                    </a:p>
                  </a:txBody>
                  <a:tcPr/>
                </a:tc>
                <a:tc>
                  <a:txBody>
                    <a:bodyPr/>
                    <a:lstStyle/>
                    <a:p>
                      <a:pPr algn="ctr"/>
                      <a:r>
                        <a:rPr lang="en-US" altLang="zh-TW" sz="2400"/>
                        <a:t>X</a:t>
                      </a:r>
                      <a:endParaRPr lang="zh-TW" altLang="en-US" sz="2400"/>
                    </a:p>
                  </a:txBody>
                  <a:tcPr/>
                </a:tc>
                <a:extLst>
                  <a:ext uri="{0D108BD9-81ED-4DB2-BD59-A6C34878D82A}">
                    <a16:rowId xmlns:a16="http://schemas.microsoft.com/office/drawing/2014/main" val="2379753841"/>
                  </a:ext>
                </a:extLst>
              </a:tr>
              <a:tr h="370840">
                <a:tc>
                  <a:txBody>
                    <a:bodyPr/>
                    <a:lstStyle/>
                    <a:p>
                      <a:pPr algn="ctr"/>
                      <a:r>
                        <a:rPr lang="en-US" altLang="zh-TW" sz="2400"/>
                        <a:t>Windows 11 Pro</a:t>
                      </a:r>
                      <a:endParaRPr lang="zh-TW" altLang="en-US" sz="2400"/>
                    </a:p>
                  </a:txBody>
                  <a:tcPr/>
                </a:tc>
                <a:tc>
                  <a:txBody>
                    <a:bodyPr/>
                    <a:lstStyle/>
                    <a:p>
                      <a:pPr algn="ctr"/>
                      <a:r>
                        <a:rPr lang="en-US" altLang="zh-TW" sz="2400" dirty="0"/>
                        <a:t>V</a:t>
                      </a:r>
                      <a:endParaRPr lang="zh-TW" altLang="en-US" sz="2400" dirty="0"/>
                    </a:p>
                  </a:txBody>
                  <a:tcPr/>
                </a:tc>
                <a:tc>
                  <a:txBody>
                    <a:bodyPr/>
                    <a:lstStyle/>
                    <a:p>
                      <a:pPr algn="ctr"/>
                      <a:r>
                        <a:rPr lang="en-US" altLang="zh-TW" sz="2400"/>
                        <a:t>X</a:t>
                      </a:r>
                      <a:endParaRPr lang="zh-TW" altLang="en-US" sz="2400"/>
                    </a:p>
                  </a:txBody>
                  <a:tcPr/>
                </a:tc>
                <a:extLst>
                  <a:ext uri="{0D108BD9-81ED-4DB2-BD59-A6C34878D82A}">
                    <a16:rowId xmlns:a16="http://schemas.microsoft.com/office/drawing/2014/main" val="2915909459"/>
                  </a:ext>
                </a:extLst>
              </a:tr>
              <a:tr h="370840">
                <a:tc>
                  <a:txBody>
                    <a:bodyPr/>
                    <a:lstStyle/>
                    <a:p>
                      <a:pPr algn="ctr"/>
                      <a:r>
                        <a:rPr lang="en-US" altLang="zh-TW" sz="2400"/>
                        <a:t>Windows Server</a:t>
                      </a:r>
                      <a:endParaRPr lang="zh-TW" altLang="en-US" sz="2400"/>
                    </a:p>
                  </a:txBody>
                  <a:tcPr/>
                </a:tc>
                <a:tc>
                  <a:txBody>
                    <a:bodyPr/>
                    <a:lstStyle/>
                    <a:p>
                      <a:pPr algn="ctr"/>
                      <a:r>
                        <a:rPr lang="en-US" altLang="zh-TW" sz="2400" dirty="0"/>
                        <a:t>X</a:t>
                      </a:r>
                      <a:endParaRPr lang="zh-TW" altLang="en-US" sz="2400" dirty="0"/>
                    </a:p>
                  </a:txBody>
                  <a:tcPr/>
                </a:tc>
                <a:tc>
                  <a:txBody>
                    <a:bodyPr/>
                    <a:lstStyle/>
                    <a:p>
                      <a:pPr algn="ctr"/>
                      <a:r>
                        <a:rPr lang="en-US" altLang="zh-TW" sz="2400" dirty="0"/>
                        <a:t>X</a:t>
                      </a:r>
                      <a:endParaRPr lang="zh-TW" altLang="en-US" sz="2400" dirty="0"/>
                    </a:p>
                  </a:txBody>
                  <a:tcPr/>
                </a:tc>
                <a:extLst>
                  <a:ext uri="{0D108BD9-81ED-4DB2-BD59-A6C34878D82A}">
                    <a16:rowId xmlns:a16="http://schemas.microsoft.com/office/drawing/2014/main" val="2842412282"/>
                  </a:ext>
                </a:extLst>
              </a:tr>
            </a:tbl>
          </a:graphicData>
        </a:graphic>
      </p:graphicFrame>
    </p:spTree>
    <p:extLst>
      <p:ext uri="{BB962C8B-B14F-4D97-AF65-F5344CB8AC3E}">
        <p14:creationId xmlns:p14="http://schemas.microsoft.com/office/powerpoint/2010/main" val="40039559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09BB3-E374-8BEB-9BF8-A3A5D4865C5E}"/>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597B8B28-6D4E-4B24-1B46-1E30722BC1B0}"/>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3005304F-A86F-E12F-1F7A-FB21AA2572B4}"/>
              </a:ext>
            </a:extLst>
          </p:cNvPr>
          <p:cNvSpPr>
            <a:spLocks noGrp="1"/>
          </p:cNvSpPr>
          <p:nvPr>
            <p:ph type="title"/>
          </p:nvPr>
        </p:nvSpPr>
        <p:spPr/>
        <p:txBody>
          <a:bodyPr>
            <a:normAutofit/>
          </a:bodyPr>
          <a:lstStyle/>
          <a:p>
            <a:r>
              <a:rPr lang="en-US" altLang="zh-TW" sz="3600" dirty="0"/>
              <a:t>Windows Licensing</a:t>
            </a:r>
          </a:p>
        </p:txBody>
      </p:sp>
      <p:sp>
        <p:nvSpPr>
          <p:cNvPr id="3" name="TextBox 2">
            <a:extLst>
              <a:ext uri="{FF2B5EF4-FFF2-40B4-BE49-F238E27FC236}">
                <a16:creationId xmlns:a16="http://schemas.microsoft.com/office/drawing/2014/main" id="{4B172573-C61C-8B92-8EAC-40357B91E8BD}"/>
              </a:ext>
            </a:extLst>
          </p:cNvPr>
          <p:cNvSpPr txBox="1"/>
          <p:nvPr/>
        </p:nvSpPr>
        <p:spPr>
          <a:xfrm>
            <a:off x="609600" y="1315528"/>
            <a:ext cx="6094206" cy="523220"/>
          </a:xfrm>
          <a:prstGeom prst="rect">
            <a:avLst/>
          </a:prstGeom>
          <a:noFill/>
        </p:spPr>
        <p:txBody>
          <a:bodyPr wrap="square">
            <a:spAutoFit/>
          </a:bodyPr>
          <a:lstStyle/>
          <a:p>
            <a:r>
              <a:rPr lang="en-US" altLang="zh-TW" sz="2800" b="1" dirty="0">
                <a:solidFill>
                  <a:srgbClr val="008787"/>
                </a:solidFill>
              </a:rPr>
              <a:t>License activation (PKEA)</a:t>
            </a:r>
            <a:endParaRPr lang="en-DE" sz="2800" b="1" dirty="0">
              <a:solidFill>
                <a:srgbClr val="008787"/>
              </a:solidFill>
            </a:endParaRPr>
          </a:p>
        </p:txBody>
      </p:sp>
      <p:grpSp>
        <p:nvGrpSpPr>
          <p:cNvPr id="6" name="群組 13">
            <a:extLst>
              <a:ext uri="{FF2B5EF4-FFF2-40B4-BE49-F238E27FC236}">
                <a16:creationId xmlns:a16="http://schemas.microsoft.com/office/drawing/2014/main" id="{4B136203-027B-C68A-C11A-2508E2194482}"/>
              </a:ext>
            </a:extLst>
          </p:cNvPr>
          <p:cNvGrpSpPr/>
          <p:nvPr/>
        </p:nvGrpSpPr>
        <p:grpSpPr>
          <a:xfrm>
            <a:off x="609600" y="2024008"/>
            <a:ext cx="5268626" cy="4095082"/>
            <a:chOff x="609600" y="2024008"/>
            <a:chExt cx="5268626" cy="4095082"/>
          </a:xfrm>
        </p:grpSpPr>
        <p:pic>
          <p:nvPicPr>
            <p:cNvPr id="7" name="Picture 10">
              <a:extLst>
                <a:ext uri="{FF2B5EF4-FFF2-40B4-BE49-F238E27FC236}">
                  <a16:creationId xmlns:a16="http://schemas.microsoft.com/office/drawing/2014/main" id="{149D4940-CB0F-E16A-F78A-02ABF4ADCD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024008"/>
              <a:ext cx="5268626" cy="4095082"/>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10">
              <a:extLst>
                <a:ext uri="{FF2B5EF4-FFF2-40B4-BE49-F238E27FC236}">
                  <a16:creationId xmlns:a16="http://schemas.microsoft.com/office/drawing/2014/main" id="{4F2C132F-D355-15D1-6B59-F48506CB756C}"/>
                </a:ext>
              </a:extLst>
            </p:cNvPr>
            <p:cNvSpPr/>
            <p:nvPr/>
          </p:nvSpPr>
          <p:spPr>
            <a:xfrm>
              <a:off x="2044557" y="2681555"/>
              <a:ext cx="1458931" cy="26712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9" name="群組 12">
            <a:extLst>
              <a:ext uri="{FF2B5EF4-FFF2-40B4-BE49-F238E27FC236}">
                <a16:creationId xmlns:a16="http://schemas.microsoft.com/office/drawing/2014/main" id="{61085AF6-253B-AE6B-3C84-8BFFDF69D4D0}"/>
              </a:ext>
            </a:extLst>
          </p:cNvPr>
          <p:cNvGrpSpPr/>
          <p:nvPr/>
        </p:nvGrpSpPr>
        <p:grpSpPr>
          <a:xfrm>
            <a:off x="6313776" y="2024008"/>
            <a:ext cx="5299973" cy="4112331"/>
            <a:chOff x="6313776" y="2024008"/>
            <a:chExt cx="5299973" cy="4112331"/>
          </a:xfrm>
        </p:grpSpPr>
        <p:pic>
          <p:nvPicPr>
            <p:cNvPr id="10" name="Picture 8">
              <a:extLst>
                <a:ext uri="{FF2B5EF4-FFF2-40B4-BE49-F238E27FC236}">
                  <a16:creationId xmlns:a16="http://schemas.microsoft.com/office/drawing/2014/main" id="{FEFF0889-E67B-F234-405D-5E8C3ED3A4B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4" b="172"/>
            <a:stretch/>
          </p:blipFill>
          <p:spPr bwMode="auto">
            <a:xfrm>
              <a:off x="6313776" y="2024008"/>
              <a:ext cx="5299973" cy="411233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1">
              <a:extLst>
                <a:ext uri="{FF2B5EF4-FFF2-40B4-BE49-F238E27FC236}">
                  <a16:creationId xmlns:a16="http://schemas.microsoft.com/office/drawing/2014/main" id="{8540F927-2F76-19A9-64C3-C6A85D281959}"/>
                </a:ext>
              </a:extLst>
            </p:cNvPr>
            <p:cNvSpPr/>
            <p:nvPr/>
          </p:nvSpPr>
          <p:spPr>
            <a:xfrm>
              <a:off x="7734728" y="3039437"/>
              <a:ext cx="3720957" cy="289389"/>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Tree>
    <p:extLst>
      <p:ext uri="{BB962C8B-B14F-4D97-AF65-F5344CB8AC3E}">
        <p14:creationId xmlns:p14="http://schemas.microsoft.com/office/powerpoint/2010/main" val="753852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85C2B-6E9C-6BA7-4576-8AD506D54574}"/>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AA9FAF01-D6B0-8483-E169-5C9272FC8571}"/>
              </a:ext>
            </a:extLst>
          </p:cNvPr>
          <p:cNvSpPr>
            <a:spLocks noGrp="1"/>
          </p:cNvSpPr>
          <p:nvPr>
            <p:ph type="title"/>
          </p:nvPr>
        </p:nvSpPr>
        <p:spPr/>
        <p:txBody>
          <a:bodyPr/>
          <a:lstStyle/>
          <a:p>
            <a:r>
              <a:rPr lang="en-US" altLang="zh-TW" dirty="0"/>
              <a:t>Agenda</a:t>
            </a:r>
            <a:endParaRPr lang="zh-TW" altLang="en-US" dirty="0"/>
          </a:p>
        </p:txBody>
      </p:sp>
      <p:sp>
        <p:nvSpPr>
          <p:cNvPr id="3" name="內容版面配置區 2">
            <a:extLst>
              <a:ext uri="{FF2B5EF4-FFF2-40B4-BE49-F238E27FC236}">
                <a16:creationId xmlns:a16="http://schemas.microsoft.com/office/drawing/2014/main" id="{587640B2-AF3C-1072-D00F-E80060CB2F96}"/>
              </a:ext>
            </a:extLst>
          </p:cNvPr>
          <p:cNvSpPr>
            <a:spLocks noGrp="1"/>
          </p:cNvSpPr>
          <p:nvPr>
            <p:ph idx="1"/>
          </p:nvPr>
        </p:nvSpPr>
        <p:spPr>
          <a:xfrm>
            <a:off x="609600" y="1600201"/>
            <a:ext cx="9732264" cy="4525963"/>
          </a:xfrm>
        </p:spPr>
        <p:txBody>
          <a:bodyPr>
            <a:normAutofit/>
          </a:bodyPr>
          <a:lstStyle/>
          <a:p>
            <a:r>
              <a:rPr lang="en-US" altLang="zh-TW" sz="2400" dirty="0"/>
              <a:t>Introduction to the new Moxa DRP/BXP/RKP Series</a:t>
            </a:r>
          </a:p>
          <a:p>
            <a:r>
              <a:rPr lang="en-US" altLang="zh-TW" sz="2400" dirty="0">
                <a:solidFill>
                  <a:schemeClr val="bg1">
                    <a:lumMod val="85000"/>
                  </a:schemeClr>
                </a:solidFill>
              </a:rPr>
              <a:t>Hardware Overview </a:t>
            </a:r>
          </a:p>
          <a:p>
            <a:r>
              <a:rPr lang="en-US" altLang="zh-TW" sz="2400" dirty="0">
                <a:solidFill>
                  <a:schemeClr val="bg1">
                    <a:lumMod val="85000"/>
                  </a:schemeClr>
                </a:solidFill>
              </a:rPr>
              <a:t>BIOS Features</a:t>
            </a:r>
          </a:p>
          <a:p>
            <a:r>
              <a:rPr lang="en-US" altLang="zh-TW" sz="2400" dirty="0">
                <a:solidFill>
                  <a:schemeClr val="bg1">
                    <a:lumMod val="85000"/>
                  </a:schemeClr>
                </a:solidFill>
              </a:rPr>
              <a:t>Windows Licensing and Utility Framework</a:t>
            </a:r>
          </a:p>
          <a:p>
            <a:r>
              <a:rPr lang="en-US" altLang="zh-TW" sz="2400" dirty="0">
                <a:solidFill>
                  <a:schemeClr val="bg1">
                    <a:lumMod val="85000"/>
                  </a:schemeClr>
                </a:solidFill>
              </a:rPr>
              <a:t>Linux Distribution and SDK</a:t>
            </a:r>
          </a:p>
          <a:p>
            <a:r>
              <a:rPr lang="en-US" altLang="zh-TW" sz="2400" dirty="0">
                <a:solidFill>
                  <a:schemeClr val="bg1">
                    <a:lumMod val="85000"/>
                  </a:schemeClr>
                </a:solidFill>
              </a:rPr>
              <a:t>Demo</a:t>
            </a:r>
          </a:p>
          <a:p>
            <a:pPr lvl="1"/>
            <a:r>
              <a:rPr lang="en-US" altLang="zh-TW" sz="2000" dirty="0">
                <a:solidFill>
                  <a:schemeClr val="bg1">
                    <a:lumMod val="85000"/>
                  </a:schemeClr>
                </a:solidFill>
              </a:rPr>
              <a:t>Windows Utilities and Troubleshooting </a:t>
            </a:r>
          </a:p>
          <a:p>
            <a:pPr lvl="1"/>
            <a:r>
              <a:rPr lang="en-US" altLang="zh-TW" sz="2000" dirty="0">
                <a:solidFill>
                  <a:schemeClr val="bg1">
                    <a:lumMod val="85000"/>
                  </a:schemeClr>
                </a:solidFill>
              </a:rPr>
              <a:t>Linux Installation and Troubleshooting</a:t>
            </a:r>
          </a:p>
          <a:p>
            <a:r>
              <a:rPr lang="en-US" altLang="zh-TW" sz="2400" dirty="0">
                <a:solidFill>
                  <a:schemeClr val="bg1">
                    <a:lumMod val="85000"/>
                  </a:schemeClr>
                </a:solidFill>
              </a:rPr>
              <a:t>Summary</a:t>
            </a:r>
          </a:p>
        </p:txBody>
      </p:sp>
    </p:spTree>
    <p:extLst>
      <p:ext uri="{BB962C8B-B14F-4D97-AF65-F5344CB8AC3E}">
        <p14:creationId xmlns:p14="http://schemas.microsoft.com/office/powerpoint/2010/main" val="4282986975"/>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601330-6D32-DB88-6DA0-3C811F4A8012}"/>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9DFF352B-E1AF-8626-CAB1-3B69AF347C23}"/>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ED306C3F-CEDA-1226-4EE1-8BAA593A02B1}"/>
              </a:ext>
            </a:extLst>
          </p:cNvPr>
          <p:cNvSpPr>
            <a:spLocks noGrp="1"/>
          </p:cNvSpPr>
          <p:nvPr>
            <p:ph type="title"/>
          </p:nvPr>
        </p:nvSpPr>
        <p:spPr/>
        <p:txBody>
          <a:bodyPr>
            <a:normAutofit/>
          </a:bodyPr>
          <a:lstStyle/>
          <a:p>
            <a:r>
              <a:rPr lang="en-US" altLang="zh-TW" sz="3600" dirty="0"/>
              <a:t>Utilities: Moxa Serial Interface Utility </a:t>
            </a:r>
          </a:p>
        </p:txBody>
      </p:sp>
      <p:sp>
        <p:nvSpPr>
          <p:cNvPr id="2" name="內容版面配置區 2">
            <a:extLst>
              <a:ext uri="{FF2B5EF4-FFF2-40B4-BE49-F238E27FC236}">
                <a16:creationId xmlns:a16="http://schemas.microsoft.com/office/drawing/2014/main" id="{BF19211F-9ECB-8D7E-3963-FE53AF6DBA36}"/>
              </a:ext>
            </a:extLst>
          </p:cNvPr>
          <p:cNvSpPr txBox="1">
            <a:spLocks/>
          </p:cNvSpPr>
          <p:nvPr/>
        </p:nvSpPr>
        <p:spPr>
          <a:xfrm>
            <a:off x="609600" y="1417638"/>
            <a:ext cx="10972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0" kern="1200"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200" b="0" kern="1200">
                <a:solidFill>
                  <a:schemeClr val="accent4">
                    <a:lumMod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000" b="0" kern="120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1800" kern="1200">
                <a:solidFill>
                  <a:schemeClr val="bg1">
                    <a:lumMod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a:solidFill>
                  <a:schemeClr val="tx1"/>
                </a:solidFill>
                <a:latin typeface="Calibri" panose="020F0502020204030204" pitchFamily="34" charset="0"/>
                <a:cs typeface="Calibri" panose="020F0502020204030204" pitchFamily="34" charset="0"/>
              </a:rPr>
              <a:t>Service process:</a:t>
            </a:r>
          </a:p>
          <a:p>
            <a:r>
              <a:rPr lang="en-US" sz="1800" dirty="0">
                <a:solidFill>
                  <a:schemeClr val="tx1"/>
                </a:solidFill>
                <a:latin typeface="Calibri" panose="020F0502020204030204" pitchFamily="34" charset="0"/>
                <a:cs typeface="Calibri" panose="020F0502020204030204" pitchFamily="34" charset="0"/>
              </a:rPr>
              <a:t>System on → Service start → Read registry → </a:t>
            </a:r>
            <a:r>
              <a:rPr lang="en-US" sz="1800" dirty="0" err="1">
                <a:solidFill>
                  <a:schemeClr val="tx1"/>
                </a:solidFill>
                <a:latin typeface="Calibri" panose="020F0502020204030204" pitchFamily="34" charset="0"/>
                <a:cs typeface="Calibri" panose="020F0502020204030204" pitchFamily="34" charset="0"/>
              </a:rPr>
              <a:t>SetUartMode</a:t>
            </a:r>
            <a:endParaRPr lang="en-US" sz="1800" dirty="0">
              <a:solidFill>
                <a:schemeClr val="tx1"/>
              </a:solidFill>
              <a:latin typeface="Calibri" panose="020F0502020204030204" pitchFamily="34" charset="0"/>
              <a:cs typeface="Calibri" panose="020F0502020204030204" pitchFamily="34" charset="0"/>
            </a:endParaRPr>
          </a:p>
          <a:p>
            <a:r>
              <a:rPr lang="en-US" sz="1800" dirty="0">
                <a:solidFill>
                  <a:schemeClr val="tx1"/>
                </a:solidFill>
                <a:latin typeface="Calibri" panose="020F0502020204030204" pitchFamily="34" charset="0"/>
                <a:cs typeface="Calibri" panose="020F0502020204030204" pitchFamily="34" charset="0"/>
              </a:rPr>
              <a:t>Service stop → Write </a:t>
            </a:r>
            <a:r>
              <a:rPr lang="en-US" sz="1800" dirty="0" err="1">
                <a:solidFill>
                  <a:schemeClr val="tx1"/>
                </a:solidFill>
                <a:latin typeface="Calibri" panose="020F0502020204030204" pitchFamily="34" charset="0"/>
                <a:cs typeface="Calibri" panose="020F0502020204030204" pitchFamily="34" charset="0"/>
              </a:rPr>
              <a:t>uart</a:t>
            </a:r>
            <a:r>
              <a:rPr lang="en-US" sz="1800" dirty="0">
                <a:solidFill>
                  <a:schemeClr val="tx1"/>
                </a:solidFill>
                <a:latin typeface="Calibri" panose="020F0502020204030204" pitchFamily="34" charset="0"/>
                <a:cs typeface="Calibri" panose="020F0502020204030204" pitchFamily="34" charset="0"/>
              </a:rPr>
              <a:t> mode to registry</a:t>
            </a:r>
          </a:p>
          <a:p>
            <a:pPr marL="0" indent="0">
              <a:buFont typeface="Arial" pitchFamily="34" charset="0"/>
              <a:buNone/>
            </a:pPr>
            <a:r>
              <a:rPr lang="en-US" sz="2400" b="1" dirty="0">
                <a:solidFill>
                  <a:schemeClr val="tx1"/>
                </a:solidFill>
                <a:latin typeface="Calibri" panose="020F0502020204030204" pitchFamily="34" charset="0"/>
                <a:cs typeface="Calibri" panose="020F0502020204030204" pitchFamily="34" charset="0"/>
              </a:rPr>
              <a:t>Utility process:</a:t>
            </a:r>
          </a:p>
          <a:p>
            <a:r>
              <a:rPr lang="en-US" sz="1600" dirty="0" err="1">
                <a:solidFill>
                  <a:schemeClr val="tx1"/>
                </a:solidFill>
                <a:latin typeface="Calibri" panose="020F0502020204030204" pitchFamily="34" charset="0"/>
                <a:cs typeface="Calibri" panose="020F0502020204030204" pitchFamily="34" charset="0"/>
              </a:rPr>
              <a:t>GetUartMode</a:t>
            </a:r>
            <a:r>
              <a:rPr lang="en-US" sz="1600" dirty="0">
                <a:solidFill>
                  <a:schemeClr val="tx1"/>
                </a:solidFill>
                <a:latin typeface="Calibri" panose="020F0502020204030204" pitchFamily="34" charset="0"/>
                <a:cs typeface="Calibri" panose="020F0502020204030204" pitchFamily="34" charset="0"/>
              </a:rPr>
              <a:t>: Device → API(Library) → Display on utility</a:t>
            </a:r>
          </a:p>
          <a:p>
            <a:r>
              <a:rPr lang="en-US" sz="1600" dirty="0" err="1">
                <a:solidFill>
                  <a:schemeClr val="tx1"/>
                </a:solidFill>
                <a:latin typeface="Calibri" panose="020F0502020204030204" pitchFamily="34" charset="0"/>
                <a:cs typeface="Calibri" panose="020F0502020204030204" pitchFamily="34" charset="0"/>
              </a:rPr>
              <a:t>SetUartMode</a:t>
            </a:r>
            <a:r>
              <a:rPr lang="en-US" sz="1600" dirty="0">
                <a:solidFill>
                  <a:schemeClr val="tx1"/>
                </a:solidFill>
                <a:latin typeface="Calibri" panose="020F0502020204030204" pitchFamily="34" charset="0"/>
                <a:cs typeface="Calibri" panose="020F0502020204030204" pitchFamily="34" charset="0"/>
              </a:rPr>
              <a:t>: Utility → Write </a:t>
            </a:r>
            <a:r>
              <a:rPr lang="en-US" sz="1600" dirty="0" err="1">
                <a:solidFill>
                  <a:schemeClr val="tx1"/>
                </a:solidFill>
                <a:latin typeface="Calibri" panose="020F0502020204030204" pitchFamily="34" charset="0"/>
                <a:cs typeface="Calibri" panose="020F0502020204030204" pitchFamily="34" charset="0"/>
              </a:rPr>
              <a:t>uart</a:t>
            </a:r>
            <a:r>
              <a:rPr lang="en-US" sz="1600" dirty="0">
                <a:solidFill>
                  <a:schemeClr val="tx1"/>
                </a:solidFill>
                <a:latin typeface="Calibri" panose="020F0502020204030204" pitchFamily="34" charset="0"/>
                <a:cs typeface="Calibri" panose="020F0502020204030204" pitchFamily="34" charset="0"/>
              </a:rPr>
              <a:t> mode to registry → API(Library) → Device</a:t>
            </a:r>
          </a:p>
        </p:txBody>
      </p:sp>
      <p:pic>
        <p:nvPicPr>
          <p:cNvPr id="3" name="Picture 2">
            <a:extLst>
              <a:ext uri="{FF2B5EF4-FFF2-40B4-BE49-F238E27FC236}">
                <a16:creationId xmlns:a16="http://schemas.microsoft.com/office/drawing/2014/main" id="{DA9AB2A4-79CF-B0DB-0C53-1038CB6EC8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8809" y="2118965"/>
            <a:ext cx="4700337" cy="2620070"/>
          </a:xfrm>
          <a:prstGeom prst="rect">
            <a:avLst/>
          </a:prstGeom>
          <a:noFill/>
          <a:extLst>
            <a:ext uri="{909E8E84-426E-40DD-AFC4-6F175D3DCCD1}">
              <a14:hiddenFill xmlns:a14="http://schemas.microsoft.com/office/drawing/2010/main">
                <a:solidFill>
                  <a:srgbClr val="FFFFFF"/>
                </a:solidFill>
              </a14:hiddenFill>
            </a:ext>
          </a:extLst>
        </p:spPr>
      </p:pic>
      <p:sp>
        <p:nvSpPr>
          <p:cNvPr id="6" name="內容版面配置區 2">
            <a:extLst>
              <a:ext uri="{FF2B5EF4-FFF2-40B4-BE49-F238E27FC236}">
                <a16:creationId xmlns:a16="http://schemas.microsoft.com/office/drawing/2014/main" id="{A106E618-B3F9-F3CA-EABA-A460510C3589}"/>
              </a:ext>
            </a:extLst>
          </p:cNvPr>
          <p:cNvSpPr txBox="1">
            <a:spLocks/>
          </p:cNvSpPr>
          <p:nvPr/>
        </p:nvSpPr>
        <p:spPr>
          <a:xfrm>
            <a:off x="436346" y="5928556"/>
            <a:ext cx="10972800" cy="345267"/>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a:latin typeface="MicrosoftJhengHeiUIRegular"/>
              </a:rPr>
              <a:t>Registry address: </a:t>
            </a:r>
            <a:r>
              <a:rPr lang="en-US" sz="1800" b="0" dirty="0">
                <a:latin typeface="Courier"/>
              </a:rPr>
              <a:t>HKEY_LOCAL_MACHINE\SOFTWARE\MOXA\</a:t>
            </a:r>
            <a:r>
              <a:rPr lang="en-US" sz="1800" b="0" dirty="0" err="1">
                <a:latin typeface="Courier"/>
              </a:rPr>
              <a:t>SerialInterface</a:t>
            </a:r>
            <a:endParaRPr lang="en-US" dirty="0"/>
          </a:p>
        </p:txBody>
      </p:sp>
      <p:pic>
        <p:nvPicPr>
          <p:cNvPr id="7" name="圖片 8">
            <a:extLst>
              <a:ext uri="{FF2B5EF4-FFF2-40B4-BE49-F238E27FC236}">
                <a16:creationId xmlns:a16="http://schemas.microsoft.com/office/drawing/2014/main" id="{67B44DC0-493E-0F9F-8F17-4EEF1249C2E0}"/>
              </a:ext>
            </a:extLst>
          </p:cNvPr>
          <p:cNvPicPr>
            <a:picLocks noChangeAspect="1"/>
          </p:cNvPicPr>
          <p:nvPr/>
        </p:nvPicPr>
        <p:blipFill rotWithShape="1">
          <a:blip r:embed="rId4"/>
          <a:srcRect b="32452"/>
          <a:stretch/>
        </p:blipFill>
        <p:spPr>
          <a:xfrm>
            <a:off x="609600" y="3553619"/>
            <a:ext cx="5199175" cy="2209826"/>
          </a:xfrm>
          <a:prstGeom prst="rect">
            <a:avLst/>
          </a:prstGeom>
        </p:spPr>
      </p:pic>
    </p:spTree>
    <p:extLst>
      <p:ext uri="{BB962C8B-B14F-4D97-AF65-F5344CB8AC3E}">
        <p14:creationId xmlns:p14="http://schemas.microsoft.com/office/powerpoint/2010/main" val="591332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16B73-C529-1690-0F16-48670618A86E}"/>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5F5E4516-97A9-682D-AEFC-46F0C194296D}"/>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67A788B2-04CF-070D-A280-605851ED1D06}"/>
              </a:ext>
            </a:extLst>
          </p:cNvPr>
          <p:cNvSpPr>
            <a:spLocks noGrp="1"/>
          </p:cNvSpPr>
          <p:nvPr>
            <p:ph type="title"/>
          </p:nvPr>
        </p:nvSpPr>
        <p:spPr/>
        <p:txBody>
          <a:bodyPr>
            <a:normAutofit/>
          </a:bodyPr>
          <a:lstStyle/>
          <a:p>
            <a:r>
              <a:rPr lang="en-US" altLang="zh-TW" sz="3600" dirty="0"/>
              <a:t>Utilities: Moxa IO Controller</a:t>
            </a:r>
          </a:p>
        </p:txBody>
      </p:sp>
      <p:pic>
        <p:nvPicPr>
          <p:cNvPr id="3" name="Picture 2">
            <a:extLst>
              <a:ext uri="{FF2B5EF4-FFF2-40B4-BE49-F238E27FC236}">
                <a16:creationId xmlns:a16="http://schemas.microsoft.com/office/drawing/2014/main" id="{BBA603C3-B17F-88DB-0B29-F3DC5B927E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874" y="1417638"/>
            <a:ext cx="10196251" cy="4779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34671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16EE6-C174-7A82-BF0F-E2547D117A69}"/>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E4A2B94F-74E9-789F-9A74-B120087F577E}"/>
              </a:ext>
            </a:extLst>
          </p:cNvPr>
          <p:cNvSpPr>
            <a:spLocks noGrp="1"/>
          </p:cNvSpPr>
          <p:nvPr>
            <p:ph type="title"/>
          </p:nvPr>
        </p:nvSpPr>
        <p:spPr/>
        <p:txBody>
          <a:bodyPr>
            <a:normAutofit/>
          </a:bodyPr>
          <a:lstStyle/>
          <a:p>
            <a:r>
              <a:rPr lang="en-US" altLang="zh-TW" sz="3600" dirty="0"/>
              <a:t>All Windows Utilities</a:t>
            </a:r>
          </a:p>
        </p:txBody>
      </p:sp>
      <p:sp>
        <p:nvSpPr>
          <p:cNvPr id="3" name="Content Placeholder 7">
            <a:extLst>
              <a:ext uri="{FF2B5EF4-FFF2-40B4-BE49-F238E27FC236}">
                <a16:creationId xmlns:a16="http://schemas.microsoft.com/office/drawing/2014/main" id="{2D60BAB0-B7FC-051F-593A-71376E3921C9}"/>
              </a:ext>
            </a:extLst>
          </p:cNvPr>
          <p:cNvSpPr txBox="1">
            <a:spLocks/>
          </p:cNvSpPr>
          <p:nvPr/>
        </p:nvSpPr>
        <p:spPr>
          <a:xfrm>
            <a:off x="609599" y="1600201"/>
            <a:ext cx="7848601" cy="4749799"/>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pPr>
            <a:r>
              <a:rPr lang="en-US" altLang="zh-TW" sz="2800" dirty="0" err="1"/>
              <a:t>SerialInterface</a:t>
            </a:r>
            <a:r>
              <a:rPr lang="en-US" altLang="zh-TW" sz="2800" dirty="0"/>
              <a:t> Utility</a:t>
            </a:r>
          </a:p>
          <a:p>
            <a:pPr lvl="1">
              <a:lnSpc>
                <a:spcPct val="120000"/>
              </a:lnSpc>
              <a:spcBef>
                <a:spcPts val="0"/>
              </a:spcBef>
            </a:pPr>
            <a:r>
              <a:rPr lang="en-US" altLang="zh-TW" sz="2400" dirty="0"/>
              <a:t>Windows-based</a:t>
            </a:r>
          </a:p>
          <a:p>
            <a:pPr lvl="1">
              <a:lnSpc>
                <a:spcPct val="120000"/>
              </a:lnSpc>
              <a:spcBef>
                <a:spcPts val="0"/>
              </a:spcBef>
            </a:pPr>
            <a:r>
              <a:rPr lang="en-US" altLang="zh-TW" sz="2400" dirty="0"/>
              <a:t>Different </a:t>
            </a:r>
            <a:r>
              <a:rPr lang="en-US" altLang="zh-TW" sz="2400" dirty="0" err="1"/>
              <a:t>behaviour</a:t>
            </a:r>
            <a:r>
              <a:rPr lang="en-US" altLang="zh-TW" sz="2400" dirty="0"/>
              <a:t> for Super I/O UARTs and extension MU850U UARTs</a:t>
            </a:r>
          </a:p>
          <a:p>
            <a:pPr>
              <a:lnSpc>
                <a:spcPct val="120000"/>
              </a:lnSpc>
            </a:pPr>
            <a:r>
              <a:rPr lang="en-US" altLang="zh-TW" sz="2800" dirty="0" err="1"/>
              <a:t>MoxaIOController</a:t>
            </a:r>
            <a:endParaRPr lang="en-US" altLang="zh-TW" sz="2800" dirty="0"/>
          </a:p>
          <a:p>
            <a:pPr lvl="1">
              <a:lnSpc>
                <a:spcPct val="120000"/>
              </a:lnSpc>
              <a:spcBef>
                <a:spcPts val="0"/>
              </a:spcBef>
            </a:pPr>
            <a:r>
              <a:rPr lang="en-US" altLang="zh-TW" sz="2400" dirty="0"/>
              <a:t>Set of command-line utilities: mx-xxx-ctl.exe</a:t>
            </a:r>
          </a:p>
          <a:p>
            <a:pPr lvl="1">
              <a:lnSpc>
                <a:spcPct val="120000"/>
              </a:lnSpc>
              <a:spcBef>
                <a:spcPts val="0"/>
              </a:spcBef>
            </a:pPr>
            <a:r>
              <a:rPr lang="en-US" altLang="zh-TW" sz="2400" dirty="0"/>
              <a:t>to handle Serial ports and DIO.</a:t>
            </a:r>
          </a:p>
          <a:p>
            <a:pPr>
              <a:lnSpc>
                <a:spcPct val="120000"/>
              </a:lnSpc>
            </a:pPr>
            <a:r>
              <a:rPr lang="en-US" sz="2800" dirty="0" err="1"/>
              <a:t>SortNetName</a:t>
            </a:r>
            <a:endParaRPr lang="en-US" sz="2800" dirty="0"/>
          </a:p>
          <a:p>
            <a:pPr lvl="1">
              <a:lnSpc>
                <a:spcPct val="120000"/>
              </a:lnSpc>
              <a:spcBef>
                <a:spcPts val="0"/>
              </a:spcBef>
            </a:pPr>
            <a:r>
              <a:rPr lang="en-US" sz="2400" dirty="0"/>
              <a:t>command-line utility: sortnetname.exe</a:t>
            </a:r>
          </a:p>
          <a:p>
            <a:pPr lvl="1">
              <a:lnSpc>
                <a:spcPct val="120000"/>
              </a:lnSpc>
              <a:spcBef>
                <a:spcPts val="0"/>
              </a:spcBef>
            </a:pPr>
            <a:r>
              <a:rPr lang="en-US" sz="2400" dirty="0"/>
              <a:t>sorting LAN names matching HW markings. </a:t>
            </a:r>
          </a:p>
          <a:p>
            <a:pPr lvl="1">
              <a:lnSpc>
                <a:spcPct val="120000"/>
              </a:lnSpc>
              <a:spcBef>
                <a:spcPts val="0"/>
              </a:spcBef>
            </a:pPr>
            <a:r>
              <a:rPr lang="en-US" sz="1800" b="0" dirty="0"/>
              <a:t>Note: it requires BIOS version which SMBIOS Description contains the content for sorting network names.</a:t>
            </a:r>
          </a:p>
          <a:p>
            <a:pPr>
              <a:lnSpc>
                <a:spcPct val="120000"/>
              </a:lnSpc>
            </a:pPr>
            <a:r>
              <a:rPr lang="en-US" sz="2800" dirty="0" err="1"/>
              <a:t>WindowsRecovery</a:t>
            </a:r>
            <a:endParaRPr lang="en-US" sz="2800" dirty="0"/>
          </a:p>
          <a:p>
            <a:pPr lvl="1">
              <a:lnSpc>
                <a:spcPct val="120000"/>
              </a:lnSpc>
              <a:spcBef>
                <a:spcPts val="0"/>
              </a:spcBef>
            </a:pPr>
            <a:r>
              <a:rPr lang="en-US" sz="2400" dirty="0"/>
              <a:t>system backup to image</a:t>
            </a:r>
          </a:p>
          <a:p>
            <a:pPr lvl="1">
              <a:lnSpc>
                <a:spcPct val="120000"/>
              </a:lnSpc>
              <a:spcBef>
                <a:spcPts val="0"/>
              </a:spcBef>
            </a:pPr>
            <a:r>
              <a:rPr lang="en-US" sz="2400" dirty="0"/>
              <a:t>restore from previously saved images</a:t>
            </a:r>
          </a:p>
        </p:txBody>
      </p:sp>
      <p:pic>
        <p:nvPicPr>
          <p:cNvPr id="2" name="圖片 6">
            <a:extLst>
              <a:ext uri="{FF2B5EF4-FFF2-40B4-BE49-F238E27FC236}">
                <a16:creationId xmlns:a16="http://schemas.microsoft.com/office/drawing/2014/main" id="{102EFD36-5350-03CF-8273-E93C76F0C009}"/>
              </a:ext>
            </a:extLst>
          </p:cNvPr>
          <p:cNvPicPr>
            <a:picLocks noChangeAspect="1"/>
          </p:cNvPicPr>
          <p:nvPr/>
        </p:nvPicPr>
        <p:blipFill>
          <a:blip r:embed="rId3"/>
          <a:stretch>
            <a:fillRect/>
          </a:stretch>
        </p:blipFill>
        <p:spPr>
          <a:xfrm>
            <a:off x="7670499" y="545344"/>
            <a:ext cx="2621081" cy="1744588"/>
          </a:xfrm>
          <a:prstGeom prst="rect">
            <a:avLst/>
          </a:prstGeom>
        </p:spPr>
      </p:pic>
      <p:pic>
        <p:nvPicPr>
          <p:cNvPr id="5" name="圖片 8">
            <a:extLst>
              <a:ext uri="{FF2B5EF4-FFF2-40B4-BE49-F238E27FC236}">
                <a16:creationId xmlns:a16="http://schemas.microsoft.com/office/drawing/2014/main" id="{8C3B5EA5-ABAF-3369-7F3F-71633FB7D543}"/>
              </a:ext>
            </a:extLst>
          </p:cNvPr>
          <p:cNvPicPr>
            <a:picLocks noChangeAspect="1"/>
          </p:cNvPicPr>
          <p:nvPr/>
        </p:nvPicPr>
        <p:blipFill>
          <a:blip r:embed="rId4"/>
          <a:stretch>
            <a:fillRect/>
          </a:stretch>
        </p:blipFill>
        <p:spPr>
          <a:xfrm>
            <a:off x="8981040" y="1736025"/>
            <a:ext cx="2601360" cy="1744588"/>
          </a:xfrm>
          <a:prstGeom prst="rect">
            <a:avLst/>
          </a:prstGeom>
        </p:spPr>
      </p:pic>
      <p:pic>
        <p:nvPicPr>
          <p:cNvPr id="6" name="圖片 7">
            <a:extLst>
              <a:ext uri="{FF2B5EF4-FFF2-40B4-BE49-F238E27FC236}">
                <a16:creationId xmlns:a16="http://schemas.microsoft.com/office/drawing/2014/main" id="{B9F87703-49F2-81C9-93B5-10CAC11EBD96}"/>
              </a:ext>
            </a:extLst>
          </p:cNvPr>
          <p:cNvPicPr>
            <a:picLocks noChangeAspect="1"/>
          </p:cNvPicPr>
          <p:nvPr/>
        </p:nvPicPr>
        <p:blipFill>
          <a:blip r:embed="rId5"/>
          <a:stretch>
            <a:fillRect/>
          </a:stretch>
        </p:blipFill>
        <p:spPr>
          <a:xfrm>
            <a:off x="8293100" y="3734141"/>
            <a:ext cx="3834291" cy="2990987"/>
          </a:xfrm>
          <a:prstGeom prst="rect">
            <a:avLst/>
          </a:prstGeom>
        </p:spPr>
      </p:pic>
    </p:spTree>
    <p:extLst>
      <p:ext uri="{BB962C8B-B14F-4D97-AF65-F5344CB8AC3E}">
        <p14:creationId xmlns:p14="http://schemas.microsoft.com/office/powerpoint/2010/main" val="3212669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50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50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50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50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50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50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50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1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50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1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50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1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50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10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50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10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54EB7-B0CE-E696-A899-A1C16CF04A97}"/>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7E134EF0-A3FB-E2B5-142A-31784D04AB7D}"/>
              </a:ext>
            </a:extLst>
          </p:cNvPr>
          <p:cNvSpPr>
            <a:spLocks noGrp="1"/>
          </p:cNvSpPr>
          <p:nvPr>
            <p:ph type="title"/>
          </p:nvPr>
        </p:nvSpPr>
        <p:spPr/>
        <p:txBody>
          <a:bodyPr/>
          <a:lstStyle/>
          <a:p>
            <a:r>
              <a:rPr lang="en-US" altLang="zh-TW" dirty="0"/>
              <a:t>Agenda</a:t>
            </a:r>
            <a:endParaRPr lang="zh-TW" altLang="en-US" dirty="0"/>
          </a:p>
        </p:txBody>
      </p:sp>
      <p:sp>
        <p:nvSpPr>
          <p:cNvPr id="3" name="內容版面配置區 2">
            <a:extLst>
              <a:ext uri="{FF2B5EF4-FFF2-40B4-BE49-F238E27FC236}">
                <a16:creationId xmlns:a16="http://schemas.microsoft.com/office/drawing/2014/main" id="{7EACB6A8-72B9-CB1B-5A01-6B85597F7ECF}"/>
              </a:ext>
            </a:extLst>
          </p:cNvPr>
          <p:cNvSpPr>
            <a:spLocks noGrp="1"/>
          </p:cNvSpPr>
          <p:nvPr>
            <p:ph idx="1"/>
          </p:nvPr>
        </p:nvSpPr>
        <p:spPr>
          <a:xfrm>
            <a:off x="609600" y="1600201"/>
            <a:ext cx="9732264" cy="4525963"/>
          </a:xfrm>
        </p:spPr>
        <p:txBody>
          <a:bodyPr>
            <a:normAutofit/>
          </a:bodyPr>
          <a:lstStyle/>
          <a:p>
            <a:r>
              <a:rPr lang="en-US" altLang="zh-TW" sz="2400" dirty="0">
                <a:solidFill>
                  <a:schemeClr val="bg1">
                    <a:lumMod val="85000"/>
                  </a:schemeClr>
                </a:solidFill>
              </a:rPr>
              <a:t>Introduction to the new Moxa DRP/BXP/RKP Series</a:t>
            </a:r>
          </a:p>
          <a:p>
            <a:r>
              <a:rPr lang="en-US" altLang="zh-TW" sz="2400" dirty="0">
                <a:solidFill>
                  <a:schemeClr val="bg1">
                    <a:lumMod val="85000"/>
                  </a:schemeClr>
                </a:solidFill>
              </a:rPr>
              <a:t>Hardware Overview </a:t>
            </a:r>
          </a:p>
          <a:p>
            <a:r>
              <a:rPr lang="en-US" altLang="zh-TW" sz="2400" dirty="0">
                <a:solidFill>
                  <a:schemeClr val="bg1">
                    <a:lumMod val="85000"/>
                  </a:schemeClr>
                </a:solidFill>
              </a:rPr>
              <a:t>BIOS Features</a:t>
            </a:r>
          </a:p>
          <a:p>
            <a:r>
              <a:rPr lang="en-US" altLang="zh-TW" sz="2400" dirty="0">
                <a:solidFill>
                  <a:schemeClr val="bg1">
                    <a:lumMod val="85000"/>
                  </a:schemeClr>
                </a:solidFill>
              </a:rPr>
              <a:t>Windows Licensing and Utility Framework</a:t>
            </a:r>
          </a:p>
          <a:p>
            <a:r>
              <a:rPr lang="en-US" altLang="zh-TW" sz="2400" dirty="0"/>
              <a:t>Linux Distribution and SDK</a:t>
            </a:r>
          </a:p>
          <a:p>
            <a:r>
              <a:rPr lang="en-US" altLang="zh-TW" sz="2400" dirty="0">
                <a:solidFill>
                  <a:schemeClr val="bg1">
                    <a:lumMod val="85000"/>
                  </a:schemeClr>
                </a:solidFill>
              </a:rPr>
              <a:t>Demo</a:t>
            </a:r>
          </a:p>
          <a:p>
            <a:pPr lvl="1"/>
            <a:r>
              <a:rPr lang="en-US" altLang="zh-TW" sz="2000" dirty="0">
                <a:solidFill>
                  <a:schemeClr val="bg1">
                    <a:lumMod val="85000"/>
                  </a:schemeClr>
                </a:solidFill>
              </a:rPr>
              <a:t>Windows Utilities and Troubleshooting </a:t>
            </a:r>
          </a:p>
          <a:p>
            <a:pPr lvl="1"/>
            <a:r>
              <a:rPr lang="en-US" altLang="zh-TW" sz="2000" dirty="0">
                <a:solidFill>
                  <a:schemeClr val="bg1">
                    <a:lumMod val="85000"/>
                  </a:schemeClr>
                </a:solidFill>
              </a:rPr>
              <a:t>Linux Installation and Troubleshooting</a:t>
            </a:r>
          </a:p>
          <a:p>
            <a:r>
              <a:rPr lang="en-US" altLang="zh-TW" sz="2400" dirty="0">
                <a:solidFill>
                  <a:schemeClr val="bg1">
                    <a:lumMod val="85000"/>
                  </a:schemeClr>
                </a:solidFill>
              </a:rPr>
              <a:t>Summary 	</a:t>
            </a:r>
          </a:p>
        </p:txBody>
      </p:sp>
    </p:spTree>
    <p:extLst>
      <p:ext uri="{BB962C8B-B14F-4D97-AF65-F5344CB8AC3E}">
        <p14:creationId xmlns:p14="http://schemas.microsoft.com/office/powerpoint/2010/main" val="962422126"/>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CC4E1-5220-875B-71E8-7062E2724ABB}"/>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2846B59C-EDFA-26D6-123C-68ED5AC04BE3}"/>
              </a:ext>
            </a:extLst>
          </p:cNvPr>
          <p:cNvSpPr>
            <a:spLocks noGrp="1"/>
          </p:cNvSpPr>
          <p:nvPr>
            <p:ph type="title"/>
          </p:nvPr>
        </p:nvSpPr>
        <p:spPr/>
        <p:txBody>
          <a:bodyPr>
            <a:normAutofit/>
          </a:bodyPr>
          <a:lstStyle/>
          <a:p>
            <a:r>
              <a:rPr lang="en-US" sz="4400" dirty="0"/>
              <a:t>Moxa x86 Linux SDK Wizard</a:t>
            </a:r>
            <a:endParaRPr lang="en-US" altLang="zh-TW" sz="3600" dirty="0"/>
          </a:p>
        </p:txBody>
      </p:sp>
      <p:sp>
        <p:nvSpPr>
          <p:cNvPr id="5" name="內容版面配置區 4">
            <a:extLst>
              <a:ext uri="{FF2B5EF4-FFF2-40B4-BE49-F238E27FC236}">
                <a16:creationId xmlns:a16="http://schemas.microsoft.com/office/drawing/2014/main" id="{38376534-D11E-E440-9817-F8AA48732F3C}"/>
              </a:ext>
            </a:extLst>
          </p:cNvPr>
          <p:cNvSpPr>
            <a:spLocks noGrp="1"/>
          </p:cNvSpPr>
          <p:nvPr>
            <p:ph idx="1"/>
          </p:nvPr>
        </p:nvSpPr>
        <p:spPr/>
        <p:txBody>
          <a:bodyPr/>
          <a:lstStyle/>
          <a:p>
            <a:r>
              <a:rPr lang="en-US" altLang="zh-TW" dirty="0"/>
              <a:t>Easy Deployment </a:t>
            </a:r>
          </a:p>
          <a:p>
            <a:r>
              <a:rPr lang="en-US" altLang="zh-TW" dirty="0"/>
              <a:t>Components for </a:t>
            </a:r>
          </a:p>
          <a:p>
            <a:pPr lvl="1">
              <a:buFont typeface="Courier New" panose="02070309020205020404" pitchFamily="49" charset="0"/>
              <a:buChar char="o"/>
            </a:pPr>
            <a:r>
              <a:rPr lang="en-US" altLang="zh-TW" dirty="0"/>
              <a:t>peripheral drives</a:t>
            </a:r>
          </a:p>
          <a:p>
            <a:pPr lvl="1">
              <a:buFont typeface="Courier New" panose="02070309020205020404" pitchFamily="49" charset="0"/>
              <a:buChar char="o"/>
            </a:pPr>
            <a:r>
              <a:rPr lang="en-US" altLang="zh-TW" dirty="0"/>
              <a:t>peripheral control tools </a:t>
            </a:r>
          </a:p>
          <a:p>
            <a:pPr lvl="1">
              <a:buFont typeface="Courier New" panose="02070309020205020404" pitchFamily="49" charset="0"/>
              <a:buChar char="o"/>
            </a:pPr>
            <a:r>
              <a:rPr lang="en-US" altLang="zh-TW" dirty="0"/>
              <a:t>control files </a:t>
            </a:r>
          </a:p>
          <a:p>
            <a:r>
              <a:rPr lang="en-US" altLang="zh-TW" dirty="0"/>
              <a:t>Deployment features </a:t>
            </a:r>
          </a:p>
          <a:p>
            <a:pPr lvl="1">
              <a:buFont typeface="Courier New" panose="02070309020205020404" pitchFamily="49" charset="0"/>
              <a:buChar char="o"/>
            </a:pPr>
            <a:r>
              <a:rPr lang="en-US" altLang="zh-TW" dirty="0"/>
              <a:t>build and installation logs</a:t>
            </a:r>
          </a:p>
          <a:p>
            <a:pPr lvl="1">
              <a:buFont typeface="Courier New" panose="02070309020205020404" pitchFamily="49" charset="0"/>
              <a:buChar char="o"/>
            </a:pPr>
            <a:r>
              <a:rPr lang="en-US" altLang="zh-TW" dirty="0"/>
              <a:t>dry-run</a:t>
            </a:r>
          </a:p>
          <a:p>
            <a:pPr lvl="1">
              <a:buFont typeface="Courier New" panose="02070309020205020404" pitchFamily="49" charset="0"/>
              <a:buChar char="o"/>
            </a:pPr>
            <a:r>
              <a:rPr lang="en-US" altLang="zh-TW" dirty="0"/>
              <a:t>self test </a:t>
            </a:r>
          </a:p>
          <a:p>
            <a:pPr lvl="1">
              <a:buFont typeface="Courier New" panose="02070309020205020404" pitchFamily="49" charset="0"/>
              <a:buChar char="o"/>
            </a:pPr>
            <a:endParaRPr lang="en-US" altLang="zh-TW" dirty="0"/>
          </a:p>
          <a:p>
            <a:endParaRPr lang="en-US" altLang="zh-TW" dirty="0"/>
          </a:p>
          <a:p>
            <a:endParaRPr lang="zh-TW" altLang="en-US" dirty="0"/>
          </a:p>
        </p:txBody>
      </p:sp>
      <p:pic>
        <p:nvPicPr>
          <p:cNvPr id="6" name="Picture 5">
            <a:extLst>
              <a:ext uri="{FF2B5EF4-FFF2-40B4-BE49-F238E27FC236}">
                <a16:creationId xmlns:a16="http://schemas.microsoft.com/office/drawing/2014/main" id="{7A57EE4B-FDC3-74F7-6E21-26116E73AAD8}"/>
              </a:ext>
            </a:extLst>
          </p:cNvPr>
          <p:cNvPicPr>
            <a:picLocks noChangeAspect="1"/>
          </p:cNvPicPr>
          <p:nvPr/>
        </p:nvPicPr>
        <p:blipFill>
          <a:blip r:embed="rId3"/>
          <a:stretch>
            <a:fillRect/>
          </a:stretch>
        </p:blipFill>
        <p:spPr>
          <a:xfrm>
            <a:off x="6741041" y="2156296"/>
            <a:ext cx="3340048" cy="1593161"/>
          </a:xfrm>
          <a:prstGeom prst="rect">
            <a:avLst/>
          </a:prstGeom>
        </p:spPr>
      </p:pic>
    </p:spTree>
    <p:extLst>
      <p:ext uri="{BB962C8B-B14F-4D97-AF65-F5344CB8AC3E}">
        <p14:creationId xmlns:p14="http://schemas.microsoft.com/office/powerpoint/2010/main" val="6584674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D2377-E891-C512-0481-E9E36D72825B}"/>
            </a:ext>
          </a:extLst>
        </p:cNvPr>
        <p:cNvGrpSpPr/>
        <p:nvPr/>
      </p:nvGrpSpPr>
      <p:grpSpPr>
        <a:xfrm>
          <a:off x="0" y="0"/>
          <a:ext cx="0" cy="0"/>
          <a:chOff x="0" y="0"/>
          <a:chExt cx="0" cy="0"/>
        </a:xfrm>
      </p:grpSpPr>
      <p:pic>
        <p:nvPicPr>
          <p:cNvPr id="65" name="Picture 64">
            <a:extLst>
              <a:ext uri="{FF2B5EF4-FFF2-40B4-BE49-F238E27FC236}">
                <a16:creationId xmlns:a16="http://schemas.microsoft.com/office/drawing/2014/main" id="{DCF30081-C5E5-1D6E-4EE3-0114F7620949}"/>
              </a:ext>
            </a:extLst>
          </p:cNvPr>
          <p:cNvPicPr>
            <a:picLocks noChangeAspect="1"/>
          </p:cNvPicPr>
          <p:nvPr/>
        </p:nvPicPr>
        <p:blipFill>
          <a:blip r:embed="rId3"/>
          <a:stretch>
            <a:fillRect/>
          </a:stretch>
        </p:blipFill>
        <p:spPr>
          <a:xfrm>
            <a:off x="596720" y="1172435"/>
            <a:ext cx="10972801" cy="1053282"/>
          </a:xfrm>
          <a:prstGeom prst="rect">
            <a:avLst/>
          </a:prstGeom>
        </p:spPr>
      </p:pic>
      <p:sp>
        <p:nvSpPr>
          <p:cNvPr id="4" name="標題 3">
            <a:extLst>
              <a:ext uri="{FF2B5EF4-FFF2-40B4-BE49-F238E27FC236}">
                <a16:creationId xmlns:a16="http://schemas.microsoft.com/office/drawing/2014/main" id="{5EBEE29A-4DFD-AE40-AB86-2D430BA9FFBA}"/>
              </a:ext>
            </a:extLst>
          </p:cNvPr>
          <p:cNvSpPr>
            <a:spLocks noGrp="1"/>
          </p:cNvSpPr>
          <p:nvPr>
            <p:ph type="title"/>
          </p:nvPr>
        </p:nvSpPr>
        <p:spPr/>
        <p:txBody>
          <a:bodyPr>
            <a:normAutofit/>
          </a:bodyPr>
          <a:lstStyle/>
          <a:p>
            <a:r>
              <a:rPr lang="en-US" sz="4400" dirty="0"/>
              <a:t>Moxa x86 Linux SDK Wizard</a:t>
            </a:r>
            <a:endParaRPr lang="en-US" altLang="zh-TW" sz="3600" dirty="0"/>
          </a:p>
        </p:txBody>
      </p:sp>
      <p:sp>
        <p:nvSpPr>
          <p:cNvPr id="5" name="內容版面配置區 4">
            <a:extLst>
              <a:ext uri="{FF2B5EF4-FFF2-40B4-BE49-F238E27FC236}">
                <a16:creationId xmlns:a16="http://schemas.microsoft.com/office/drawing/2014/main" id="{F06FCEB5-593A-D876-3A02-D01938A00C51}"/>
              </a:ext>
            </a:extLst>
          </p:cNvPr>
          <p:cNvSpPr>
            <a:spLocks noGrp="1"/>
          </p:cNvSpPr>
          <p:nvPr>
            <p:ph idx="1"/>
          </p:nvPr>
        </p:nvSpPr>
        <p:spPr>
          <a:xfrm>
            <a:off x="609600" y="1587322"/>
            <a:ext cx="10972800" cy="4525963"/>
          </a:xfrm>
        </p:spPr>
        <p:txBody>
          <a:bodyPr/>
          <a:lstStyle/>
          <a:p>
            <a:endParaRPr lang="en-US" altLang="zh-TW" dirty="0"/>
          </a:p>
          <a:p>
            <a:endParaRPr lang="zh-TW" altLang="en-US" dirty="0"/>
          </a:p>
        </p:txBody>
      </p:sp>
      <p:cxnSp>
        <p:nvCxnSpPr>
          <p:cNvPr id="8" name="Straight Arrow Connector 7">
            <a:extLst>
              <a:ext uri="{FF2B5EF4-FFF2-40B4-BE49-F238E27FC236}">
                <a16:creationId xmlns:a16="http://schemas.microsoft.com/office/drawing/2014/main" id="{D9BAF545-12E8-78F2-B335-EA8F45D7EBDF}"/>
              </a:ext>
            </a:extLst>
          </p:cNvPr>
          <p:cNvCxnSpPr>
            <a:cxnSpLocks/>
            <a:endCxn id="9" idx="0"/>
          </p:cNvCxnSpPr>
          <p:nvPr/>
        </p:nvCxnSpPr>
        <p:spPr>
          <a:xfrm>
            <a:off x="1300766" y="1681251"/>
            <a:ext cx="49506" cy="54549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943C22A-0BF4-BA69-8FBE-183BE82A58AA}"/>
              </a:ext>
            </a:extLst>
          </p:cNvPr>
          <p:cNvSpPr txBox="1"/>
          <p:nvPr/>
        </p:nvSpPr>
        <p:spPr>
          <a:xfrm>
            <a:off x="603299" y="2226750"/>
            <a:ext cx="1493946" cy="279797"/>
          </a:xfrm>
          <a:custGeom>
            <a:avLst/>
            <a:gdLst>
              <a:gd name="connsiteX0" fmla="*/ 0 w 1493946"/>
              <a:gd name="connsiteY0" fmla="*/ 0 h 279797"/>
              <a:gd name="connsiteX1" fmla="*/ 483043 w 1493946"/>
              <a:gd name="connsiteY1" fmla="*/ 0 h 279797"/>
              <a:gd name="connsiteX2" fmla="*/ 936206 w 1493946"/>
              <a:gd name="connsiteY2" fmla="*/ 0 h 279797"/>
              <a:gd name="connsiteX3" fmla="*/ 1493946 w 1493946"/>
              <a:gd name="connsiteY3" fmla="*/ 0 h 279797"/>
              <a:gd name="connsiteX4" fmla="*/ 1493946 w 1493946"/>
              <a:gd name="connsiteY4" fmla="*/ 279797 h 279797"/>
              <a:gd name="connsiteX5" fmla="*/ 1025843 w 1493946"/>
              <a:gd name="connsiteY5" fmla="*/ 279797 h 279797"/>
              <a:gd name="connsiteX6" fmla="*/ 497982 w 1493946"/>
              <a:gd name="connsiteY6" fmla="*/ 279797 h 279797"/>
              <a:gd name="connsiteX7" fmla="*/ 0 w 1493946"/>
              <a:gd name="connsiteY7" fmla="*/ 279797 h 279797"/>
              <a:gd name="connsiteX8" fmla="*/ 0 w 1493946"/>
              <a:gd name="connsiteY8" fmla="*/ 0 h 27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3946" h="279797" extrusionOk="0">
                <a:moveTo>
                  <a:pt x="0" y="0"/>
                </a:moveTo>
                <a:cubicBezTo>
                  <a:pt x="136575" y="8890"/>
                  <a:pt x="334012" y="17256"/>
                  <a:pt x="483043" y="0"/>
                </a:cubicBezTo>
                <a:cubicBezTo>
                  <a:pt x="632074" y="-17256"/>
                  <a:pt x="768722" y="-1296"/>
                  <a:pt x="936206" y="0"/>
                </a:cubicBezTo>
                <a:cubicBezTo>
                  <a:pt x="1103690" y="1296"/>
                  <a:pt x="1259672" y="24928"/>
                  <a:pt x="1493946" y="0"/>
                </a:cubicBezTo>
                <a:cubicBezTo>
                  <a:pt x="1506368" y="111430"/>
                  <a:pt x="1501385" y="216482"/>
                  <a:pt x="1493946" y="279797"/>
                </a:cubicBezTo>
                <a:cubicBezTo>
                  <a:pt x="1272134" y="262013"/>
                  <a:pt x="1148091" y="278705"/>
                  <a:pt x="1025843" y="279797"/>
                </a:cubicBezTo>
                <a:cubicBezTo>
                  <a:pt x="903595" y="280889"/>
                  <a:pt x="675788" y="288095"/>
                  <a:pt x="497982" y="279797"/>
                </a:cubicBezTo>
                <a:cubicBezTo>
                  <a:pt x="320176" y="271499"/>
                  <a:pt x="170264" y="274643"/>
                  <a:pt x="0" y="279797"/>
                </a:cubicBezTo>
                <a:cubicBezTo>
                  <a:pt x="10401" y="190125"/>
                  <a:pt x="-12899" y="90865"/>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Install.sh</a:t>
            </a:r>
            <a:endParaRPr lang="en-DE" sz="1400" dirty="0"/>
          </a:p>
        </p:txBody>
      </p:sp>
      <p:pic>
        <p:nvPicPr>
          <p:cNvPr id="13" name="Picture 12">
            <a:extLst>
              <a:ext uri="{FF2B5EF4-FFF2-40B4-BE49-F238E27FC236}">
                <a16:creationId xmlns:a16="http://schemas.microsoft.com/office/drawing/2014/main" id="{2ADB46F3-67F5-4004-3639-1F6C238EDEC6}"/>
              </a:ext>
            </a:extLst>
          </p:cNvPr>
          <p:cNvPicPr>
            <a:picLocks noChangeAspect="1"/>
          </p:cNvPicPr>
          <p:nvPr/>
        </p:nvPicPr>
        <p:blipFill>
          <a:blip r:embed="rId4"/>
          <a:stretch>
            <a:fillRect/>
          </a:stretch>
        </p:blipFill>
        <p:spPr>
          <a:xfrm>
            <a:off x="957449" y="1167433"/>
            <a:ext cx="682333" cy="731574"/>
          </a:xfrm>
          <a:prstGeom prst="rect">
            <a:avLst/>
          </a:prstGeom>
        </p:spPr>
      </p:pic>
      <p:cxnSp>
        <p:nvCxnSpPr>
          <p:cNvPr id="15" name="Connector: Elbow 14">
            <a:extLst>
              <a:ext uri="{FF2B5EF4-FFF2-40B4-BE49-F238E27FC236}">
                <a16:creationId xmlns:a16="http://schemas.microsoft.com/office/drawing/2014/main" id="{F8B90342-63A3-4F96-34E5-3A4125472CFF}"/>
              </a:ext>
            </a:extLst>
          </p:cNvPr>
          <p:cNvCxnSpPr>
            <a:cxnSpLocks/>
            <a:stCxn id="9" idx="2"/>
          </p:cNvCxnSpPr>
          <p:nvPr/>
        </p:nvCxnSpPr>
        <p:spPr>
          <a:xfrm rot="16200000" flipH="1">
            <a:off x="1920355" y="1936463"/>
            <a:ext cx="83186" cy="1223353"/>
          </a:xfrm>
          <a:prstGeom prst="bentConnector2">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35C99B7-E031-22AD-3BF2-EC346B21FFE0}"/>
              </a:ext>
            </a:extLst>
          </p:cNvPr>
          <p:cNvSpPr txBox="1"/>
          <p:nvPr/>
        </p:nvSpPr>
        <p:spPr>
          <a:xfrm>
            <a:off x="2575774" y="2268719"/>
            <a:ext cx="2099255" cy="475655"/>
          </a:xfrm>
          <a:custGeom>
            <a:avLst/>
            <a:gdLst>
              <a:gd name="connsiteX0" fmla="*/ 0 w 2099255"/>
              <a:gd name="connsiteY0" fmla="*/ 0 h 475655"/>
              <a:gd name="connsiteX1" fmla="*/ 678759 w 2099255"/>
              <a:gd name="connsiteY1" fmla="*/ 0 h 475655"/>
              <a:gd name="connsiteX2" fmla="*/ 1315533 w 2099255"/>
              <a:gd name="connsiteY2" fmla="*/ 0 h 475655"/>
              <a:gd name="connsiteX3" fmla="*/ 2099255 w 2099255"/>
              <a:gd name="connsiteY3" fmla="*/ 0 h 475655"/>
              <a:gd name="connsiteX4" fmla="*/ 2099255 w 2099255"/>
              <a:gd name="connsiteY4" fmla="*/ 475655 h 475655"/>
              <a:gd name="connsiteX5" fmla="*/ 1441488 w 2099255"/>
              <a:gd name="connsiteY5" fmla="*/ 475655 h 475655"/>
              <a:gd name="connsiteX6" fmla="*/ 699752 w 2099255"/>
              <a:gd name="connsiteY6" fmla="*/ 475655 h 475655"/>
              <a:gd name="connsiteX7" fmla="*/ 0 w 2099255"/>
              <a:gd name="connsiteY7" fmla="*/ 475655 h 475655"/>
              <a:gd name="connsiteX8" fmla="*/ 0 w 2099255"/>
              <a:gd name="connsiteY8" fmla="*/ 0 h 4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55" h="475655" extrusionOk="0">
                <a:moveTo>
                  <a:pt x="0" y="0"/>
                </a:moveTo>
                <a:cubicBezTo>
                  <a:pt x="251352" y="23016"/>
                  <a:pt x="448113" y="-4542"/>
                  <a:pt x="678759" y="0"/>
                </a:cubicBezTo>
                <a:cubicBezTo>
                  <a:pt x="909405" y="4542"/>
                  <a:pt x="1099423" y="-12294"/>
                  <a:pt x="1315533" y="0"/>
                </a:cubicBezTo>
                <a:cubicBezTo>
                  <a:pt x="1531643" y="12294"/>
                  <a:pt x="1807218" y="-5725"/>
                  <a:pt x="2099255" y="0"/>
                </a:cubicBezTo>
                <a:cubicBezTo>
                  <a:pt x="2087897" y="98585"/>
                  <a:pt x="2119499" y="265570"/>
                  <a:pt x="2099255" y="475655"/>
                </a:cubicBezTo>
                <a:cubicBezTo>
                  <a:pt x="1916157" y="472873"/>
                  <a:pt x="1622049" y="452335"/>
                  <a:pt x="1441488" y="475655"/>
                </a:cubicBezTo>
                <a:cubicBezTo>
                  <a:pt x="1260927" y="498975"/>
                  <a:pt x="926814" y="505336"/>
                  <a:pt x="699752" y="475655"/>
                </a:cubicBezTo>
                <a:cubicBezTo>
                  <a:pt x="472690" y="445974"/>
                  <a:pt x="228653" y="500688"/>
                  <a:pt x="0" y="475655"/>
                </a:cubicBezTo>
                <a:cubicBezTo>
                  <a:pt x="14359" y="284189"/>
                  <a:pt x="-6618" y="193813"/>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Load Configuration Files </a:t>
            </a:r>
            <a:endParaRPr lang="en-DE" sz="1400" dirty="0"/>
          </a:p>
        </p:txBody>
      </p:sp>
      <p:cxnSp>
        <p:nvCxnSpPr>
          <p:cNvPr id="18" name="Straight Arrow Connector 17">
            <a:extLst>
              <a:ext uri="{FF2B5EF4-FFF2-40B4-BE49-F238E27FC236}">
                <a16:creationId xmlns:a16="http://schemas.microsoft.com/office/drawing/2014/main" id="{F8E7F6A4-465C-7E8F-E391-437CD5A09FB0}"/>
              </a:ext>
            </a:extLst>
          </p:cNvPr>
          <p:cNvCxnSpPr>
            <a:cxnSpLocks/>
            <a:stCxn id="16" idx="3"/>
          </p:cNvCxnSpPr>
          <p:nvPr/>
        </p:nvCxnSpPr>
        <p:spPr>
          <a:xfrm>
            <a:off x="4675029" y="2506547"/>
            <a:ext cx="850006" cy="312705"/>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97800D3-9CA5-2DC9-9A7C-56AC6FAD6733}"/>
              </a:ext>
            </a:extLst>
          </p:cNvPr>
          <p:cNvSpPr txBox="1"/>
          <p:nvPr/>
        </p:nvSpPr>
        <p:spPr>
          <a:xfrm>
            <a:off x="5527184" y="2377170"/>
            <a:ext cx="1734354" cy="1846659"/>
          </a:xfrm>
          <a:custGeom>
            <a:avLst/>
            <a:gdLst>
              <a:gd name="connsiteX0" fmla="*/ 0 w 1734354"/>
              <a:gd name="connsiteY0" fmla="*/ 0 h 1846659"/>
              <a:gd name="connsiteX1" fmla="*/ 560774 w 1734354"/>
              <a:gd name="connsiteY1" fmla="*/ 0 h 1846659"/>
              <a:gd name="connsiteX2" fmla="*/ 1086862 w 1734354"/>
              <a:gd name="connsiteY2" fmla="*/ 0 h 1846659"/>
              <a:gd name="connsiteX3" fmla="*/ 1734354 w 1734354"/>
              <a:gd name="connsiteY3" fmla="*/ 0 h 1846659"/>
              <a:gd name="connsiteX4" fmla="*/ 1734354 w 1734354"/>
              <a:gd name="connsiteY4" fmla="*/ 597086 h 1846659"/>
              <a:gd name="connsiteX5" fmla="*/ 1734354 w 1734354"/>
              <a:gd name="connsiteY5" fmla="*/ 1175706 h 1846659"/>
              <a:gd name="connsiteX6" fmla="*/ 1734354 w 1734354"/>
              <a:gd name="connsiteY6" fmla="*/ 1846659 h 1846659"/>
              <a:gd name="connsiteX7" fmla="*/ 1156236 w 1734354"/>
              <a:gd name="connsiteY7" fmla="*/ 1846659 h 1846659"/>
              <a:gd name="connsiteX8" fmla="*/ 543431 w 1734354"/>
              <a:gd name="connsiteY8" fmla="*/ 1846659 h 1846659"/>
              <a:gd name="connsiteX9" fmla="*/ 0 w 1734354"/>
              <a:gd name="connsiteY9" fmla="*/ 1846659 h 1846659"/>
              <a:gd name="connsiteX10" fmla="*/ 0 w 1734354"/>
              <a:gd name="connsiteY10" fmla="*/ 1231106 h 1846659"/>
              <a:gd name="connsiteX11" fmla="*/ 0 w 1734354"/>
              <a:gd name="connsiteY11" fmla="*/ 634020 h 1846659"/>
              <a:gd name="connsiteX12" fmla="*/ 0 w 1734354"/>
              <a:gd name="connsiteY12" fmla="*/ 0 h 1846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34354" h="1846659" extrusionOk="0">
                <a:moveTo>
                  <a:pt x="0" y="0"/>
                </a:moveTo>
                <a:cubicBezTo>
                  <a:pt x="243389" y="24033"/>
                  <a:pt x="391248" y="-27444"/>
                  <a:pt x="560774" y="0"/>
                </a:cubicBezTo>
                <a:cubicBezTo>
                  <a:pt x="730300" y="27444"/>
                  <a:pt x="947689" y="-18759"/>
                  <a:pt x="1086862" y="0"/>
                </a:cubicBezTo>
                <a:cubicBezTo>
                  <a:pt x="1226035" y="18759"/>
                  <a:pt x="1447040" y="-2008"/>
                  <a:pt x="1734354" y="0"/>
                </a:cubicBezTo>
                <a:cubicBezTo>
                  <a:pt x="1762235" y="280243"/>
                  <a:pt x="1762000" y="307884"/>
                  <a:pt x="1734354" y="597086"/>
                </a:cubicBezTo>
                <a:cubicBezTo>
                  <a:pt x="1706708" y="886288"/>
                  <a:pt x="1728975" y="957784"/>
                  <a:pt x="1734354" y="1175706"/>
                </a:cubicBezTo>
                <a:cubicBezTo>
                  <a:pt x="1739733" y="1393628"/>
                  <a:pt x="1744816" y="1684605"/>
                  <a:pt x="1734354" y="1846659"/>
                </a:cubicBezTo>
                <a:cubicBezTo>
                  <a:pt x="1591380" y="1839115"/>
                  <a:pt x="1282454" y="1861511"/>
                  <a:pt x="1156236" y="1846659"/>
                </a:cubicBezTo>
                <a:cubicBezTo>
                  <a:pt x="1030018" y="1831807"/>
                  <a:pt x="778336" y="1845558"/>
                  <a:pt x="543431" y="1846659"/>
                </a:cubicBezTo>
                <a:cubicBezTo>
                  <a:pt x="308527" y="1847760"/>
                  <a:pt x="216493" y="1870568"/>
                  <a:pt x="0" y="1846659"/>
                </a:cubicBezTo>
                <a:cubicBezTo>
                  <a:pt x="679" y="1581841"/>
                  <a:pt x="-11706" y="1487663"/>
                  <a:pt x="0" y="1231106"/>
                </a:cubicBezTo>
                <a:cubicBezTo>
                  <a:pt x="11706" y="974549"/>
                  <a:pt x="24599" y="789415"/>
                  <a:pt x="0" y="634020"/>
                </a:cubicBezTo>
                <a:cubicBezTo>
                  <a:pt x="-24599" y="478625"/>
                  <a:pt x="11088" y="279625"/>
                  <a:pt x="0" y="0"/>
                </a:cubicBezTo>
                <a:close/>
              </a:path>
            </a:pathLst>
          </a:custGeom>
          <a:noFill/>
          <a:ln w="25400" cap="rnd">
            <a:solidFill>
              <a:schemeClr val="accent1">
                <a:shade val="95000"/>
                <a:satMod val="105000"/>
              </a:schemeClr>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endParaRPr lang="en-US" sz="1400" dirty="0"/>
          </a:p>
          <a:p>
            <a:pPr algn="ctr"/>
            <a:endParaRPr lang="en-US" sz="1400" dirty="0"/>
          </a:p>
          <a:p>
            <a:pPr algn="ctr"/>
            <a:endParaRPr lang="en-US" sz="1400" dirty="0"/>
          </a:p>
          <a:p>
            <a:pPr algn="ctr"/>
            <a:endParaRPr lang="en-US" sz="1400" dirty="0"/>
          </a:p>
          <a:p>
            <a:pPr algn="ctr"/>
            <a:r>
              <a:rPr lang="en-US" sz="1400" dirty="0"/>
              <a:t>General Functions</a:t>
            </a:r>
          </a:p>
          <a:p>
            <a:pPr algn="ctr"/>
            <a:endParaRPr lang="en-US" sz="1400" dirty="0"/>
          </a:p>
          <a:p>
            <a:pPr algn="ctr"/>
            <a:endParaRPr lang="en-US" sz="1400" dirty="0"/>
          </a:p>
          <a:p>
            <a:pPr algn="ctr"/>
            <a:endParaRPr lang="en-US" sz="1400" dirty="0"/>
          </a:p>
          <a:p>
            <a:pPr algn="ctr"/>
            <a:endParaRPr lang="en-US" sz="1400" dirty="0"/>
          </a:p>
        </p:txBody>
      </p:sp>
      <p:cxnSp>
        <p:nvCxnSpPr>
          <p:cNvPr id="21" name="Straight Arrow Connector 20">
            <a:extLst>
              <a:ext uri="{FF2B5EF4-FFF2-40B4-BE49-F238E27FC236}">
                <a16:creationId xmlns:a16="http://schemas.microsoft.com/office/drawing/2014/main" id="{613547C9-D3F1-79BB-4FCA-83C5DABAF06A}"/>
              </a:ext>
            </a:extLst>
          </p:cNvPr>
          <p:cNvCxnSpPr>
            <a:cxnSpLocks/>
          </p:cNvCxnSpPr>
          <p:nvPr/>
        </p:nvCxnSpPr>
        <p:spPr>
          <a:xfrm>
            <a:off x="7300173" y="3442587"/>
            <a:ext cx="81351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8EC0150C-6EE2-44D8-63D4-D3EDD2EE17B0}"/>
              </a:ext>
            </a:extLst>
          </p:cNvPr>
          <p:cNvSpPr txBox="1"/>
          <p:nvPr/>
        </p:nvSpPr>
        <p:spPr>
          <a:xfrm>
            <a:off x="8152326" y="2437326"/>
            <a:ext cx="1275009" cy="3049786"/>
          </a:xfrm>
          <a:custGeom>
            <a:avLst/>
            <a:gdLst>
              <a:gd name="connsiteX0" fmla="*/ 0 w 1275009"/>
              <a:gd name="connsiteY0" fmla="*/ 0 h 3049786"/>
              <a:gd name="connsiteX1" fmla="*/ 624754 w 1275009"/>
              <a:gd name="connsiteY1" fmla="*/ 0 h 3049786"/>
              <a:gd name="connsiteX2" fmla="*/ 1275009 w 1275009"/>
              <a:gd name="connsiteY2" fmla="*/ 0 h 3049786"/>
              <a:gd name="connsiteX3" fmla="*/ 1275009 w 1275009"/>
              <a:gd name="connsiteY3" fmla="*/ 670953 h 3049786"/>
              <a:gd name="connsiteX4" fmla="*/ 1275009 w 1275009"/>
              <a:gd name="connsiteY4" fmla="*/ 1280910 h 3049786"/>
              <a:gd name="connsiteX5" fmla="*/ 1275009 w 1275009"/>
              <a:gd name="connsiteY5" fmla="*/ 1829872 h 3049786"/>
              <a:gd name="connsiteX6" fmla="*/ 1275009 w 1275009"/>
              <a:gd name="connsiteY6" fmla="*/ 2378833 h 3049786"/>
              <a:gd name="connsiteX7" fmla="*/ 1275009 w 1275009"/>
              <a:gd name="connsiteY7" fmla="*/ 3049786 h 3049786"/>
              <a:gd name="connsiteX8" fmla="*/ 637505 w 1275009"/>
              <a:gd name="connsiteY8" fmla="*/ 3049786 h 3049786"/>
              <a:gd name="connsiteX9" fmla="*/ 0 w 1275009"/>
              <a:gd name="connsiteY9" fmla="*/ 3049786 h 3049786"/>
              <a:gd name="connsiteX10" fmla="*/ 0 w 1275009"/>
              <a:gd name="connsiteY10" fmla="*/ 2439829 h 3049786"/>
              <a:gd name="connsiteX11" fmla="*/ 0 w 1275009"/>
              <a:gd name="connsiteY11" fmla="*/ 1860369 h 3049786"/>
              <a:gd name="connsiteX12" fmla="*/ 0 w 1275009"/>
              <a:gd name="connsiteY12" fmla="*/ 1219914 h 3049786"/>
              <a:gd name="connsiteX13" fmla="*/ 0 w 1275009"/>
              <a:gd name="connsiteY13" fmla="*/ 640455 h 3049786"/>
              <a:gd name="connsiteX14" fmla="*/ 0 w 1275009"/>
              <a:gd name="connsiteY14" fmla="*/ 0 h 304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5009" h="3049786" extrusionOk="0">
                <a:moveTo>
                  <a:pt x="0" y="0"/>
                </a:moveTo>
                <a:cubicBezTo>
                  <a:pt x="170725" y="-17244"/>
                  <a:pt x="411944" y="17345"/>
                  <a:pt x="624754" y="0"/>
                </a:cubicBezTo>
                <a:cubicBezTo>
                  <a:pt x="837564" y="-17345"/>
                  <a:pt x="981805" y="-22084"/>
                  <a:pt x="1275009" y="0"/>
                </a:cubicBezTo>
                <a:cubicBezTo>
                  <a:pt x="1303220" y="264003"/>
                  <a:pt x="1263690" y="487264"/>
                  <a:pt x="1275009" y="670953"/>
                </a:cubicBezTo>
                <a:cubicBezTo>
                  <a:pt x="1286328" y="854642"/>
                  <a:pt x="1300983" y="1020721"/>
                  <a:pt x="1275009" y="1280910"/>
                </a:cubicBezTo>
                <a:cubicBezTo>
                  <a:pt x="1249035" y="1541099"/>
                  <a:pt x="1252191" y="1672501"/>
                  <a:pt x="1275009" y="1829872"/>
                </a:cubicBezTo>
                <a:cubicBezTo>
                  <a:pt x="1297827" y="1987243"/>
                  <a:pt x="1302191" y="2240891"/>
                  <a:pt x="1275009" y="2378833"/>
                </a:cubicBezTo>
                <a:cubicBezTo>
                  <a:pt x="1247827" y="2516775"/>
                  <a:pt x="1306841" y="2853018"/>
                  <a:pt x="1275009" y="3049786"/>
                </a:cubicBezTo>
                <a:cubicBezTo>
                  <a:pt x="1057647" y="3025620"/>
                  <a:pt x="787513" y="3042377"/>
                  <a:pt x="637505" y="3049786"/>
                </a:cubicBezTo>
                <a:cubicBezTo>
                  <a:pt x="487497" y="3057195"/>
                  <a:pt x="193549" y="3073654"/>
                  <a:pt x="0" y="3049786"/>
                </a:cubicBezTo>
                <a:cubicBezTo>
                  <a:pt x="2946" y="2866621"/>
                  <a:pt x="-10808" y="2572644"/>
                  <a:pt x="0" y="2439829"/>
                </a:cubicBezTo>
                <a:cubicBezTo>
                  <a:pt x="10808" y="2307014"/>
                  <a:pt x="22169" y="2033474"/>
                  <a:pt x="0" y="1860369"/>
                </a:cubicBezTo>
                <a:cubicBezTo>
                  <a:pt x="-22169" y="1687264"/>
                  <a:pt x="13148" y="1459505"/>
                  <a:pt x="0" y="1219914"/>
                </a:cubicBezTo>
                <a:cubicBezTo>
                  <a:pt x="-13148" y="980324"/>
                  <a:pt x="23963" y="860220"/>
                  <a:pt x="0" y="640455"/>
                </a:cubicBezTo>
                <a:cubicBezTo>
                  <a:pt x="-23963" y="420690"/>
                  <a:pt x="-25723" y="132053"/>
                  <a:pt x="0" y="0"/>
                </a:cubicBezTo>
                <a:close/>
              </a:path>
            </a:pathLst>
          </a:custGeom>
          <a:noFill/>
          <a:ln w="25400" cap="rnd">
            <a:solidFill>
              <a:schemeClr val="accent1">
                <a:shade val="95000"/>
                <a:satMod val="105000"/>
              </a:schemeClr>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endParaRPr lang="en-US" dirty="0"/>
          </a:p>
          <a:p>
            <a:pPr algn="ctr"/>
            <a:endParaRPr lang="en-US" dirty="0"/>
          </a:p>
          <a:p>
            <a:pPr algn="ctr"/>
            <a:endParaRPr lang="en-US" dirty="0"/>
          </a:p>
          <a:p>
            <a:pPr algn="ctr"/>
            <a:endParaRPr lang="en-US" dirty="0"/>
          </a:p>
          <a:p>
            <a:pPr algn="ctr"/>
            <a:endParaRPr lang="en-US" dirty="0"/>
          </a:p>
          <a:p>
            <a:pPr algn="ctr"/>
            <a:r>
              <a:rPr lang="en-US" sz="1600" dirty="0"/>
              <a:t>Log Generator</a:t>
            </a:r>
          </a:p>
          <a:p>
            <a:pPr algn="ctr"/>
            <a:endParaRPr lang="en-US" dirty="0"/>
          </a:p>
          <a:p>
            <a:pPr algn="ctr"/>
            <a:endParaRPr lang="en-US" dirty="0"/>
          </a:p>
          <a:p>
            <a:pPr algn="ctr"/>
            <a:endParaRPr lang="en-US" dirty="0"/>
          </a:p>
          <a:p>
            <a:pPr algn="ctr"/>
            <a:endParaRPr lang="en-US" dirty="0"/>
          </a:p>
          <a:p>
            <a:pPr algn="ctr"/>
            <a:endParaRPr lang="en-US" dirty="0"/>
          </a:p>
        </p:txBody>
      </p:sp>
      <p:sp>
        <p:nvSpPr>
          <p:cNvPr id="24" name="TextBox 23">
            <a:extLst>
              <a:ext uri="{FF2B5EF4-FFF2-40B4-BE49-F238E27FC236}">
                <a16:creationId xmlns:a16="http://schemas.microsoft.com/office/drawing/2014/main" id="{88E21843-E3A1-4D50-4EE7-424E5F3076AE}"/>
              </a:ext>
            </a:extLst>
          </p:cNvPr>
          <p:cNvSpPr txBox="1"/>
          <p:nvPr/>
        </p:nvSpPr>
        <p:spPr>
          <a:xfrm>
            <a:off x="10294512" y="3445866"/>
            <a:ext cx="1275009" cy="671513"/>
          </a:xfrm>
          <a:custGeom>
            <a:avLst/>
            <a:gdLst>
              <a:gd name="connsiteX0" fmla="*/ 0 w 1275009"/>
              <a:gd name="connsiteY0" fmla="*/ 0 h 671513"/>
              <a:gd name="connsiteX1" fmla="*/ 624754 w 1275009"/>
              <a:gd name="connsiteY1" fmla="*/ 0 h 671513"/>
              <a:gd name="connsiteX2" fmla="*/ 1275009 w 1275009"/>
              <a:gd name="connsiteY2" fmla="*/ 0 h 671513"/>
              <a:gd name="connsiteX3" fmla="*/ 1275009 w 1275009"/>
              <a:gd name="connsiteY3" fmla="*/ 671513 h 671513"/>
              <a:gd name="connsiteX4" fmla="*/ 637505 w 1275009"/>
              <a:gd name="connsiteY4" fmla="*/ 671513 h 671513"/>
              <a:gd name="connsiteX5" fmla="*/ 0 w 1275009"/>
              <a:gd name="connsiteY5" fmla="*/ 671513 h 671513"/>
              <a:gd name="connsiteX6" fmla="*/ 0 w 1275009"/>
              <a:gd name="connsiteY6" fmla="*/ 0 h 67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5009" h="671513" extrusionOk="0">
                <a:moveTo>
                  <a:pt x="0" y="0"/>
                </a:moveTo>
                <a:cubicBezTo>
                  <a:pt x="170725" y="-17244"/>
                  <a:pt x="411944" y="17345"/>
                  <a:pt x="624754" y="0"/>
                </a:cubicBezTo>
                <a:cubicBezTo>
                  <a:pt x="837564" y="-17345"/>
                  <a:pt x="981805" y="-22084"/>
                  <a:pt x="1275009" y="0"/>
                </a:cubicBezTo>
                <a:cubicBezTo>
                  <a:pt x="1249286" y="195372"/>
                  <a:pt x="1253226" y="466299"/>
                  <a:pt x="1275009" y="671513"/>
                </a:cubicBezTo>
                <a:cubicBezTo>
                  <a:pt x="1052113" y="671027"/>
                  <a:pt x="920999" y="653552"/>
                  <a:pt x="637505" y="671513"/>
                </a:cubicBezTo>
                <a:cubicBezTo>
                  <a:pt x="354011" y="689474"/>
                  <a:pt x="265579" y="681031"/>
                  <a:pt x="0" y="671513"/>
                </a:cubicBezTo>
                <a:cubicBezTo>
                  <a:pt x="4870" y="404113"/>
                  <a:pt x="-24316" y="229176"/>
                  <a:pt x="0" y="0"/>
                </a:cubicBezTo>
                <a:close/>
              </a:path>
            </a:pathLst>
          </a:custGeom>
          <a:noFill/>
          <a:ln w="25400" cap="rnd">
            <a:solidFill>
              <a:schemeClr val="accent1">
                <a:shade val="95000"/>
                <a:satMod val="105000"/>
              </a:schemeClr>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endParaRPr lang="en-US" sz="1400" dirty="0"/>
          </a:p>
          <a:p>
            <a:pPr algn="ctr"/>
            <a:r>
              <a:rPr lang="en-US" sz="1400" dirty="0"/>
              <a:t>Log Files</a:t>
            </a:r>
          </a:p>
          <a:p>
            <a:pPr algn="ctr"/>
            <a:endParaRPr lang="en-US" sz="1400" dirty="0"/>
          </a:p>
        </p:txBody>
      </p:sp>
      <p:cxnSp>
        <p:nvCxnSpPr>
          <p:cNvPr id="25" name="Straight Arrow Connector 24">
            <a:extLst>
              <a:ext uri="{FF2B5EF4-FFF2-40B4-BE49-F238E27FC236}">
                <a16:creationId xmlns:a16="http://schemas.microsoft.com/office/drawing/2014/main" id="{9491913E-4218-8406-2A7B-B2F4380CE253}"/>
              </a:ext>
            </a:extLst>
          </p:cNvPr>
          <p:cNvCxnSpPr>
            <a:cxnSpLocks/>
          </p:cNvCxnSpPr>
          <p:nvPr/>
        </p:nvCxnSpPr>
        <p:spPr>
          <a:xfrm>
            <a:off x="9427335" y="3770923"/>
            <a:ext cx="81351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D2DE1D28-C60D-F729-B4F0-CD93D7F32FC0}"/>
              </a:ext>
            </a:extLst>
          </p:cNvPr>
          <p:cNvSpPr txBox="1"/>
          <p:nvPr/>
        </p:nvSpPr>
        <p:spPr>
          <a:xfrm>
            <a:off x="2614411" y="3060050"/>
            <a:ext cx="2099255" cy="279797"/>
          </a:xfrm>
          <a:custGeom>
            <a:avLst/>
            <a:gdLst>
              <a:gd name="connsiteX0" fmla="*/ 0 w 2099255"/>
              <a:gd name="connsiteY0" fmla="*/ 0 h 279797"/>
              <a:gd name="connsiteX1" fmla="*/ 678759 w 2099255"/>
              <a:gd name="connsiteY1" fmla="*/ 0 h 279797"/>
              <a:gd name="connsiteX2" fmla="*/ 1315533 w 2099255"/>
              <a:gd name="connsiteY2" fmla="*/ 0 h 279797"/>
              <a:gd name="connsiteX3" fmla="*/ 2099255 w 2099255"/>
              <a:gd name="connsiteY3" fmla="*/ 0 h 279797"/>
              <a:gd name="connsiteX4" fmla="*/ 2099255 w 2099255"/>
              <a:gd name="connsiteY4" fmla="*/ 279797 h 279797"/>
              <a:gd name="connsiteX5" fmla="*/ 1441488 w 2099255"/>
              <a:gd name="connsiteY5" fmla="*/ 279797 h 279797"/>
              <a:gd name="connsiteX6" fmla="*/ 699752 w 2099255"/>
              <a:gd name="connsiteY6" fmla="*/ 279797 h 279797"/>
              <a:gd name="connsiteX7" fmla="*/ 0 w 2099255"/>
              <a:gd name="connsiteY7" fmla="*/ 279797 h 279797"/>
              <a:gd name="connsiteX8" fmla="*/ 0 w 2099255"/>
              <a:gd name="connsiteY8" fmla="*/ 0 h 27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55" h="279797" extrusionOk="0">
                <a:moveTo>
                  <a:pt x="0" y="0"/>
                </a:moveTo>
                <a:cubicBezTo>
                  <a:pt x="251352" y="23016"/>
                  <a:pt x="448113" y="-4542"/>
                  <a:pt x="678759" y="0"/>
                </a:cubicBezTo>
                <a:cubicBezTo>
                  <a:pt x="909405" y="4542"/>
                  <a:pt x="1099423" y="-12294"/>
                  <a:pt x="1315533" y="0"/>
                </a:cubicBezTo>
                <a:cubicBezTo>
                  <a:pt x="1531643" y="12294"/>
                  <a:pt x="1807218" y="-5725"/>
                  <a:pt x="2099255" y="0"/>
                </a:cubicBezTo>
                <a:cubicBezTo>
                  <a:pt x="2111677" y="111430"/>
                  <a:pt x="2106694" y="216482"/>
                  <a:pt x="2099255" y="279797"/>
                </a:cubicBezTo>
                <a:cubicBezTo>
                  <a:pt x="1916157" y="277015"/>
                  <a:pt x="1622049" y="256477"/>
                  <a:pt x="1441488" y="279797"/>
                </a:cubicBezTo>
                <a:cubicBezTo>
                  <a:pt x="1260927" y="303117"/>
                  <a:pt x="926814" y="309478"/>
                  <a:pt x="699752" y="279797"/>
                </a:cubicBezTo>
                <a:cubicBezTo>
                  <a:pt x="472690" y="250116"/>
                  <a:pt x="228653" y="304830"/>
                  <a:pt x="0" y="279797"/>
                </a:cubicBezTo>
                <a:cubicBezTo>
                  <a:pt x="10401" y="190125"/>
                  <a:pt x="-12899" y="90865"/>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Check OS Env.</a:t>
            </a:r>
            <a:endParaRPr lang="en-DE" sz="1400" dirty="0"/>
          </a:p>
        </p:txBody>
      </p:sp>
      <p:cxnSp>
        <p:nvCxnSpPr>
          <p:cNvPr id="28" name="Straight Arrow Connector 27">
            <a:extLst>
              <a:ext uri="{FF2B5EF4-FFF2-40B4-BE49-F238E27FC236}">
                <a16:creationId xmlns:a16="http://schemas.microsoft.com/office/drawing/2014/main" id="{1B40307F-35C0-2F50-B4DC-8257DE785D2D}"/>
              </a:ext>
            </a:extLst>
          </p:cNvPr>
          <p:cNvCxnSpPr>
            <a:cxnSpLocks/>
          </p:cNvCxnSpPr>
          <p:nvPr/>
        </p:nvCxnSpPr>
        <p:spPr>
          <a:xfrm>
            <a:off x="3664038" y="2787985"/>
            <a:ext cx="0" cy="23887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518271B0-5231-9935-D7EC-BB301B616DBA}"/>
              </a:ext>
            </a:extLst>
          </p:cNvPr>
          <p:cNvCxnSpPr>
            <a:cxnSpLocks/>
          </p:cNvCxnSpPr>
          <p:nvPr/>
        </p:nvCxnSpPr>
        <p:spPr>
          <a:xfrm>
            <a:off x="4713666" y="3215337"/>
            <a:ext cx="81351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3BD4EBC4-05E2-08AE-932E-76477E526124}"/>
              </a:ext>
            </a:extLst>
          </p:cNvPr>
          <p:cNvSpPr txBox="1"/>
          <p:nvPr/>
        </p:nvSpPr>
        <p:spPr>
          <a:xfrm>
            <a:off x="2614411" y="3636673"/>
            <a:ext cx="2099255" cy="523220"/>
          </a:xfrm>
          <a:custGeom>
            <a:avLst/>
            <a:gdLst>
              <a:gd name="connsiteX0" fmla="*/ 0 w 2099255"/>
              <a:gd name="connsiteY0" fmla="*/ 0 h 523220"/>
              <a:gd name="connsiteX1" fmla="*/ 678759 w 2099255"/>
              <a:gd name="connsiteY1" fmla="*/ 0 h 523220"/>
              <a:gd name="connsiteX2" fmla="*/ 1315533 w 2099255"/>
              <a:gd name="connsiteY2" fmla="*/ 0 h 523220"/>
              <a:gd name="connsiteX3" fmla="*/ 2099255 w 2099255"/>
              <a:gd name="connsiteY3" fmla="*/ 0 h 523220"/>
              <a:gd name="connsiteX4" fmla="*/ 2099255 w 2099255"/>
              <a:gd name="connsiteY4" fmla="*/ 523220 h 523220"/>
              <a:gd name="connsiteX5" fmla="*/ 1441488 w 2099255"/>
              <a:gd name="connsiteY5" fmla="*/ 523220 h 523220"/>
              <a:gd name="connsiteX6" fmla="*/ 699752 w 2099255"/>
              <a:gd name="connsiteY6" fmla="*/ 523220 h 523220"/>
              <a:gd name="connsiteX7" fmla="*/ 0 w 2099255"/>
              <a:gd name="connsiteY7" fmla="*/ 523220 h 523220"/>
              <a:gd name="connsiteX8" fmla="*/ 0 w 2099255"/>
              <a:gd name="connsiteY8" fmla="*/ 0 h 52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55" h="523220" extrusionOk="0">
                <a:moveTo>
                  <a:pt x="0" y="0"/>
                </a:moveTo>
                <a:cubicBezTo>
                  <a:pt x="251352" y="23016"/>
                  <a:pt x="448113" y="-4542"/>
                  <a:pt x="678759" y="0"/>
                </a:cubicBezTo>
                <a:cubicBezTo>
                  <a:pt x="909405" y="4542"/>
                  <a:pt x="1099423" y="-12294"/>
                  <a:pt x="1315533" y="0"/>
                </a:cubicBezTo>
                <a:cubicBezTo>
                  <a:pt x="1531643" y="12294"/>
                  <a:pt x="1807218" y="-5725"/>
                  <a:pt x="2099255" y="0"/>
                </a:cubicBezTo>
                <a:cubicBezTo>
                  <a:pt x="2109291" y="167463"/>
                  <a:pt x="2073336" y="364065"/>
                  <a:pt x="2099255" y="523220"/>
                </a:cubicBezTo>
                <a:cubicBezTo>
                  <a:pt x="1916157" y="520438"/>
                  <a:pt x="1622049" y="499900"/>
                  <a:pt x="1441488" y="523220"/>
                </a:cubicBezTo>
                <a:cubicBezTo>
                  <a:pt x="1260927" y="546540"/>
                  <a:pt x="926814" y="552901"/>
                  <a:pt x="699752" y="523220"/>
                </a:cubicBezTo>
                <a:cubicBezTo>
                  <a:pt x="472690" y="493539"/>
                  <a:pt x="228653" y="548253"/>
                  <a:pt x="0" y="523220"/>
                </a:cubicBezTo>
                <a:cubicBezTo>
                  <a:pt x="3554" y="392278"/>
                  <a:pt x="-15264" y="199333"/>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Select Target Source Files</a:t>
            </a:r>
            <a:endParaRPr lang="en-DE" sz="1400" dirty="0"/>
          </a:p>
        </p:txBody>
      </p:sp>
      <p:cxnSp>
        <p:nvCxnSpPr>
          <p:cNvPr id="33" name="Straight Arrow Connector 32">
            <a:extLst>
              <a:ext uri="{FF2B5EF4-FFF2-40B4-BE49-F238E27FC236}">
                <a16:creationId xmlns:a16="http://schemas.microsoft.com/office/drawing/2014/main" id="{AEB20EFB-1A11-1952-BC05-03068E89580E}"/>
              </a:ext>
            </a:extLst>
          </p:cNvPr>
          <p:cNvCxnSpPr>
            <a:cxnSpLocks/>
            <a:stCxn id="27" idx="2"/>
          </p:cNvCxnSpPr>
          <p:nvPr/>
        </p:nvCxnSpPr>
        <p:spPr>
          <a:xfrm flipH="1">
            <a:off x="3664038" y="3339847"/>
            <a:ext cx="1" cy="2865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FF43A970-D41B-C12E-B93A-CA1F315AA496}"/>
              </a:ext>
            </a:extLst>
          </p:cNvPr>
          <p:cNvCxnSpPr>
            <a:cxnSpLocks/>
          </p:cNvCxnSpPr>
          <p:nvPr/>
        </p:nvCxnSpPr>
        <p:spPr>
          <a:xfrm>
            <a:off x="4700787" y="3807925"/>
            <a:ext cx="81351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99428C45-5348-4648-EA85-6D55D728B111}"/>
              </a:ext>
            </a:extLst>
          </p:cNvPr>
          <p:cNvSpPr txBox="1"/>
          <p:nvPr/>
        </p:nvSpPr>
        <p:spPr>
          <a:xfrm>
            <a:off x="2601532" y="4332453"/>
            <a:ext cx="2099255" cy="475655"/>
          </a:xfrm>
          <a:custGeom>
            <a:avLst/>
            <a:gdLst>
              <a:gd name="connsiteX0" fmla="*/ 0 w 2099255"/>
              <a:gd name="connsiteY0" fmla="*/ 0 h 475655"/>
              <a:gd name="connsiteX1" fmla="*/ 678759 w 2099255"/>
              <a:gd name="connsiteY1" fmla="*/ 0 h 475655"/>
              <a:gd name="connsiteX2" fmla="*/ 1315533 w 2099255"/>
              <a:gd name="connsiteY2" fmla="*/ 0 h 475655"/>
              <a:gd name="connsiteX3" fmla="*/ 2099255 w 2099255"/>
              <a:gd name="connsiteY3" fmla="*/ 0 h 475655"/>
              <a:gd name="connsiteX4" fmla="*/ 2099255 w 2099255"/>
              <a:gd name="connsiteY4" fmla="*/ 475655 h 475655"/>
              <a:gd name="connsiteX5" fmla="*/ 1441488 w 2099255"/>
              <a:gd name="connsiteY5" fmla="*/ 475655 h 475655"/>
              <a:gd name="connsiteX6" fmla="*/ 699752 w 2099255"/>
              <a:gd name="connsiteY6" fmla="*/ 475655 h 475655"/>
              <a:gd name="connsiteX7" fmla="*/ 0 w 2099255"/>
              <a:gd name="connsiteY7" fmla="*/ 475655 h 475655"/>
              <a:gd name="connsiteX8" fmla="*/ 0 w 2099255"/>
              <a:gd name="connsiteY8" fmla="*/ 0 h 4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55" h="475655" extrusionOk="0">
                <a:moveTo>
                  <a:pt x="0" y="0"/>
                </a:moveTo>
                <a:cubicBezTo>
                  <a:pt x="251352" y="23016"/>
                  <a:pt x="448113" y="-4542"/>
                  <a:pt x="678759" y="0"/>
                </a:cubicBezTo>
                <a:cubicBezTo>
                  <a:pt x="909405" y="4542"/>
                  <a:pt x="1099423" y="-12294"/>
                  <a:pt x="1315533" y="0"/>
                </a:cubicBezTo>
                <a:cubicBezTo>
                  <a:pt x="1531643" y="12294"/>
                  <a:pt x="1807218" y="-5725"/>
                  <a:pt x="2099255" y="0"/>
                </a:cubicBezTo>
                <a:cubicBezTo>
                  <a:pt x="2087897" y="98585"/>
                  <a:pt x="2119499" y="265570"/>
                  <a:pt x="2099255" y="475655"/>
                </a:cubicBezTo>
                <a:cubicBezTo>
                  <a:pt x="1916157" y="472873"/>
                  <a:pt x="1622049" y="452335"/>
                  <a:pt x="1441488" y="475655"/>
                </a:cubicBezTo>
                <a:cubicBezTo>
                  <a:pt x="1260927" y="498975"/>
                  <a:pt x="926814" y="505336"/>
                  <a:pt x="699752" y="475655"/>
                </a:cubicBezTo>
                <a:cubicBezTo>
                  <a:pt x="472690" y="445974"/>
                  <a:pt x="228653" y="500688"/>
                  <a:pt x="0" y="475655"/>
                </a:cubicBezTo>
                <a:cubicBezTo>
                  <a:pt x="14359" y="284189"/>
                  <a:pt x="-6618" y="193813"/>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Start Source Build and Installation  Procedure</a:t>
            </a:r>
            <a:endParaRPr lang="en-DE" sz="1400" dirty="0"/>
          </a:p>
        </p:txBody>
      </p:sp>
      <p:cxnSp>
        <p:nvCxnSpPr>
          <p:cNvPr id="37" name="Straight Arrow Connector 36">
            <a:extLst>
              <a:ext uri="{FF2B5EF4-FFF2-40B4-BE49-F238E27FC236}">
                <a16:creationId xmlns:a16="http://schemas.microsoft.com/office/drawing/2014/main" id="{ABF1B0B1-E27D-8A77-8F63-2859D08F7AC3}"/>
              </a:ext>
            </a:extLst>
          </p:cNvPr>
          <p:cNvCxnSpPr>
            <a:cxnSpLocks/>
          </p:cNvCxnSpPr>
          <p:nvPr/>
        </p:nvCxnSpPr>
        <p:spPr>
          <a:xfrm flipV="1">
            <a:off x="4700787" y="4179861"/>
            <a:ext cx="826397" cy="359865"/>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567C490-4621-79C6-B200-08A8290AD02A}"/>
              </a:ext>
            </a:extLst>
          </p:cNvPr>
          <p:cNvCxnSpPr>
            <a:cxnSpLocks/>
            <a:stCxn id="32" idx="2"/>
            <a:endCxn id="36" idx="0"/>
          </p:cNvCxnSpPr>
          <p:nvPr/>
        </p:nvCxnSpPr>
        <p:spPr>
          <a:xfrm flipH="1">
            <a:off x="3651160" y="4159893"/>
            <a:ext cx="12879" cy="17256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EA13B322-A2D6-A474-C150-8A634ED45E04}"/>
              </a:ext>
            </a:extLst>
          </p:cNvPr>
          <p:cNvSpPr txBox="1"/>
          <p:nvPr/>
        </p:nvSpPr>
        <p:spPr>
          <a:xfrm>
            <a:off x="2634801" y="5089546"/>
            <a:ext cx="2099255" cy="475655"/>
          </a:xfrm>
          <a:custGeom>
            <a:avLst/>
            <a:gdLst>
              <a:gd name="connsiteX0" fmla="*/ 0 w 2099255"/>
              <a:gd name="connsiteY0" fmla="*/ 0 h 475655"/>
              <a:gd name="connsiteX1" fmla="*/ 678759 w 2099255"/>
              <a:gd name="connsiteY1" fmla="*/ 0 h 475655"/>
              <a:gd name="connsiteX2" fmla="*/ 1315533 w 2099255"/>
              <a:gd name="connsiteY2" fmla="*/ 0 h 475655"/>
              <a:gd name="connsiteX3" fmla="*/ 2099255 w 2099255"/>
              <a:gd name="connsiteY3" fmla="*/ 0 h 475655"/>
              <a:gd name="connsiteX4" fmla="*/ 2099255 w 2099255"/>
              <a:gd name="connsiteY4" fmla="*/ 475655 h 475655"/>
              <a:gd name="connsiteX5" fmla="*/ 1441488 w 2099255"/>
              <a:gd name="connsiteY5" fmla="*/ 475655 h 475655"/>
              <a:gd name="connsiteX6" fmla="*/ 699752 w 2099255"/>
              <a:gd name="connsiteY6" fmla="*/ 475655 h 475655"/>
              <a:gd name="connsiteX7" fmla="*/ 0 w 2099255"/>
              <a:gd name="connsiteY7" fmla="*/ 475655 h 475655"/>
              <a:gd name="connsiteX8" fmla="*/ 0 w 2099255"/>
              <a:gd name="connsiteY8" fmla="*/ 0 h 4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55" h="475655" extrusionOk="0">
                <a:moveTo>
                  <a:pt x="0" y="0"/>
                </a:moveTo>
                <a:cubicBezTo>
                  <a:pt x="251352" y="23016"/>
                  <a:pt x="448113" y="-4542"/>
                  <a:pt x="678759" y="0"/>
                </a:cubicBezTo>
                <a:cubicBezTo>
                  <a:pt x="909405" y="4542"/>
                  <a:pt x="1099423" y="-12294"/>
                  <a:pt x="1315533" y="0"/>
                </a:cubicBezTo>
                <a:cubicBezTo>
                  <a:pt x="1531643" y="12294"/>
                  <a:pt x="1807218" y="-5725"/>
                  <a:pt x="2099255" y="0"/>
                </a:cubicBezTo>
                <a:cubicBezTo>
                  <a:pt x="2087897" y="98585"/>
                  <a:pt x="2119499" y="265570"/>
                  <a:pt x="2099255" y="475655"/>
                </a:cubicBezTo>
                <a:cubicBezTo>
                  <a:pt x="1916157" y="472873"/>
                  <a:pt x="1622049" y="452335"/>
                  <a:pt x="1441488" y="475655"/>
                </a:cubicBezTo>
                <a:cubicBezTo>
                  <a:pt x="1260927" y="498975"/>
                  <a:pt x="926814" y="505336"/>
                  <a:pt x="699752" y="475655"/>
                </a:cubicBezTo>
                <a:cubicBezTo>
                  <a:pt x="472690" y="445974"/>
                  <a:pt x="228653" y="500688"/>
                  <a:pt x="0" y="475655"/>
                </a:cubicBezTo>
                <a:cubicBezTo>
                  <a:pt x="14359" y="284189"/>
                  <a:pt x="-6618" y="193813"/>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Start Source Build and Installation  Procedure</a:t>
            </a:r>
            <a:endParaRPr lang="en-DE" sz="1400" dirty="0"/>
          </a:p>
        </p:txBody>
      </p:sp>
      <p:cxnSp>
        <p:nvCxnSpPr>
          <p:cNvPr id="47" name="Straight Arrow Connector 46">
            <a:extLst>
              <a:ext uri="{FF2B5EF4-FFF2-40B4-BE49-F238E27FC236}">
                <a16:creationId xmlns:a16="http://schemas.microsoft.com/office/drawing/2014/main" id="{9005704C-546D-7D3A-1A4A-54AA93FFBB17}"/>
              </a:ext>
            </a:extLst>
          </p:cNvPr>
          <p:cNvCxnSpPr>
            <a:cxnSpLocks/>
          </p:cNvCxnSpPr>
          <p:nvPr/>
        </p:nvCxnSpPr>
        <p:spPr>
          <a:xfrm>
            <a:off x="4734056" y="5338072"/>
            <a:ext cx="79312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00B2C4D3-094D-5CA2-B7BF-1798C6D65B30}"/>
              </a:ext>
            </a:extLst>
          </p:cNvPr>
          <p:cNvCxnSpPr>
            <a:cxnSpLocks/>
            <a:stCxn id="36" idx="2"/>
            <a:endCxn id="46" idx="0"/>
          </p:cNvCxnSpPr>
          <p:nvPr/>
        </p:nvCxnSpPr>
        <p:spPr>
          <a:xfrm>
            <a:off x="3651160" y="4808108"/>
            <a:ext cx="33269" cy="28143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29495DEE-5F9C-D028-8475-0141380B1F50}"/>
              </a:ext>
            </a:extLst>
          </p:cNvPr>
          <p:cNvSpPr txBox="1"/>
          <p:nvPr/>
        </p:nvSpPr>
        <p:spPr>
          <a:xfrm>
            <a:off x="5537916" y="4735580"/>
            <a:ext cx="1734354" cy="1063228"/>
          </a:xfrm>
          <a:custGeom>
            <a:avLst/>
            <a:gdLst>
              <a:gd name="connsiteX0" fmla="*/ 0 w 1734354"/>
              <a:gd name="connsiteY0" fmla="*/ 0 h 1063228"/>
              <a:gd name="connsiteX1" fmla="*/ 560774 w 1734354"/>
              <a:gd name="connsiteY1" fmla="*/ 0 h 1063228"/>
              <a:gd name="connsiteX2" fmla="*/ 1086862 w 1734354"/>
              <a:gd name="connsiteY2" fmla="*/ 0 h 1063228"/>
              <a:gd name="connsiteX3" fmla="*/ 1734354 w 1734354"/>
              <a:gd name="connsiteY3" fmla="*/ 0 h 1063228"/>
              <a:gd name="connsiteX4" fmla="*/ 1734354 w 1734354"/>
              <a:gd name="connsiteY4" fmla="*/ 520982 h 1063228"/>
              <a:gd name="connsiteX5" fmla="*/ 1734354 w 1734354"/>
              <a:gd name="connsiteY5" fmla="*/ 1063228 h 1063228"/>
              <a:gd name="connsiteX6" fmla="*/ 1190923 w 1734354"/>
              <a:gd name="connsiteY6" fmla="*/ 1063228 h 1063228"/>
              <a:gd name="connsiteX7" fmla="*/ 647492 w 1734354"/>
              <a:gd name="connsiteY7" fmla="*/ 1063228 h 1063228"/>
              <a:gd name="connsiteX8" fmla="*/ 0 w 1734354"/>
              <a:gd name="connsiteY8" fmla="*/ 1063228 h 1063228"/>
              <a:gd name="connsiteX9" fmla="*/ 0 w 1734354"/>
              <a:gd name="connsiteY9" fmla="*/ 563511 h 1063228"/>
              <a:gd name="connsiteX10" fmla="*/ 0 w 1734354"/>
              <a:gd name="connsiteY10" fmla="*/ 0 h 106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354" h="1063228" extrusionOk="0">
                <a:moveTo>
                  <a:pt x="0" y="0"/>
                </a:moveTo>
                <a:cubicBezTo>
                  <a:pt x="243389" y="24033"/>
                  <a:pt x="391248" y="-27444"/>
                  <a:pt x="560774" y="0"/>
                </a:cubicBezTo>
                <a:cubicBezTo>
                  <a:pt x="730300" y="27444"/>
                  <a:pt x="947689" y="-18759"/>
                  <a:pt x="1086862" y="0"/>
                </a:cubicBezTo>
                <a:cubicBezTo>
                  <a:pt x="1226035" y="18759"/>
                  <a:pt x="1447040" y="-2008"/>
                  <a:pt x="1734354" y="0"/>
                </a:cubicBezTo>
                <a:cubicBezTo>
                  <a:pt x="1750721" y="212111"/>
                  <a:pt x="1715996" y="331488"/>
                  <a:pt x="1734354" y="520982"/>
                </a:cubicBezTo>
                <a:cubicBezTo>
                  <a:pt x="1752712" y="710476"/>
                  <a:pt x="1712781" y="821745"/>
                  <a:pt x="1734354" y="1063228"/>
                </a:cubicBezTo>
                <a:cubicBezTo>
                  <a:pt x="1606098" y="1057655"/>
                  <a:pt x="1408880" y="1086921"/>
                  <a:pt x="1190923" y="1063228"/>
                </a:cubicBezTo>
                <a:cubicBezTo>
                  <a:pt x="972966" y="1039535"/>
                  <a:pt x="811885" y="1038339"/>
                  <a:pt x="647492" y="1063228"/>
                </a:cubicBezTo>
                <a:cubicBezTo>
                  <a:pt x="483099" y="1088117"/>
                  <a:pt x="231100" y="1064885"/>
                  <a:pt x="0" y="1063228"/>
                </a:cubicBezTo>
                <a:cubicBezTo>
                  <a:pt x="-3297" y="899525"/>
                  <a:pt x="11772" y="808192"/>
                  <a:pt x="0" y="563511"/>
                </a:cubicBezTo>
                <a:cubicBezTo>
                  <a:pt x="-11772" y="318830"/>
                  <a:pt x="-27275" y="247280"/>
                  <a:pt x="0" y="0"/>
                </a:cubicBezTo>
                <a:close/>
              </a:path>
            </a:pathLst>
          </a:custGeom>
          <a:noFill/>
          <a:ln w="25400" cap="rnd">
            <a:solidFill>
              <a:schemeClr val="accent1">
                <a:shade val="95000"/>
                <a:satMod val="105000"/>
              </a:schemeClr>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endParaRPr lang="en-US" sz="1400" dirty="0"/>
          </a:p>
          <a:p>
            <a:pPr algn="ctr"/>
            <a:endParaRPr lang="en-US" sz="1400" dirty="0"/>
          </a:p>
          <a:p>
            <a:pPr algn="ctr"/>
            <a:r>
              <a:rPr lang="en-US" sz="1400" dirty="0"/>
              <a:t>Self Test Case Function</a:t>
            </a:r>
          </a:p>
          <a:p>
            <a:pPr algn="ctr"/>
            <a:endParaRPr lang="en-US" sz="1400" dirty="0"/>
          </a:p>
        </p:txBody>
      </p:sp>
      <p:cxnSp>
        <p:nvCxnSpPr>
          <p:cNvPr id="58" name="Straight Arrow Connector 57">
            <a:extLst>
              <a:ext uri="{FF2B5EF4-FFF2-40B4-BE49-F238E27FC236}">
                <a16:creationId xmlns:a16="http://schemas.microsoft.com/office/drawing/2014/main" id="{833AE329-E1F7-8681-3E22-8C10D1679698}"/>
              </a:ext>
            </a:extLst>
          </p:cNvPr>
          <p:cNvCxnSpPr>
            <a:cxnSpLocks/>
          </p:cNvCxnSpPr>
          <p:nvPr/>
        </p:nvCxnSpPr>
        <p:spPr>
          <a:xfrm>
            <a:off x="7320563" y="5267194"/>
            <a:ext cx="79312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5ADFFA06-5600-BF4D-F4B4-A6C3F58796DF}"/>
              </a:ext>
            </a:extLst>
          </p:cNvPr>
          <p:cNvSpPr txBox="1"/>
          <p:nvPr/>
        </p:nvSpPr>
        <p:spPr>
          <a:xfrm>
            <a:off x="2897744" y="5810628"/>
            <a:ext cx="1506829" cy="307777"/>
          </a:xfrm>
          <a:custGeom>
            <a:avLst/>
            <a:gdLst>
              <a:gd name="connsiteX0" fmla="*/ 0 w 1506829"/>
              <a:gd name="connsiteY0" fmla="*/ 0 h 307777"/>
              <a:gd name="connsiteX1" fmla="*/ 487208 w 1506829"/>
              <a:gd name="connsiteY1" fmla="*/ 0 h 307777"/>
              <a:gd name="connsiteX2" fmla="*/ 944280 w 1506829"/>
              <a:gd name="connsiteY2" fmla="*/ 0 h 307777"/>
              <a:gd name="connsiteX3" fmla="*/ 1506829 w 1506829"/>
              <a:gd name="connsiteY3" fmla="*/ 0 h 307777"/>
              <a:gd name="connsiteX4" fmla="*/ 1506829 w 1506829"/>
              <a:gd name="connsiteY4" fmla="*/ 307777 h 307777"/>
              <a:gd name="connsiteX5" fmla="*/ 1034689 w 1506829"/>
              <a:gd name="connsiteY5" fmla="*/ 307777 h 307777"/>
              <a:gd name="connsiteX6" fmla="*/ 502276 w 1506829"/>
              <a:gd name="connsiteY6" fmla="*/ 307777 h 307777"/>
              <a:gd name="connsiteX7" fmla="*/ 0 w 1506829"/>
              <a:gd name="connsiteY7" fmla="*/ 307777 h 307777"/>
              <a:gd name="connsiteX8" fmla="*/ 0 w 1506829"/>
              <a:gd name="connsiteY8" fmla="*/ 0 h 307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6829" h="307777" extrusionOk="0">
                <a:moveTo>
                  <a:pt x="0" y="0"/>
                </a:moveTo>
                <a:cubicBezTo>
                  <a:pt x="195304" y="22384"/>
                  <a:pt x="268451" y="18717"/>
                  <a:pt x="487208" y="0"/>
                </a:cubicBezTo>
                <a:cubicBezTo>
                  <a:pt x="705965" y="-18717"/>
                  <a:pt x="726435" y="-21581"/>
                  <a:pt x="944280" y="0"/>
                </a:cubicBezTo>
                <a:cubicBezTo>
                  <a:pt x="1162125" y="21581"/>
                  <a:pt x="1236055" y="5333"/>
                  <a:pt x="1506829" y="0"/>
                </a:cubicBezTo>
                <a:cubicBezTo>
                  <a:pt x="1512267" y="133970"/>
                  <a:pt x="1502672" y="197125"/>
                  <a:pt x="1506829" y="307777"/>
                </a:cubicBezTo>
                <a:cubicBezTo>
                  <a:pt x="1392040" y="325832"/>
                  <a:pt x="1193092" y="299697"/>
                  <a:pt x="1034689" y="307777"/>
                </a:cubicBezTo>
                <a:cubicBezTo>
                  <a:pt x="876286" y="315857"/>
                  <a:pt x="716986" y="285801"/>
                  <a:pt x="502276" y="307777"/>
                </a:cubicBezTo>
                <a:cubicBezTo>
                  <a:pt x="287566" y="329753"/>
                  <a:pt x="191806" y="284349"/>
                  <a:pt x="0" y="307777"/>
                </a:cubicBezTo>
                <a:cubicBezTo>
                  <a:pt x="-6096" y="178844"/>
                  <a:pt x="1978" y="79401"/>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End</a:t>
            </a:r>
            <a:endParaRPr lang="en-DE" sz="1400" dirty="0"/>
          </a:p>
        </p:txBody>
      </p:sp>
      <p:cxnSp>
        <p:nvCxnSpPr>
          <p:cNvPr id="60" name="Straight Arrow Connector 59">
            <a:extLst>
              <a:ext uri="{FF2B5EF4-FFF2-40B4-BE49-F238E27FC236}">
                <a16:creationId xmlns:a16="http://schemas.microsoft.com/office/drawing/2014/main" id="{06962222-9FC2-87FA-F557-E2F57EB718A9}"/>
              </a:ext>
            </a:extLst>
          </p:cNvPr>
          <p:cNvCxnSpPr>
            <a:cxnSpLocks/>
          </p:cNvCxnSpPr>
          <p:nvPr/>
        </p:nvCxnSpPr>
        <p:spPr>
          <a:xfrm>
            <a:off x="3625401" y="5565201"/>
            <a:ext cx="0" cy="25555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085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50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5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par>
                                <p:cTn id="48" presetID="10" presetClass="entr" presetSubtype="0"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10" presetClass="entr" presetSubtype="0"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par>
                                <p:cTn id="70" presetID="10" presetClass="entr" presetSubtype="0" fill="hold"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childTnLst>
                                </p:cTn>
                              </p:par>
                              <p:par>
                                <p:cTn id="73" presetID="10" presetClass="entr" presetSubtype="0" fill="hold"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500"/>
                                        <p:tgtEl>
                                          <p:spTgt spid="46"/>
                                        </p:tgtEl>
                                      </p:cBhvr>
                                    </p:animEffect>
                                  </p:childTnLst>
                                </p:cTn>
                              </p:par>
                              <p:par>
                                <p:cTn id="81" presetID="10" presetClass="entr" presetSubtype="0" fill="hold" nodeType="with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500"/>
                                        <p:tgtEl>
                                          <p:spTgt spid="48"/>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fade">
                                      <p:cBhvr>
                                        <p:cTn id="88" dur="500"/>
                                        <p:tgtEl>
                                          <p:spTgt spid="4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500"/>
                                        <p:tgtEl>
                                          <p:spTgt spid="56"/>
                                        </p:tgtEl>
                                      </p:cBhvr>
                                    </p:animEffect>
                                  </p:childTnLst>
                                </p:cTn>
                              </p:par>
                              <p:par>
                                <p:cTn id="92" presetID="10" presetClass="entr" presetSubtype="0" fill="hold" nodeType="withEffect">
                                  <p:stCondLst>
                                    <p:cond delay="0"/>
                                  </p:stCondLst>
                                  <p:childTnLst>
                                    <p:set>
                                      <p:cBhvr>
                                        <p:cTn id="93" dur="1" fill="hold">
                                          <p:stCondLst>
                                            <p:cond delay="0"/>
                                          </p:stCondLst>
                                        </p:cTn>
                                        <p:tgtEl>
                                          <p:spTgt spid="58"/>
                                        </p:tgtEl>
                                        <p:attrNameLst>
                                          <p:attrName>style.visibility</p:attrName>
                                        </p:attrNameLst>
                                      </p:cBhvr>
                                      <p:to>
                                        <p:strVal val="visible"/>
                                      </p:to>
                                    </p:set>
                                    <p:animEffect transition="in" filter="fade">
                                      <p:cBhvr>
                                        <p:cTn id="94" dur="500"/>
                                        <p:tgtEl>
                                          <p:spTgt spid="58"/>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59"/>
                                        </p:tgtEl>
                                        <p:attrNameLst>
                                          <p:attrName>style.visibility</p:attrName>
                                        </p:attrNameLst>
                                      </p:cBhvr>
                                      <p:to>
                                        <p:strVal val="visible"/>
                                      </p:to>
                                    </p:set>
                                    <p:animEffect transition="in" filter="fade">
                                      <p:cBhvr>
                                        <p:cTn id="99" dur="500"/>
                                        <p:tgtEl>
                                          <p:spTgt spid="59"/>
                                        </p:tgtEl>
                                      </p:cBhvr>
                                    </p:animEffect>
                                  </p:childTnLst>
                                </p:cTn>
                              </p:par>
                              <p:par>
                                <p:cTn id="100" presetID="10" presetClass="entr" presetSubtype="0" fill="hold" nodeType="withEffect">
                                  <p:stCondLst>
                                    <p:cond delay="0"/>
                                  </p:stCondLst>
                                  <p:childTnLst>
                                    <p:set>
                                      <p:cBhvr>
                                        <p:cTn id="101" dur="1" fill="hold">
                                          <p:stCondLst>
                                            <p:cond delay="0"/>
                                          </p:stCondLst>
                                        </p:cTn>
                                        <p:tgtEl>
                                          <p:spTgt spid="60"/>
                                        </p:tgtEl>
                                        <p:attrNameLst>
                                          <p:attrName>style.visibility</p:attrName>
                                        </p:attrNameLst>
                                      </p:cBhvr>
                                      <p:to>
                                        <p:strVal val="visible"/>
                                      </p:to>
                                    </p:set>
                                    <p:animEffect transition="in" filter="fade">
                                      <p:cBhvr>
                                        <p:cTn id="10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P spid="20" grpId="0" animBg="1"/>
      <p:bldP spid="23" grpId="0" animBg="1"/>
      <p:bldP spid="24" grpId="0" animBg="1"/>
      <p:bldP spid="27" grpId="0" animBg="1"/>
      <p:bldP spid="32" grpId="0" animBg="1"/>
      <p:bldP spid="36" grpId="0" animBg="1"/>
      <p:bldP spid="46" grpId="0" animBg="1"/>
      <p:bldP spid="56" grpId="0" animBg="1"/>
      <p:bldP spid="5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C627F-5A3C-D42C-3511-3E6361468DFA}"/>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2D853573-CD50-310B-6AAA-9718FD3BB83A}"/>
              </a:ext>
            </a:extLst>
          </p:cNvPr>
          <p:cNvSpPr>
            <a:spLocks noGrp="1"/>
          </p:cNvSpPr>
          <p:nvPr>
            <p:ph type="title"/>
          </p:nvPr>
        </p:nvSpPr>
        <p:spPr/>
        <p:txBody>
          <a:bodyPr/>
          <a:lstStyle/>
          <a:p>
            <a:r>
              <a:rPr lang="en-US" dirty="0"/>
              <a:t>Linux Tools Summary</a:t>
            </a:r>
          </a:p>
        </p:txBody>
      </p:sp>
      <p:sp>
        <p:nvSpPr>
          <p:cNvPr id="8" name="Content Placeholder 7">
            <a:extLst>
              <a:ext uri="{FF2B5EF4-FFF2-40B4-BE49-F238E27FC236}">
                <a16:creationId xmlns:a16="http://schemas.microsoft.com/office/drawing/2014/main" id="{1E55BD83-1856-C21E-3A59-6174B0EC68B8}"/>
              </a:ext>
            </a:extLst>
          </p:cNvPr>
          <p:cNvSpPr>
            <a:spLocks noGrp="1"/>
          </p:cNvSpPr>
          <p:nvPr>
            <p:ph idx="1"/>
          </p:nvPr>
        </p:nvSpPr>
        <p:spPr>
          <a:xfrm>
            <a:off x="609599" y="1600201"/>
            <a:ext cx="11490961" cy="4525963"/>
          </a:xfrm>
        </p:spPr>
        <p:txBody>
          <a:bodyPr>
            <a:normAutofit fontScale="77500" lnSpcReduction="20000"/>
          </a:bodyPr>
          <a:lstStyle/>
          <a:p>
            <a:r>
              <a:rPr lang="en-US" dirty="0"/>
              <a:t>Install SDK and Utilities: “install.sh”</a:t>
            </a:r>
          </a:p>
          <a:p>
            <a:r>
              <a:rPr lang="en-US" dirty="0"/>
              <a:t>Features:</a:t>
            </a:r>
          </a:p>
          <a:p>
            <a:pPr lvl="1"/>
            <a:r>
              <a:rPr lang="en-US" dirty="0"/>
              <a:t>install/uninstall</a:t>
            </a:r>
          </a:p>
          <a:p>
            <a:pPr lvl="1"/>
            <a:r>
              <a:rPr lang="en-US" dirty="0"/>
              <a:t>installation log</a:t>
            </a:r>
          </a:p>
          <a:p>
            <a:pPr lvl="1"/>
            <a:r>
              <a:rPr lang="en-US" dirty="0"/>
              <a:t>dry-run</a:t>
            </a:r>
          </a:p>
          <a:p>
            <a:pPr lvl="1"/>
            <a:r>
              <a:rPr lang="en-US" dirty="0"/>
              <a:t>self test</a:t>
            </a:r>
          </a:p>
          <a:p>
            <a:r>
              <a:rPr lang="en-US" dirty="0"/>
              <a:t>UART Control Utility: mx-</a:t>
            </a:r>
            <a:r>
              <a:rPr lang="en-US" dirty="0" err="1"/>
              <a:t>uart</a:t>
            </a:r>
            <a:r>
              <a:rPr lang="en-US" dirty="0"/>
              <a:t>-</a:t>
            </a:r>
            <a:r>
              <a:rPr lang="en-US" dirty="0" err="1"/>
              <a:t>ctl</a:t>
            </a:r>
            <a:endParaRPr lang="en-US" dirty="0"/>
          </a:p>
          <a:p>
            <a:r>
              <a:rPr lang="en-US" dirty="0"/>
              <a:t>Dependencies</a:t>
            </a:r>
          </a:p>
          <a:p>
            <a:pPr lvl="1"/>
            <a:r>
              <a:rPr lang="en-US" dirty="0"/>
              <a:t>it87-gpio</a:t>
            </a:r>
          </a:p>
          <a:p>
            <a:pPr lvl="1"/>
            <a:r>
              <a:rPr lang="en-US" dirty="0"/>
              <a:t>it87-serial</a:t>
            </a:r>
          </a:p>
          <a:p>
            <a:pPr lvl="1"/>
            <a:r>
              <a:rPr lang="en-US" dirty="0"/>
              <a:t>moxa-</a:t>
            </a:r>
            <a:r>
              <a:rPr lang="en-US" dirty="0" err="1"/>
              <a:t>mxuport</a:t>
            </a:r>
            <a:endParaRPr lang="en-US" dirty="0"/>
          </a:p>
          <a:p>
            <a:pPr lvl="1"/>
            <a:r>
              <a:rPr lang="en-US" dirty="0" err="1"/>
              <a:t>libgpiod</a:t>
            </a:r>
            <a:r>
              <a:rPr lang="en-US" dirty="0"/>
              <a:t> modules</a:t>
            </a:r>
          </a:p>
          <a:p>
            <a:r>
              <a:rPr lang="en-US" dirty="0"/>
              <a:t>DIO Control Utility: mx-</a:t>
            </a:r>
            <a:r>
              <a:rPr lang="en-US" dirty="0" err="1"/>
              <a:t>dio</a:t>
            </a:r>
            <a:r>
              <a:rPr lang="en-US" dirty="0"/>
              <a:t>-</a:t>
            </a:r>
            <a:r>
              <a:rPr lang="en-US" dirty="0" err="1"/>
              <a:t>ctl</a:t>
            </a:r>
            <a:endParaRPr lang="en-US" dirty="0"/>
          </a:p>
          <a:p>
            <a:r>
              <a:rPr lang="en-US" dirty="0"/>
              <a:t>Dependencies</a:t>
            </a:r>
          </a:p>
          <a:p>
            <a:pPr lvl="1"/>
            <a:r>
              <a:rPr lang="en-US" dirty="0"/>
              <a:t>it87-gpio</a:t>
            </a:r>
          </a:p>
          <a:p>
            <a:pPr lvl="1"/>
            <a:r>
              <a:rPr lang="en-US" dirty="0" err="1"/>
              <a:t>libgpiod</a:t>
            </a:r>
            <a:r>
              <a:rPr lang="en-US" dirty="0"/>
              <a:t> modules</a:t>
            </a:r>
          </a:p>
          <a:p>
            <a:pPr lvl="1"/>
            <a:endParaRPr lang="en-US" dirty="0"/>
          </a:p>
          <a:p>
            <a:endParaRPr lang="en-US" dirty="0"/>
          </a:p>
          <a:p>
            <a:endParaRPr lang="en-US" dirty="0"/>
          </a:p>
        </p:txBody>
      </p:sp>
      <p:sp>
        <p:nvSpPr>
          <p:cNvPr id="6" name="Slide Number Placeholder 5">
            <a:extLst>
              <a:ext uri="{FF2B5EF4-FFF2-40B4-BE49-F238E27FC236}">
                <a16:creationId xmlns:a16="http://schemas.microsoft.com/office/drawing/2014/main" id="{D917E48A-74B3-837C-C72A-A4119187A416}"/>
              </a:ext>
            </a:extLst>
          </p:cNvPr>
          <p:cNvSpPr>
            <a:spLocks noGrp="1"/>
          </p:cNvSpPr>
          <p:nvPr>
            <p:ph type="sldNum" sz="quarter" idx="11"/>
          </p:nvPr>
        </p:nvSpPr>
        <p:spPr>
          <a:xfrm>
            <a:off x="623392" y="6448252"/>
            <a:ext cx="672075"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4667F76-A388-464C-982A-D3F7033E0B34}" type="slidenum">
              <a:rPr lang="en-US" smtClean="0"/>
              <a:pPr/>
              <a:t>36</a:t>
            </a:fld>
            <a:endParaRPr lang="en-US"/>
          </a:p>
        </p:txBody>
      </p:sp>
    </p:spTree>
    <p:custDataLst>
      <p:tags r:id="rId1"/>
    </p:custDataLst>
    <p:extLst>
      <p:ext uri="{BB962C8B-B14F-4D97-AF65-F5344CB8AC3E}">
        <p14:creationId xmlns:p14="http://schemas.microsoft.com/office/powerpoint/2010/main" val="128599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 calcmode="lin" valueType="num">
                                      <p:cBhvr additive="base">
                                        <p:cTn id="12"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 calcmode="lin" valueType="num">
                                      <p:cBhvr additive="base">
                                        <p:cTn id="1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 calcmode="lin" valueType="num">
                                      <p:cBhvr additive="base">
                                        <p:cTn id="22"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 calcmode="lin" valueType="num">
                                      <p:cBhvr additive="base">
                                        <p:cTn id="27"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 calcmode="lin" valueType="num">
                                      <p:cBhvr additive="base">
                                        <p:cTn id="32"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 calcmode="lin" valueType="num">
                                      <p:cBhvr additive="base">
                                        <p:cTn id="37"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 calcmode="lin" valueType="num">
                                      <p:cBhvr additive="base">
                                        <p:cTn id="42"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8">
                                            <p:txEl>
                                              <p:pRg st="7" end="7"/>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 calcmode="lin" valueType="num">
                                      <p:cBhvr additive="base">
                                        <p:cTn id="47"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 calcmode="lin" valueType="num">
                                      <p:cBhvr additive="base">
                                        <p:cTn id="52" dur="500" fill="hold"/>
                                        <p:tgtEl>
                                          <p:spTgt spid="8">
                                            <p:txEl>
                                              <p:pRg st="9" end="9"/>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8">
                                            <p:txEl>
                                              <p:pRg st="9" end="9"/>
                                            </p:txEl>
                                          </p:spTgt>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8">
                                            <p:txEl>
                                              <p:pRg st="10" end="10"/>
                                            </p:txEl>
                                          </p:spTgt>
                                        </p:tgtEl>
                                        <p:attrNameLst>
                                          <p:attrName>style.visibility</p:attrName>
                                        </p:attrNameLst>
                                      </p:cBhvr>
                                      <p:to>
                                        <p:strVal val="visible"/>
                                      </p:to>
                                    </p:set>
                                    <p:anim calcmode="lin" valueType="num">
                                      <p:cBhvr additive="base">
                                        <p:cTn id="57" dur="500" fill="hold"/>
                                        <p:tgtEl>
                                          <p:spTgt spid="8">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8">
                                            <p:txEl>
                                              <p:pRg st="10" end="10"/>
                                            </p:txEl>
                                          </p:spTgt>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8">
                                            <p:txEl>
                                              <p:pRg st="11" end="11"/>
                                            </p:txEl>
                                          </p:spTgt>
                                        </p:tgtEl>
                                        <p:attrNameLst>
                                          <p:attrName>style.visibility</p:attrName>
                                        </p:attrNameLst>
                                      </p:cBhvr>
                                      <p:to>
                                        <p:strVal val="visible"/>
                                      </p:to>
                                    </p:set>
                                    <p:anim calcmode="lin" valueType="num">
                                      <p:cBhvr additive="base">
                                        <p:cTn id="62" dur="500" fill="hold"/>
                                        <p:tgtEl>
                                          <p:spTgt spid="8">
                                            <p:txEl>
                                              <p:pRg st="11" end="11"/>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8">
                                            <p:txEl>
                                              <p:pRg st="11" end="11"/>
                                            </p:txEl>
                                          </p:spTgt>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8">
                                            <p:txEl>
                                              <p:pRg st="12" end="12"/>
                                            </p:txEl>
                                          </p:spTgt>
                                        </p:tgtEl>
                                        <p:attrNameLst>
                                          <p:attrName>style.visibility</p:attrName>
                                        </p:attrNameLst>
                                      </p:cBhvr>
                                      <p:to>
                                        <p:strVal val="visible"/>
                                      </p:to>
                                    </p:set>
                                    <p:anim calcmode="lin" valueType="num">
                                      <p:cBhvr additive="base">
                                        <p:cTn id="67" dur="500" fill="hold"/>
                                        <p:tgtEl>
                                          <p:spTgt spid="8">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8">
                                            <p:txEl>
                                              <p:pRg st="12" end="12"/>
                                            </p:txEl>
                                          </p:spTgt>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8">
                                            <p:txEl>
                                              <p:pRg st="13" end="13"/>
                                            </p:txEl>
                                          </p:spTgt>
                                        </p:tgtEl>
                                        <p:attrNameLst>
                                          <p:attrName>style.visibility</p:attrName>
                                        </p:attrNameLst>
                                      </p:cBhvr>
                                      <p:to>
                                        <p:strVal val="visible"/>
                                      </p:to>
                                    </p:set>
                                    <p:anim calcmode="lin" valueType="num">
                                      <p:cBhvr additive="base">
                                        <p:cTn id="72" dur="500" fill="hold"/>
                                        <p:tgtEl>
                                          <p:spTgt spid="8">
                                            <p:txEl>
                                              <p:pRg st="13" end="13"/>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8">
                                            <p:txEl>
                                              <p:pRg st="13" end="13"/>
                                            </p:txEl>
                                          </p:spTgt>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nodeType="afterEffect">
                                  <p:stCondLst>
                                    <p:cond delay="0"/>
                                  </p:stCondLst>
                                  <p:childTnLst>
                                    <p:set>
                                      <p:cBhvr>
                                        <p:cTn id="76" dur="1" fill="hold">
                                          <p:stCondLst>
                                            <p:cond delay="0"/>
                                          </p:stCondLst>
                                        </p:cTn>
                                        <p:tgtEl>
                                          <p:spTgt spid="8">
                                            <p:txEl>
                                              <p:pRg st="14" end="14"/>
                                            </p:txEl>
                                          </p:spTgt>
                                        </p:tgtEl>
                                        <p:attrNameLst>
                                          <p:attrName>style.visibility</p:attrName>
                                        </p:attrNameLst>
                                      </p:cBhvr>
                                      <p:to>
                                        <p:strVal val="visible"/>
                                      </p:to>
                                    </p:set>
                                    <p:anim calcmode="lin" valueType="num">
                                      <p:cBhvr additive="base">
                                        <p:cTn id="77" dur="500" fill="hold"/>
                                        <p:tgtEl>
                                          <p:spTgt spid="8">
                                            <p:txEl>
                                              <p:pRg st="14" end="14"/>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8">
                                            <p:txEl>
                                              <p:pRg st="14" end="14"/>
                                            </p:txEl>
                                          </p:spTgt>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8">
                                            <p:txEl>
                                              <p:pRg st="15" end="15"/>
                                            </p:txEl>
                                          </p:spTgt>
                                        </p:tgtEl>
                                        <p:attrNameLst>
                                          <p:attrName>style.visibility</p:attrName>
                                        </p:attrNameLst>
                                      </p:cBhvr>
                                      <p:to>
                                        <p:strVal val="visible"/>
                                      </p:to>
                                    </p:set>
                                    <p:anim calcmode="lin" valueType="num">
                                      <p:cBhvr additive="base">
                                        <p:cTn id="82" dur="500" fill="hold"/>
                                        <p:tgtEl>
                                          <p:spTgt spid="8">
                                            <p:txEl>
                                              <p:pRg st="15" end="15"/>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8">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48B31A-157A-9097-4DB2-2E2EC246F369}"/>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EB1A7229-0EAF-8AD2-100F-A41732F06AF8}"/>
              </a:ext>
            </a:extLst>
          </p:cNvPr>
          <p:cNvSpPr>
            <a:spLocks noGrp="1"/>
          </p:cNvSpPr>
          <p:nvPr>
            <p:ph type="title"/>
          </p:nvPr>
        </p:nvSpPr>
        <p:spPr/>
        <p:txBody>
          <a:bodyPr/>
          <a:lstStyle/>
          <a:p>
            <a:r>
              <a:rPr lang="en-US" altLang="zh-TW" dirty="0"/>
              <a:t>Agenda</a:t>
            </a:r>
            <a:endParaRPr lang="zh-TW" altLang="en-US" dirty="0"/>
          </a:p>
        </p:txBody>
      </p:sp>
      <p:sp>
        <p:nvSpPr>
          <p:cNvPr id="3" name="內容版面配置區 2">
            <a:extLst>
              <a:ext uri="{FF2B5EF4-FFF2-40B4-BE49-F238E27FC236}">
                <a16:creationId xmlns:a16="http://schemas.microsoft.com/office/drawing/2014/main" id="{6D0E84DC-7F30-0A60-8929-1A245E7295A1}"/>
              </a:ext>
            </a:extLst>
          </p:cNvPr>
          <p:cNvSpPr>
            <a:spLocks noGrp="1"/>
          </p:cNvSpPr>
          <p:nvPr>
            <p:ph idx="1"/>
          </p:nvPr>
        </p:nvSpPr>
        <p:spPr>
          <a:xfrm>
            <a:off x="609600" y="1600201"/>
            <a:ext cx="9732264" cy="4525963"/>
          </a:xfrm>
        </p:spPr>
        <p:txBody>
          <a:bodyPr>
            <a:normAutofit/>
          </a:bodyPr>
          <a:lstStyle/>
          <a:p>
            <a:r>
              <a:rPr lang="en-US" altLang="zh-TW" sz="2400" dirty="0">
                <a:solidFill>
                  <a:schemeClr val="bg1">
                    <a:lumMod val="85000"/>
                  </a:schemeClr>
                </a:solidFill>
              </a:rPr>
              <a:t>Introduction to the new Moxa DRP/BXP/RKP Series</a:t>
            </a:r>
          </a:p>
          <a:p>
            <a:r>
              <a:rPr lang="en-US" altLang="zh-TW" sz="2400" dirty="0">
                <a:solidFill>
                  <a:schemeClr val="bg1">
                    <a:lumMod val="85000"/>
                  </a:schemeClr>
                </a:solidFill>
              </a:rPr>
              <a:t>Hardware Overview </a:t>
            </a:r>
          </a:p>
          <a:p>
            <a:r>
              <a:rPr lang="en-US" altLang="zh-TW" sz="2400" dirty="0">
                <a:solidFill>
                  <a:schemeClr val="bg1">
                    <a:lumMod val="85000"/>
                  </a:schemeClr>
                </a:solidFill>
              </a:rPr>
              <a:t>BIOS Features</a:t>
            </a:r>
          </a:p>
          <a:p>
            <a:r>
              <a:rPr lang="en-US" altLang="zh-TW" sz="2400" dirty="0">
                <a:solidFill>
                  <a:schemeClr val="bg1">
                    <a:lumMod val="85000"/>
                  </a:schemeClr>
                </a:solidFill>
              </a:rPr>
              <a:t>Windows Licensing and Utility Framework</a:t>
            </a:r>
          </a:p>
          <a:p>
            <a:r>
              <a:rPr lang="en-US" altLang="zh-TW" sz="2400" dirty="0">
                <a:solidFill>
                  <a:schemeClr val="bg1">
                    <a:lumMod val="85000"/>
                  </a:schemeClr>
                </a:solidFill>
              </a:rPr>
              <a:t>Linux Distribution and SDK</a:t>
            </a:r>
          </a:p>
          <a:p>
            <a:r>
              <a:rPr lang="en-US" altLang="zh-TW" sz="2400" dirty="0"/>
              <a:t>Demo</a:t>
            </a:r>
          </a:p>
          <a:p>
            <a:pPr lvl="1"/>
            <a:r>
              <a:rPr lang="en-US" altLang="zh-TW" sz="2000" dirty="0"/>
              <a:t>Windows Utilities and Troubleshooting </a:t>
            </a:r>
          </a:p>
          <a:p>
            <a:pPr lvl="1"/>
            <a:r>
              <a:rPr lang="en-US" altLang="zh-TW" sz="2000" dirty="0"/>
              <a:t>Linux Installation and Troubleshooting</a:t>
            </a:r>
          </a:p>
          <a:p>
            <a:r>
              <a:rPr lang="en-US" altLang="zh-TW" sz="2400" dirty="0">
                <a:solidFill>
                  <a:schemeClr val="bg1">
                    <a:lumMod val="85000"/>
                  </a:schemeClr>
                </a:solidFill>
              </a:rPr>
              <a:t>Summary 		</a:t>
            </a:r>
          </a:p>
          <a:p>
            <a:pPr marL="0" indent="0">
              <a:buNone/>
            </a:pPr>
            <a:endParaRPr lang="en-US" altLang="zh-TW" sz="2400" dirty="0">
              <a:solidFill>
                <a:schemeClr val="bg1">
                  <a:lumMod val="65000"/>
                </a:schemeClr>
              </a:solidFill>
            </a:endParaRPr>
          </a:p>
        </p:txBody>
      </p:sp>
    </p:spTree>
    <p:extLst>
      <p:ext uri="{BB962C8B-B14F-4D97-AF65-F5344CB8AC3E}">
        <p14:creationId xmlns:p14="http://schemas.microsoft.com/office/powerpoint/2010/main" val="3710223932"/>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AEF63-564A-21DB-ED79-A30E25601E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8FCD57-5F77-44F4-0053-EF06B6D5C463}"/>
              </a:ext>
            </a:extLst>
          </p:cNvPr>
          <p:cNvSpPr>
            <a:spLocks noGrp="1"/>
          </p:cNvSpPr>
          <p:nvPr>
            <p:ph type="title"/>
          </p:nvPr>
        </p:nvSpPr>
        <p:spPr/>
        <p:txBody>
          <a:bodyPr/>
          <a:lstStyle/>
          <a:p>
            <a:r>
              <a:rPr lang="en-US" dirty="0"/>
              <a:t>Windows Utilities and Troubleshooting</a:t>
            </a:r>
            <a:endParaRPr lang="LID4096" dirty="0"/>
          </a:p>
        </p:txBody>
      </p:sp>
      <p:sp>
        <p:nvSpPr>
          <p:cNvPr id="3" name="Text Placeholder 2">
            <a:extLst>
              <a:ext uri="{FF2B5EF4-FFF2-40B4-BE49-F238E27FC236}">
                <a16:creationId xmlns:a16="http://schemas.microsoft.com/office/drawing/2014/main" id="{5A9CA5A0-C733-3672-00D2-A78D55D88EE5}"/>
              </a:ext>
            </a:extLst>
          </p:cNvPr>
          <p:cNvSpPr>
            <a:spLocks noGrp="1"/>
          </p:cNvSpPr>
          <p:nvPr>
            <p:ph type="body" idx="1"/>
          </p:nvPr>
        </p:nvSpPr>
        <p:spPr/>
        <p:txBody>
          <a:bodyPr/>
          <a:lstStyle/>
          <a:p>
            <a:endParaRPr lang="LID4096" dirty="0"/>
          </a:p>
        </p:txBody>
      </p:sp>
    </p:spTree>
    <p:extLst>
      <p:ext uri="{BB962C8B-B14F-4D97-AF65-F5344CB8AC3E}">
        <p14:creationId xmlns:p14="http://schemas.microsoft.com/office/powerpoint/2010/main" val="8789036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C71A5-1372-8241-31F3-6841D4CDA3FA}"/>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C1802C41-1004-7272-9DED-7815DE0645D6}"/>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79184779-3702-BDC9-0CC9-59A4DE96C51E}"/>
              </a:ext>
            </a:extLst>
          </p:cNvPr>
          <p:cNvSpPr>
            <a:spLocks noGrp="1"/>
          </p:cNvSpPr>
          <p:nvPr>
            <p:ph type="title"/>
          </p:nvPr>
        </p:nvSpPr>
        <p:spPr/>
        <p:txBody>
          <a:bodyPr>
            <a:normAutofit/>
          </a:bodyPr>
          <a:lstStyle/>
          <a:p>
            <a:r>
              <a:rPr lang="en-US" altLang="zh-TW" sz="3600" dirty="0"/>
              <a:t>Utilities: Moxa Serial Interface Utility </a:t>
            </a:r>
          </a:p>
        </p:txBody>
      </p:sp>
      <p:pic>
        <p:nvPicPr>
          <p:cNvPr id="2" name="圖片 6">
            <a:extLst>
              <a:ext uri="{FF2B5EF4-FFF2-40B4-BE49-F238E27FC236}">
                <a16:creationId xmlns:a16="http://schemas.microsoft.com/office/drawing/2014/main" id="{A8D8764D-9130-EE71-96D7-DA5D4A8F5B6A}"/>
              </a:ext>
            </a:extLst>
          </p:cNvPr>
          <p:cNvPicPr>
            <a:picLocks noChangeAspect="1"/>
          </p:cNvPicPr>
          <p:nvPr/>
        </p:nvPicPr>
        <p:blipFill>
          <a:blip r:embed="rId3"/>
          <a:stretch>
            <a:fillRect/>
          </a:stretch>
        </p:blipFill>
        <p:spPr>
          <a:xfrm>
            <a:off x="959429" y="2378686"/>
            <a:ext cx="5020133" cy="3341394"/>
          </a:xfrm>
          <a:prstGeom prst="rect">
            <a:avLst/>
          </a:prstGeom>
        </p:spPr>
      </p:pic>
      <p:pic>
        <p:nvPicPr>
          <p:cNvPr id="3" name="圖片 8">
            <a:extLst>
              <a:ext uri="{FF2B5EF4-FFF2-40B4-BE49-F238E27FC236}">
                <a16:creationId xmlns:a16="http://schemas.microsoft.com/office/drawing/2014/main" id="{C1435BB6-CA2A-24E6-E6BB-5813CFEA5489}"/>
              </a:ext>
            </a:extLst>
          </p:cNvPr>
          <p:cNvPicPr>
            <a:picLocks noChangeAspect="1"/>
          </p:cNvPicPr>
          <p:nvPr/>
        </p:nvPicPr>
        <p:blipFill>
          <a:blip r:embed="rId4"/>
          <a:stretch>
            <a:fillRect/>
          </a:stretch>
        </p:blipFill>
        <p:spPr>
          <a:xfrm>
            <a:off x="6212440" y="2378686"/>
            <a:ext cx="4982363" cy="3341394"/>
          </a:xfrm>
          <a:prstGeom prst="rect">
            <a:avLst/>
          </a:prstGeom>
        </p:spPr>
      </p:pic>
      <p:sp>
        <p:nvSpPr>
          <p:cNvPr id="6" name="文字方塊 11">
            <a:extLst>
              <a:ext uri="{FF2B5EF4-FFF2-40B4-BE49-F238E27FC236}">
                <a16:creationId xmlns:a16="http://schemas.microsoft.com/office/drawing/2014/main" id="{C994DDDF-6213-ECB9-F98A-3751B7220AD3}"/>
              </a:ext>
            </a:extLst>
          </p:cNvPr>
          <p:cNvSpPr txBox="1"/>
          <p:nvPr/>
        </p:nvSpPr>
        <p:spPr>
          <a:xfrm>
            <a:off x="2678253" y="1961144"/>
            <a:ext cx="1556836" cy="369332"/>
          </a:xfrm>
          <a:prstGeom prst="rect">
            <a:avLst/>
          </a:prstGeom>
          <a:noFill/>
        </p:spPr>
        <p:txBody>
          <a:bodyPr wrap="none" rtlCol="0">
            <a:spAutoFit/>
          </a:bodyPr>
          <a:lstStyle/>
          <a:p>
            <a:r>
              <a:rPr lang="en-US" altLang="zh-TW" dirty="0"/>
              <a:t>Internal COM</a:t>
            </a:r>
            <a:endParaRPr lang="en-US" dirty="0"/>
          </a:p>
        </p:txBody>
      </p:sp>
      <p:sp>
        <p:nvSpPr>
          <p:cNvPr id="7" name="文字方塊 12">
            <a:extLst>
              <a:ext uri="{FF2B5EF4-FFF2-40B4-BE49-F238E27FC236}">
                <a16:creationId xmlns:a16="http://schemas.microsoft.com/office/drawing/2014/main" id="{D4E9B21D-951A-5307-208D-F86F69B68397}"/>
              </a:ext>
            </a:extLst>
          </p:cNvPr>
          <p:cNvSpPr txBox="1"/>
          <p:nvPr/>
        </p:nvSpPr>
        <p:spPr>
          <a:xfrm>
            <a:off x="7299193" y="1961144"/>
            <a:ext cx="2993127" cy="369332"/>
          </a:xfrm>
          <a:prstGeom prst="rect">
            <a:avLst/>
          </a:prstGeom>
          <a:noFill/>
        </p:spPr>
        <p:txBody>
          <a:bodyPr wrap="none" rtlCol="0">
            <a:spAutoFit/>
          </a:bodyPr>
          <a:lstStyle/>
          <a:p>
            <a:r>
              <a:rPr lang="en-US" altLang="zh-TW" dirty="0"/>
              <a:t>Expansion (MU850U) COM</a:t>
            </a:r>
            <a:endParaRPr lang="en-US" dirty="0"/>
          </a:p>
        </p:txBody>
      </p:sp>
    </p:spTree>
    <p:extLst>
      <p:ext uri="{BB962C8B-B14F-4D97-AF65-F5344CB8AC3E}">
        <p14:creationId xmlns:p14="http://schemas.microsoft.com/office/powerpoint/2010/main" val="812362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a:extLst>
              <a:ext uri="{FF2B5EF4-FFF2-40B4-BE49-F238E27FC236}">
                <a16:creationId xmlns:a16="http://schemas.microsoft.com/office/drawing/2014/main" id="{ABED5921-398A-1F3E-599F-BF00707AEF6F}"/>
              </a:ext>
            </a:extLst>
          </p:cNvPr>
          <p:cNvSpPr>
            <a:spLocks noGrp="1"/>
          </p:cNvSpPr>
          <p:nvPr>
            <p:ph type="title"/>
          </p:nvPr>
        </p:nvSpPr>
        <p:spPr/>
        <p:txBody>
          <a:bodyPr/>
          <a:lstStyle/>
          <a:p>
            <a:r>
              <a:rPr lang="en-US" altLang="zh-TW"/>
              <a:t>How Do Customers Choose IPCs?</a:t>
            </a:r>
            <a:endParaRPr lang="zh-TW" altLang="en-US"/>
          </a:p>
        </p:txBody>
      </p:sp>
      <p:sp>
        <p:nvSpPr>
          <p:cNvPr id="4" name="文字方塊 9">
            <a:extLst>
              <a:ext uri="{FF2B5EF4-FFF2-40B4-BE49-F238E27FC236}">
                <a16:creationId xmlns:a16="http://schemas.microsoft.com/office/drawing/2014/main" id="{6CD1A881-E5E1-F5F3-5B3F-3D0281F07DEF}"/>
              </a:ext>
            </a:extLst>
          </p:cNvPr>
          <p:cNvSpPr txBox="1"/>
          <p:nvPr/>
        </p:nvSpPr>
        <p:spPr>
          <a:xfrm>
            <a:off x="346824" y="3473161"/>
            <a:ext cx="2868856" cy="111831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TW" sz="1600"/>
              <a:t>Which computers are easy to install (e.g. in a </a:t>
            </a:r>
            <a:r>
              <a:rPr kumimoji="1" lang="en-US" altLang="zh-TW" sz="1867" b="1">
                <a:solidFill>
                  <a:schemeClr val="accent4"/>
                </a:solidFill>
              </a:rPr>
              <a:t>cabinet)</a:t>
            </a:r>
            <a:r>
              <a:rPr kumimoji="1" lang="en-US" altLang="zh-TW" sz="1600"/>
              <a:t> without the need for additional brackets?</a:t>
            </a:r>
          </a:p>
        </p:txBody>
      </p:sp>
      <p:sp>
        <p:nvSpPr>
          <p:cNvPr id="5" name="矩形: 圓角 4">
            <a:extLst>
              <a:ext uri="{FF2B5EF4-FFF2-40B4-BE49-F238E27FC236}">
                <a16:creationId xmlns:a16="http://schemas.microsoft.com/office/drawing/2014/main" id="{7ECE889B-9F5E-BED9-AEC2-8DBB9E985A7C}"/>
              </a:ext>
            </a:extLst>
          </p:cNvPr>
          <p:cNvSpPr/>
          <p:nvPr/>
        </p:nvSpPr>
        <p:spPr>
          <a:xfrm>
            <a:off x="788457" y="5253203"/>
            <a:ext cx="1876705" cy="480053"/>
          </a:xfrm>
          <a:prstGeom prst="roundRect">
            <a:avLst>
              <a:gd name="adj" fmla="val 8640"/>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TW" sz="1600" b="1"/>
              <a:t>Form Factor</a:t>
            </a:r>
            <a:endParaRPr lang="zh-TW" altLang="en-US" sz="1600" b="1"/>
          </a:p>
        </p:txBody>
      </p:sp>
      <p:sp>
        <p:nvSpPr>
          <p:cNvPr id="6" name="文字方塊 12">
            <a:extLst>
              <a:ext uri="{FF2B5EF4-FFF2-40B4-BE49-F238E27FC236}">
                <a16:creationId xmlns:a16="http://schemas.microsoft.com/office/drawing/2014/main" id="{B3174150-C948-F07A-DAA9-667699993E19}"/>
              </a:ext>
            </a:extLst>
          </p:cNvPr>
          <p:cNvSpPr txBox="1"/>
          <p:nvPr/>
        </p:nvSpPr>
        <p:spPr>
          <a:xfrm>
            <a:off x="3363812" y="3473161"/>
            <a:ext cx="3019217" cy="136454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TW" sz="1600"/>
              <a:t>What type of devices need to connect to the computer and which </a:t>
            </a:r>
            <a:r>
              <a:rPr kumimoji="1" lang="en-US" altLang="zh-TW" sz="1867" b="1">
                <a:solidFill>
                  <a:schemeClr val="accent4"/>
                </a:solidFill>
              </a:rPr>
              <a:t>interfaces</a:t>
            </a:r>
            <a:r>
              <a:rPr kumimoji="1" lang="en-US" altLang="zh-TW" sz="1600"/>
              <a:t> are required (e.g. USB/LAN/serial ports, DIOs)?</a:t>
            </a:r>
          </a:p>
        </p:txBody>
      </p:sp>
      <p:sp>
        <p:nvSpPr>
          <p:cNvPr id="7" name="矩形: 圓角 6">
            <a:extLst>
              <a:ext uri="{FF2B5EF4-FFF2-40B4-BE49-F238E27FC236}">
                <a16:creationId xmlns:a16="http://schemas.microsoft.com/office/drawing/2014/main" id="{2A712688-28B3-DFB9-F71C-A3D91B2FD460}"/>
              </a:ext>
            </a:extLst>
          </p:cNvPr>
          <p:cNvSpPr/>
          <p:nvPr/>
        </p:nvSpPr>
        <p:spPr>
          <a:xfrm>
            <a:off x="3418187" y="5253202"/>
            <a:ext cx="2784309" cy="480055"/>
          </a:xfrm>
          <a:prstGeom prst="roundRect">
            <a:avLst>
              <a:gd name="adj" fmla="val 8640"/>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TW" sz="1600" b="1"/>
              <a:t>Interface Combinations </a:t>
            </a:r>
          </a:p>
        </p:txBody>
      </p:sp>
      <p:sp>
        <p:nvSpPr>
          <p:cNvPr id="8" name="文字方塊 15">
            <a:extLst>
              <a:ext uri="{FF2B5EF4-FFF2-40B4-BE49-F238E27FC236}">
                <a16:creationId xmlns:a16="http://schemas.microsoft.com/office/drawing/2014/main" id="{3A6B551F-75E0-ED96-FCA9-15CCC695D66C}"/>
              </a:ext>
            </a:extLst>
          </p:cNvPr>
          <p:cNvSpPr txBox="1"/>
          <p:nvPr/>
        </p:nvSpPr>
        <p:spPr>
          <a:xfrm>
            <a:off x="6768075" y="3332989"/>
            <a:ext cx="2976331" cy="1610762"/>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TW" sz="1600"/>
              <a:t>Based on data collection and processing requirements, which </a:t>
            </a:r>
            <a:r>
              <a:rPr kumimoji="1" lang="en-US" altLang="zh-TW" sz="1867" b="1">
                <a:solidFill>
                  <a:schemeClr val="accent4"/>
                </a:solidFill>
              </a:rPr>
              <a:t>CPU processor </a:t>
            </a:r>
            <a:r>
              <a:rPr kumimoji="1" lang="en-US" altLang="zh-TW" sz="1600"/>
              <a:t>is most suitable</a:t>
            </a:r>
            <a:r>
              <a:rPr kumimoji="1" lang="zh-TW" altLang="en-US" sz="1600"/>
              <a:t> </a:t>
            </a:r>
            <a:r>
              <a:rPr kumimoji="1" lang="en-US" altLang="zh-TW" sz="1600"/>
              <a:t>(e.g. Intel® Atom®, Celeron®, Core™ i3/i5/i7)?</a:t>
            </a:r>
          </a:p>
        </p:txBody>
      </p:sp>
      <p:sp>
        <p:nvSpPr>
          <p:cNvPr id="9" name="矩形: 圓角 8">
            <a:extLst>
              <a:ext uri="{FF2B5EF4-FFF2-40B4-BE49-F238E27FC236}">
                <a16:creationId xmlns:a16="http://schemas.microsoft.com/office/drawing/2014/main" id="{C3767741-4186-2B75-A091-5F9AE7B5780B}"/>
              </a:ext>
            </a:extLst>
          </p:cNvPr>
          <p:cNvSpPr/>
          <p:nvPr/>
        </p:nvSpPr>
        <p:spPr>
          <a:xfrm>
            <a:off x="7023913" y="5253202"/>
            <a:ext cx="2400267" cy="480055"/>
          </a:xfrm>
          <a:prstGeom prst="roundRect">
            <a:avLst>
              <a:gd name="adj" fmla="val 8640"/>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TW" sz="1600" b="1"/>
              <a:t>Computing Power</a:t>
            </a:r>
          </a:p>
        </p:txBody>
      </p:sp>
      <p:sp>
        <p:nvSpPr>
          <p:cNvPr id="10" name="文字方塊 18">
            <a:extLst>
              <a:ext uri="{FF2B5EF4-FFF2-40B4-BE49-F238E27FC236}">
                <a16:creationId xmlns:a16="http://schemas.microsoft.com/office/drawing/2014/main" id="{6C2A046B-78B8-E3AD-3F70-041E1530A1BE}"/>
              </a:ext>
            </a:extLst>
          </p:cNvPr>
          <p:cNvSpPr txBox="1"/>
          <p:nvPr/>
        </p:nvSpPr>
        <p:spPr>
          <a:xfrm>
            <a:off x="9883996" y="3473160"/>
            <a:ext cx="2056819" cy="83099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TW" sz="1600" dirty="0"/>
              <a:t>Which product gives the best value for the asking price?</a:t>
            </a:r>
          </a:p>
        </p:txBody>
      </p:sp>
      <p:pic>
        <p:nvPicPr>
          <p:cNvPr id="11" name="Picture 12" descr="Electrical cabinet Vectors &amp; Illustrations for Free Download | Freepik">
            <a:extLst>
              <a:ext uri="{FF2B5EF4-FFF2-40B4-BE49-F238E27FC236}">
                <a16:creationId xmlns:a16="http://schemas.microsoft.com/office/drawing/2014/main" id="{415915E8-8D73-9128-513B-1B715B5003D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040" t="19963" r="9811" b="19606"/>
          <a:stretch/>
        </p:blipFill>
        <p:spPr bwMode="auto">
          <a:xfrm>
            <a:off x="563938" y="1604798"/>
            <a:ext cx="2274385" cy="1714849"/>
          </a:xfrm>
          <a:prstGeom prst="rect">
            <a:avLst/>
          </a:prstGeom>
          <a:noFill/>
          <a:extLst>
            <a:ext uri="{909E8E84-426E-40DD-AFC4-6F175D3DCCD1}">
              <a14:hiddenFill xmlns:a14="http://schemas.microsoft.com/office/drawing/2010/main">
                <a:solidFill>
                  <a:srgbClr val="FFFFFF"/>
                </a:solidFill>
              </a14:hiddenFill>
            </a:ext>
          </a:extLst>
        </p:spPr>
      </p:pic>
      <p:pic>
        <p:nvPicPr>
          <p:cNvPr id="12" name="圖片 11">
            <a:extLst>
              <a:ext uri="{FF2B5EF4-FFF2-40B4-BE49-F238E27FC236}">
                <a16:creationId xmlns:a16="http://schemas.microsoft.com/office/drawing/2014/main" id="{714E0B8E-8CDB-6770-D82F-8ADD9A78800C}"/>
              </a:ext>
            </a:extLst>
          </p:cNvPr>
          <p:cNvPicPr>
            <a:picLocks noChangeAspect="1"/>
          </p:cNvPicPr>
          <p:nvPr/>
        </p:nvPicPr>
        <p:blipFill>
          <a:blip r:embed="rId4"/>
          <a:stretch>
            <a:fillRect/>
          </a:stretch>
        </p:blipFill>
        <p:spPr>
          <a:xfrm>
            <a:off x="3311691" y="1753591"/>
            <a:ext cx="2970555" cy="1532428"/>
          </a:xfrm>
          <a:prstGeom prst="rect">
            <a:avLst/>
          </a:prstGeom>
        </p:spPr>
      </p:pic>
      <p:pic>
        <p:nvPicPr>
          <p:cNvPr id="13" name="圖片 12">
            <a:extLst>
              <a:ext uri="{FF2B5EF4-FFF2-40B4-BE49-F238E27FC236}">
                <a16:creationId xmlns:a16="http://schemas.microsoft.com/office/drawing/2014/main" id="{C4DAC12B-3E5D-52D2-47E5-02F5854B4566}"/>
              </a:ext>
            </a:extLst>
          </p:cNvPr>
          <p:cNvPicPr>
            <a:picLocks noChangeAspect="1"/>
          </p:cNvPicPr>
          <p:nvPr/>
        </p:nvPicPr>
        <p:blipFill>
          <a:blip r:embed="rId5"/>
          <a:stretch>
            <a:fillRect/>
          </a:stretch>
        </p:blipFill>
        <p:spPr>
          <a:xfrm>
            <a:off x="6868959" y="1753593"/>
            <a:ext cx="2225557" cy="1532428"/>
          </a:xfrm>
          <a:prstGeom prst="rect">
            <a:avLst/>
          </a:prstGeom>
        </p:spPr>
      </p:pic>
      <p:pic>
        <p:nvPicPr>
          <p:cNvPr id="15" name="圖片 14">
            <a:extLst>
              <a:ext uri="{FF2B5EF4-FFF2-40B4-BE49-F238E27FC236}">
                <a16:creationId xmlns:a16="http://schemas.microsoft.com/office/drawing/2014/main" id="{8AF4AD76-F0A6-7F3A-D690-CCB81EDAA63B}"/>
              </a:ext>
            </a:extLst>
          </p:cNvPr>
          <p:cNvPicPr>
            <a:picLocks noChangeAspect="1"/>
          </p:cNvPicPr>
          <p:nvPr/>
        </p:nvPicPr>
        <p:blipFill>
          <a:blip r:embed="rId6"/>
          <a:stretch>
            <a:fillRect/>
          </a:stretch>
        </p:blipFill>
        <p:spPr>
          <a:xfrm>
            <a:off x="9844763" y="1709168"/>
            <a:ext cx="1973652" cy="1667981"/>
          </a:xfrm>
          <a:prstGeom prst="rect">
            <a:avLst/>
          </a:prstGeom>
        </p:spPr>
      </p:pic>
      <p:sp>
        <p:nvSpPr>
          <p:cNvPr id="2" name="矩形 1">
            <a:extLst>
              <a:ext uri="{FF2B5EF4-FFF2-40B4-BE49-F238E27FC236}">
                <a16:creationId xmlns:a16="http://schemas.microsoft.com/office/drawing/2014/main" id="{85DAFA4A-0DB6-208D-81B4-20049C26FAFA}"/>
              </a:ext>
            </a:extLst>
          </p:cNvPr>
          <p:cNvSpPr/>
          <p:nvPr/>
        </p:nvSpPr>
        <p:spPr>
          <a:xfrm rot="10800000">
            <a:off x="-2854" y="1439687"/>
            <a:ext cx="12191175" cy="4523996"/>
          </a:xfrm>
          <a:prstGeom prst="rect">
            <a:avLst/>
          </a:prstGeom>
          <a:gradFill>
            <a:gsLst>
              <a:gs pos="0">
                <a:schemeClr val="tx2">
                  <a:alpha val="15746"/>
                </a:schemeClr>
              </a:gs>
              <a:gs pos="100000">
                <a:schemeClr val="tx2">
                  <a:alpha val="4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1219170">
              <a:defRPr/>
            </a:pPr>
            <a:endParaRPr kumimoji="1" lang="zh-TW" altLang="en-US" sz="2489">
              <a:solidFill>
                <a:srgbClr val="FFFFFF"/>
              </a:solidFill>
              <a:latin typeface="Arial"/>
              <a:ea typeface="微軟正黑體"/>
            </a:endParaRPr>
          </a:p>
        </p:txBody>
      </p:sp>
    </p:spTree>
    <p:extLst>
      <p:ext uri="{BB962C8B-B14F-4D97-AF65-F5344CB8AC3E}">
        <p14:creationId xmlns:p14="http://schemas.microsoft.com/office/powerpoint/2010/main" val="2041301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1B46CE-5918-E2F3-88C6-EFD059115A65}"/>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22581B0F-457B-8669-B862-B6389C6C258A}"/>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82D9C832-6E7B-F704-F4C8-5DD7B12E92F7}"/>
              </a:ext>
            </a:extLst>
          </p:cNvPr>
          <p:cNvSpPr>
            <a:spLocks noGrp="1"/>
          </p:cNvSpPr>
          <p:nvPr>
            <p:ph type="title"/>
          </p:nvPr>
        </p:nvSpPr>
        <p:spPr/>
        <p:txBody>
          <a:bodyPr>
            <a:normAutofit/>
          </a:bodyPr>
          <a:lstStyle/>
          <a:p>
            <a:r>
              <a:rPr lang="en-US" altLang="zh-TW" sz="3600" dirty="0"/>
              <a:t>Windows Version</a:t>
            </a:r>
          </a:p>
        </p:txBody>
      </p:sp>
      <p:sp>
        <p:nvSpPr>
          <p:cNvPr id="6" name="文字方塊 11">
            <a:extLst>
              <a:ext uri="{FF2B5EF4-FFF2-40B4-BE49-F238E27FC236}">
                <a16:creationId xmlns:a16="http://schemas.microsoft.com/office/drawing/2014/main" id="{CA520203-4D7B-702B-619F-AAB478F5EF26}"/>
              </a:ext>
            </a:extLst>
          </p:cNvPr>
          <p:cNvSpPr txBox="1"/>
          <p:nvPr/>
        </p:nvSpPr>
        <p:spPr>
          <a:xfrm>
            <a:off x="609600" y="1232972"/>
            <a:ext cx="3775457" cy="369332"/>
          </a:xfrm>
          <a:prstGeom prst="rect">
            <a:avLst/>
          </a:prstGeom>
          <a:noFill/>
        </p:spPr>
        <p:txBody>
          <a:bodyPr wrap="none" rtlCol="0">
            <a:spAutoFit/>
          </a:bodyPr>
          <a:lstStyle/>
          <a:p>
            <a:r>
              <a:rPr lang="en-US" dirty="0"/>
              <a:t>Current Installed Windows Version </a:t>
            </a:r>
          </a:p>
        </p:txBody>
      </p:sp>
      <p:pic>
        <p:nvPicPr>
          <p:cNvPr id="3" name="Picture 2">
            <a:extLst>
              <a:ext uri="{FF2B5EF4-FFF2-40B4-BE49-F238E27FC236}">
                <a16:creationId xmlns:a16="http://schemas.microsoft.com/office/drawing/2014/main" id="{A7227068-78E9-D03C-E4FF-84A1CA1208C6}"/>
              </a:ext>
            </a:extLst>
          </p:cNvPr>
          <p:cNvPicPr>
            <a:picLocks noChangeAspect="1"/>
          </p:cNvPicPr>
          <p:nvPr/>
        </p:nvPicPr>
        <p:blipFill>
          <a:blip r:embed="rId3"/>
          <a:stretch>
            <a:fillRect/>
          </a:stretch>
        </p:blipFill>
        <p:spPr>
          <a:xfrm>
            <a:off x="457626" y="4949172"/>
            <a:ext cx="7505693" cy="1143000"/>
          </a:xfrm>
          <a:prstGeom prst="rect">
            <a:avLst/>
          </a:prstGeom>
        </p:spPr>
      </p:pic>
      <p:pic>
        <p:nvPicPr>
          <p:cNvPr id="8" name="Picture 7">
            <a:extLst>
              <a:ext uri="{FF2B5EF4-FFF2-40B4-BE49-F238E27FC236}">
                <a16:creationId xmlns:a16="http://schemas.microsoft.com/office/drawing/2014/main" id="{F4F19648-673D-0408-2379-077F4994A0AC}"/>
              </a:ext>
            </a:extLst>
          </p:cNvPr>
          <p:cNvPicPr>
            <a:picLocks noChangeAspect="1"/>
          </p:cNvPicPr>
          <p:nvPr/>
        </p:nvPicPr>
        <p:blipFill>
          <a:blip r:embed="rId4"/>
          <a:stretch>
            <a:fillRect/>
          </a:stretch>
        </p:blipFill>
        <p:spPr>
          <a:xfrm>
            <a:off x="5642518" y="423021"/>
            <a:ext cx="6198092" cy="5669151"/>
          </a:xfrm>
          <a:prstGeom prst="rect">
            <a:avLst/>
          </a:prstGeom>
        </p:spPr>
      </p:pic>
    </p:spTree>
    <p:extLst>
      <p:ext uri="{BB962C8B-B14F-4D97-AF65-F5344CB8AC3E}">
        <p14:creationId xmlns:p14="http://schemas.microsoft.com/office/powerpoint/2010/main" val="24624024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7813B-D758-5F65-6638-8D364897F364}"/>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6700924A-0E9D-92BD-0F43-FDF44DD981FC}"/>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53E8977B-22D9-BCAE-7558-F0749C210073}"/>
              </a:ext>
            </a:extLst>
          </p:cNvPr>
          <p:cNvSpPr>
            <a:spLocks noGrp="1"/>
          </p:cNvSpPr>
          <p:nvPr>
            <p:ph type="title"/>
          </p:nvPr>
        </p:nvSpPr>
        <p:spPr/>
        <p:txBody>
          <a:bodyPr>
            <a:normAutofit/>
          </a:bodyPr>
          <a:lstStyle/>
          <a:p>
            <a:r>
              <a:rPr lang="en-US" altLang="zh-TW" sz="3600" dirty="0"/>
              <a:t>System Information</a:t>
            </a:r>
          </a:p>
        </p:txBody>
      </p:sp>
      <p:sp>
        <p:nvSpPr>
          <p:cNvPr id="6" name="文字方塊 11">
            <a:extLst>
              <a:ext uri="{FF2B5EF4-FFF2-40B4-BE49-F238E27FC236}">
                <a16:creationId xmlns:a16="http://schemas.microsoft.com/office/drawing/2014/main" id="{44EC194F-EC42-90CC-6713-5391E79385D4}"/>
              </a:ext>
            </a:extLst>
          </p:cNvPr>
          <p:cNvSpPr txBox="1"/>
          <p:nvPr/>
        </p:nvSpPr>
        <p:spPr>
          <a:xfrm>
            <a:off x="609600" y="1232972"/>
            <a:ext cx="10610597" cy="369332"/>
          </a:xfrm>
          <a:prstGeom prst="rect">
            <a:avLst/>
          </a:prstGeom>
          <a:noFill/>
        </p:spPr>
        <p:txBody>
          <a:bodyPr wrap="none" rtlCol="0">
            <a:spAutoFit/>
          </a:bodyPr>
          <a:lstStyle/>
          <a:p>
            <a:r>
              <a:rPr lang="en-US" altLang="zh-TW" dirty="0"/>
              <a:t>Save System Information as *.NFO File &amp; provide it to Moxa as base information for any support case. </a:t>
            </a:r>
            <a:endParaRPr lang="en-US" dirty="0"/>
          </a:p>
        </p:txBody>
      </p:sp>
      <p:pic>
        <p:nvPicPr>
          <p:cNvPr id="13" name="Picture 12">
            <a:extLst>
              <a:ext uri="{FF2B5EF4-FFF2-40B4-BE49-F238E27FC236}">
                <a16:creationId xmlns:a16="http://schemas.microsoft.com/office/drawing/2014/main" id="{DB021BF9-5A66-082D-4D07-E71EBE6E4606}"/>
              </a:ext>
            </a:extLst>
          </p:cNvPr>
          <p:cNvPicPr>
            <a:picLocks noChangeAspect="1"/>
          </p:cNvPicPr>
          <p:nvPr/>
        </p:nvPicPr>
        <p:blipFill>
          <a:blip r:embed="rId3"/>
          <a:stretch>
            <a:fillRect/>
          </a:stretch>
        </p:blipFill>
        <p:spPr>
          <a:xfrm>
            <a:off x="141303" y="5397190"/>
            <a:ext cx="5367691" cy="876633"/>
          </a:xfrm>
          <a:prstGeom prst="rect">
            <a:avLst/>
          </a:prstGeom>
        </p:spPr>
      </p:pic>
      <p:pic>
        <p:nvPicPr>
          <p:cNvPr id="17" name="Picture 16">
            <a:extLst>
              <a:ext uri="{FF2B5EF4-FFF2-40B4-BE49-F238E27FC236}">
                <a16:creationId xmlns:a16="http://schemas.microsoft.com/office/drawing/2014/main" id="{B177BB2F-DF18-9FE7-70AE-0B8E19BDEBB1}"/>
              </a:ext>
            </a:extLst>
          </p:cNvPr>
          <p:cNvPicPr>
            <a:picLocks noChangeAspect="1"/>
          </p:cNvPicPr>
          <p:nvPr/>
        </p:nvPicPr>
        <p:blipFill>
          <a:blip r:embed="rId4"/>
          <a:stretch>
            <a:fillRect/>
          </a:stretch>
        </p:blipFill>
        <p:spPr>
          <a:xfrm>
            <a:off x="3359411" y="1767415"/>
            <a:ext cx="8557526" cy="4268145"/>
          </a:xfrm>
          <a:prstGeom prst="rect">
            <a:avLst/>
          </a:prstGeom>
        </p:spPr>
      </p:pic>
    </p:spTree>
    <p:extLst>
      <p:ext uri="{BB962C8B-B14F-4D97-AF65-F5344CB8AC3E}">
        <p14:creationId xmlns:p14="http://schemas.microsoft.com/office/powerpoint/2010/main" val="10448665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A660D-87D6-03D6-B005-83B329931709}"/>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1BAC17C4-7839-200C-02FB-86F20F6FB630}"/>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D2A678E7-8F49-9A53-FB80-36514FF16F97}"/>
              </a:ext>
            </a:extLst>
          </p:cNvPr>
          <p:cNvSpPr>
            <a:spLocks noGrp="1"/>
          </p:cNvSpPr>
          <p:nvPr>
            <p:ph type="title"/>
          </p:nvPr>
        </p:nvSpPr>
        <p:spPr/>
        <p:txBody>
          <a:bodyPr>
            <a:normAutofit/>
          </a:bodyPr>
          <a:lstStyle/>
          <a:p>
            <a:r>
              <a:rPr lang="en-US" altLang="zh-TW" sz="3600" dirty="0"/>
              <a:t>Windows Troubleshooting</a:t>
            </a:r>
          </a:p>
        </p:txBody>
      </p:sp>
      <p:sp>
        <p:nvSpPr>
          <p:cNvPr id="2" name="內容版面配置區 2">
            <a:extLst>
              <a:ext uri="{FF2B5EF4-FFF2-40B4-BE49-F238E27FC236}">
                <a16:creationId xmlns:a16="http://schemas.microsoft.com/office/drawing/2014/main" id="{9DF4A03D-0DB7-498A-9F2E-3F30A239E552}"/>
              </a:ext>
            </a:extLst>
          </p:cNvPr>
          <p:cNvSpPr txBox="1">
            <a:spLocks/>
          </p:cNvSpPr>
          <p:nvPr/>
        </p:nvSpPr>
        <p:spPr>
          <a:xfrm>
            <a:off x="770959" y="1320653"/>
            <a:ext cx="10972800" cy="4525963"/>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2600" b="0" kern="1200"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200" b="0" kern="1200">
                <a:solidFill>
                  <a:schemeClr val="accent4">
                    <a:lumMod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000" b="0" kern="120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1800" kern="1200">
                <a:solidFill>
                  <a:schemeClr val="bg1">
                    <a:lumMod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solidFill>
                  <a:srgbClr val="374151"/>
                </a:solidFill>
                <a:latin typeface="Söhne"/>
              </a:rPr>
              <a:t>The version can be also check by Windows command prompt </a:t>
            </a:r>
          </a:p>
          <a:p>
            <a:pPr lvl="1"/>
            <a:r>
              <a:rPr lang="en-US" sz="1800" dirty="0">
                <a:solidFill>
                  <a:srgbClr val="374151"/>
                </a:solidFill>
                <a:latin typeface="Söhne"/>
              </a:rPr>
              <a:t>Check Windows version</a:t>
            </a:r>
          </a:p>
          <a:p>
            <a:endParaRPr lang="en-US" sz="2000" dirty="0">
              <a:solidFill>
                <a:srgbClr val="374151"/>
              </a:solidFill>
              <a:latin typeface="Söhne"/>
            </a:endParaRPr>
          </a:p>
          <a:p>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lvl="1"/>
            <a:r>
              <a:rPr lang="en-US" sz="1800" dirty="0">
                <a:solidFill>
                  <a:srgbClr val="374151"/>
                </a:solidFill>
                <a:latin typeface="Söhne"/>
              </a:rPr>
              <a:t>Check MOXA image version</a:t>
            </a:r>
          </a:p>
          <a:p>
            <a:endParaRPr lang="en-US" dirty="0">
              <a:solidFill>
                <a:srgbClr val="374151"/>
              </a:solidFill>
              <a:latin typeface="Söhne"/>
            </a:endParaRPr>
          </a:p>
          <a:p>
            <a:endParaRPr lang="en-US" dirty="0">
              <a:solidFill>
                <a:srgbClr val="374151"/>
              </a:solidFill>
              <a:latin typeface="Söhne"/>
            </a:endParaRPr>
          </a:p>
          <a:p>
            <a:pPr marL="0" indent="0">
              <a:buNone/>
            </a:pPr>
            <a:endParaRPr lang="en-US" dirty="0">
              <a:solidFill>
                <a:srgbClr val="374151"/>
              </a:solidFill>
              <a:latin typeface="Söhne"/>
            </a:endParaRPr>
          </a:p>
        </p:txBody>
      </p:sp>
      <p:pic>
        <p:nvPicPr>
          <p:cNvPr id="7" name="Picture 6">
            <a:extLst>
              <a:ext uri="{FF2B5EF4-FFF2-40B4-BE49-F238E27FC236}">
                <a16:creationId xmlns:a16="http://schemas.microsoft.com/office/drawing/2014/main" id="{71B1C024-94ED-8DF9-BD0D-134D97C121C6}"/>
              </a:ext>
            </a:extLst>
          </p:cNvPr>
          <p:cNvPicPr>
            <a:picLocks noChangeAspect="1"/>
          </p:cNvPicPr>
          <p:nvPr/>
        </p:nvPicPr>
        <p:blipFill>
          <a:blip r:embed="rId3"/>
          <a:stretch>
            <a:fillRect/>
          </a:stretch>
        </p:blipFill>
        <p:spPr>
          <a:xfrm>
            <a:off x="833120" y="2012385"/>
            <a:ext cx="6563628" cy="3143985"/>
          </a:xfrm>
          <a:prstGeom prst="rect">
            <a:avLst/>
          </a:prstGeom>
        </p:spPr>
      </p:pic>
      <p:pic>
        <p:nvPicPr>
          <p:cNvPr id="8" name="圖片 8">
            <a:extLst>
              <a:ext uri="{FF2B5EF4-FFF2-40B4-BE49-F238E27FC236}">
                <a16:creationId xmlns:a16="http://schemas.microsoft.com/office/drawing/2014/main" id="{CB01D47F-E344-8DD1-51C4-217A7A190F99}"/>
              </a:ext>
            </a:extLst>
          </p:cNvPr>
          <p:cNvPicPr>
            <a:picLocks noChangeAspect="1"/>
          </p:cNvPicPr>
          <p:nvPr/>
        </p:nvPicPr>
        <p:blipFill rotWithShape="1">
          <a:blip r:embed="rId4"/>
          <a:srcRect t="12685" r="58947" b="76260"/>
          <a:stretch/>
        </p:blipFill>
        <p:spPr>
          <a:xfrm>
            <a:off x="4344960" y="5394422"/>
            <a:ext cx="4820478" cy="673064"/>
          </a:xfrm>
          <a:prstGeom prst="rect">
            <a:avLst/>
          </a:prstGeom>
        </p:spPr>
      </p:pic>
    </p:spTree>
    <p:extLst>
      <p:ext uri="{BB962C8B-B14F-4D97-AF65-F5344CB8AC3E}">
        <p14:creationId xmlns:p14="http://schemas.microsoft.com/office/powerpoint/2010/main" val="2435778748"/>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63D7B-6B81-E5DA-4814-7657E485F24A}"/>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23817B46-2D82-D064-AF7A-6B9DD9439275}"/>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3469DB68-3ABB-E476-5325-ECFB4A9DEDC1}"/>
              </a:ext>
            </a:extLst>
          </p:cNvPr>
          <p:cNvSpPr>
            <a:spLocks noGrp="1"/>
          </p:cNvSpPr>
          <p:nvPr>
            <p:ph type="title"/>
          </p:nvPr>
        </p:nvSpPr>
        <p:spPr/>
        <p:txBody>
          <a:bodyPr>
            <a:normAutofit/>
          </a:bodyPr>
          <a:lstStyle/>
          <a:p>
            <a:r>
              <a:rPr lang="en-US" altLang="zh-TW" sz="3600" dirty="0"/>
              <a:t>Windows Troubleshooting: Event Viewer </a:t>
            </a:r>
          </a:p>
        </p:txBody>
      </p:sp>
      <p:pic>
        <p:nvPicPr>
          <p:cNvPr id="2" name="圖片 9">
            <a:extLst>
              <a:ext uri="{FF2B5EF4-FFF2-40B4-BE49-F238E27FC236}">
                <a16:creationId xmlns:a16="http://schemas.microsoft.com/office/drawing/2014/main" id="{5CE1E6EF-6B31-35D9-7697-F07A3E22524C}"/>
              </a:ext>
            </a:extLst>
          </p:cNvPr>
          <p:cNvPicPr>
            <a:picLocks noChangeAspect="1"/>
          </p:cNvPicPr>
          <p:nvPr/>
        </p:nvPicPr>
        <p:blipFill>
          <a:blip r:embed="rId3"/>
          <a:stretch>
            <a:fillRect/>
          </a:stretch>
        </p:blipFill>
        <p:spPr>
          <a:xfrm>
            <a:off x="1792303" y="1500481"/>
            <a:ext cx="8607393" cy="4725401"/>
          </a:xfrm>
          <a:prstGeom prst="rect">
            <a:avLst/>
          </a:prstGeom>
        </p:spPr>
      </p:pic>
      <p:sp>
        <p:nvSpPr>
          <p:cNvPr id="3" name="內容版面配置區 3">
            <a:extLst>
              <a:ext uri="{FF2B5EF4-FFF2-40B4-BE49-F238E27FC236}">
                <a16:creationId xmlns:a16="http://schemas.microsoft.com/office/drawing/2014/main" id="{3EB57A56-010C-FA33-3AD9-90DCF80841BC}"/>
              </a:ext>
            </a:extLst>
          </p:cNvPr>
          <p:cNvSpPr txBox="1">
            <a:spLocks/>
          </p:cNvSpPr>
          <p:nvPr/>
        </p:nvSpPr>
        <p:spPr>
          <a:xfrm>
            <a:off x="638941" y="1075892"/>
            <a:ext cx="8384116" cy="379412"/>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TW" dirty="0">
                <a:solidFill>
                  <a:srgbClr val="008787"/>
                </a:solidFill>
              </a:rPr>
              <a:t>View monitoring and troubleshooting messages</a:t>
            </a:r>
            <a:endParaRPr lang="zh-TW" altLang="en-US" dirty="0">
              <a:solidFill>
                <a:srgbClr val="008787"/>
              </a:solidFill>
            </a:endParaRPr>
          </a:p>
          <a:p>
            <a:pPr marL="0" indent="0">
              <a:buNone/>
            </a:pPr>
            <a:endParaRPr lang="zh-TW" altLang="en-US" dirty="0">
              <a:solidFill>
                <a:srgbClr val="008787"/>
              </a:solidFill>
            </a:endParaRPr>
          </a:p>
        </p:txBody>
      </p:sp>
      <p:sp>
        <p:nvSpPr>
          <p:cNvPr id="6" name="矩形 6">
            <a:extLst>
              <a:ext uri="{FF2B5EF4-FFF2-40B4-BE49-F238E27FC236}">
                <a16:creationId xmlns:a16="http://schemas.microsoft.com/office/drawing/2014/main" id="{78BE9FCE-2DDE-374D-4045-80EA8CA4C7AC}"/>
              </a:ext>
            </a:extLst>
          </p:cNvPr>
          <p:cNvSpPr/>
          <p:nvPr/>
        </p:nvSpPr>
        <p:spPr>
          <a:xfrm>
            <a:off x="1792304" y="2115350"/>
            <a:ext cx="873076" cy="573932"/>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文字方塊 7">
            <a:extLst>
              <a:ext uri="{FF2B5EF4-FFF2-40B4-BE49-F238E27FC236}">
                <a16:creationId xmlns:a16="http://schemas.microsoft.com/office/drawing/2014/main" id="{75C2DC9A-CD4E-8305-1656-41CD139823B4}"/>
              </a:ext>
            </a:extLst>
          </p:cNvPr>
          <p:cNvSpPr txBox="1"/>
          <p:nvPr/>
        </p:nvSpPr>
        <p:spPr>
          <a:xfrm>
            <a:off x="415004" y="2042951"/>
            <a:ext cx="1377300" cy="646331"/>
          </a:xfrm>
          <a:prstGeom prst="rect">
            <a:avLst/>
          </a:prstGeom>
          <a:noFill/>
        </p:spPr>
        <p:txBody>
          <a:bodyPr wrap="none" rtlCol="0">
            <a:spAutoFit/>
          </a:bodyPr>
          <a:lstStyle/>
          <a:p>
            <a:pPr algn="ctr"/>
            <a:r>
              <a:rPr lang="en-US" altLang="zh-TW" b="1" dirty="0">
                <a:solidFill>
                  <a:srgbClr val="FF0000"/>
                </a:solidFill>
                <a:latin typeface="Arial" panose="020B0604020202020204" pitchFamily="34" charset="0"/>
                <a:cs typeface="Arial" panose="020B0604020202020204" pitchFamily="34" charset="0"/>
              </a:rPr>
              <a:t>Log </a:t>
            </a:r>
          </a:p>
          <a:p>
            <a:pPr algn="ctr"/>
            <a:r>
              <a:rPr lang="en-US" altLang="zh-TW" b="1" dirty="0">
                <a:solidFill>
                  <a:srgbClr val="FF0000"/>
                </a:solidFill>
                <a:latin typeface="Arial" panose="020B0604020202020204" pitchFamily="34" charset="0"/>
                <a:cs typeface="Arial" panose="020B0604020202020204" pitchFamily="34" charset="0"/>
              </a:rPr>
              <a:t>Categories</a:t>
            </a:r>
            <a:endParaRPr lang="zh-TW" altLang="en-US" b="1" dirty="0">
              <a:solidFill>
                <a:srgbClr val="FF0000"/>
              </a:solidFill>
              <a:latin typeface="Arial" panose="020B0604020202020204" pitchFamily="34" charset="0"/>
              <a:cs typeface="Arial" panose="020B0604020202020204" pitchFamily="34" charset="0"/>
            </a:endParaRPr>
          </a:p>
        </p:txBody>
      </p:sp>
      <p:sp>
        <p:nvSpPr>
          <p:cNvPr id="8" name="矩形 8">
            <a:extLst>
              <a:ext uri="{FF2B5EF4-FFF2-40B4-BE49-F238E27FC236}">
                <a16:creationId xmlns:a16="http://schemas.microsoft.com/office/drawing/2014/main" id="{98FE5EEF-30B6-F932-B4E0-E1B4E69AB200}"/>
              </a:ext>
            </a:extLst>
          </p:cNvPr>
          <p:cNvSpPr/>
          <p:nvPr/>
        </p:nvSpPr>
        <p:spPr>
          <a:xfrm>
            <a:off x="2827278" y="2071575"/>
            <a:ext cx="999535" cy="2378414"/>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文字方塊 10">
            <a:extLst>
              <a:ext uri="{FF2B5EF4-FFF2-40B4-BE49-F238E27FC236}">
                <a16:creationId xmlns:a16="http://schemas.microsoft.com/office/drawing/2014/main" id="{A901C827-1912-54E5-A152-71C08CCC27C9}"/>
              </a:ext>
            </a:extLst>
          </p:cNvPr>
          <p:cNvSpPr txBox="1"/>
          <p:nvPr/>
        </p:nvSpPr>
        <p:spPr>
          <a:xfrm>
            <a:off x="2700820" y="1586563"/>
            <a:ext cx="1261884" cy="369332"/>
          </a:xfrm>
          <a:prstGeom prst="rect">
            <a:avLst/>
          </a:prstGeom>
          <a:noFill/>
        </p:spPr>
        <p:txBody>
          <a:bodyPr wrap="none" rtlCol="0">
            <a:spAutoFit/>
          </a:bodyPr>
          <a:lstStyle/>
          <a:p>
            <a:r>
              <a:rPr lang="en-US" altLang="zh-TW" b="1">
                <a:solidFill>
                  <a:srgbClr val="FF0000"/>
                </a:solidFill>
                <a:latin typeface="Arial" panose="020B0604020202020204" pitchFamily="34" charset="0"/>
                <a:cs typeface="Arial" panose="020B0604020202020204" pitchFamily="34" charset="0"/>
              </a:rPr>
              <a:t>Log Level</a:t>
            </a:r>
            <a:endParaRPr lang="zh-TW" altLang="en-US" b="1">
              <a:solidFill>
                <a:srgbClr val="FF0000"/>
              </a:solidFill>
              <a:latin typeface="Arial" panose="020B0604020202020204" pitchFamily="34" charset="0"/>
              <a:cs typeface="Arial" panose="020B0604020202020204" pitchFamily="34" charset="0"/>
            </a:endParaRPr>
          </a:p>
        </p:txBody>
      </p:sp>
      <p:sp>
        <p:nvSpPr>
          <p:cNvPr id="10" name="矩形 11">
            <a:extLst>
              <a:ext uri="{FF2B5EF4-FFF2-40B4-BE49-F238E27FC236}">
                <a16:creationId xmlns:a16="http://schemas.microsoft.com/office/drawing/2014/main" id="{6BBAC981-74F5-BEDA-5004-0C50BF93E0F4}"/>
              </a:ext>
            </a:extLst>
          </p:cNvPr>
          <p:cNvSpPr/>
          <p:nvPr/>
        </p:nvSpPr>
        <p:spPr>
          <a:xfrm>
            <a:off x="2827278" y="4484453"/>
            <a:ext cx="5710136" cy="162451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文字方塊 12">
            <a:extLst>
              <a:ext uri="{FF2B5EF4-FFF2-40B4-BE49-F238E27FC236}">
                <a16:creationId xmlns:a16="http://schemas.microsoft.com/office/drawing/2014/main" id="{F8C59871-1DAC-5198-2127-16585A55E88F}"/>
              </a:ext>
            </a:extLst>
          </p:cNvPr>
          <p:cNvSpPr txBox="1"/>
          <p:nvPr/>
        </p:nvSpPr>
        <p:spPr>
          <a:xfrm>
            <a:off x="6595857" y="5739639"/>
            <a:ext cx="1941557" cy="369332"/>
          </a:xfrm>
          <a:prstGeom prst="rect">
            <a:avLst/>
          </a:prstGeom>
          <a:noFill/>
        </p:spPr>
        <p:txBody>
          <a:bodyPr wrap="none" rtlCol="0">
            <a:spAutoFit/>
          </a:bodyPr>
          <a:lstStyle/>
          <a:p>
            <a:r>
              <a:rPr lang="en-US" altLang="zh-TW" b="1" dirty="0">
                <a:solidFill>
                  <a:srgbClr val="FF0000"/>
                </a:solidFill>
                <a:latin typeface="Arial" panose="020B0604020202020204" pitchFamily="34" charset="0"/>
                <a:cs typeface="Arial" panose="020B0604020202020204" pitchFamily="34" charset="0"/>
              </a:rPr>
              <a:t>Log information</a:t>
            </a:r>
            <a:endParaRPr lang="zh-TW" altLang="en-US" b="1" dirty="0">
              <a:solidFill>
                <a:srgbClr val="FF0000"/>
              </a:solidFill>
              <a:latin typeface="Arial" panose="020B0604020202020204" pitchFamily="34" charset="0"/>
              <a:cs typeface="Arial" panose="020B0604020202020204" pitchFamily="34" charset="0"/>
            </a:endParaRPr>
          </a:p>
        </p:txBody>
      </p:sp>
      <p:sp>
        <p:nvSpPr>
          <p:cNvPr id="12" name="矩形 13">
            <a:extLst>
              <a:ext uri="{FF2B5EF4-FFF2-40B4-BE49-F238E27FC236}">
                <a16:creationId xmlns:a16="http://schemas.microsoft.com/office/drawing/2014/main" id="{7C446EFB-CEF9-5F5D-9CEE-87E9E80EFEBB}"/>
              </a:ext>
            </a:extLst>
          </p:cNvPr>
          <p:cNvSpPr/>
          <p:nvPr/>
        </p:nvSpPr>
        <p:spPr>
          <a:xfrm>
            <a:off x="6516700" y="2071575"/>
            <a:ext cx="316689" cy="2378414"/>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文字方塊 15">
            <a:extLst>
              <a:ext uri="{FF2B5EF4-FFF2-40B4-BE49-F238E27FC236}">
                <a16:creationId xmlns:a16="http://schemas.microsoft.com/office/drawing/2014/main" id="{432297C6-5767-5282-0B8A-7BE2689B7510}"/>
              </a:ext>
            </a:extLst>
          </p:cNvPr>
          <p:cNvSpPr txBox="1"/>
          <p:nvPr/>
        </p:nvSpPr>
        <p:spPr>
          <a:xfrm>
            <a:off x="6044102" y="1623589"/>
            <a:ext cx="1107996" cy="369332"/>
          </a:xfrm>
          <a:prstGeom prst="rect">
            <a:avLst/>
          </a:prstGeom>
          <a:noFill/>
        </p:spPr>
        <p:txBody>
          <a:bodyPr wrap="none" rtlCol="0">
            <a:spAutoFit/>
          </a:bodyPr>
          <a:lstStyle/>
          <a:p>
            <a:r>
              <a:rPr lang="en-US" altLang="zh-TW" b="1" dirty="0">
                <a:solidFill>
                  <a:srgbClr val="FF0000"/>
                </a:solidFill>
                <a:latin typeface="Arial" panose="020B0604020202020204" pitchFamily="34" charset="0"/>
                <a:cs typeface="Arial" panose="020B0604020202020204" pitchFamily="34" charset="0"/>
              </a:rPr>
              <a:t>Event ID</a:t>
            </a:r>
            <a:endParaRPr lang="zh-TW" altLang="en-US"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148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animBg="1"/>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A5A703-18B3-D2BA-6C15-353A01AA8F5C}"/>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9A80B3E2-70E4-0F80-E000-03DC2F3361FE}"/>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3E3A10E6-580D-9FE6-574E-88BE0D3AE1BF}"/>
              </a:ext>
            </a:extLst>
          </p:cNvPr>
          <p:cNvSpPr>
            <a:spLocks noGrp="1"/>
          </p:cNvSpPr>
          <p:nvPr>
            <p:ph type="title"/>
          </p:nvPr>
        </p:nvSpPr>
        <p:spPr/>
        <p:txBody>
          <a:bodyPr>
            <a:normAutofit/>
          </a:bodyPr>
          <a:lstStyle/>
          <a:p>
            <a:r>
              <a:rPr lang="en-US" altLang="zh-TW" sz="3600" dirty="0"/>
              <a:t>Windows Troubleshooting: Event Viewer </a:t>
            </a:r>
          </a:p>
        </p:txBody>
      </p:sp>
      <p:sp>
        <p:nvSpPr>
          <p:cNvPr id="3" name="內容版面配置區 3">
            <a:extLst>
              <a:ext uri="{FF2B5EF4-FFF2-40B4-BE49-F238E27FC236}">
                <a16:creationId xmlns:a16="http://schemas.microsoft.com/office/drawing/2014/main" id="{A047D7F5-5F33-90AF-DF76-5F5A085356FE}"/>
              </a:ext>
            </a:extLst>
          </p:cNvPr>
          <p:cNvSpPr txBox="1">
            <a:spLocks/>
          </p:cNvSpPr>
          <p:nvPr/>
        </p:nvSpPr>
        <p:spPr>
          <a:xfrm>
            <a:off x="638941" y="1075892"/>
            <a:ext cx="8384116" cy="379412"/>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TW" dirty="0">
                <a:solidFill>
                  <a:srgbClr val="008787"/>
                </a:solidFill>
              </a:rPr>
              <a:t>View monitoring and troubleshooting messages</a:t>
            </a:r>
            <a:endParaRPr lang="zh-TW" altLang="en-US" dirty="0">
              <a:solidFill>
                <a:srgbClr val="008787"/>
              </a:solidFill>
            </a:endParaRPr>
          </a:p>
          <a:p>
            <a:pPr marL="0" indent="0">
              <a:buNone/>
            </a:pPr>
            <a:endParaRPr lang="zh-TW" altLang="en-US" dirty="0">
              <a:solidFill>
                <a:srgbClr val="008787"/>
              </a:solidFill>
            </a:endParaRPr>
          </a:p>
        </p:txBody>
      </p:sp>
      <p:pic>
        <p:nvPicPr>
          <p:cNvPr id="15" name="Picture 4">
            <a:extLst>
              <a:ext uri="{FF2B5EF4-FFF2-40B4-BE49-F238E27FC236}">
                <a16:creationId xmlns:a16="http://schemas.microsoft.com/office/drawing/2014/main" id="{DBBB388F-0257-D528-518D-0147FB7AE5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452" y="1500796"/>
            <a:ext cx="8585068" cy="4717998"/>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7">
            <a:extLst>
              <a:ext uri="{FF2B5EF4-FFF2-40B4-BE49-F238E27FC236}">
                <a16:creationId xmlns:a16="http://schemas.microsoft.com/office/drawing/2014/main" id="{81FDCB12-DFDC-B1E4-D73E-2326BC0AE8B4}"/>
              </a:ext>
            </a:extLst>
          </p:cNvPr>
          <p:cNvSpPr/>
          <p:nvPr/>
        </p:nvSpPr>
        <p:spPr>
          <a:xfrm>
            <a:off x="6301563" y="3643424"/>
            <a:ext cx="1190846" cy="172610"/>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文字方塊 9">
            <a:extLst>
              <a:ext uri="{FF2B5EF4-FFF2-40B4-BE49-F238E27FC236}">
                <a16:creationId xmlns:a16="http://schemas.microsoft.com/office/drawing/2014/main" id="{45683A52-375A-97BE-7E92-30858261649F}"/>
              </a:ext>
            </a:extLst>
          </p:cNvPr>
          <p:cNvSpPr txBox="1"/>
          <p:nvPr/>
        </p:nvSpPr>
        <p:spPr>
          <a:xfrm>
            <a:off x="5441631" y="4195445"/>
            <a:ext cx="3070071" cy="369332"/>
          </a:xfrm>
          <a:prstGeom prst="rect">
            <a:avLst/>
          </a:prstGeom>
          <a:noFill/>
        </p:spPr>
        <p:txBody>
          <a:bodyPr wrap="none" rtlCol="0">
            <a:spAutoFit/>
          </a:bodyPr>
          <a:lstStyle/>
          <a:p>
            <a:r>
              <a:rPr lang="en-US" altLang="zh-TW" b="1" dirty="0">
                <a:solidFill>
                  <a:srgbClr val="FF0000"/>
                </a:solidFill>
                <a:latin typeface="Arial" panose="020B0604020202020204" pitchFamily="34" charset="0"/>
                <a:cs typeface="Arial" panose="020B0604020202020204" pitchFamily="34" charset="0"/>
              </a:rPr>
              <a:t>Save the selected event(s)</a:t>
            </a:r>
          </a:p>
        </p:txBody>
      </p:sp>
      <p:sp>
        <p:nvSpPr>
          <p:cNvPr id="18" name="矩形 6">
            <a:extLst>
              <a:ext uri="{FF2B5EF4-FFF2-40B4-BE49-F238E27FC236}">
                <a16:creationId xmlns:a16="http://schemas.microsoft.com/office/drawing/2014/main" id="{23B3841F-F3FF-5875-F8C7-131B649C0FA9}"/>
              </a:ext>
            </a:extLst>
          </p:cNvPr>
          <p:cNvSpPr/>
          <p:nvPr/>
        </p:nvSpPr>
        <p:spPr>
          <a:xfrm>
            <a:off x="8532966" y="2984731"/>
            <a:ext cx="1852554" cy="204280"/>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文字方塊 8">
            <a:extLst>
              <a:ext uri="{FF2B5EF4-FFF2-40B4-BE49-F238E27FC236}">
                <a16:creationId xmlns:a16="http://schemas.microsoft.com/office/drawing/2014/main" id="{9BBCC059-CCE9-E22E-D882-9C04FFF83D35}"/>
              </a:ext>
            </a:extLst>
          </p:cNvPr>
          <p:cNvSpPr txBox="1"/>
          <p:nvPr/>
        </p:nvSpPr>
        <p:spPr>
          <a:xfrm>
            <a:off x="8603880" y="2615399"/>
            <a:ext cx="1710725" cy="369332"/>
          </a:xfrm>
          <a:prstGeom prst="rect">
            <a:avLst/>
          </a:prstGeom>
          <a:noFill/>
        </p:spPr>
        <p:txBody>
          <a:bodyPr wrap="none" rtlCol="0">
            <a:spAutoFit/>
          </a:bodyPr>
          <a:lstStyle/>
          <a:p>
            <a:r>
              <a:rPr lang="en-US" altLang="zh-TW" b="1" dirty="0">
                <a:solidFill>
                  <a:srgbClr val="FF0000"/>
                </a:solidFill>
                <a:latin typeface="Arial" panose="020B0604020202020204" pitchFamily="34" charset="0"/>
                <a:cs typeface="Arial" panose="020B0604020202020204" pitchFamily="34" charset="0"/>
              </a:rPr>
              <a:t>Save all event</a:t>
            </a:r>
            <a:endParaRPr lang="zh-TW" altLang="en-US"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9020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FEFCA8-80EB-599B-EB12-C37B621083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68D640-E296-3779-5E18-E0D18BD5535A}"/>
              </a:ext>
            </a:extLst>
          </p:cNvPr>
          <p:cNvSpPr>
            <a:spLocks noGrp="1"/>
          </p:cNvSpPr>
          <p:nvPr>
            <p:ph type="title"/>
          </p:nvPr>
        </p:nvSpPr>
        <p:spPr/>
        <p:txBody>
          <a:bodyPr/>
          <a:lstStyle/>
          <a:p>
            <a:r>
              <a:rPr lang="en-US" dirty="0"/>
              <a:t>Linux SDK Installation and Troubleshooting</a:t>
            </a:r>
            <a:endParaRPr lang="LID4096" dirty="0"/>
          </a:p>
        </p:txBody>
      </p:sp>
      <p:sp>
        <p:nvSpPr>
          <p:cNvPr id="3" name="Text Placeholder 2">
            <a:extLst>
              <a:ext uri="{FF2B5EF4-FFF2-40B4-BE49-F238E27FC236}">
                <a16:creationId xmlns:a16="http://schemas.microsoft.com/office/drawing/2014/main" id="{62BD8361-CA4A-6A35-E24B-F0E41E0A5347}"/>
              </a:ext>
            </a:extLst>
          </p:cNvPr>
          <p:cNvSpPr>
            <a:spLocks noGrp="1"/>
          </p:cNvSpPr>
          <p:nvPr>
            <p:ph type="body" idx="1"/>
          </p:nvPr>
        </p:nvSpPr>
        <p:spPr/>
        <p:txBody>
          <a:bodyPr/>
          <a:lstStyle/>
          <a:p>
            <a:endParaRPr lang="LID4096" dirty="0"/>
          </a:p>
        </p:txBody>
      </p:sp>
    </p:spTree>
    <p:extLst>
      <p:ext uri="{BB962C8B-B14F-4D97-AF65-F5344CB8AC3E}">
        <p14:creationId xmlns:p14="http://schemas.microsoft.com/office/powerpoint/2010/main" val="16762964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F1B31-2611-CF2F-80B7-9A0A0C9AE47B}"/>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6CD4F1AC-E1CA-E35F-8967-ABC1DCA68E08}"/>
              </a:ext>
            </a:extLst>
          </p:cNvPr>
          <p:cNvSpPr>
            <a:spLocks noGrp="1"/>
          </p:cNvSpPr>
          <p:nvPr>
            <p:ph type="title"/>
          </p:nvPr>
        </p:nvSpPr>
        <p:spPr/>
        <p:txBody>
          <a:bodyPr>
            <a:normAutofit/>
          </a:bodyPr>
          <a:lstStyle/>
          <a:p>
            <a:r>
              <a:rPr lang="en-US" sz="4400" dirty="0"/>
              <a:t>Moxa x86 Linux SDK Wizard</a:t>
            </a:r>
            <a:endParaRPr lang="en-US" altLang="zh-TW" sz="3600" dirty="0"/>
          </a:p>
        </p:txBody>
      </p:sp>
      <p:sp>
        <p:nvSpPr>
          <p:cNvPr id="5" name="內容版面配置區 4">
            <a:extLst>
              <a:ext uri="{FF2B5EF4-FFF2-40B4-BE49-F238E27FC236}">
                <a16:creationId xmlns:a16="http://schemas.microsoft.com/office/drawing/2014/main" id="{F95A3E8B-72BF-FCAE-96DF-FB525FFBC928}"/>
              </a:ext>
            </a:extLst>
          </p:cNvPr>
          <p:cNvSpPr>
            <a:spLocks noGrp="1"/>
          </p:cNvSpPr>
          <p:nvPr>
            <p:ph idx="1"/>
          </p:nvPr>
        </p:nvSpPr>
        <p:spPr/>
        <p:txBody>
          <a:bodyPr/>
          <a:lstStyle/>
          <a:p>
            <a:endParaRPr lang="en-US" altLang="zh-TW" dirty="0"/>
          </a:p>
          <a:p>
            <a:endParaRPr lang="zh-TW" altLang="en-US" dirty="0"/>
          </a:p>
        </p:txBody>
      </p:sp>
      <p:pic>
        <p:nvPicPr>
          <p:cNvPr id="3" name="Picture 2">
            <a:extLst>
              <a:ext uri="{FF2B5EF4-FFF2-40B4-BE49-F238E27FC236}">
                <a16:creationId xmlns:a16="http://schemas.microsoft.com/office/drawing/2014/main" id="{49615778-AB01-BD50-16D1-51124E72A846}"/>
              </a:ext>
            </a:extLst>
          </p:cNvPr>
          <p:cNvPicPr>
            <a:picLocks noChangeAspect="1"/>
          </p:cNvPicPr>
          <p:nvPr/>
        </p:nvPicPr>
        <p:blipFill>
          <a:blip r:embed="rId3"/>
          <a:stretch>
            <a:fillRect/>
          </a:stretch>
        </p:blipFill>
        <p:spPr>
          <a:xfrm>
            <a:off x="2611430" y="1550369"/>
            <a:ext cx="7366090" cy="4488963"/>
          </a:xfrm>
          <a:prstGeom prst="rect">
            <a:avLst/>
          </a:prstGeom>
        </p:spPr>
      </p:pic>
    </p:spTree>
    <p:extLst>
      <p:ext uri="{BB962C8B-B14F-4D97-AF65-F5344CB8AC3E}">
        <p14:creationId xmlns:p14="http://schemas.microsoft.com/office/powerpoint/2010/main" val="420471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D6417A-CFAF-9930-2E34-B4F62947F52C}"/>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8CBBEBDF-B25D-0B06-0C80-880B84971405}"/>
              </a:ext>
            </a:extLst>
          </p:cNvPr>
          <p:cNvSpPr>
            <a:spLocks noGrp="1"/>
          </p:cNvSpPr>
          <p:nvPr>
            <p:ph type="title"/>
          </p:nvPr>
        </p:nvSpPr>
        <p:spPr/>
        <p:txBody>
          <a:bodyPr>
            <a:normAutofit/>
          </a:bodyPr>
          <a:lstStyle/>
          <a:p>
            <a:r>
              <a:rPr lang="en-US" sz="4400" dirty="0"/>
              <a:t>Moxa x86 Linux SDK Wizard</a:t>
            </a:r>
            <a:endParaRPr lang="en-US" altLang="zh-TW" sz="3600" dirty="0"/>
          </a:p>
        </p:txBody>
      </p:sp>
      <p:sp>
        <p:nvSpPr>
          <p:cNvPr id="5" name="內容版面配置區 4">
            <a:extLst>
              <a:ext uri="{FF2B5EF4-FFF2-40B4-BE49-F238E27FC236}">
                <a16:creationId xmlns:a16="http://schemas.microsoft.com/office/drawing/2014/main" id="{4BEC43D8-D645-7DF1-936C-D1593BE0469D}"/>
              </a:ext>
            </a:extLst>
          </p:cNvPr>
          <p:cNvSpPr>
            <a:spLocks noGrp="1"/>
          </p:cNvSpPr>
          <p:nvPr>
            <p:ph idx="1"/>
          </p:nvPr>
        </p:nvSpPr>
        <p:spPr/>
        <p:txBody>
          <a:bodyPr>
            <a:normAutofit lnSpcReduction="10000"/>
          </a:bodyPr>
          <a:lstStyle/>
          <a:p>
            <a:endParaRPr lang="en-US" altLang="zh-TW" dirty="0"/>
          </a:p>
          <a:p>
            <a:pPr>
              <a:lnSpc>
                <a:spcPct val="150000"/>
              </a:lnSpc>
            </a:pPr>
            <a:endParaRPr lang="en-US" altLang="zh-TW" dirty="0"/>
          </a:p>
          <a:p>
            <a:pPr>
              <a:lnSpc>
                <a:spcPct val="150000"/>
              </a:lnSpc>
            </a:pPr>
            <a:r>
              <a:rPr lang="en-US" sz="2000" b="1" dirty="0">
                <a:effectLst/>
                <a:latin typeface="Arial" panose="020B0604020202020204" pitchFamily="34" charset="0"/>
                <a:ea typeface="新細明體" panose="02020500000000000000" pitchFamily="18" charset="-120"/>
                <a:cs typeface="Arial" panose="020B0604020202020204" pitchFamily="34" charset="0"/>
              </a:rPr>
              <a:t>Please configure your network settings before installation</a:t>
            </a:r>
            <a:r>
              <a:rPr lang="en-US" sz="2000" b="1" dirty="0">
                <a:latin typeface="Arial" panose="020B0604020202020204" pitchFamily="34" charset="0"/>
                <a:ea typeface="新細明體" panose="02020500000000000000" pitchFamily="18" charset="-120"/>
                <a:cs typeface="Arial" panose="020B0604020202020204" pitchFamily="34" charset="0"/>
              </a:rPr>
              <a:t> =&gt; </a:t>
            </a:r>
            <a:r>
              <a:rPr lang="en-US" sz="2000" b="1" dirty="0">
                <a:effectLst/>
                <a:latin typeface="Arial" panose="020B0604020202020204" pitchFamily="34" charset="0"/>
                <a:ea typeface="新細明體" panose="02020500000000000000" pitchFamily="18" charset="-120"/>
                <a:cs typeface="Arial" panose="020B0604020202020204" pitchFamily="34" charset="0"/>
              </a:rPr>
              <a:t>Connect to internet</a:t>
            </a:r>
          </a:p>
          <a:p>
            <a:pPr lvl="1">
              <a:lnSpc>
                <a:spcPct val="150000"/>
              </a:lnSpc>
            </a:pPr>
            <a:r>
              <a:rPr lang="en-US" sz="1800" b="1" dirty="0">
                <a:effectLst/>
                <a:latin typeface="Arial" panose="020B0604020202020204" pitchFamily="34" charset="0"/>
                <a:ea typeface="新細明體" panose="02020500000000000000" pitchFamily="18" charset="-120"/>
                <a:cs typeface="Arial" panose="020B0604020202020204" pitchFamily="34" charset="0"/>
              </a:rPr>
              <a:t>Note: Before building, it will need to install development tool from internet</a:t>
            </a:r>
          </a:p>
          <a:p>
            <a:pPr>
              <a:lnSpc>
                <a:spcPct val="150000"/>
              </a:lnSpc>
            </a:pPr>
            <a:r>
              <a:rPr lang="en-US" sz="2000" b="1" dirty="0">
                <a:effectLst/>
                <a:latin typeface="Arial" panose="020B0604020202020204" pitchFamily="34" charset="0"/>
                <a:ea typeface="新細明體" panose="02020500000000000000" pitchFamily="18" charset="-120"/>
                <a:cs typeface="Arial" panose="020B0604020202020204" pitchFamily="34" charset="0"/>
              </a:rPr>
              <a:t>To extract the SDK </a:t>
            </a:r>
            <a:r>
              <a:rPr lang="en-US" sz="2000" b="1" dirty="0" err="1">
                <a:effectLst/>
                <a:latin typeface="Arial" panose="020B0604020202020204" pitchFamily="34" charset="0"/>
                <a:ea typeface="新細明體" panose="02020500000000000000" pitchFamily="18" charset="-120"/>
                <a:cs typeface="Arial" panose="020B0604020202020204" pitchFamily="34" charset="0"/>
              </a:rPr>
              <a:t>tgz</a:t>
            </a:r>
            <a:r>
              <a:rPr lang="en-US" sz="2000" b="1" dirty="0">
                <a:effectLst/>
                <a:latin typeface="Arial" panose="020B0604020202020204" pitchFamily="34" charset="0"/>
                <a:ea typeface="新細明體" panose="02020500000000000000" pitchFamily="18" charset="-120"/>
                <a:cs typeface="Arial" panose="020B0604020202020204" pitchFamily="34" charset="0"/>
              </a:rPr>
              <a:t> </a:t>
            </a:r>
            <a:r>
              <a:rPr lang="en-US" sz="2000" b="1" dirty="0" err="1">
                <a:effectLst/>
                <a:latin typeface="Arial" panose="020B0604020202020204" pitchFamily="34" charset="0"/>
                <a:ea typeface="新細明體" panose="02020500000000000000" pitchFamily="18" charset="-120"/>
                <a:cs typeface="Arial" panose="020B0604020202020204" pitchFamily="34" charset="0"/>
              </a:rPr>
              <a:t>tarball</a:t>
            </a:r>
            <a:r>
              <a:rPr lang="en-US" sz="2000" b="1" dirty="0">
                <a:effectLst/>
                <a:latin typeface="Arial" panose="020B0604020202020204" pitchFamily="34" charset="0"/>
                <a:ea typeface="新細明體" panose="02020500000000000000" pitchFamily="18" charset="-120"/>
                <a:cs typeface="Arial" panose="020B0604020202020204" pitchFamily="34" charset="0"/>
              </a:rPr>
              <a:t> file under Linux environment (e.g. </a:t>
            </a:r>
            <a:r>
              <a:rPr lang="en-US" sz="20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tar </a:t>
            </a:r>
            <a:r>
              <a:rPr lang="en-US" sz="2000" b="1" dirty="0" err="1">
                <a:solidFill>
                  <a:srgbClr val="000000"/>
                </a:solidFill>
                <a:effectLst/>
                <a:latin typeface="Arial" panose="020B0604020202020204" pitchFamily="34" charset="0"/>
                <a:ea typeface="新細明體" panose="02020500000000000000" pitchFamily="18" charset="-120"/>
                <a:cs typeface="Arial" panose="020B0604020202020204" pitchFamily="34" charset="0"/>
              </a:rPr>
              <a:t>xvf</a:t>
            </a:r>
            <a:r>
              <a:rPr lang="en-US" sz="20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 &lt;</a:t>
            </a:r>
            <a:r>
              <a:rPr lang="en-US" sz="2000" b="1" dirty="0" err="1">
                <a:solidFill>
                  <a:srgbClr val="000000"/>
                </a:solidFill>
                <a:effectLst/>
                <a:latin typeface="Arial" panose="020B0604020202020204" pitchFamily="34" charset="0"/>
                <a:ea typeface="新細明體" panose="02020500000000000000" pitchFamily="18" charset="-120"/>
                <a:cs typeface="Arial" panose="020B0604020202020204" pitchFamily="34" charset="0"/>
              </a:rPr>
              <a:t>sdk</a:t>
            </a:r>
            <a:r>
              <a:rPr lang="en-US" sz="20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&gt;.tar.gz</a:t>
            </a:r>
            <a:r>
              <a:rPr lang="en-US" sz="2000" b="1" dirty="0">
                <a:effectLst/>
                <a:latin typeface="Arial" panose="020B0604020202020204" pitchFamily="34" charset="0"/>
                <a:ea typeface="新細明體" panose="02020500000000000000" pitchFamily="18" charset="-120"/>
                <a:cs typeface="Arial" panose="020B0604020202020204" pitchFamily="34" charset="0"/>
              </a:rPr>
              <a:t>)</a:t>
            </a:r>
          </a:p>
          <a:p>
            <a:pPr>
              <a:lnSpc>
                <a:spcPct val="150000"/>
              </a:lnSpc>
            </a:pPr>
            <a:r>
              <a:rPr lang="en-US" sz="2000" b="1" dirty="0">
                <a:latin typeface="Arial" panose="020B0604020202020204" pitchFamily="34" charset="0"/>
                <a:ea typeface="新細明體" panose="02020500000000000000" pitchFamily="18" charset="-120"/>
                <a:cs typeface="Arial" panose="020B0604020202020204" pitchFamily="34" charset="0"/>
              </a:rPr>
              <a:t>U</a:t>
            </a:r>
            <a:r>
              <a:rPr lang="en-US" sz="2000" b="1" dirty="0">
                <a:effectLst/>
                <a:latin typeface="Arial" panose="020B0604020202020204" pitchFamily="34" charset="0"/>
                <a:ea typeface="新細明體" panose="02020500000000000000" pitchFamily="18" charset="-120"/>
                <a:cs typeface="Arial" panose="020B0604020202020204" pitchFamily="34" charset="0"/>
              </a:rPr>
              <a:t>ser account with </a:t>
            </a:r>
            <a:r>
              <a:rPr lang="en-US" sz="2000" b="1" dirty="0" err="1">
                <a:effectLst/>
                <a:latin typeface="Arial" panose="020B0604020202020204" pitchFamily="34" charset="0"/>
                <a:ea typeface="新細明體" panose="02020500000000000000" pitchFamily="18" charset="-120"/>
                <a:cs typeface="Arial" panose="020B0604020202020204" pitchFamily="34" charset="0"/>
              </a:rPr>
              <a:t>sudo</a:t>
            </a:r>
            <a:r>
              <a:rPr lang="en-US" sz="2000" b="1" dirty="0">
                <a:effectLst/>
                <a:latin typeface="Arial" panose="020B0604020202020204" pitchFamily="34" charset="0"/>
                <a:ea typeface="新細明體" panose="02020500000000000000" pitchFamily="18" charset="-120"/>
                <a:cs typeface="Arial" panose="020B0604020202020204" pitchFamily="34" charset="0"/>
              </a:rPr>
              <a:t>/root privileges</a:t>
            </a:r>
          </a:p>
          <a:p>
            <a:pPr marL="342900" marR="0" lvl="0" indent="-342900">
              <a:lnSpc>
                <a:spcPct val="150000"/>
              </a:lnSpc>
              <a:spcBef>
                <a:spcPts val="0"/>
              </a:spcBef>
              <a:spcAft>
                <a:spcPts val="600"/>
              </a:spcAft>
              <a:buFont typeface="Arial" panose="020B0604020202020204" pitchFamily="34" charset="0"/>
              <a:buChar char="•"/>
              <a:tabLst>
                <a:tab pos="457200" algn="l"/>
              </a:tabLst>
            </a:pPr>
            <a:r>
              <a:rPr lang="en-US" sz="2000" b="1" dirty="0">
                <a:effectLst/>
                <a:latin typeface="Arial" panose="020B0604020202020204" pitchFamily="34" charset="0"/>
                <a:ea typeface="新細明體" panose="02020500000000000000" pitchFamily="18" charset="-120"/>
                <a:cs typeface="Arial" panose="020B0604020202020204" pitchFamily="34" charset="0"/>
              </a:rPr>
              <a:t>Run </a:t>
            </a:r>
            <a:r>
              <a:rPr lang="en-US" sz="20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--dry-run</a:t>
            </a:r>
            <a:r>
              <a:rPr lang="en-US" sz="2000" b="1" dirty="0">
                <a:effectLst/>
                <a:latin typeface="Arial" panose="020B0604020202020204" pitchFamily="34" charset="0"/>
                <a:ea typeface="新細明體" panose="02020500000000000000" pitchFamily="18" charset="-120"/>
                <a:cs typeface="Arial" panose="020B0604020202020204" pitchFamily="34" charset="0"/>
              </a:rPr>
              <a:t> before installation, to check the target host device and environment are available</a:t>
            </a:r>
          </a:p>
          <a:p>
            <a:pPr marL="342900" marR="0" lvl="0" indent="-342900">
              <a:lnSpc>
                <a:spcPct val="150000"/>
              </a:lnSpc>
              <a:spcBef>
                <a:spcPts val="0"/>
              </a:spcBef>
              <a:spcAft>
                <a:spcPts val="600"/>
              </a:spcAft>
              <a:buFont typeface="Arial" panose="020B0604020202020204" pitchFamily="34" charset="0"/>
              <a:buChar char="•"/>
              <a:tabLst>
                <a:tab pos="457200" algn="l"/>
              </a:tabLst>
            </a:pPr>
            <a:r>
              <a:rPr lang="en-US" sz="2000" b="1" dirty="0">
                <a:effectLst/>
                <a:latin typeface="Arial" panose="020B0604020202020204" pitchFamily="34" charset="0"/>
                <a:ea typeface="新細明體" panose="02020500000000000000" pitchFamily="18" charset="-120"/>
                <a:cs typeface="Arial" panose="020B0604020202020204" pitchFamily="34" charset="0"/>
              </a:rPr>
              <a:t>Run </a:t>
            </a:r>
            <a:r>
              <a:rPr lang="en-US" sz="20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a:t>
            </a:r>
            <a:r>
              <a:rPr lang="en-US" sz="2000" b="1" dirty="0" err="1">
                <a:solidFill>
                  <a:srgbClr val="000000"/>
                </a:solidFill>
                <a:effectLst/>
                <a:latin typeface="Arial" panose="020B0604020202020204" pitchFamily="34" charset="0"/>
                <a:ea typeface="新細明體" panose="02020500000000000000" pitchFamily="18" charset="-120"/>
                <a:cs typeface="Arial" panose="020B0604020202020204" pitchFamily="34" charset="0"/>
              </a:rPr>
              <a:t>selftest</a:t>
            </a:r>
            <a:r>
              <a:rPr lang="en-US" sz="2000" b="1" dirty="0">
                <a:effectLst/>
                <a:latin typeface="Arial" panose="020B0604020202020204" pitchFamily="34" charset="0"/>
                <a:ea typeface="新細明體" panose="02020500000000000000" pitchFamily="18" charset="-120"/>
                <a:cs typeface="Arial" panose="020B0604020202020204" pitchFamily="34" charset="0"/>
              </a:rPr>
              <a:t> after installation, to check the status of drivers and tools</a:t>
            </a:r>
          </a:p>
          <a:p>
            <a:endParaRPr lang="en-US" sz="2000" b="1" dirty="0">
              <a:effectLst/>
              <a:latin typeface="Arial" panose="020B0604020202020204" pitchFamily="34" charset="0"/>
              <a:ea typeface="新細明體" panose="02020500000000000000" pitchFamily="18" charset="-120"/>
              <a:cs typeface="Arial" panose="020B0604020202020204" pitchFamily="34" charset="0"/>
            </a:endParaRPr>
          </a:p>
          <a:p>
            <a:endParaRPr lang="en-US" sz="2000" b="1" dirty="0">
              <a:effectLst/>
              <a:latin typeface="Arial" panose="020B0604020202020204" pitchFamily="34" charset="0"/>
              <a:ea typeface="新細明體" panose="02020500000000000000" pitchFamily="18" charset="-120"/>
              <a:cs typeface="Arial" panose="020B0604020202020204" pitchFamily="34" charset="0"/>
            </a:endParaRPr>
          </a:p>
          <a:p>
            <a:endParaRPr lang="en-US" sz="2000" b="1" dirty="0">
              <a:latin typeface="Arial" panose="020B0604020202020204" pitchFamily="34" charset="0"/>
              <a:ea typeface="新細明體" panose="02020500000000000000" pitchFamily="18" charset="-120"/>
              <a:cs typeface="Arial" panose="020B0604020202020204" pitchFamily="34" charset="0"/>
            </a:endParaRPr>
          </a:p>
          <a:p>
            <a:endParaRPr lang="en-US" altLang="zh-TW" dirty="0"/>
          </a:p>
          <a:p>
            <a:pPr marL="0" indent="0">
              <a:buNone/>
            </a:pPr>
            <a:endParaRPr lang="zh-TW" altLang="en-US" dirty="0"/>
          </a:p>
        </p:txBody>
      </p:sp>
      <p:sp>
        <p:nvSpPr>
          <p:cNvPr id="6" name="Action Button: Blank 5">
            <a:hlinkClick r:id="" action="ppaction://noaction" highlightClick="1"/>
            <a:extLst>
              <a:ext uri="{FF2B5EF4-FFF2-40B4-BE49-F238E27FC236}">
                <a16:creationId xmlns:a16="http://schemas.microsoft.com/office/drawing/2014/main" id="{9C5B3A3A-2DBB-3D43-74A3-824E305F88B1}"/>
              </a:ext>
            </a:extLst>
          </p:cNvPr>
          <p:cNvSpPr/>
          <p:nvPr/>
        </p:nvSpPr>
        <p:spPr>
          <a:xfrm>
            <a:off x="2445489" y="1600201"/>
            <a:ext cx="6982046" cy="767773"/>
          </a:xfrm>
          <a:prstGeom prst="actionButtonBlank">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Before you install </a:t>
            </a:r>
            <a:endParaRPr lang="en-DE" dirty="0"/>
          </a:p>
        </p:txBody>
      </p:sp>
      <p:pic>
        <p:nvPicPr>
          <p:cNvPr id="8" name="Picture 7">
            <a:extLst>
              <a:ext uri="{FF2B5EF4-FFF2-40B4-BE49-F238E27FC236}">
                <a16:creationId xmlns:a16="http://schemas.microsoft.com/office/drawing/2014/main" id="{DE4F6ABE-1E26-089F-5A0C-0B95C2AE519A}"/>
              </a:ext>
            </a:extLst>
          </p:cNvPr>
          <p:cNvPicPr>
            <a:picLocks noChangeAspect="1"/>
          </p:cNvPicPr>
          <p:nvPr/>
        </p:nvPicPr>
        <p:blipFill>
          <a:blip r:embed="rId3"/>
          <a:stretch>
            <a:fillRect/>
          </a:stretch>
        </p:blipFill>
        <p:spPr>
          <a:xfrm>
            <a:off x="3636335" y="1684451"/>
            <a:ext cx="679819" cy="605553"/>
          </a:xfrm>
          <a:prstGeom prst="rect">
            <a:avLst/>
          </a:prstGeom>
        </p:spPr>
      </p:pic>
      <p:pic>
        <p:nvPicPr>
          <p:cNvPr id="11" name="Picture 10">
            <a:extLst>
              <a:ext uri="{FF2B5EF4-FFF2-40B4-BE49-F238E27FC236}">
                <a16:creationId xmlns:a16="http://schemas.microsoft.com/office/drawing/2014/main" id="{E735CDC8-5F31-B460-6B21-44096B2A6FCD}"/>
              </a:ext>
            </a:extLst>
          </p:cNvPr>
          <p:cNvPicPr>
            <a:picLocks noChangeAspect="1"/>
          </p:cNvPicPr>
          <p:nvPr/>
        </p:nvPicPr>
        <p:blipFill>
          <a:blip r:embed="rId3"/>
          <a:stretch>
            <a:fillRect/>
          </a:stretch>
        </p:blipFill>
        <p:spPr>
          <a:xfrm>
            <a:off x="7644810" y="1684450"/>
            <a:ext cx="679819" cy="605553"/>
          </a:xfrm>
          <a:prstGeom prst="rect">
            <a:avLst/>
          </a:prstGeom>
        </p:spPr>
      </p:pic>
    </p:spTree>
    <p:extLst>
      <p:ext uri="{BB962C8B-B14F-4D97-AF65-F5344CB8AC3E}">
        <p14:creationId xmlns:p14="http://schemas.microsoft.com/office/powerpoint/2010/main" val="4022285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100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9" fill="hold">
                            <p:stCondLst>
                              <p:cond delay="6000"/>
                            </p:stCondLst>
                            <p:childTnLst>
                              <p:par>
                                <p:cTn id="10" presetID="2" presetClass="entr" presetSubtype="4" fill="hold" nodeType="afterEffect">
                                  <p:stCondLst>
                                    <p:cond delay="1000"/>
                                  </p:stCondLst>
                                  <p:childTnLst>
                                    <p:set>
                                      <p:cBhvr>
                                        <p:cTn id="11" dur="1" fill="hold">
                                          <p:stCondLst>
                                            <p:cond delay="0"/>
                                          </p:stCondLst>
                                        </p:cTn>
                                        <p:tgtEl>
                                          <p:spTgt spid="5">
                                            <p:txEl>
                                              <p:pRg st="3" end="3"/>
                                            </p:txEl>
                                          </p:spTgt>
                                        </p:tgtEl>
                                        <p:attrNameLst>
                                          <p:attrName>style.visibility</p:attrName>
                                        </p:attrNameLst>
                                      </p:cBhvr>
                                      <p:to>
                                        <p:strVal val="visible"/>
                                      </p:to>
                                    </p:set>
                                    <p:anim calcmode="lin" valueType="num">
                                      <p:cBhvr additive="base">
                                        <p:cTn id="12" dur="50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2000"/>
                            </p:stCondLst>
                            <p:childTnLst>
                              <p:par>
                                <p:cTn id="15" presetID="2" presetClass="entr" presetSubtype="4" fill="hold" nodeType="afterEffect">
                                  <p:stCondLst>
                                    <p:cond delay="1000"/>
                                  </p:stCondLst>
                                  <p:childTnLst>
                                    <p:set>
                                      <p:cBhvr>
                                        <p:cTn id="16" dur="1" fill="hold">
                                          <p:stCondLst>
                                            <p:cond delay="0"/>
                                          </p:stCondLst>
                                        </p:cTn>
                                        <p:tgtEl>
                                          <p:spTgt spid="5">
                                            <p:txEl>
                                              <p:pRg st="4" end="4"/>
                                            </p:txEl>
                                          </p:spTgt>
                                        </p:tgtEl>
                                        <p:attrNameLst>
                                          <p:attrName>style.visibility</p:attrName>
                                        </p:attrNameLst>
                                      </p:cBhvr>
                                      <p:to>
                                        <p:strVal val="visible"/>
                                      </p:to>
                                    </p:set>
                                    <p:anim calcmode="lin" valueType="num">
                                      <p:cBhvr additive="base">
                                        <p:cTn id="17" dur="50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8" dur="50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8000"/>
                            </p:stCondLst>
                            <p:childTnLst>
                              <p:par>
                                <p:cTn id="20" presetID="2" presetClass="entr" presetSubtype="4" fill="hold" nodeType="afterEffect">
                                  <p:stCondLst>
                                    <p:cond delay="1000"/>
                                  </p:stCondLst>
                                  <p:childTnLst>
                                    <p:set>
                                      <p:cBhvr>
                                        <p:cTn id="21" dur="1" fill="hold">
                                          <p:stCondLst>
                                            <p:cond delay="0"/>
                                          </p:stCondLst>
                                        </p:cTn>
                                        <p:tgtEl>
                                          <p:spTgt spid="5">
                                            <p:txEl>
                                              <p:pRg st="5" end="5"/>
                                            </p:txEl>
                                          </p:spTgt>
                                        </p:tgtEl>
                                        <p:attrNameLst>
                                          <p:attrName>style.visibility</p:attrName>
                                        </p:attrNameLst>
                                      </p:cBhvr>
                                      <p:to>
                                        <p:strVal val="visible"/>
                                      </p:to>
                                    </p:set>
                                    <p:anim calcmode="lin" valueType="num">
                                      <p:cBhvr additive="base">
                                        <p:cTn id="22" dur="50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3" dur="50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4000"/>
                            </p:stCondLst>
                            <p:childTnLst>
                              <p:par>
                                <p:cTn id="25" presetID="2" presetClass="entr" presetSubtype="4" fill="hold" nodeType="afterEffect">
                                  <p:stCondLst>
                                    <p:cond delay="1000"/>
                                  </p:stCondLst>
                                  <p:childTnLst>
                                    <p:set>
                                      <p:cBhvr>
                                        <p:cTn id="26" dur="1" fill="hold">
                                          <p:stCondLst>
                                            <p:cond delay="0"/>
                                          </p:stCondLst>
                                        </p:cTn>
                                        <p:tgtEl>
                                          <p:spTgt spid="5">
                                            <p:txEl>
                                              <p:pRg st="6" end="6"/>
                                            </p:txEl>
                                          </p:spTgt>
                                        </p:tgtEl>
                                        <p:attrNameLst>
                                          <p:attrName>style.visibility</p:attrName>
                                        </p:attrNameLst>
                                      </p:cBhvr>
                                      <p:to>
                                        <p:strVal val="visible"/>
                                      </p:to>
                                    </p:set>
                                    <p:anim calcmode="lin" valueType="num">
                                      <p:cBhvr additive="base">
                                        <p:cTn id="27" dur="50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8" dur="50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0000"/>
                            </p:stCondLst>
                            <p:childTnLst>
                              <p:par>
                                <p:cTn id="30" presetID="2" presetClass="entr" presetSubtype="4" fill="hold" nodeType="afterEffect">
                                  <p:stCondLst>
                                    <p:cond delay="1000"/>
                                  </p:stCondLst>
                                  <p:childTnLst>
                                    <p:set>
                                      <p:cBhvr>
                                        <p:cTn id="31" dur="1" fill="hold">
                                          <p:stCondLst>
                                            <p:cond delay="0"/>
                                          </p:stCondLst>
                                        </p:cTn>
                                        <p:tgtEl>
                                          <p:spTgt spid="5">
                                            <p:txEl>
                                              <p:pRg st="7" end="7"/>
                                            </p:txEl>
                                          </p:spTgt>
                                        </p:tgtEl>
                                        <p:attrNameLst>
                                          <p:attrName>style.visibility</p:attrName>
                                        </p:attrNameLst>
                                      </p:cBhvr>
                                      <p:to>
                                        <p:strVal val="visible"/>
                                      </p:to>
                                    </p:set>
                                    <p:anim calcmode="lin" valueType="num">
                                      <p:cBhvr additive="base">
                                        <p:cTn id="32" dur="50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3" dur="50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546EB-502C-B73B-5A8A-EAF60A07E220}"/>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4D8B8B08-014F-72F1-E540-4DF342E23CAD}"/>
              </a:ext>
            </a:extLst>
          </p:cNvPr>
          <p:cNvSpPr>
            <a:spLocks noGrp="1"/>
          </p:cNvSpPr>
          <p:nvPr>
            <p:ph type="title"/>
          </p:nvPr>
        </p:nvSpPr>
        <p:spPr/>
        <p:txBody>
          <a:bodyPr>
            <a:normAutofit/>
          </a:bodyPr>
          <a:lstStyle/>
          <a:p>
            <a:r>
              <a:rPr lang="en-US" sz="4400" dirty="0"/>
              <a:t>Troubleshooting: </a:t>
            </a:r>
            <a:endParaRPr lang="en-US" altLang="zh-TW" sz="3600" dirty="0"/>
          </a:p>
        </p:txBody>
      </p:sp>
      <p:sp>
        <p:nvSpPr>
          <p:cNvPr id="5" name="內容版面配置區 4">
            <a:extLst>
              <a:ext uri="{FF2B5EF4-FFF2-40B4-BE49-F238E27FC236}">
                <a16:creationId xmlns:a16="http://schemas.microsoft.com/office/drawing/2014/main" id="{8F3E2A69-7EC4-1EA0-3D96-5B7FBAE816CC}"/>
              </a:ext>
            </a:extLst>
          </p:cNvPr>
          <p:cNvSpPr>
            <a:spLocks noGrp="1"/>
          </p:cNvSpPr>
          <p:nvPr>
            <p:ph idx="1"/>
          </p:nvPr>
        </p:nvSpPr>
        <p:spPr>
          <a:xfrm>
            <a:off x="609600" y="1229813"/>
            <a:ext cx="10427594" cy="534593"/>
          </a:xfrm>
        </p:spPr>
        <p:txBody>
          <a:bodyPr>
            <a:normAutofit/>
          </a:bodyPr>
          <a:lstStyle/>
          <a:p>
            <a:pPr marL="0" indent="0">
              <a:buNone/>
            </a:pPr>
            <a:r>
              <a:rPr lang="en-US" altLang="zh-TW" sz="2800" dirty="0">
                <a:solidFill>
                  <a:srgbClr val="008787"/>
                </a:solidFill>
              </a:rPr>
              <a:t>How to Moxa x86 Linux SDK installation logs</a:t>
            </a:r>
            <a:endParaRPr lang="en-US" altLang="zh-TW" sz="2800" dirty="0"/>
          </a:p>
          <a:p>
            <a:endParaRPr lang="en-US" altLang="zh-TW" sz="2800" dirty="0"/>
          </a:p>
          <a:p>
            <a:endParaRPr lang="en-US" altLang="zh-TW" sz="2800" dirty="0"/>
          </a:p>
          <a:p>
            <a:endParaRPr lang="en-US" altLang="zh-TW" sz="2800" dirty="0"/>
          </a:p>
          <a:p>
            <a:endParaRPr lang="zh-TW" altLang="en-US" sz="2800" dirty="0"/>
          </a:p>
        </p:txBody>
      </p:sp>
      <p:sp>
        <p:nvSpPr>
          <p:cNvPr id="2" name="文字方塊 5">
            <a:extLst>
              <a:ext uri="{FF2B5EF4-FFF2-40B4-BE49-F238E27FC236}">
                <a16:creationId xmlns:a16="http://schemas.microsoft.com/office/drawing/2014/main" id="{F0FB877B-14FB-8DFC-340F-C62DFB27C3C8}"/>
              </a:ext>
            </a:extLst>
          </p:cNvPr>
          <p:cNvSpPr txBox="1"/>
          <p:nvPr/>
        </p:nvSpPr>
        <p:spPr>
          <a:xfrm>
            <a:off x="609600" y="1764406"/>
            <a:ext cx="8602904" cy="584775"/>
          </a:xfrm>
          <a:prstGeom prst="rect">
            <a:avLst/>
          </a:prstGeom>
          <a:noFill/>
        </p:spPr>
        <p:txBody>
          <a:bodyPr wrap="square">
            <a:spAutoFit/>
          </a:bodyPr>
          <a:lstStyle/>
          <a:p>
            <a:r>
              <a:rPr lang="en-US" sz="1600" b="1" dirty="0">
                <a:effectLst/>
                <a:latin typeface="Arial" panose="020B0604020202020204" pitchFamily="34" charset="0"/>
                <a:ea typeface="新細明體" panose="02020500000000000000" pitchFamily="18" charset="-120"/>
                <a:cs typeface="Times New Roman" panose="02020603050405020304" pitchFamily="18" charset="0"/>
              </a:rPr>
              <a:t>Moxa x86 Linux SDK </a:t>
            </a:r>
            <a:r>
              <a:rPr lang="en-US" sz="1600" dirty="0">
                <a:effectLst/>
                <a:latin typeface="Arial" panose="020B0604020202020204" pitchFamily="34" charset="0"/>
                <a:ea typeface="新細明體" panose="02020500000000000000" pitchFamily="18" charset="-120"/>
                <a:cs typeface="Times New Roman" panose="02020603050405020304" pitchFamily="18" charset="0"/>
              </a:rPr>
              <a:t>provides </a:t>
            </a:r>
            <a:r>
              <a:rPr lang="en-US" sz="1600" b="1" dirty="0">
                <a:effectLst/>
                <a:latin typeface="Arial" panose="020B0604020202020204" pitchFamily="34" charset="0"/>
                <a:ea typeface="新細明體" panose="02020500000000000000" pitchFamily="18" charset="-120"/>
                <a:cs typeface="Times New Roman" panose="02020603050405020304" pitchFamily="18" charset="0"/>
              </a:rPr>
              <a:t>self-test</a:t>
            </a:r>
            <a:r>
              <a:rPr lang="en-US" sz="1600" dirty="0">
                <a:effectLst/>
                <a:latin typeface="Arial" panose="020B0604020202020204" pitchFamily="34" charset="0"/>
                <a:ea typeface="新細明體" panose="02020500000000000000" pitchFamily="18" charset="-120"/>
                <a:cs typeface="Times New Roman" panose="02020603050405020304" pitchFamily="18" charset="0"/>
              </a:rPr>
              <a:t> for diagnosing the status of drivers and tools after installation. To simply see the log, run the following command:</a:t>
            </a:r>
            <a:endParaRPr lang="en-US" sz="1600" dirty="0"/>
          </a:p>
        </p:txBody>
      </p:sp>
      <p:pic>
        <p:nvPicPr>
          <p:cNvPr id="3" name="圖片 7">
            <a:extLst>
              <a:ext uri="{FF2B5EF4-FFF2-40B4-BE49-F238E27FC236}">
                <a16:creationId xmlns:a16="http://schemas.microsoft.com/office/drawing/2014/main" id="{FF57CB1C-F56E-0F37-6F19-6F28373F5E8F}"/>
              </a:ext>
            </a:extLst>
          </p:cNvPr>
          <p:cNvPicPr>
            <a:picLocks noChangeAspect="1"/>
          </p:cNvPicPr>
          <p:nvPr/>
        </p:nvPicPr>
        <p:blipFill>
          <a:blip r:embed="rId3"/>
          <a:stretch>
            <a:fillRect/>
          </a:stretch>
        </p:blipFill>
        <p:spPr>
          <a:xfrm>
            <a:off x="684200" y="2295662"/>
            <a:ext cx="7467600" cy="857250"/>
          </a:xfrm>
          <a:prstGeom prst="rect">
            <a:avLst/>
          </a:prstGeom>
        </p:spPr>
      </p:pic>
      <p:pic>
        <p:nvPicPr>
          <p:cNvPr id="6" name="圖片 9" title="self test from Moxa x86 Linux SDK Install Wizard">
            <a:extLst>
              <a:ext uri="{FF2B5EF4-FFF2-40B4-BE49-F238E27FC236}">
                <a16:creationId xmlns:a16="http://schemas.microsoft.com/office/drawing/2014/main" id="{15244CD6-4FA1-26E9-12BC-E8D0C09932E8}"/>
              </a:ext>
            </a:extLst>
          </p:cNvPr>
          <p:cNvPicPr>
            <a:picLocks noChangeAspect="1"/>
          </p:cNvPicPr>
          <p:nvPr/>
        </p:nvPicPr>
        <p:blipFill>
          <a:blip r:embed="rId4"/>
          <a:stretch>
            <a:fillRect/>
          </a:stretch>
        </p:blipFill>
        <p:spPr>
          <a:xfrm>
            <a:off x="714044" y="3132001"/>
            <a:ext cx="7465187" cy="2390582"/>
          </a:xfrm>
          <a:prstGeom prst="rect">
            <a:avLst/>
          </a:prstGeom>
        </p:spPr>
      </p:pic>
      <p:sp>
        <p:nvSpPr>
          <p:cNvPr id="8" name="文字方塊 11">
            <a:extLst>
              <a:ext uri="{FF2B5EF4-FFF2-40B4-BE49-F238E27FC236}">
                <a16:creationId xmlns:a16="http://schemas.microsoft.com/office/drawing/2014/main" id="{896E96F7-8A79-B769-0A44-8ED4DBBCF7B4}"/>
              </a:ext>
            </a:extLst>
          </p:cNvPr>
          <p:cNvSpPr txBox="1"/>
          <p:nvPr/>
        </p:nvSpPr>
        <p:spPr>
          <a:xfrm>
            <a:off x="684200" y="5628187"/>
            <a:ext cx="10613390" cy="584775"/>
          </a:xfrm>
          <a:prstGeom prst="rect">
            <a:avLst/>
          </a:prstGeom>
          <a:noFill/>
        </p:spPr>
        <p:txBody>
          <a:bodyPr wrap="square">
            <a:spAutoFit/>
          </a:bodyPr>
          <a:lstStyle/>
          <a:p>
            <a:pPr marL="0" marR="0">
              <a:spcBef>
                <a:spcPts val="0"/>
              </a:spcBef>
              <a:spcAft>
                <a:spcPts val="600"/>
              </a:spcAft>
            </a:pPr>
            <a:r>
              <a:rPr lang="en-US" sz="1600" dirty="0">
                <a:effectLst/>
                <a:latin typeface="Arial" panose="020B0604020202020204" pitchFamily="34" charset="0"/>
                <a:ea typeface="新細明體" panose="02020500000000000000" pitchFamily="18" charset="-120"/>
                <a:cs typeface="Times New Roman" panose="02020603050405020304" pitchFamily="18" charset="0"/>
              </a:rPr>
              <a:t>For further, the log of installation is also created on </a:t>
            </a:r>
            <a:r>
              <a:rPr lang="en-US" sz="16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Moxa_x86_Linux_Install_Wizard_&lt;version&gt;_Build_&lt;</a:t>
            </a:r>
            <a:r>
              <a:rPr lang="en-US" sz="1600" dirty="0" err="1">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build_date</a:t>
            </a:r>
            <a:r>
              <a:rPr lang="en-US" sz="16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&gt;/install.log</a:t>
            </a:r>
            <a:endParaRPr lang="en-US" sz="1600" dirty="0">
              <a:effectLst/>
              <a:latin typeface="Arial" panose="020B0604020202020204" pitchFamily="34" charset="0"/>
              <a:ea typeface="新細明體" panose="02020500000000000000" pitchFamily="18" charset="-120"/>
              <a:cs typeface="Times New Roman" panose="02020603050405020304" pitchFamily="18" charset="0"/>
            </a:endParaRPr>
          </a:p>
        </p:txBody>
      </p:sp>
    </p:spTree>
    <p:extLst>
      <p:ext uri="{BB962C8B-B14F-4D97-AF65-F5344CB8AC3E}">
        <p14:creationId xmlns:p14="http://schemas.microsoft.com/office/powerpoint/2010/main" val="36035297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43483-C7B1-CA4E-83A2-11ABEA83574F}"/>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353B1DB8-56DB-9133-1D7C-4E2DBDFAF641}"/>
              </a:ext>
            </a:extLst>
          </p:cNvPr>
          <p:cNvSpPr>
            <a:spLocks noGrp="1"/>
          </p:cNvSpPr>
          <p:nvPr>
            <p:ph type="title"/>
          </p:nvPr>
        </p:nvSpPr>
        <p:spPr/>
        <p:txBody>
          <a:bodyPr>
            <a:normAutofit/>
          </a:bodyPr>
          <a:lstStyle/>
          <a:p>
            <a:r>
              <a:rPr lang="en-US" sz="4400" dirty="0"/>
              <a:t>Troubleshooting: </a:t>
            </a:r>
            <a:endParaRPr lang="en-US" altLang="zh-TW" sz="3600" dirty="0"/>
          </a:p>
        </p:txBody>
      </p:sp>
      <p:sp>
        <p:nvSpPr>
          <p:cNvPr id="5" name="內容版面配置區 4">
            <a:extLst>
              <a:ext uri="{FF2B5EF4-FFF2-40B4-BE49-F238E27FC236}">
                <a16:creationId xmlns:a16="http://schemas.microsoft.com/office/drawing/2014/main" id="{E0471C18-E639-AA97-328F-2DA13CD5ED8E}"/>
              </a:ext>
            </a:extLst>
          </p:cNvPr>
          <p:cNvSpPr>
            <a:spLocks noGrp="1"/>
          </p:cNvSpPr>
          <p:nvPr>
            <p:ph idx="1"/>
          </p:nvPr>
        </p:nvSpPr>
        <p:spPr>
          <a:xfrm>
            <a:off x="609600" y="1229813"/>
            <a:ext cx="5486400" cy="499749"/>
          </a:xfrm>
        </p:spPr>
        <p:txBody>
          <a:bodyPr>
            <a:normAutofit fontScale="92500"/>
          </a:bodyPr>
          <a:lstStyle/>
          <a:p>
            <a:pPr marL="0" indent="0">
              <a:buNone/>
            </a:pPr>
            <a:r>
              <a:rPr lang="en-US" altLang="zh-TW" sz="2800" dirty="0">
                <a:solidFill>
                  <a:srgbClr val="008787"/>
                </a:solidFill>
              </a:rPr>
              <a:t>How to get Hardware Information</a:t>
            </a:r>
          </a:p>
          <a:p>
            <a:endParaRPr lang="en-US" altLang="zh-TW" dirty="0"/>
          </a:p>
          <a:p>
            <a:endParaRPr lang="en-US" altLang="zh-TW" dirty="0"/>
          </a:p>
          <a:p>
            <a:endParaRPr lang="en-US" altLang="zh-TW" dirty="0"/>
          </a:p>
          <a:p>
            <a:endParaRPr lang="en-US" altLang="zh-TW" dirty="0"/>
          </a:p>
          <a:p>
            <a:endParaRPr lang="zh-TW" altLang="en-US" dirty="0"/>
          </a:p>
        </p:txBody>
      </p:sp>
      <p:sp>
        <p:nvSpPr>
          <p:cNvPr id="7" name="TextBox 6">
            <a:extLst>
              <a:ext uri="{FF2B5EF4-FFF2-40B4-BE49-F238E27FC236}">
                <a16:creationId xmlns:a16="http://schemas.microsoft.com/office/drawing/2014/main" id="{A71923E7-8F4A-7E8A-8FCE-4A7A49E9B02B}"/>
              </a:ext>
            </a:extLst>
          </p:cNvPr>
          <p:cNvSpPr txBox="1"/>
          <p:nvPr/>
        </p:nvSpPr>
        <p:spPr>
          <a:xfrm>
            <a:off x="609600" y="1909672"/>
            <a:ext cx="10668000" cy="1077218"/>
          </a:xfrm>
          <a:prstGeom prst="rect">
            <a:avLst/>
          </a:prstGeom>
          <a:noFill/>
        </p:spPr>
        <p:txBody>
          <a:bodyPr wrap="square">
            <a:spAutoFit/>
          </a:bodyPr>
          <a:lstStyle/>
          <a:p>
            <a:pPr marL="285750" marR="0" indent="-285750">
              <a:spcBef>
                <a:spcPts val="0"/>
              </a:spcBef>
              <a:spcAft>
                <a:spcPts val="600"/>
              </a:spcAft>
              <a:buFont typeface="Arial" panose="020B0604020202020204" pitchFamily="34" charset="0"/>
              <a:buChar char="•"/>
            </a:pPr>
            <a:r>
              <a:rPr lang="en-US" sz="1800" dirty="0">
                <a:effectLst/>
                <a:latin typeface="Arial" panose="020B0604020202020204" pitchFamily="34" charset="0"/>
                <a:ea typeface="新細明體" panose="02020500000000000000" pitchFamily="18" charset="-120"/>
                <a:cs typeface="Arial" panose="020B0604020202020204" pitchFamily="34" charset="0"/>
              </a:rPr>
              <a:t>BIOS exports the hardware information on </a:t>
            </a:r>
            <a:r>
              <a:rPr lang="en-US" sz="1800" b="1" dirty="0">
                <a:effectLst/>
                <a:latin typeface="Arial" panose="020B0604020202020204" pitchFamily="34" charset="0"/>
                <a:ea typeface="新細明體" panose="02020500000000000000" pitchFamily="18" charset="-120"/>
                <a:cs typeface="Arial" panose="020B0604020202020204" pitchFamily="34" charset="0"/>
              </a:rPr>
              <a:t>DMI </a:t>
            </a:r>
            <a:r>
              <a:rPr lang="en-US" sz="1800" dirty="0">
                <a:effectLst/>
                <a:latin typeface="Arial" panose="020B0604020202020204" pitchFamily="34" charset="0"/>
                <a:ea typeface="新細明體" panose="02020500000000000000" pitchFamily="18" charset="-120"/>
                <a:cs typeface="Arial" panose="020B0604020202020204" pitchFamily="34" charset="0"/>
              </a:rPr>
              <a:t>(Desktop Management Interface) table.</a:t>
            </a:r>
          </a:p>
          <a:p>
            <a:pPr marL="285750" marR="0" indent="-285750">
              <a:spcBef>
                <a:spcPts val="0"/>
              </a:spcBef>
              <a:spcAft>
                <a:spcPts val="600"/>
              </a:spcAft>
              <a:buFont typeface="Arial" panose="020B0604020202020204" pitchFamily="34" charset="0"/>
              <a:buChar char="•"/>
            </a:pPr>
            <a:r>
              <a:rPr lang="en-US" dirty="0">
                <a:latin typeface="Arial" panose="020B0604020202020204" pitchFamily="34" charset="0"/>
                <a:ea typeface="新細明體" panose="02020500000000000000" pitchFamily="18" charset="-120"/>
                <a:cs typeface="Arial" panose="020B0604020202020204" pitchFamily="34" charset="0"/>
              </a:rPr>
              <a:t>Linux utility </a:t>
            </a:r>
            <a:r>
              <a:rPr lang="en-US" dirty="0" err="1">
                <a:latin typeface="Arial" panose="020B0604020202020204" pitchFamily="34" charset="0"/>
                <a:ea typeface="新細明體" panose="02020500000000000000" pitchFamily="18" charset="-120"/>
                <a:cs typeface="Arial" panose="020B0604020202020204" pitchFamily="34" charset="0"/>
              </a:rPr>
              <a:t>dmidecode</a:t>
            </a:r>
            <a:r>
              <a:rPr lang="en-US" dirty="0">
                <a:latin typeface="Arial" panose="020B0604020202020204" pitchFamily="34" charset="0"/>
                <a:ea typeface="新細明體" panose="02020500000000000000" pitchFamily="18" charset="-120"/>
                <a:cs typeface="Arial" panose="020B0604020202020204" pitchFamily="34" charset="0"/>
              </a:rPr>
              <a:t> is dumping the DMI (SMBIOS) table content in human readable format </a:t>
            </a:r>
          </a:p>
          <a:p>
            <a:pPr marL="285750" marR="0" indent="-285750">
              <a:spcBef>
                <a:spcPts val="0"/>
              </a:spcBef>
              <a:spcAft>
                <a:spcPts val="600"/>
              </a:spcAft>
              <a:buFont typeface="Arial" panose="020B0604020202020204" pitchFamily="34" charset="0"/>
              <a:buChar char="•"/>
            </a:pPr>
            <a:endParaRPr lang="en-US" sz="1800"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9" name="TextBox 8">
            <a:extLst>
              <a:ext uri="{FF2B5EF4-FFF2-40B4-BE49-F238E27FC236}">
                <a16:creationId xmlns:a16="http://schemas.microsoft.com/office/drawing/2014/main" id="{7830F2EF-E5A4-BE39-B091-7BFC01DBEBCB}"/>
              </a:ext>
            </a:extLst>
          </p:cNvPr>
          <p:cNvSpPr txBox="1"/>
          <p:nvPr/>
        </p:nvSpPr>
        <p:spPr>
          <a:xfrm>
            <a:off x="737190" y="3871111"/>
            <a:ext cx="6096000" cy="1077218"/>
          </a:xfrm>
          <a:prstGeom prst="rect">
            <a:avLst/>
          </a:prstGeom>
          <a:noFill/>
        </p:spPr>
        <p:txBody>
          <a:bodyPr wrap="square">
            <a:spAutoFit/>
          </a:bodyPr>
          <a:lstStyle/>
          <a:p>
            <a:pPr marL="0" marR="0">
              <a:spcBef>
                <a:spcPts val="0"/>
              </a:spcBef>
              <a:spcAft>
                <a:spcPts val="600"/>
              </a:spcAft>
            </a:pPr>
            <a:r>
              <a:rPr lang="en-US" sz="1800" b="1" dirty="0">
                <a:effectLst/>
                <a:latin typeface="Arial" panose="020B0604020202020204" pitchFamily="34" charset="0"/>
                <a:ea typeface="新細明體" panose="02020500000000000000" pitchFamily="18" charset="-120"/>
                <a:cs typeface="Arial" panose="020B0604020202020204" pitchFamily="34" charset="0"/>
              </a:rPr>
              <a:t>Install </a:t>
            </a:r>
            <a:r>
              <a:rPr lang="en-US" sz="1800" b="1" dirty="0" err="1">
                <a:effectLst/>
                <a:latin typeface="Arial" panose="020B0604020202020204" pitchFamily="34" charset="0"/>
                <a:ea typeface="新細明體" panose="02020500000000000000" pitchFamily="18" charset="-120"/>
                <a:cs typeface="Arial" panose="020B0604020202020204" pitchFamily="34" charset="0"/>
              </a:rPr>
              <a:t>dmidecode</a:t>
            </a:r>
            <a:r>
              <a:rPr lang="en-US" sz="1800" b="1" dirty="0">
                <a:effectLst/>
                <a:latin typeface="Arial" panose="020B0604020202020204" pitchFamily="34" charset="0"/>
                <a:ea typeface="新細明體" panose="02020500000000000000" pitchFamily="18" charset="-120"/>
                <a:cs typeface="Arial" panose="020B0604020202020204" pitchFamily="34" charset="0"/>
              </a:rPr>
              <a:t> Package:</a:t>
            </a:r>
            <a:endParaRPr lang="en-US" sz="1800" dirty="0">
              <a:effectLst/>
              <a:latin typeface="Arial" panose="020B0604020202020204" pitchFamily="34" charset="0"/>
              <a:ea typeface="新細明體" panose="02020500000000000000" pitchFamily="18" charset="-120"/>
              <a:cs typeface="Arial" panose="020B0604020202020204" pitchFamily="34" charset="0"/>
            </a:endParaRPr>
          </a:p>
          <a:p>
            <a:pPr marL="285750" marR="0" lvl="0" indent="-285750">
              <a:spcBef>
                <a:spcPts val="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新細明體" panose="02020500000000000000" pitchFamily="18" charset="-120"/>
                <a:cs typeface="Arial" panose="020B0604020202020204" pitchFamily="34" charset="0"/>
              </a:rPr>
              <a:t>Ubuntu/Debian: </a:t>
            </a:r>
            <a:r>
              <a:rPr lang="en-US" sz="1800" dirty="0" err="1">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sudo</a:t>
            </a:r>
            <a:r>
              <a:rPr lang="en-US" sz="1800" dirty="0">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 apt-get install </a:t>
            </a:r>
            <a:r>
              <a:rPr lang="en-US" sz="1800" dirty="0" err="1">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dmidecode</a:t>
            </a:r>
            <a:endParaRPr lang="en-US" sz="1800" dirty="0">
              <a:effectLst/>
              <a:highlight>
                <a:srgbClr val="C0C0C0"/>
              </a:highlight>
              <a:latin typeface="Arial" panose="020B0604020202020204" pitchFamily="34" charset="0"/>
              <a:ea typeface="新細明體" panose="02020500000000000000" pitchFamily="18" charset="-120"/>
              <a:cs typeface="Arial" panose="020B0604020202020204" pitchFamily="34" charset="0"/>
            </a:endParaRPr>
          </a:p>
          <a:p>
            <a:pPr marL="285750" marR="0" lvl="0" indent="-285750">
              <a:spcBef>
                <a:spcPts val="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新細明體" panose="02020500000000000000" pitchFamily="18" charset="-120"/>
                <a:cs typeface="Arial" panose="020B0604020202020204" pitchFamily="34" charset="0"/>
              </a:rPr>
              <a:t>RHEL: </a:t>
            </a:r>
            <a:r>
              <a:rPr lang="en-US" sz="1800" dirty="0" err="1">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sudo</a:t>
            </a:r>
            <a:r>
              <a:rPr lang="en-US" sz="1800" dirty="0">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 yum install </a:t>
            </a:r>
            <a:r>
              <a:rPr lang="en-US" sz="1800" dirty="0" err="1">
                <a:solidFill>
                  <a:srgbClr val="000000"/>
                </a:solidFill>
                <a:effectLst/>
                <a:highlight>
                  <a:srgbClr val="C0C0C0"/>
                </a:highlight>
                <a:latin typeface="Arial" panose="020B0604020202020204" pitchFamily="34" charset="0"/>
                <a:ea typeface="新細明體" panose="02020500000000000000" pitchFamily="18" charset="-120"/>
                <a:cs typeface="Arial" panose="020B0604020202020204" pitchFamily="34" charset="0"/>
              </a:rPr>
              <a:t>dmidecode</a:t>
            </a:r>
            <a:endParaRPr lang="en-US" sz="1800" dirty="0">
              <a:effectLst/>
              <a:highlight>
                <a:srgbClr val="C0C0C0"/>
              </a:highlight>
              <a:latin typeface="Arial" panose="020B0604020202020204" pitchFamily="34" charset="0"/>
              <a:ea typeface="新細明體" panose="02020500000000000000" pitchFamily="18" charset="-120"/>
              <a:cs typeface="Arial" panose="020B0604020202020204" pitchFamily="34" charset="0"/>
            </a:endParaRPr>
          </a:p>
        </p:txBody>
      </p:sp>
    </p:spTree>
    <p:extLst>
      <p:ext uri="{BB962C8B-B14F-4D97-AF65-F5344CB8AC3E}">
        <p14:creationId xmlns:p14="http://schemas.microsoft.com/office/powerpoint/2010/main" val="563123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fontScale="90000"/>
          </a:bodyPr>
          <a:lstStyle/>
          <a:p>
            <a:r>
              <a:rPr lang="en-US" altLang="zh-TW" sz="3600" dirty="0"/>
              <a:t>Introduction to the new Moxa DRP/BXP/RKP Series</a:t>
            </a:r>
          </a:p>
        </p:txBody>
      </p:sp>
      <p:sp>
        <p:nvSpPr>
          <p:cNvPr id="5" name="內容版面配置區 4">
            <a:extLst>
              <a:ext uri="{FF2B5EF4-FFF2-40B4-BE49-F238E27FC236}">
                <a16:creationId xmlns:a16="http://schemas.microsoft.com/office/drawing/2014/main" id="{8CF8AE35-5F35-1246-B073-BFC0C9266630}"/>
              </a:ext>
            </a:extLst>
          </p:cNvPr>
          <p:cNvSpPr>
            <a:spLocks noGrp="1"/>
          </p:cNvSpPr>
          <p:nvPr>
            <p:ph idx="1"/>
          </p:nvPr>
        </p:nvSpPr>
        <p:spPr/>
        <p:txBody>
          <a:bodyPr/>
          <a:lstStyle/>
          <a:p>
            <a:endParaRPr lang="en-US" altLang="zh-TW" dirty="0"/>
          </a:p>
          <a:p>
            <a:endParaRPr lang="zh-TW" altLang="en-US" dirty="0"/>
          </a:p>
        </p:txBody>
      </p:sp>
      <p:sp>
        <p:nvSpPr>
          <p:cNvPr id="2" name="文字方塊 14">
            <a:extLst>
              <a:ext uri="{FF2B5EF4-FFF2-40B4-BE49-F238E27FC236}">
                <a16:creationId xmlns:a16="http://schemas.microsoft.com/office/drawing/2014/main" id="{DD8BCD98-8424-38FE-4A95-1B27567D1BB9}"/>
              </a:ext>
            </a:extLst>
          </p:cNvPr>
          <p:cNvSpPr txBox="1"/>
          <p:nvPr/>
        </p:nvSpPr>
        <p:spPr>
          <a:xfrm>
            <a:off x="5021402" y="1750158"/>
            <a:ext cx="1822165" cy="461665"/>
          </a:xfrm>
          <a:prstGeom prst="rect">
            <a:avLst/>
          </a:prstGeom>
          <a:solidFill>
            <a:schemeClr val="accent1"/>
          </a:solidFill>
        </p:spPr>
        <p:txBody>
          <a:bodyPr wrap="none" rtlCol="0">
            <a:spAutoFit/>
          </a:bodyPr>
          <a:lstStyle/>
          <a:p>
            <a:pPr defTabSz="1219170">
              <a:defRPr/>
            </a:pPr>
            <a:r>
              <a:rPr lang="en-US" altLang="zh-TW" sz="2400" b="1" dirty="0">
                <a:solidFill>
                  <a:srgbClr val="FFFFFF"/>
                </a:solidFill>
                <a:latin typeface="Arial" panose="020B0604020202020204"/>
                <a:ea typeface="微軟正黑體" panose="020B0604030504040204" pitchFamily="34" charset="-120"/>
              </a:rPr>
              <a:t>BXP Series</a:t>
            </a:r>
            <a:endParaRPr lang="zh-TW" altLang="en-US" sz="2400" b="1" dirty="0">
              <a:solidFill>
                <a:srgbClr val="FFFFFF"/>
              </a:solidFill>
              <a:latin typeface="Arial" panose="020B0604020202020204"/>
              <a:ea typeface="微軟正黑體" panose="020B0604030504040204" pitchFamily="34" charset="-120"/>
            </a:endParaRPr>
          </a:p>
        </p:txBody>
      </p:sp>
      <p:sp>
        <p:nvSpPr>
          <p:cNvPr id="3" name="文字方塊 19">
            <a:extLst>
              <a:ext uri="{FF2B5EF4-FFF2-40B4-BE49-F238E27FC236}">
                <a16:creationId xmlns:a16="http://schemas.microsoft.com/office/drawing/2014/main" id="{7E4D978D-D17C-B31B-D23D-1DA71C8C0AA5}"/>
              </a:ext>
            </a:extLst>
          </p:cNvPr>
          <p:cNvSpPr txBox="1"/>
          <p:nvPr/>
        </p:nvSpPr>
        <p:spPr>
          <a:xfrm>
            <a:off x="932400" y="1750158"/>
            <a:ext cx="1839799" cy="461665"/>
          </a:xfrm>
          <a:prstGeom prst="rect">
            <a:avLst/>
          </a:prstGeom>
          <a:solidFill>
            <a:schemeClr val="accent1"/>
          </a:solidFill>
        </p:spPr>
        <p:txBody>
          <a:bodyPr wrap="none" rtlCol="0">
            <a:spAutoFit/>
          </a:bodyPr>
          <a:lstStyle/>
          <a:p>
            <a:pPr defTabSz="1219170">
              <a:defRPr/>
            </a:pPr>
            <a:r>
              <a:rPr lang="en-US" altLang="zh-TW" sz="2400" b="1" dirty="0">
                <a:solidFill>
                  <a:srgbClr val="FFFFFF"/>
                </a:solidFill>
                <a:latin typeface="Arial" panose="020B0604020202020204"/>
                <a:ea typeface="微軟正黑體" panose="020B0604030504040204" pitchFamily="34" charset="-120"/>
              </a:rPr>
              <a:t>DRP Series</a:t>
            </a:r>
            <a:endParaRPr lang="zh-TW" altLang="en-US" sz="2400" b="1" dirty="0">
              <a:solidFill>
                <a:srgbClr val="FFFFFF"/>
              </a:solidFill>
              <a:latin typeface="Arial" panose="020B0604020202020204"/>
              <a:ea typeface="微軟正黑體" panose="020B0604030504040204" pitchFamily="34" charset="-120"/>
            </a:endParaRPr>
          </a:p>
        </p:txBody>
      </p:sp>
      <p:sp>
        <p:nvSpPr>
          <p:cNvPr id="6" name="文字方塊 23">
            <a:extLst>
              <a:ext uri="{FF2B5EF4-FFF2-40B4-BE49-F238E27FC236}">
                <a16:creationId xmlns:a16="http://schemas.microsoft.com/office/drawing/2014/main" id="{6CC7D77B-231A-C0F4-5E41-3A9BE31DF6D1}"/>
              </a:ext>
            </a:extLst>
          </p:cNvPr>
          <p:cNvSpPr txBox="1"/>
          <p:nvPr/>
        </p:nvSpPr>
        <p:spPr>
          <a:xfrm>
            <a:off x="9093306" y="1750158"/>
            <a:ext cx="1839799" cy="461665"/>
          </a:xfrm>
          <a:prstGeom prst="rect">
            <a:avLst/>
          </a:prstGeom>
          <a:solidFill>
            <a:schemeClr val="accent1"/>
          </a:solidFill>
        </p:spPr>
        <p:txBody>
          <a:bodyPr wrap="none" rtlCol="0">
            <a:spAutoFit/>
          </a:bodyPr>
          <a:lstStyle/>
          <a:p>
            <a:pPr defTabSz="1219170">
              <a:defRPr/>
            </a:pPr>
            <a:r>
              <a:rPr lang="en-US" altLang="zh-TW" sz="2400" b="1">
                <a:solidFill>
                  <a:srgbClr val="FFFFFF"/>
                </a:solidFill>
                <a:latin typeface="Arial" panose="020B0604020202020204"/>
                <a:ea typeface="微軟正黑體" panose="020B0604030504040204" pitchFamily="34" charset="-120"/>
              </a:rPr>
              <a:t>RKP Series</a:t>
            </a:r>
            <a:endParaRPr lang="zh-TW" altLang="en-US" sz="2400" b="1">
              <a:solidFill>
                <a:srgbClr val="FFFFFF"/>
              </a:solidFill>
              <a:latin typeface="Arial" panose="020B0604020202020204"/>
              <a:ea typeface="微軟正黑體" panose="020B0604030504040204" pitchFamily="34" charset="-120"/>
            </a:endParaRPr>
          </a:p>
        </p:txBody>
      </p:sp>
      <p:cxnSp>
        <p:nvCxnSpPr>
          <p:cNvPr id="7" name="直線接點 25">
            <a:extLst>
              <a:ext uri="{FF2B5EF4-FFF2-40B4-BE49-F238E27FC236}">
                <a16:creationId xmlns:a16="http://schemas.microsoft.com/office/drawing/2014/main" id="{E735E22C-40FF-7220-253A-7A5F67DAAC7B}"/>
              </a:ext>
            </a:extLst>
          </p:cNvPr>
          <p:cNvCxnSpPr>
            <a:cxnSpLocks/>
          </p:cNvCxnSpPr>
          <p:nvPr/>
        </p:nvCxnSpPr>
        <p:spPr>
          <a:xfrm>
            <a:off x="3695733" y="2168044"/>
            <a:ext cx="0" cy="2932253"/>
          </a:xfrm>
          <a:prstGeom prst="line">
            <a:avLst/>
          </a:prstGeom>
          <a:ln w="1270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線接點 26">
            <a:extLst>
              <a:ext uri="{FF2B5EF4-FFF2-40B4-BE49-F238E27FC236}">
                <a16:creationId xmlns:a16="http://schemas.microsoft.com/office/drawing/2014/main" id="{8A64B7B2-F191-BFC6-7D68-A58BCA79F912}"/>
              </a:ext>
            </a:extLst>
          </p:cNvPr>
          <p:cNvCxnSpPr>
            <a:cxnSpLocks/>
          </p:cNvCxnSpPr>
          <p:nvPr/>
        </p:nvCxnSpPr>
        <p:spPr>
          <a:xfrm>
            <a:off x="8112224" y="2168044"/>
            <a:ext cx="0" cy="2932253"/>
          </a:xfrm>
          <a:prstGeom prst="line">
            <a:avLst/>
          </a:prstGeom>
          <a:ln w="1270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文字方塊 2">
            <a:extLst>
              <a:ext uri="{FF2B5EF4-FFF2-40B4-BE49-F238E27FC236}">
                <a16:creationId xmlns:a16="http://schemas.microsoft.com/office/drawing/2014/main" id="{F77123CB-758B-36F2-9B01-C914D23EDAAE}"/>
              </a:ext>
            </a:extLst>
          </p:cNvPr>
          <p:cNvSpPr txBox="1"/>
          <p:nvPr/>
        </p:nvSpPr>
        <p:spPr>
          <a:xfrm>
            <a:off x="272720" y="2398836"/>
            <a:ext cx="3296651" cy="359009"/>
          </a:xfrm>
          <a:prstGeom prst="rect">
            <a:avLst/>
          </a:prstGeom>
          <a:noFill/>
        </p:spPr>
        <p:txBody>
          <a:bodyPr wrap="square">
            <a:spAutoFit/>
          </a:bodyPr>
          <a:lstStyle/>
          <a:p>
            <a:pPr defTabSz="1219170">
              <a:defRPr/>
            </a:pPr>
            <a:r>
              <a:rPr lang="en-US" altLang="zh-TW" sz="1733" b="1" dirty="0">
                <a:solidFill>
                  <a:srgbClr val="FF0000"/>
                </a:solidFill>
                <a:latin typeface="Arial" panose="020B0604020202020204"/>
                <a:ea typeface="微軟正黑體" panose="020B0604030504040204" pitchFamily="34" charset="-120"/>
              </a:rPr>
              <a:t>D</a:t>
            </a:r>
            <a:r>
              <a:rPr lang="en-US" altLang="zh-TW" sz="1733" b="1" dirty="0">
                <a:solidFill>
                  <a:srgbClr val="000000"/>
                </a:solidFill>
                <a:latin typeface="Arial" panose="020B0604020202020204"/>
                <a:ea typeface="微軟正黑體" panose="020B0604030504040204" pitchFamily="34" charset="-120"/>
              </a:rPr>
              <a:t>IN-</a:t>
            </a:r>
            <a:r>
              <a:rPr lang="en-US" altLang="zh-TW" sz="1733" b="1" dirty="0">
                <a:solidFill>
                  <a:srgbClr val="FF0000"/>
                </a:solidFill>
                <a:latin typeface="Arial" panose="020B0604020202020204"/>
                <a:ea typeface="微軟正黑體" panose="020B0604030504040204" pitchFamily="34" charset="-120"/>
              </a:rPr>
              <a:t>R</a:t>
            </a:r>
            <a:r>
              <a:rPr lang="en-US" altLang="zh-TW" sz="1733" b="1" dirty="0">
                <a:solidFill>
                  <a:srgbClr val="000000"/>
                </a:solidFill>
                <a:latin typeface="Arial" panose="020B0604020202020204"/>
                <a:ea typeface="微軟正黑體" panose="020B0604030504040204" pitchFamily="34" charset="-120"/>
              </a:rPr>
              <a:t>ail Computing </a:t>
            </a:r>
            <a:r>
              <a:rPr lang="en-US" altLang="zh-TW" sz="1733" b="1" dirty="0">
                <a:solidFill>
                  <a:srgbClr val="FF0000"/>
                </a:solidFill>
                <a:latin typeface="Arial" panose="020B0604020202020204"/>
                <a:ea typeface="微軟正黑體" panose="020B0604030504040204" pitchFamily="34" charset="-120"/>
              </a:rPr>
              <a:t>P</a:t>
            </a:r>
            <a:r>
              <a:rPr lang="en-US" altLang="zh-TW" sz="1733" b="1" dirty="0">
                <a:solidFill>
                  <a:srgbClr val="000000"/>
                </a:solidFill>
                <a:latin typeface="Arial" panose="020B0604020202020204"/>
                <a:ea typeface="微軟正黑體" panose="020B0604030504040204" pitchFamily="34" charset="-120"/>
              </a:rPr>
              <a:t>latform</a:t>
            </a:r>
            <a:endParaRPr lang="zh-TW" altLang="en-US" sz="1733" b="1" dirty="0">
              <a:solidFill>
                <a:srgbClr val="000000"/>
              </a:solidFill>
              <a:latin typeface="Arial" panose="020B0604020202020204"/>
              <a:ea typeface="微軟正黑體" panose="020B0604030504040204" pitchFamily="34" charset="-120"/>
            </a:endParaRPr>
          </a:p>
        </p:txBody>
      </p:sp>
      <p:sp>
        <p:nvSpPr>
          <p:cNvPr id="10" name="文字方塊 3">
            <a:extLst>
              <a:ext uri="{FF2B5EF4-FFF2-40B4-BE49-F238E27FC236}">
                <a16:creationId xmlns:a16="http://schemas.microsoft.com/office/drawing/2014/main" id="{979459F7-4E5F-714C-3A56-E7BCA14A070E}"/>
              </a:ext>
            </a:extLst>
          </p:cNvPr>
          <p:cNvSpPr txBox="1"/>
          <p:nvPr/>
        </p:nvSpPr>
        <p:spPr>
          <a:xfrm>
            <a:off x="4418543" y="2398836"/>
            <a:ext cx="3434736" cy="359009"/>
          </a:xfrm>
          <a:prstGeom prst="rect">
            <a:avLst/>
          </a:prstGeom>
          <a:noFill/>
        </p:spPr>
        <p:txBody>
          <a:bodyPr wrap="square">
            <a:spAutoFit/>
          </a:bodyPr>
          <a:lstStyle/>
          <a:p>
            <a:pPr defTabSz="1219170">
              <a:defRPr/>
            </a:pPr>
            <a:r>
              <a:rPr lang="en-US" altLang="zh-TW" sz="1733" b="1" dirty="0">
                <a:solidFill>
                  <a:srgbClr val="FF0000"/>
                </a:solidFill>
                <a:latin typeface="Arial" panose="020B0604020202020204"/>
                <a:ea typeface="微軟正黑體" panose="020B0604030504040204" pitchFamily="34" charset="-120"/>
              </a:rPr>
              <a:t>B</a:t>
            </a:r>
            <a:r>
              <a:rPr lang="en-US" altLang="zh-TW" sz="1733" b="1" dirty="0">
                <a:solidFill>
                  <a:srgbClr val="000000"/>
                </a:solidFill>
                <a:latin typeface="Arial" panose="020B0604020202020204"/>
                <a:ea typeface="微軟正黑體" panose="020B0604030504040204" pitchFamily="34" charset="-120"/>
              </a:rPr>
              <a:t>o</a:t>
            </a:r>
            <a:r>
              <a:rPr lang="en-US" altLang="zh-TW" sz="1733" b="1" dirty="0">
                <a:solidFill>
                  <a:srgbClr val="FF0000"/>
                </a:solidFill>
                <a:latin typeface="Arial" panose="020B0604020202020204"/>
                <a:ea typeface="微軟正黑體" panose="020B0604030504040204" pitchFamily="34" charset="-120"/>
              </a:rPr>
              <a:t>x</a:t>
            </a:r>
            <a:r>
              <a:rPr lang="en-US" altLang="zh-TW" sz="1733" b="1" dirty="0">
                <a:solidFill>
                  <a:srgbClr val="000000"/>
                </a:solidFill>
                <a:latin typeface="Arial" panose="020B0604020202020204"/>
                <a:ea typeface="微軟正黑體" panose="020B0604030504040204" pitchFamily="34" charset="-120"/>
              </a:rPr>
              <a:t>-type Computing </a:t>
            </a:r>
            <a:r>
              <a:rPr lang="en-US" altLang="zh-TW" sz="1733" b="1" dirty="0">
                <a:solidFill>
                  <a:srgbClr val="FF0000"/>
                </a:solidFill>
                <a:latin typeface="Arial" panose="020B0604020202020204"/>
                <a:ea typeface="微軟正黑體" panose="020B0604030504040204" pitchFamily="34" charset="-120"/>
              </a:rPr>
              <a:t>P</a:t>
            </a:r>
            <a:r>
              <a:rPr lang="en-US" altLang="zh-TW" sz="1733" b="1" dirty="0">
                <a:solidFill>
                  <a:srgbClr val="000000"/>
                </a:solidFill>
                <a:latin typeface="Arial" panose="020B0604020202020204"/>
                <a:ea typeface="微軟正黑體" panose="020B0604030504040204" pitchFamily="34" charset="-120"/>
              </a:rPr>
              <a:t>latform</a:t>
            </a:r>
            <a:endParaRPr lang="zh-TW" altLang="en-US" sz="1733" b="1" dirty="0">
              <a:solidFill>
                <a:srgbClr val="000000"/>
              </a:solidFill>
              <a:latin typeface="Arial" panose="020B0604020202020204"/>
              <a:ea typeface="微軟正黑體" panose="020B0604030504040204" pitchFamily="34" charset="-120"/>
            </a:endParaRPr>
          </a:p>
        </p:txBody>
      </p:sp>
      <p:sp>
        <p:nvSpPr>
          <p:cNvPr id="11" name="文字方塊 4">
            <a:extLst>
              <a:ext uri="{FF2B5EF4-FFF2-40B4-BE49-F238E27FC236}">
                <a16:creationId xmlns:a16="http://schemas.microsoft.com/office/drawing/2014/main" id="{9CBA4964-DF55-8EC6-5F64-46720CC3C302}"/>
              </a:ext>
            </a:extLst>
          </p:cNvPr>
          <p:cNvSpPr txBox="1"/>
          <p:nvPr/>
        </p:nvSpPr>
        <p:spPr>
          <a:xfrm>
            <a:off x="8331502" y="2396706"/>
            <a:ext cx="3682197" cy="359009"/>
          </a:xfrm>
          <a:prstGeom prst="rect">
            <a:avLst/>
          </a:prstGeom>
          <a:noFill/>
        </p:spPr>
        <p:txBody>
          <a:bodyPr wrap="square">
            <a:spAutoFit/>
          </a:bodyPr>
          <a:lstStyle/>
          <a:p>
            <a:pPr defTabSz="1219170">
              <a:defRPr/>
            </a:pPr>
            <a:r>
              <a:rPr lang="en-US" altLang="zh-TW" sz="1733" b="1" dirty="0">
                <a:solidFill>
                  <a:srgbClr val="FF0000"/>
                </a:solidFill>
                <a:latin typeface="Arial" panose="020B0604020202020204"/>
                <a:ea typeface="微軟正黑體" panose="020B0604030504040204" pitchFamily="34" charset="-120"/>
              </a:rPr>
              <a:t>R</a:t>
            </a:r>
            <a:r>
              <a:rPr lang="en-US" altLang="zh-TW" sz="1733" b="1" dirty="0">
                <a:solidFill>
                  <a:srgbClr val="000000"/>
                </a:solidFill>
                <a:latin typeface="Arial" panose="020B0604020202020204"/>
                <a:ea typeface="微軟正黑體" panose="020B0604030504040204" pitchFamily="34" charset="-120"/>
              </a:rPr>
              <a:t>ac</a:t>
            </a:r>
            <a:r>
              <a:rPr lang="en-US" altLang="zh-TW" sz="1733" b="1" dirty="0">
                <a:solidFill>
                  <a:srgbClr val="FF0000"/>
                </a:solidFill>
                <a:latin typeface="Arial" panose="020B0604020202020204"/>
                <a:ea typeface="微軟正黑體" panose="020B0604030504040204" pitchFamily="34" charset="-120"/>
              </a:rPr>
              <a:t>k</a:t>
            </a:r>
            <a:r>
              <a:rPr lang="en-US" altLang="zh-TW" sz="1733" b="1" dirty="0">
                <a:solidFill>
                  <a:srgbClr val="000000"/>
                </a:solidFill>
                <a:latin typeface="Arial" panose="020B0604020202020204"/>
                <a:ea typeface="微軟正黑體" panose="020B0604030504040204" pitchFamily="34" charset="-120"/>
              </a:rPr>
              <a:t>mount Computing </a:t>
            </a:r>
            <a:r>
              <a:rPr lang="en-US" altLang="zh-TW" sz="1733" b="1" dirty="0">
                <a:solidFill>
                  <a:srgbClr val="FF0000"/>
                </a:solidFill>
                <a:latin typeface="Arial" panose="020B0604020202020204"/>
                <a:ea typeface="微軟正黑體" panose="020B0604030504040204" pitchFamily="34" charset="-120"/>
              </a:rPr>
              <a:t>P</a:t>
            </a:r>
            <a:r>
              <a:rPr lang="en-US" altLang="zh-TW" sz="1733" b="1" dirty="0">
                <a:solidFill>
                  <a:srgbClr val="000000"/>
                </a:solidFill>
                <a:latin typeface="Arial" panose="020B0604020202020204"/>
                <a:ea typeface="微軟正黑體" panose="020B0604030504040204" pitchFamily="34" charset="-120"/>
              </a:rPr>
              <a:t>latform</a:t>
            </a:r>
            <a:endParaRPr lang="zh-TW" altLang="en-US" sz="1733" b="1" dirty="0">
              <a:solidFill>
                <a:srgbClr val="000000"/>
              </a:solidFill>
              <a:latin typeface="Arial" panose="020B0604020202020204"/>
              <a:ea typeface="微軟正黑體" panose="020B0604030504040204" pitchFamily="34" charset="-120"/>
            </a:endParaRPr>
          </a:p>
        </p:txBody>
      </p:sp>
      <p:pic>
        <p:nvPicPr>
          <p:cNvPr id="12" name="圖片 15">
            <a:extLst>
              <a:ext uri="{FF2B5EF4-FFF2-40B4-BE49-F238E27FC236}">
                <a16:creationId xmlns:a16="http://schemas.microsoft.com/office/drawing/2014/main" id="{4210DF34-EE69-081D-BF8F-7446E2A5E112}"/>
              </a:ext>
            </a:extLst>
          </p:cNvPr>
          <p:cNvPicPr>
            <a:picLocks noChangeAspect="1"/>
          </p:cNvPicPr>
          <p:nvPr/>
        </p:nvPicPr>
        <p:blipFill>
          <a:blip r:embed="rId3"/>
          <a:stretch>
            <a:fillRect/>
          </a:stretch>
        </p:blipFill>
        <p:spPr>
          <a:xfrm>
            <a:off x="4065156" y="2768096"/>
            <a:ext cx="3888105" cy="2590245"/>
          </a:xfrm>
          <a:prstGeom prst="rect">
            <a:avLst/>
          </a:prstGeom>
        </p:spPr>
      </p:pic>
      <p:pic>
        <p:nvPicPr>
          <p:cNvPr id="13" name="圖片 18">
            <a:extLst>
              <a:ext uri="{FF2B5EF4-FFF2-40B4-BE49-F238E27FC236}">
                <a16:creationId xmlns:a16="http://schemas.microsoft.com/office/drawing/2014/main" id="{524ECDB6-3E5B-5740-877C-348DE1C27367}"/>
              </a:ext>
            </a:extLst>
          </p:cNvPr>
          <p:cNvPicPr>
            <a:picLocks noChangeAspect="1"/>
          </p:cNvPicPr>
          <p:nvPr/>
        </p:nvPicPr>
        <p:blipFill>
          <a:blip r:embed="rId4"/>
          <a:stretch>
            <a:fillRect/>
          </a:stretch>
        </p:blipFill>
        <p:spPr>
          <a:xfrm>
            <a:off x="8306648" y="2722679"/>
            <a:ext cx="3888107" cy="2590245"/>
          </a:xfrm>
          <a:prstGeom prst="rect">
            <a:avLst/>
          </a:prstGeom>
        </p:spPr>
      </p:pic>
      <p:pic>
        <p:nvPicPr>
          <p:cNvPr id="14" name="圖片 5" descr="一張含有 電子產品 的圖片&#10;&#10;自動產生的描述">
            <a:extLst>
              <a:ext uri="{FF2B5EF4-FFF2-40B4-BE49-F238E27FC236}">
                <a16:creationId xmlns:a16="http://schemas.microsoft.com/office/drawing/2014/main" id="{16D67A36-C6F9-C6A5-C82F-56F9C1A6D4BA}"/>
              </a:ext>
            </a:extLst>
          </p:cNvPr>
          <p:cNvPicPr>
            <a:picLocks noChangeAspect="1"/>
          </p:cNvPicPr>
          <p:nvPr/>
        </p:nvPicPr>
        <p:blipFill>
          <a:blip r:embed="rId5"/>
          <a:stretch>
            <a:fillRect/>
          </a:stretch>
        </p:blipFill>
        <p:spPr>
          <a:xfrm>
            <a:off x="44823" y="2764118"/>
            <a:ext cx="3693460" cy="2450353"/>
          </a:xfrm>
          <a:prstGeom prst="rect">
            <a:avLst/>
          </a:prstGeom>
        </p:spPr>
      </p:pic>
    </p:spTree>
    <p:extLst>
      <p:ext uri="{BB962C8B-B14F-4D97-AF65-F5344CB8AC3E}">
        <p14:creationId xmlns:p14="http://schemas.microsoft.com/office/powerpoint/2010/main" val="3341572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9"/>
                                          </p:stCondLst>
                                        </p:cTn>
                                        <p:tgtEl>
                                          <p:spTgt spid="3"/>
                                        </p:tgtEl>
                                        <p:attrNameLst>
                                          <p:attrName>style.visibility</p:attrName>
                                        </p:attrNameLst>
                                      </p:cBhvr>
                                      <p:to>
                                        <p:strVal val="visible"/>
                                      </p:to>
                                    </p:set>
                                  </p:childTnLst>
                                </p:cTn>
                              </p:par>
                            </p:childTnLst>
                          </p:cTn>
                        </p:par>
                        <p:par>
                          <p:cTn id="7" fill="hold">
                            <p:stCondLst>
                              <p:cond delay="10"/>
                            </p:stCondLst>
                            <p:childTnLst>
                              <p:par>
                                <p:cTn id="8" presetID="1" presetClass="entr" presetSubtype="0" fill="hold" grpId="0" nodeType="afterEffect">
                                  <p:stCondLst>
                                    <p:cond delay="1000"/>
                                  </p:stCondLst>
                                  <p:childTnLst>
                                    <p:set>
                                      <p:cBhvr>
                                        <p:cTn id="9" dur="1" fill="hold">
                                          <p:stCondLst>
                                            <p:cond delay="999"/>
                                          </p:stCondLst>
                                        </p:cTn>
                                        <p:tgtEl>
                                          <p:spTgt spid="9"/>
                                        </p:tgtEl>
                                        <p:attrNameLst>
                                          <p:attrName>style.visibility</p:attrName>
                                        </p:attrNameLst>
                                      </p:cBhvr>
                                      <p:to>
                                        <p:strVal val="visible"/>
                                      </p:to>
                                    </p:set>
                                  </p:childTnLst>
                                </p:cTn>
                              </p:par>
                              <p:par>
                                <p:cTn id="10" presetID="1" presetClass="entr" presetSubtype="0" fill="hold" nodeType="withEffect">
                                  <p:stCondLst>
                                    <p:cond delay="1000"/>
                                  </p:stCondLst>
                                  <p:childTnLst>
                                    <p:set>
                                      <p:cBhvr>
                                        <p:cTn id="11" dur="1" fill="hold">
                                          <p:stCondLst>
                                            <p:cond delay="999"/>
                                          </p:stCondLst>
                                        </p:cTn>
                                        <p:tgtEl>
                                          <p:spTgt spid="14"/>
                                        </p:tgtEl>
                                        <p:attrNameLst>
                                          <p:attrName>style.visibility</p:attrName>
                                        </p:attrNameLst>
                                      </p:cBhvr>
                                      <p:to>
                                        <p:strVal val="visible"/>
                                      </p:to>
                                    </p:set>
                                  </p:childTnLst>
                                </p:cTn>
                              </p:par>
                            </p:childTnLst>
                          </p:cTn>
                        </p:par>
                        <p:par>
                          <p:cTn id="12" fill="hold">
                            <p:stCondLst>
                              <p:cond delay="2010"/>
                            </p:stCondLst>
                            <p:childTnLst>
                              <p:par>
                                <p:cTn id="13" presetID="1" presetClass="entr" presetSubtype="0" fill="hold" nodeType="afterEffect">
                                  <p:stCondLst>
                                    <p:cond delay="1000"/>
                                  </p:stCondLst>
                                  <p:childTnLst>
                                    <p:set>
                                      <p:cBhvr>
                                        <p:cTn id="14" dur="1" fill="hold">
                                          <p:stCondLst>
                                            <p:cond delay="999"/>
                                          </p:stCondLst>
                                        </p:cTn>
                                        <p:tgtEl>
                                          <p:spTgt spid="7"/>
                                        </p:tgtEl>
                                        <p:attrNameLst>
                                          <p:attrName>style.visibility</p:attrName>
                                        </p:attrNameLst>
                                      </p:cBhvr>
                                      <p:to>
                                        <p:strVal val="visible"/>
                                      </p:to>
                                    </p:set>
                                  </p:childTnLst>
                                </p:cTn>
                              </p:par>
                              <p:par>
                                <p:cTn id="15" presetID="1" presetClass="entr" presetSubtype="0" fill="hold" grpId="0" nodeType="withEffect">
                                  <p:stCondLst>
                                    <p:cond delay="990"/>
                                  </p:stCondLst>
                                  <p:childTnLst>
                                    <p:set>
                                      <p:cBhvr>
                                        <p:cTn id="16" dur="1" fill="hold">
                                          <p:stCondLst>
                                            <p:cond delay="999"/>
                                          </p:stCondLst>
                                        </p:cTn>
                                        <p:tgtEl>
                                          <p:spTgt spid="2"/>
                                        </p:tgtEl>
                                        <p:attrNameLst>
                                          <p:attrName>style.visibility</p:attrName>
                                        </p:attrNameLst>
                                      </p:cBhvr>
                                      <p:to>
                                        <p:strVal val="visible"/>
                                      </p:to>
                                    </p:set>
                                  </p:childTnLst>
                                </p:cTn>
                              </p:par>
                            </p:childTnLst>
                          </p:cTn>
                        </p:par>
                        <p:par>
                          <p:cTn id="17" fill="hold">
                            <p:stCondLst>
                              <p:cond delay="4010"/>
                            </p:stCondLst>
                            <p:childTnLst>
                              <p:par>
                                <p:cTn id="18" presetID="1" presetClass="entr" presetSubtype="0" fill="hold" grpId="0" nodeType="afterEffect">
                                  <p:stCondLst>
                                    <p:cond delay="700"/>
                                  </p:stCondLst>
                                  <p:childTnLst>
                                    <p:set>
                                      <p:cBhvr>
                                        <p:cTn id="19" dur="1" fill="hold">
                                          <p:stCondLst>
                                            <p:cond delay="0"/>
                                          </p:stCondLst>
                                        </p:cTn>
                                        <p:tgtEl>
                                          <p:spTgt spid="10"/>
                                        </p:tgtEl>
                                        <p:attrNameLst>
                                          <p:attrName>style.visibility</p:attrName>
                                        </p:attrNameLst>
                                      </p:cBhvr>
                                      <p:to>
                                        <p:strVal val="visible"/>
                                      </p:to>
                                    </p:set>
                                  </p:childTnLst>
                                </p:cTn>
                              </p:par>
                              <p:par>
                                <p:cTn id="20" presetID="1" presetClass="entr" presetSubtype="0" fill="hold" nodeType="withEffect">
                                  <p:stCondLst>
                                    <p:cond delay="70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4710"/>
                            </p:stCondLst>
                            <p:childTnLst>
                              <p:par>
                                <p:cTn id="23" presetID="1" presetClass="entr" presetSubtype="0" fill="hold" nodeType="afterEffect">
                                  <p:stCondLst>
                                    <p:cond delay="990"/>
                                  </p:stCondLst>
                                  <p:childTnLst>
                                    <p:set>
                                      <p:cBhvr>
                                        <p:cTn id="24" dur="1" fill="hold">
                                          <p:stCondLst>
                                            <p:cond delay="249"/>
                                          </p:stCondLst>
                                        </p:cTn>
                                        <p:tgtEl>
                                          <p:spTgt spid="8"/>
                                        </p:tgtEl>
                                        <p:attrNameLst>
                                          <p:attrName>style.visibility</p:attrName>
                                        </p:attrNameLst>
                                      </p:cBhvr>
                                      <p:to>
                                        <p:strVal val="visible"/>
                                      </p:to>
                                    </p:set>
                                  </p:childTnLst>
                                </p:cTn>
                              </p:par>
                              <p:par>
                                <p:cTn id="25" presetID="1" presetClass="entr" presetSubtype="0" fill="hold" grpId="0" nodeType="withEffect">
                                  <p:stCondLst>
                                    <p:cond delay="1090"/>
                                  </p:stCondLst>
                                  <p:childTnLst>
                                    <p:set>
                                      <p:cBhvr>
                                        <p:cTn id="26" dur="1" fill="hold">
                                          <p:stCondLst>
                                            <p:cond delay="249"/>
                                          </p:stCondLst>
                                        </p:cTn>
                                        <p:tgtEl>
                                          <p:spTgt spid="6"/>
                                        </p:tgtEl>
                                        <p:attrNameLst>
                                          <p:attrName>style.visibility</p:attrName>
                                        </p:attrNameLst>
                                      </p:cBhvr>
                                      <p:to>
                                        <p:strVal val="visible"/>
                                      </p:to>
                                    </p:set>
                                  </p:childTnLst>
                                </p:cTn>
                              </p:par>
                            </p:childTnLst>
                          </p:cTn>
                        </p:par>
                        <p:par>
                          <p:cTn id="27" fill="hold">
                            <p:stCondLst>
                              <p:cond delay="6050"/>
                            </p:stCondLst>
                            <p:childTnLst>
                              <p:par>
                                <p:cTn id="28" presetID="1" presetClass="entr" presetSubtype="0" fill="hold" grpId="0" nodeType="afterEffect">
                                  <p:stCondLst>
                                    <p:cond delay="1000"/>
                                  </p:stCondLst>
                                  <p:childTnLst>
                                    <p:set>
                                      <p:cBhvr>
                                        <p:cTn id="29" dur="1" fill="hold">
                                          <p:stCondLst>
                                            <p:cond delay="999"/>
                                          </p:stCondLst>
                                        </p:cTn>
                                        <p:tgtEl>
                                          <p:spTgt spid="11"/>
                                        </p:tgtEl>
                                        <p:attrNameLst>
                                          <p:attrName>style.visibility</p:attrName>
                                        </p:attrNameLst>
                                      </p:cBhvr>
                                      <p:to>
                                        <p:strVal val="visible"/>
                                      </p:to>
                                    </p:set>
                                  </p:childTnLst>
                                </p:cTn>
                              </p:par>
                              <p:par>
                                <p:cTn id="30" presetID="1" presetClass="entr" presetSubtype="0" fill="hold" nodeType="withEffect">
                                  <p:stCondLst>
                                    <p:cond delay="1000"/>
                                  </p:stCondLst>
                                  <p:childTnLst>
                                    <p:set>
                                      <p:cBhvr>
                                        <p:cTn id="31" dur="1" fill="hold">
                                          <p:stCondLst>
                                            <p:cond delay="9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9" grpId="0"/>
      <p:bldP spid="10"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53612-7457-3C9B-5DC1-70AC2EA09D34}"/>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1D82E9F0-F296-39DA-F7A8-155AA8DF3A6C}"/>
              </a:ext>
            </a:extLst>
          </p:cNvPr>
          <p:cNvSpPr>
            <a:spLocks noGrp="1"/>
          </p:cNvSpPr>
          <p:nvPr>
            <p:ph type="title"/>
          </p:nvPr>
        </p:nvSpPr>
        <p:spPr/>
        <p:txBody>
          <a:bodyPr>
            <a:normAutofit/>
          </a:bodyPr>
          <a:lstStyle/>
          <a:p>
            <a:r>
              <a:rPr lang="en-US" sz="4400" dirty="0"/>
              <a:t>Troubleshooting: </a:t>
            </a:r>
            <a:endParaRPr lang="en-US" altLang="zh-TW" sz="3600" dirty="0"/>
          </a:p>
        </p:txBody>
      </p:sp>
      <p:sp>
        <p:nvSpPr>
          <p:cNvPr id="5" name="內容版面配置區 4">
            <a:extLst>
              <a:ext uri="{FF2B5EF4-FFF2-40B4-BE49-F238E27FC236}">
                <a16:creationId xmlns:a16="http://schemas.microsoft.com/office/drawing/2014/main" id="{28FC7797-64E4-53C7-7CAF-1E58CF10715E}"/>
              </a:ext>
            </a:extLst>
          </p:cNvPr>
          <p:cNvSpPr>
            <a:spLocks noGrp="1"/>
          </p:cNvSpPr>
          <p:nvPr>
            <p:ph idx="1"/>
          </p:nvPr>
        </p:nvSpPr>
        <p:spPr>
          <a:xfrm>
            <a:off x="609600" y="1229813"/>
            <a:ext cx="5486400" cy="499749"/>
          </a:xfrm>
        </p:spPr>
        <p:txBody>
          <a:bodyPr>
            <a:normAutofit fontScale="92500"/>
          </a:bodyPr>
          <a:lstStyle/>
          <a:p>
            <a:pPr marL="0" indent="0">
              <a:buNone/>
            </a:pPr>
            <a:r>
              <a:rPr lang="en-US" altLang="zh-TW" sz="2800" dirty="0">
                <a:solidFill>
                  <a:srgbClr val="008787"/>
                </a:solidFill>
              </a:rPr>
              <a:t>How to get Hardware Information</a:t>
            </a:r>
          </a:p>
          <a:p>
            <a:endParaRPr lang="en-US" altLang="zh-TW" dirty="0"/>
          </a:p>
          <a:p>
            <a:endParaRPr lang="en-US" altLang="zh-TW" dirty="0"/>
          </a:p>
          <a:p>
            <a:endParaRPr lang="en-US" altLang="zh-TW" dirty="0"/>
          </a:p>
          <a:p>
            <a:endParaRPr lang="en-US" altLang="zh-TW" dirty="0"/>
          </a:p>
          <a:p>
            <a:endParaRPr lang="zh-TW" altLang="en-US" dirty="0"/>
          </a:p>
        </p:txBody>
      </p:sp>
      <p:pic>
        <p:nvPicPr>
          <p:cNvPr id="2" name="圖片 17">
            <a:extLst>
              <a:ext uri="{FF2B5EF4-FFF2-40B4-BE49-F238E27FC236}">
                <a16:creationId xmlns:a16="http://schemas.microsoft.com/office/drawing/2014/main" id="{21704EED-8DE0-E52B-B88C-D442740650E4}"/>
              </a:ext>
            </a:extLst>
          </p:cNvPr>
          <p:cNvPicPr>
            <a:picLocks noChangeAspect="1"/>
          </p:cNvPicPr>
          <p:nvPr/>
        </p:nvPicPr>
        <p:blipFill>
          <a:blip r:embed="rId3"/>
          <a:stretch>
            <a:fillRect/>
          </a:stretch>
        </p:blipFill>
        <p:spPr>
          <a:xfrm>
            <a:off x="588627" y="1780059"/>
            <a:ext cx="5507373" cy="1243374"/>
          </a:xfrm>
          <a:prstGeom prst="rect">
            <a:avLst/>
          </a:prstGeom>
        </p:spPr>
      </p:pic>
      <p:sp>
        <p:nvSpPr>
          <p:cNvPr id="3" name="文字方塊 12">
            <a:extLst>
              <a:ext uri="{FF2B5EF4-FFF2-40B4-BE49-F238E27FC236}">
                <a16:creationId xmlns:a16="http://schemas.microsoft.com/office/drawing/2014/main" id="{46B2E7D0-9346-CF93-BA9A-7BFA1AEAC6CA}"/>
              </a:ext>
            </a:extLst>
          </p:cNvPr>
          <p:cNvSpPr txBox="1"/>
          <p:nvPr/>
        </p:nvSpPr>
        <p:spPr>
          <a:xfrm>
            <a:off x="655509" y="3290500"/>
            <a:ext cx="9277016" cy="276999"/>
          </a:xfrm>
          <a:prstGeom prst="rect">
            <a:avLst/>
          </a:prstGeom>
          <a:noFill/>
        </p:spPr>
        <p:txBody>
          <a:bodyPr wrap="square">
            <a:spAutoFit/>
          </a:bodyPr>
          <a:lstStyle/>
          <a:p>
            <a:pPr marL="0" marR="0">
              <a:spcBef>
                <a:spcPts val="0"/>
              </a:spcBef>
              <a:spcAft>
                <a:spcPts val="600"/>
              </a:spcAft>
            </a:pPr>
            <a:r>
              <a:rPr lang="en-US" sz="1200" dirty="0">
                <a:effectLst/>
                <a:latin typeface="Arial" panose="020B0604020202020204" pitchFamily="34" charset="0"/>
                <a:ea typeface="新細明體" panose="02020500000000000000" pitchFamily="18" charset="-120"/>
                <a:cs typeface="Arial" panose="020B0604020202020204" pitchFamily="34" charset="0"/>
              </a:rPr>
              <a:t>The </a:t>
            </a:r>
            <a:r>
              <a:rPr lang="en-US" sz="1200"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Option 1</a:t>
            </a:r>
            <a:r>
              <a:rPr lang="en-US" sz="1200" dirty="0">
                <a:effectLst/>
                <a:latin typeface="Arial" panose="020B0604020202020204" pitchFamily="34" charset="0"/>
                <a:ea typeface="新細明體" panose="02020500000000000000" pitchFamily="18" charset="-120"/>
                <a:cs typeface="Arial" panose="020B0604020202020204" pitchFamily="34" charset="0"/>
              </a:rPr>
              <a:t> (or </a:t>
            </a:r>
            <a:r>
              <a:rPr lang="en-US" sz="1200"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Option 2</a:t>
            </a:r>
            <a:r>
              <a:rPr lang="en-US" sz="1200" dirty="0">
                <a:effectLst/>
                <a:latin typeface="Arial" panose="020B0604020202020204" pitchFamily="34" charset="0"/>
                <a:ea typeface="新細明體" panose="02020500000000000000" pitchFamily="18" charset="-120"/>
                <a:cs typeface="Arial" panose="020B0604020202020204" pitchFamily="34" charset="0"/>
              </a:rPr>
              <a:t>) displays the 16 bytes information, for example:</a:t>
            </a:r>
            <a:r>
              <a:rPr lang="zh-TW" altLang="en-US" sz="1200" dirty="0">
                <a:effectLst/>
                <a:latin typeface="Arial" panose="020B0604020202020204" pitchFamily="34" charset="0"/>
                <a:ea typeface="新細明體" panose="02020500000000000000" pitchFamily="18" charset="-120"/>
                <a:cs typeface="Arial" panose="020B0604020202020204" pitchFamily="34" charset="0"/>
              </a:rPr>
              <a:t> </a:t>
            </a:r>
            <a:r>
              <a:rPr lang="en-US" sz="12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RKP A110000091</a:t>
            </a:r>
            <a:endParaRPr lang="en-US" sz="1200" b="1" dirty="0">
              <a:effectLst/>
              <a:latin typeface="Arial" panose="020B0604020202020204" pitchFamily="34" charset="0"/>
              <a:ea typeface="新細明體" panose="02020500000000000000" pitchFamily="18" charset="-120"/>
              <a:cs typeface="Arial" panose="020B0604020202020204" pitchFamily="34" charset="0"/>
            </a:endParaRPr>
          </a:p>
        </p:txBody>
      </p:sp>
      <p:sp>
        <p:nvSpPr>
          <p:cNvPr id="6" name="文字方塊 14">
            <a:extLst>
              <a:ext uri="{FF2B5EF4-FFF2-40B4-BE49-F238E27FC236}">
                <a16:creationId xmlns:a16="http://schemas.microsoft.com/office/drawing/2014/main" id="{A0805BEB-59A7-3B16-5EA0-264D312ACB95}"/>
              </a:ext>
            </a:extLst>
          </p:cNvPr>
          <p:cNvSpPr txBox="1"/>
          <p:nvPr/>
        </p:nvSpPr>
        <p:spPr>
          <a:xfrm>
            <a:off x="719304" y="4551607"/>
            <a:ext cx="6096000" cy="1585049"/>
          </a:xfrm>
          <a:prstGeom prst="rect">
            <a:avLst/>
          </a:prstGeom>
          <a:noFill/>
        </p:spPr>
        <p:txBody>
          <a:bodyPr wrap="square">
            <a:spAutoFit/>
          </a:bodyPr>
          <a:lstStyle/>
          <a:p>
            <a:pPr marR="0">
              <a:spcBef>
                <a:spcPts val="0"/>
              </a:spcBef>
              <a:spcAft>
                <a:spcPts val="600"/>
              </a:spcAft>
            </a:pPr>
            <a:r>
              <a:rPr lang="en-US" sz="12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RKP A110000091</a:t>
            </a:r>
            <a:r>
              <a:rPr lang="en-US" sz="1200" dirty="0">
                <a:effectLst/>
                <a:latin typeface="Arial" panose="020B0604020202020204" pitchFamily="34" charset="0"/>
                <a:ea typeface="新細明體" panose="02020500000000000000" pitchFamily="18" charset="-120"/>
                <a:cs typeface="Arial" panose="020B0604020202020204" pitchFamily="34" charset="0"/>
              </a:rPr>
              <a:t> means</a:t>
            </a:r>
          </a:p>
          <a:p>
            <a:pPr marL="285750" marR="0" lvl="0" indent="-285750">
              <a:spcBef>
                <a:spcPts val="0"/>
              </a:spcBef>
              <a:spcAft>
                <a:spcPts val="600"/>
              </a:spcAft>
              <a:buFont typeface="Arial" panose="020B0604020202020204" pitchFamily="34" charset="0"/>
              <a:buChar char="•"/>
              <a:tabLst>
                <a:tab pos="4572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PCBA name = RKP</a:t>
            </a:r>
          </a:p>
          <a:p>
            <a:pPr marL="285750" marR="0" lvl="0" indent="-285750">
              <a:spcBef>
                <a:spcPts val="0"/>
              </a:spcBef>
              <a:spcAft>
                <a:spcPts val="600"/>
              </a:spcAft>
              <a:buFont typeface="Arial" panose="020B0604020202020204" pitchFamily="34" charset="0"/>
              <a:buChar char="•"/>
              <a:tabLst>
                <a:tab pos="4572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PCBA number = A110</a:t>
            </a:r>
          </a:p>
          <a:p>
            <a:pPr marL="285750" marR="0" lvl="0" indent="-285750">
              <a:spcBef>
                <a:spcPts val="0"/>
              </a:spcBef>
              <a:spcAft>
                <a:spcPts val="600"/>
              </a:spcAft>
              <a:buFont typeface="Arial" panose="020B0604020202020204" pitchFamily="34" charset="0"/>
              <a:buChar char="•"/>
              <a:tabLst>
                <a:tab pos="4572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PCBA serial = 0</a:t>
            </a:r>
          </a:p>
          <a:p>
            <a:pPr marL="285750" marR="0" lvl="0" indent="-285750">
              <a:spcBef>
                <a:spcPts val="0"/>
              </a:spcBef>
              <a:spcAft>
                <a:spcPts val="600"/>
              </a:spcAft>
              <a:buFont typeface="Arial" panose="020B0604020202020204" pitchFamily="34" charset="0"/>
              <a:buChar char="•"/>
              <a:tabLst>
                <a:tab pos="4572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PCBA type = 00</a:t>
            </a:r>
          </a:p>
          <a:p>
            <a:pPr marL="285750" marR="0" lvl="0" indent="-285750">
              <a:spcBef>
                <a:spcPts val="0"/>
              </a:spcBef>
              <a:spcAft>
                <a:spcPts val="600"/>
              </a:spcAft>
              <a:buFont typeface="Arial" panose="020B0604020202020204" pitchFamily="34" charset="0"/>
              <a:buChar char="•"/>
              <a:tabLst>
                <a:tab pos="4572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PCBA </a:t>
            </a:r>
            <a:r>
              <a:rPr lang="en-US" sz="1200" dirty="0" err="1">
                <a:effectLst/>
                <a:latin typeface="Arial" panose="020B0604020202020204" pitchFamily="34" charset="0"/>
                <a:ea typeface="新細明體" panose="02020500000000000000" pitchFamily="18" charset="-120"/>
                <a:cs typeface="Arial" panose="020B0604020202020204" pitchFamily="34" charset="0"/>
              </a:rPr>
              <a:t>hw</a:t>
            </a:r>
            <a:r>
              <a:rPr lang="en-US" sz="1200" dirty="0">
                <a:effectLst/>
                <a:latin typeface="Arial" panose="020B0604020202020204" pitchFamily="34" charset="0"/>
                <a:ea typeface="新細明體" panose="02020500000000000000" pitchFamily="18" charset="-120"/>
                <a:cs typeface="Arial" panose="020B0604020202020204" pitchFamily="34" charset="0"/>
              </a:rPr>
              <a:t> version = 091 (v0.91)</a:t>
            </a:r>
          </a:p>
        </p:txBody>
      </p:sp>
      <p:pic>
        <p:nvPicPr>
          <p:cNvPr id="8" name="圖片 15">
            <a:extLst>
              <a:ext uri="{FF2B5EF4-FFF2-40B4-BE49-F238E27FC236}">
                <a16:creationId xmlns:a16="http://schemas.microsoft.com/office/drawing/2014/main" id="{0A9B8265-A2F7-3A7D-FBAF-0BEAFFE55C77}"/>
              </a:ext>
            </a:extLst>
          </p:cNvPr>
          <p:cNvPicPr>
            <a:picLocks noChangeAspect="1"/>
          </p:cNvPicPr>
          <p:nvPr/>
        </p:nvPicPr>
        <p:blipFill>
          <a:blip r:embed="rId4"/>
          <a:stretch>
            <a:fillRect/>
          </a:stretch>
        </p:blipFill>
        <p:spPr>
          <a:xfrm>
            <a:off x="752810" y="3586457"/>
            <a:ext cx="9277016" cy="965150"/>
          </a:xfrm>
          <a:prstGeom prst="rect">
            <a:avLst/>
          </a:prstGeom>
        </p:spPr>
      </p:pic>
      <p:pic>
        <p:nvPicPr>
          <p:cNvPr id="10" name="圖片 7">
            <a:extLst>
              <a:ext uri="{FF2B5EF4-FFF2-40B4-BE49-F238E27FC236}">
                <a16:creationId xmlns:a16="http://schemas.microsoft.com/office/drawing/2014/main" id="{9130B5FB-BF44-11A8-0957-BE1D16D43C56}"/>
              </a:ext>
            </a:extLst>
          </p:cNvPr>
          <p:cNvPicPr>
            <a:picLocks noChangeAspect="1"/>
          </p:cNvPicPr>
          <p:nvPr/>
        </p:nvPicPr>
        <p:blipFill>
          <a:blip r:embed="rId5"/>
          <a:stretch>
            <a:fillRect/>
          </a:stretch>
        </p:blipFill>
        <p:spPr>
          <a:xfrm>
            <a:off x="6290765" y="1823221"/>
            <a:ext cx="5377716" cy="1467279"/>
          </a:xfrm>
          <a:prstGeom prst="rect">
            <a:avLst/>
          </a:prstGeom>
        </p:spPr>
      </p:pic>
    </p:spTree>
    <p:extLst>
      <p:ext uri="{BB962C8B-B14F-4D97-AF65-F5344CB8AC3E}">
        <p14:creationId xmlns:p14="http://schemas.microsoft.com/office/powerpoint/2010/main" val="2043600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FEA28-3772-7A84-9341-E8CA293410B8}"/>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B8E2D074-5C9E-5196-D83B-C32EE930B781}"/>
              </a:ext>
            </a:extLst>
          </p:cNvPr>
          <p:cNvSpPr>
            <a:spLocks noGrp="1"/>
          </p:cNvSpPr>
          <p:nvPr>
            <p:ph type="title"/>
          </p:nvPr>
        </p:nvSpPr>
        <p:spPr/>
        <p:txBody>
          <a:bodyPr>
            <a:normAutofit/>
          </a:bodyPr>
          <a:lstStyle/>
          <a:p>
            <a:r>
              <a:rPr lang="en-US" sz="4400" dirty="0"/>
              <a:t>Troubleshooting: </a:t>
            </a:r>
            <a:endParaRPr lang="en-US" altLang="zh-TW" sz="3600" dirty="0"/>
          </a:p>
        </p:txBody>
      </p:sp>
      <p:sp>
        <p:nvSpPr>
          <p:cNvPr id="5" name="內容版面配置區 4">
            <a:extLst>
              <a:ext uri="{FF2B5EF4-FFF2-40B4-BE49-F238E27FC236}">
                <a16:creationId xmlns:a16="http://schemas.microsoft.com/office/drawing/2014/main" id="{050ACD0F-45A0-003F-9570-82BE51ADE712}"/>
              </a:ext>
            </a:extLst>
          </p:cNvPr>
          <p:cNvSpPr>
            <a:spLocks noGrp="1"/>
          </p:cNvSpPr>
          <p:nvPr>
            <p:ph idx="1"/>
          </p:nvPr>
        </p:nvSpPr>
        <p:spPr>
          <a:xfrm>
            <a:off x="609600" y="1229813"/>
            <a:ext cx="5486400" cy="499749"/>
          </a:xfrm>
        </p:spPr>
        <p:txBody>
          <a:bodyPr>
            <a:normAutofit fontScale="92500"/>
          </a:bodyPr>
          <a:lstStyle/>
          <a:p>
            <a:pPr marL="0" indent="0">
              <a:buNone/>
            </a:pPr>
            <a:r>
              <a:rPr lang="en-US" altLang="zh-TW" sz="2800" dirty="0">
                <a:solidFill>
                  <a:srgbClr val="008787"/>
                </a:solidFill>
              </a:rPr>
              <a:t>How to get Hardware Information</a:t>
            </a:r>
          </a:p>
          <a:p>
            <a:endParaRPr lang="en-US" altLang="zh-TW" dirty="0"/>
          </a:p>
          <a:p>
            <a:endParaRPr lang="en-US" altLang="zh-TW" dirty="0"/>
          </a:p>
          <a:p>
            <a:endParaRPr lang="en-US" altLang="zh-TW" dirty="0"/>
          </a:p>
          <a:p>
            <a:endParaRPr lang="en-US" altLang="zh-TW" dirty="0"/>
          </a:p>
          <a:p>
            <a:endParaRPr lang="zh-TW" altLang="en-US" dirty="0"/>
          </a:p>
        </p:txBody>
      </p:sp>
      <p:pic>
        <p:nvPicPr>
          <p:cNvPr id="7" name="圖片 7">
            <a:extLst>
              <a:ext uri="{FF2B5EF4-FFF2-40B4-BE49-F238E27FC236}">
                <a16:creationId xmlns:a16="http://schemas.microsoft.com/office/drawing/2014/main" id="{55B16E4E-DB3F-4564-2A32-0E315C561C0A}"/>
              </a:ext>
            </a:extLst>
          </p:cNvPr>
          <p:cNvPicPr>
            <a:picLocks noChangeAspect="1"/>
          </p:cNvPicPr>
          <p:nvPr/>
        </p:nvPicPr>
        <p:blipFill>
          <a:blip r:embed="rId3"/>
          <a:stretch>
            <a:fillRect/>
          </a:stretch>
        </p:blipFill>
        <p:spPr>
          <a:xfrm>
            <a:off x="959429" y="1786970"/>
            <a:ext cx="7467600" cy="4038600"/>
          </a:xfrm>
          <a:prstGeom prst="rect">
            <a:avLst/>
          </a:prstGeom>
        </p:spPr>
      </p:pic>
    </p:spTree>
    <p:extLst>
      <p:ext uri="{BB962C8B-B14F-4D97-AF65-F5344CB8AC3E}">
        <p14:creationId xmlns:p14="http://schemas.microsoft.com/office/powerpoint/2010/main" val="2235574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DBCF7-DF58-FB61-BED0-C3E71E305BE2}"/>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5DCA33FF-A081-6CCB-5027-22C5A79019AC}"/>
              </a:ext>
            </a:extLst>
          </p:cNvPr>
          <p:cNvSpPr>
            <a:spLocks noGrp="1"/>
          </p:cNvSpPr>
          <p:nvPr>
            <p:ph type="title"/>
          </p:nvPr>
        </p:nvSpPr>
        <p:spPr/>
        <p:txBody>
          <a:bodyPr>
            <a:normAutofit/>
          </a:bodyPr>
          <a:lstStyle/>
          <a:p>
            <a:r>
              <a:rPr lang="en-US" sz="4400" dirty="0"/>
              <a:t>Troubleshooting: </a:t>
            </a:r>
            <a:endParaRPr lang="en-US" altLang="zh-TW" sz="3600" dirty="0"/>
          </a:p>
        </p:txBody>
      </p:sp>
      <p:sp>
        <p:nvSpPr>
          <p:cNvPr id="5" name="內容版面配置區 4">
            <a:extLst>
              <a:ext uri="{FF2B5EF4-FFF2-40B4-BE49-F238E27FC236}">
                <a16:creationId xmlns:a16="http://schemas.microsoft.com/office/drawing/2014/main" id="{5EEA8A59-1BE3-6956-809D-0E24F50ABE1B}"/>
              </a:ext>
            </a:extLst>
          </p:cNvPr>
          <p:cNvSpPr>
            <a:spLocks noGrp="1"/>
          </p:cNvSpPr>
          <p:nvPr>
            <p:ph idx="1"/>
          </p:nvPr>
        </p:nvSpPr>
        <p:spPr>
          <a:xfrm>
            <a:off x="609600" y="1229813"/>
            <a:ext cx="5486400" cy="499749"/>
          </a:xfrm>
        </p:spPr>
        <p:txBody>
          <a:bodyPr>
            <a:normAutofit lnSpcReduction="10000"/>
          </a:bodyPr>
          <a:lstStyle/>
          <a:p>
            <a:pPr marL="0" indent="0">
              <a:buNone/>
            </a:pPr>
            <a:r>
              <a:rPr lang="en-US" altLang="zh-TW" sz="2800" dirty="0">
                <a:solidFill>
                  <a:srgbClr val="008787"/>
                </a:solidFill>
              </a:rPr>
              <a:t>How to print kernel messages </a:t>
            </a:r>
          </a:p>
          <a:p>
            <a:endParaRPr lang="en-US" altLang="zh-TW" dirty="0"/>
          </a:p>
          <a:p>
            <a:endParaRPr lang="en-US" altLang="zh-TW" dirty="0"/>
          </a:p>
          <a:p>
            <a:endParaRPr lang="en-US" altLang="zh-TW" dirty="0"/>
          </a:p>
          <a:p>
            <a:endParaRPr lang="en-US" altLang="zh-TW" dirty="0"/>
          </a:p>
          <a:p>
            <a:endParaRPr lang="zh-TW" altLang="en-US" dirty="0"/>
          </a:p>
        </p:txBody>
      </p:sp>
      <p:sp>
        <p:nvSpPr>
          <p:cNvPr id="2" name="文字方塊 5">
            <a:extLst>
              <a:ext uri="{FF2B5EF4-FFF2-40B4-BE49-F238E27FC236}">
                <a16:creationId xmlns:a16="http://schemas.microsoft.com/office/drawing/2014/main" id="{91BEF180-1FA3-4812-970C-E9AFBA6F3902}"/>
              </a:ext>
            </a:extLst>
          </p:cNvPr>
          <p:cNvSpPr txBox="1"/>
          <p:nvPr/>
        </p:nvSpPr>
        <p:spPr>
          <a:xfrm>
            <a:off x="701749" y="2372813"/>
            <a:ext cx="10972800" cy="4062651"/>
          </a:xfrm>
          <a:prstGeom prst="rect">
            <a:avLst/>
          </a:prstGeom>
          <a:noFill/>
        </p:spPr>
        <p:txBody>
          <a:bodyPr wrap="square">
            <a:spAutoFit/>
          </a:bodyPr>
          <a:lstStyle/>
          <a:p>
            <a:pPr marL="285750" marR="0" indent="-285750">
              <a:spcBef>
                <a:spcPts val="0"/>
              </a:spcBef>
              <a:spcAft>
                <a:spcPts val="600"/>
              </a:spcAft>
              <a:buFont typeface="Arial" panose="020B0604020202020204" pitchFamily="34" charset="0"/>
              <a:buChar char="•"/>
            </a:pPr>
            <a:r>
              <a:rPr lang="en-US" dirty="0">
                <a:effectLst/>
                <a:latin typeface="Arial" panose="020B0604020202020204" pitchFamily="34" charset="0"/>
                <a:ea typeface="新細明體" panose="02020500000000000000" pitchFamily="18" charset="-120"/>
                <a:cs typeface="Times New Roman" panose="02020603050405020304" pitchFamily="18" charset="0"/>
              </a:rPr>
              <a:t>display the kernel ring buffer, which contains messages related to the kernel and hardware events. </a:t>
            </a:r>
          </a:p>
          <a:p>
            <a:pPr marL="285750" marR="0" indent="-285750">
              <a:spcBef>
                <a:spcPts val="0"/>
              </a:spcBef>
              <a:spcAft>
                <a:spcPts val="600"/>
              </a:spcAft>
              <a:buFont typeface="Arial" panose="020B0604020202020204" pitchFamily="34" charset="0"/>
              <a:buChar char="•"/>
            </a:pPr>
            <a:r>
              <a:rPr lang="en-US" dirty="0">
                <a:latin typeface="Arial" panose="020B0604020202020204" pitchFamily="34" charset="0"/>
                <a:ea typeface="新細明體" panose="02020500000000000000" pitchFamily="18" charset="-120"/>
                <a:cs typeface="Times New Roman" panose="02020603050405020304" pitchFamily="18" charset="0"/>
              </a:rPr>
              <a:t>u</a:t>
            </a:r>
            <a:r>
              <a:rPr lang="en-US" dirty="0">
                <a:effectLst/>
                <a:latin typeface="Arial" panose="020B0604020202020204" pitchFamily="34" charset="0"/>
                <a:ea typeface="新細明體" panose="02020500000000000000" pitchFamily="18" charset="-120"/>
                <a:cs typeface="Times New Roman" panose="02020603050405020304" pitchFamily="18" charset="0"/>
              </a:rPr>
              <a:t>seful tool for troubleshooting hardware-related issues, monitoring system-level events and diagnosing hardware issues.</a:t>
            </a:r>
          </a:p>
          <a:p>
            <a:pPr marL="285750" marR="0" indent="-285750">
              <a:spcBef>
                <a:spcPts val="0"/>
              </a:spcBef>
              <a:spcAft>
                <a:spcPts val="600"/>
              </a:spcAft>
              <a:buFont typeface="Arial" panose="020B0604020202020204" pitchFamily="34" charset="0"/>
              <a:buChar char="•"/>
            </a:pPr>
            <a:r>
              <a:rPr lang="en-US" dirty="0">
                <a:effectLst/>
                <a:latin typeface="Arial" panose="020B0604020202020204" pitchFamily="34" charset="0"/>
                <a:ea typeface="新細明體" panose="02020500000000000000" pitchFamily="18" charset="-120"/>
                <a:cs typeface="Times New Roman" panose="02020603050405020304" pitchFamily="18" charset="0"/>
              </a:rPr>
              <a:t>save the output of </a:t>
            </a:r>
            <a:r>
              <a:rPr lang="en-US"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dmesg</a:t>
            </a:r>
            <a:r>
              <a:rPr lang="en-US" dirty="0">
                <a:effectLst/>
                <a:latin typeface="Arial" panose="020B0604020202020204" pitchFamily="34" charset="0"/>
                <a:ea typeface="新細明體" panose="02020500000000000000" pitchFamily="18" charset="-120"/>
                <a:cs typeface="Times New Roman" panose="02020603050405020304" pitchFamily="18" charset="0"/>
              </a:rPr>
              <a:t> to a file for further analysis</a:t>
            </a:r>
            <a:r>
              <a:rPr lang="en-US" dirty="0">
                <a:latin typeface="Arial" panose="020B0604020202020204" pitchFamily="34" charset="0"/>
                <a:ea typeface="新細明體" panose="02020500000000000000" pitchFamily="18" charset="-120"/>
                <a:cs typeface="Times New Roman" panose="02020603050405020304" pitchFamily="18" charset="0"/>
              </a:rPr>
              <a:t>:</a:t>
            </a:r>
          </a:p>
          <a:p>
            <a:pPr marL="285750" marR="0" indent="-285750">
              <a:spcBef>
                <a:spcPts val="0"/>
              </a:spcBef>
              <a:spcAft>
                <a:spcPts val="600"/>
              </a:spcAft>
              <a:buFont typeface="Arial" panose="020B0604020202020204" pitchFamily="34" charset="0"/>
              <a:buChar char="•"/>
            </a:pPr>
            <a:endParaRPr lang="en-US" dirty="0">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endParaRPr lang="en-US" dirty="0">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endParaRPr lang="en-US" dirty="0">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r>
              <a:rPr lang="en-US" dirty="0">
                <a:latin typeface="Arial" panose="020B0604020202020204" pitchFamily="34" charset="0"/>
                <a:ea typeface="新細明體" panose="02020500000000000000" pitchFamily="18" charset="-120"/>
                <a:cs typeface="Times New Roman" panose="02020603050405020304" pitchFamily="18" charset="0"/>
              </a:rPr>
              <a:t>or </a:t>
            </a:r>
            <a:r>
              <a:rPr lang="en-US" dirty="0">
                <a:effectLst/>
                <a:latin typeface="Arial" panose="020B0604020202020204" pitchFamily="34" charset="0"/>
                <a:ea typeface="新細明體" panose="02020500000000000000" pitchFamily="18" charset="-120"/>
                <a:cs typeface="Times New Roman" panose="02020603050405020304" pitchFamily="18" charset="0"/>
              </a:rPr>
              <a:t>save the </a:t>
            </a:r>
            <a:r>
              <a:rPr lang="en-US"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error</a:t>
            </a:r>
            <a:r>
              <a:rPr lang="en-US" b="1" dirty="0">
                <a:effectLst/>
                <a:latin typeface="Arial" panose="020B0604020202020204" pitchFamily="34" charset="0"/>
                <a:ea typeface="新細明體" panose="02020500000000000000" pitchFamily="18" charset="-120"/>
                <a:cs typeface="Times New Roman" panose="02020603050405020304" pitchFamily="18" charset="0"/>
              </a:rPr>
              <a:t> </a:t>
            </a:r>
            <a:r>
              <a:rPr lang="en-US" dirty="0">
                <a:effectLst/>
                <a:latin typeface="Arial" panose="020B0604020202020204" pitchFamily="34" charset="0"/>
                <a:ea typeface="新細明體" panose="02020500000000000000" pitchFamily="18" charset="-120"/>
                <a:cs typeface="Times New Roman" panose="02020603050405020304" pitchFamily="18" charset="0"/>
              </a:rPr>
              <a:t>and </a:t>
            </a:r>
            <a:r>
              <a:rPr lang="en-US"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warning</a:t>
            </a:r>
            <a:r>
              <a:rPr lang="en-US" dirty="0">
                <a:effectLst/>
                <a:latin typeface="Arial" panose="020B0604020202020204" pitchFamily="34" charset="0"/>
                <a:ea typeface="新細明體" panose="02020500000000000000" pitchFamily="18" charset="-120"/>
                <a:cs typeface="Times New Roman" panose="02020603050405020304" pitchFamily="18" charset="0"/>
              </a:rPr>
              <a:t> level log:</a:t>
            </a:r>
            <a:endParaRPr lang="en-US" dirty="0">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endParaRPr lang="en-US" sz="1600" dirty="0">
              <a:effectLst/>
              <a:latin typeface="Arial" panose="020B0604020202020204" pitchFamily="34" charset="0"/>
              <a:ea typeface="新細明體" panose="02020500000000000000" pitchFamily="18" charset="-120"/>
              <a:cs typeface="Times New Roman" panose="02020603050405020304" pitchFamily="18" charset="0"/>
            </a:endParaRPr>
          </a:p>
          <a:p>
            <a:pPr marR="0">
              <a:spcBef>
                <a:spcPts val="0"/>
              </a:spcBef>
              <a:spcAft>
                <a:spcPts val="600"/>
              </a:spcAft>
            </a:pPr>
            <a:endParaRPr lang="en-US" sz="1600" dirty="0">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endParaRPr lang="en-US" sz="1600" dirty="0">
              <a:effectLst/>
              <a:latin typeface="Arial" panose="020B0604020202020204" pitchFamily="34" charset="0"/>
              <a:ea typeface="新細明體" panose="02020500000000000000" pitchFamily="18" charset="-120"/>
              <a:cs typeface="Times New Roman" panose="02020603050405020304" pitchFamily="18" charset="0"/>
            </a:endParaRPr>
          </a:p>
          <a:p>
            <a:pPr marL="285750" marR="0" indent="-285750">
              <a:spcBef>
                <a:spcPts val="0"/>
              </a:spcBef>
              <a:spcAft>
                <a:spcPts val="600"/>
              </a:spcAft>
              <a:buFont typeface="Arial" panose="020B0604020202020204" pitchFamily="34" charset="0"/>
              <a:buChar char="•"/>
            </a:pPr>
            <a:endParaRPr lang="en-US" sz="1600" dirty="0">
              <a:effectLst/>
              <a:latin typeface="Arial" panose="020B0604020202020204" pitchFamily="34" charset="0"/>
              <a:ea typeface="新細明體" panose="02020500000000000000" pitchFamily="18" charset="-120"/>
              <a:cs typeface="Times New Roman" panose="02020603050405020304" pitchFamily="18" charset="0"/>
            </a:endParaRPr>
          </a:p>
        </p:txBody>
      </p:sp>
      <p:pic>
        <p:nvPicPr>
          <p:cNvPr id="3" name="圖片 13">
            <a:extLst>
              <a:ext uri="{FF2B5EF4-FFF2-40B4-BE49-F238E27FC236}">
                <a16:creationId xmlns:a16="http://schemas.microsoft.com/office/drawing/2014/main" id="{7E67E966-BBC1-3957-016A-3B9A2B45B399}"/>
              </a:ext>
            </a:extLst>
          </p:cNvPr>
          <p:cNvPicPr>
            <a:picLocks noChangeAspect="1"/>
          </p:cNvPicPr>
          <p:nvPr/>
        </p:nvPicPr>
        <p:blipFill>
          <a:blip r:embed="rId3"/>
          <a:stretch>
            <a:fillRect/>
          </a:stretch>
        </p:blipFill>
        <p:spPr>
          <a:xfrm>
            <a:off x="609600" y="1706063"/>
            <a:ext cx="7477125" cy="666750"/>
          </a:xfrm>
          <a:prstGeom prst="rect">
            <a:avLst/>
          </a:prstGeom>
        </p:spPr>
      </p:pic>
      <p:pic>
        <p:nvPicPr>
          <p:cNvPr id="6" name="圖片 17">
            <a:extLst>
              <a:ext uri="{FF2B5EF4-FFF2-40B4-BE49-F238E27FC236}">
                <a16:creationId xmlns:a16="http://schemas.microsoft.com/office/drawing/2014/main" id="{C638D96A-D958-1FF3-67CD-13DCAA71AFEE}"/>
              </a:ext>
            </a:extLst>
          </p:cNvPr>
          <p:cNvPicPr>
            <a:picLocks noChangeAspect="1"/>
          </p:cNvPicPr>
          <p:nvPr/>
        </p:nvPicPr>
        <p:blipFill>
          <a:blip r:embed="rId4"/>
          <a:stretch>
            <a:fillRect/>
          </a:stretch>
        </p:blipFill>
        <p:spPr>
          <a:xfrm>
            <a:off x="609600" y="3827963"/>
            <a:ext cx="7419975" cy="657225"/>
          </a:xfrm>
          <a:prstGeom prst="rect">
            <a:avLst/>
          </a:prstGeom>
        </p:spPr>
      </p:pic>
      <p:pic>
        <p:nvPicPr>
          <p:cNvPr id="8" name="圖片 21">
            <a:extLst>
              <a:ext uri="{FF2B5EF4-FFF2-40B4-BE49-F238E27FC236}">
                <a16:creationId xmlns:a16="http://schemas.microsoft.com/office/drawing/2014/main" id="{71FC4AC3-B45E-AB93-2DE9-E702FB9FC772}"/>
              </a:ext>
            </a:extLst>
          </p:cNvPr>
          <p:cNvPicPr>
            <a:picLocks noChangeAspect="1"/>
          </p:cNvPicPr>
          <p:nvPr/>
        </p:nvPicPr>
        <p:blipFill>
          <a:blip r:embed="rId5"/>
          <a:stretch>
            <a:fillRect/>
          </a:stretch>
        </p:blipFill>
        <p:spPr>
          <a:xfrm>
            <a:off x="590550" y="5309099"/>
            <a:ext cx="7439025" cy="638175"/>
          </a:xfrm>
          <a:prstGeom prst="rect">
            <a:avLst/>
          </a:prstGeom>
        </p:spPr>
      </p:pic>
    </p:spTree>
    <p:extLst>
      <p:ext uri="{BB962C8B-B14F-4D97-AF65-F5344CB8AC3E}">
        <p14:creationId xmlns:p14="http://schemas.microsoft.com/office/powerpoint/2010/main" val="12163002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D028D-2810-5D47-5398-E107A05A6457}"/>
            </a:ext>
          </a:extLst>
        </p:cNvPr>
        <p:cNvGrpSpPr/>
        <p:nvPr/>
      </p:nvGrpSpPr>
      <p:grpSpPr>
        <a:xfrm>
          <a:off x="0" y="0"/>
          <a:ext cx="0" cy="0"/>
          <a:chOff x="0" y="0"/>
          <a:chExt cx="0" cy="0"/>
        </a:xfrm>
      </p:grpSpPr>
      <p:sp>
        <p:nvSpPr>
          <p:cNvPr id="2" name="標題 1">
            <a:extLst>
              <a:ext uri="{FF2B5EF4-FFF2-40B4-BE49-F238E27FC236}">
                <a16:creationId xmlns:a16="http://schemas.microsoft.com/office/drawing/2014/main" id="{85E49167-5A93-A1A9-BDC3-C33D70EC2E33}"/>
              </a:ext>
            </a:extLst>
          </p:cNvPr>
          <p:cNvSpPr>
            <a:spLocks noGrp="1"/>
          </p:cNvSpPr>
          <p:nvPr>
            <p:ph type="title"/>
          </p:nvPr>
        </p:nvSpPr>
        <p:spPr/>
        <p:txBody>
          <a:bodyPr/>
          <a:lstStyle/>
          <a:p>
            <a:r>
              <a:rPr lang="en-US" altLang="zh-TW" dirty="0"/>
              <a:t>Agenda</a:t>
            </a:r>
            <a:endParaRPr lang="zh-TW" altLang="en-US" dirty="0"/>
          </a:p>
        </p:txBody>
      </p:sp>
      <p:sp>
        <p:nvSpPr>
          <p:cNvPr id="3" name="內容版面配置區 2">
            <a:extLst>
              <a:ext uri="{FF2B5EF4-FFF2-40B4-BE49-F238E27FC236}">
                <a16:creationId xmlns:a16="http://schemas.microsoft.com/office/drawing/2014/main" id="{C25B30A7-A540-3458-19B5-8E09083F7B5C}"/>
              </a:ext>
            </a:extLst>
          </p:cNvPr>
          <p:cNvSpPr>
            <a:spLocks noGrp="1"/>
          </p:cNvSpPr>
          <p:nvPr>
            <p:ph idx="1"/>
          </p:nvPr>
        </p:nvSpPr>
        <p:spPr>
          <a:xfrm>
            <a:off x="609600" y="1600201"/>
            <a:ext cx="9732264" cy="4525963"/>
          </a:xfrm>
        </p:spPr>
        <p:txBody>
          <a:bodyPr>
            <a:normAutofit/>
          </a:bodyPr>
          <a:lstStyle/>
          <a:p>
            <a:r>
              <a:rPr lang="en-US" altLang="zh-TW" sz="2400" dirty="0">
                <a:solidFill>
                  <a:schemeClr val="bg1">
                    <a:lumMod val="85000"/>
                  </a:schemeClr>
                </a:solidFill>
              </a:rPr>
              <a:t>Introduction to the new Moxa DRP/BXP/RKP Series</a:t>
            </a:r>
          </a:p>
          <a:p>
            <a:r>
              <a:rPr lang="en-US" altLang="zh-TW" sz="2400" dirty="0">
                <a:solidFill>
                  <a:schemeClr val="bg1">
                    <a:lumMod val="85000"/>
                  </a:schemeClr>
                </a:solidFill>
              </a:rPr>
              <a:t>Hardware Overview </a:t>
            </a:r>
          </a:p>
          <a:p>
            <a:r>
              <a:rPr lang="en-US" altLang="zh-TW" sz="2400" dirty="0">
                <a:solidFill>
                  <a:schemeClr val="bg1">
                    <a:lumMod val="85000"/>
                  </a:schemeClr>
                </a:solidFill>
              </a:rPr>
              <a:t>BIOS Features</a:t>
            </a:r>
          </a:p>
          <a:p>
            <a:r>
              <a:rPr lang="en-US" altLang="zh-TW" sz="2400" dirty="0">
                <a:solidFill>
                  <a:schemeClr val="bg1">
                    <a:lumMod val="85000"/>
                  </a:schemeClr>
                </a:solidFill>
              </a:rPr>
              <a:t>Windows Licensing and Utility Framework</a:t>
            </a:r>
          </a:p>
          <a:p>
            <a:r>
              <a:rPr lang="en-US" altLang="zh-TW" sz="2400" dirty="0">
                <a:solidFill>
                  <a:schemeClr val="bg1">
                    <a:lumMod val="85000"/>
                  </a:schemeClr>
                </a:solidFill>
              </a:rPr>
              <a:t>Linux Distribution and SDK</a:t>
            </a:r>
          </a:p>
          <a:p>
            <a:r>
              <a:rPr lang="en-US" altLang="zh-TW" sz="2400" dirty="0">
                <a:solidFill>
                  <a:schemeClr val="bg1">
                    <a:lumMod val="85000"/>
                  </a:schemeClr>
                </a:solidFill>
              </a:rPr>
              <a:t>Demo</a:t>
            </a:r>
          </a:p>
          <a:p>
            <a:pPr lvl="1"/>
            <a:r>
              <a:rPr lang="en-US" altLang="zh-TW" sz="2000" dirty="0">
                <a:solidFill>
                  <a:schemeClr val="bg1">
                    <a:lumMod val="85000"/>
                  </a:schemeClr>
                </a:solidFill>
              </a:rPr>
              <a:t>Windows Utilities and Troubleshooting </a:t>
            </a:r>
          </a:p>
          <a:p>
            <a:pPr lvl="1"/>
            <a:r>
              <a:rPr lang="en-US" altLang="zh-TW" sz="2000" dirty="0">
                <a:solidFill>
                  <a:schemeClr val="bg1">
                    <a:lumMod val="85000"/>
                  </a:schemeClr>
                </a:solidFill>
              </a:rPr>
              <a:t>Linux Installation and Troubleshooting</a:t>
            </a:r>
          </a:p>
          <a:p>
            <a:r>
              <a:rPr lang="en-US" altLang="zh-TW" sz="2400" dirty="0"/>
              <a:t>Summary 		</a:t>
            </a:r>
          </a:p>
          <a:p>
            <a:pPr lvl="1"/>
            <a:endParaRPr lang="en-US" altLang="zh-TW" sz="2000" dirty="0">
              <a:solidFill>
                <a:schemeClr val="bg1">
                  <a:lumMod val="85000"/>
                </a:schemeClr>
              </a:solidFill>
            </a:endParaRPr>
          </a:p>
        </p:txBody>
      </p:sp>
    </p:spTree>
    <p:extLst>
      <p:ext uri="{BB962C8B-B14F-4D97-AF65-F5344CB8AC3E}">
        <p14:creationId xmlns:p14="http://schemas.microsoft.com/office/powerpoint/2010/main" val="852965630"/>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a:bodyPr>
          <a:lstStyle/>
          <a:p>
            <a:r>
              <a:rPr lang="en-US" altLang="zh-TW" sz="3600" dirty="0"/>
              <a:t>Summary: Hardware and BIOS </a:t>
            </a:r>
          </a:p>
        </p:txBody>
      </p:sp>
      <p:sp>
        <p:nvSpPr>
          <p:cNvPr id="5" name="內容版面配置區 4">
            <a:extLst>
              <a:ext uri="{FF2B5EF4-FFF2-40B4-BE49-F238E27FC236}">
                <a16:creationId xmlns:a16="http://schemas.microsoft.com/office/drawing/2014/main" id="{8CF8AE35-5F35-1246-B073-BFC0C9266630}"/>
              </a:ext>
            </a:extLst>
          </p:cNvPr>
          <p:cNvSpPr>
            <a:spLocks noGrp="1"/>
          </p:cNvSpPr>
          <p:nvPr>
            <p:ph idx="1"/>
          </p:nvPr>
        </p:nvSpPr>
        <p:spPr/>
        <p:txBody>
          <a:bodyPr/>
          <a:lstStyle/>
          <a:p>
            <a:endParaRPr lang="en-US" altLang="zh-TW" dirty="0"/>
          </a:p>
          <a:p>
            <a:endParaRPr lang="zh-TW" altLang="en-US" dirty="0"/>
          </a:p>
        </p:txBody>
      </p:sp>
      <p:pic>
        <p:nvPicPr>
          <p:cNvPr id="2" name="Picture 1">
            <a:extLst>
              <a:ext uri="{FF2B5EF4-FFF2-40B4-BE49-F238E27FC236}">
                <a16:creationId xmlns:a16="http://schemas.microsoft.com/office/drawing/2014/main" id="{32061256-CC66-8ADC-0D07-1EE6D5322C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7284" y="283941"/>
            <a:ext cx="1083310" cy="1133697"/>
          </a:xfrm>
          <a:prstGeom prst="rect">
            <a:avLst/>
          </a:prstGeom>
        </p:spPr>
      </p:pic>
      <p:sp>
        <p:nvSpPr>
          <p:cNvPr id="3" name="Content Placeholder 7">
            <a:extLst>
              <a:ext uri="{FF2B5EF4-FFF2-40B4-BE49-F238E27FC236}">
                <a16:creationId xmlns:a16="http://schemas.microsoft.com/office/drawing/2014/main" id="{5660203A-4AA0-D8A1-BF07-54A30B422A02}"/>
              </a:ext>
            </a:extLst>
          </p:cNvPr>
          <p:cNvSpPr txBox="1">
            <a:spLocks/>
          </p:cNvSpPr>
          <p:nvPr/>
        </p:nvSpPr>
        <p:spPr>
          <a:xfrm>
            <a:off x="609599" y="1600201"/>
            <a:ext cx="11490961" cy="46735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2400" dirty="0"/>
              <a:t>BXP/DRP/RKP Series</a:t>
            </a:r>
          </a:p>
          <a:p>
            <a:pPr>
              <a:spcBef>
                <a:spcPts val="0"/>
              </a:spcBef>
            </a:pPr>
            <a:r>
              <a:rPr lang="en-US" sz="2400" dirty="0"/>
              <a:t>Essentially the same computers in 3 form factors</a:t>
            </a:r>
          </a:p>
          <a:p>
            <a:pPr>
              <a:spcBef>
                <a:spcPts val="0"/>
              </a:spcBef>
            </a:pPr>
            <a:r>
              <a:rPr lang="en-US" sz="2400" dirty="0"/>
              <a:t>Includes models with Atom (A100) or Celeron/Core i3/i5/i7 CPUs (C1x0)</a:t>
            </a:r>
          </a:p>
          <a:p>
            <a:pPr>
              <a:spcBef>
                <a:spcPts val="0"/>
              </a:spcBef>
            </a:pPr>
            <a:r>
              <a:rPr lang="en-US" sz="2400" dirty="0"/>
              <a:t>Base models and various serial and LAN options</a:t>
            </a:r>
          </a:p>
          <a:p>
            <a:pPr>
              <a:spcBef>
                <a:spcPts val="0"/>
              </a:spcBef>
            </a:pPr>
            <a:r>
              <a:rPr lang="en-US" sz="2400" dirty="0"/>
              <a:t>Generic IPC products, without extensive features.</a:t>
            </a:r>
          </a:p>
          <a:p>
            <a:pPr>
              <a:spcBef>
                <a:spcPts val="0"/>
              </a:spcBef>
            </a:pPr>
            <a:r>
              <a:rPr lang="en-US" sz="2400" dirty="0"/>
              <a:t>Windows and Linux OSs supported</a:t>
            </a:r>
          </a:p>
          <a:p>
            <a:pPr>
              <a:spcBef>
                <a:spcPts val="0"/>
              </a:spcBef>
            </a:pPr>
            <a:r>
              <a:rPr lang="en-US" sz="2400" dirty="0"/>
              <a:t>Some features not available across all ranges</a:t>
            </a:r>
          </a:p>
          <a:p>
            <a:pPr lvl="1">
              <a:spcBef>
                <a:spcPts val="0"/>
              </a:spcBef>
            </a:pPr>
            <a:r>
              <a:rPr lang="en-US" sz="1800" dirty="0"/>
              <a:t>No DIO on DRP family</a:t>
            </a:r>
          </a:p>
          <a:p>
            <a:pPr lvl="1">
              <a:spcBef>
                <a:spcPts val="0"/>
              </a:spcBef>
            </a:pPr>
            <a:r>
              <a:rPr lang="en-US" sz="1800" dirty="0"/>
              <a:t>SATA SSDs supported in RKP only</a:t>
            </a:r>
          </a:p>
          <a:p>
            <a:pPr lvl="1">
              <a:spcBef>
                <a:spcPts val="0"/>
              </a:spcBef>
            </a:pPr>
            <a:r>
              <a:rPr lang="en-US" sz="1800" dirty="0"/>
              <a:t>RAID supported on RKP-C110 with Core i5 and i7 CPUs only</a:t>
            </a:r>
          </a:p>
          <a:p>
            <a:pPr>
              <a:spcBef>
                <a:spcPts val="0"/>
              </a:spcBef>
            </a:pPr>
            <a:r>
              <a:rPr lang="en-US" sz="2400" dirty="0"/>
              <a:t>The BIOS offers extensions to handle Moxa specific hardware features on top of regular ones</a:t>
            </a:r>
          </a:p>
        </p:txBody>
      </p:sp>
    </p:spTree>
    <p:extLst>
      <p:ext uri="{BB962C8B-B14F-4D97-AF65-F5344CB8AC3E}">
        <p14:creationId xmlns:p14="http://schemas.microsoft.com/office/powerpoint/2010/main" val="414451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EA70D-DA40-A430-1719-19EE14C85133}"/>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108E4022-EDDB-BB9A-55B1-47CCEFA1227E}"/>
              </a:ext>
            </a:extLst>
          </p:cNvPr>
          <p:cNvSpPr>
            <a:spLocks noGrp="1"/>
          </p:cNvSpPr>
          <p:nvPr>
            <p:ph type="title"/>
          </p:nvPr>
        </p:nvSpPr>
        <p:spPr/>
        <p:txBody>
          <a:bodyPr>
            <a:normAutofit/>
          </a:bodyPr>
          <a:lstStyle/>
          <a:p>
            <a:r>
              <a:rPr lang="en-US" altLang="zh-TW" sz="3600" dirty="0"/>
              <a:t>Summary: Windows, Linux, Drivers and Tools</a:t>
            </a:r>
          </a:p>
        </p:txBody>
      </p:sp>
      <p:sp>
        <p:nvSpPr>
          <p:cNvPr id="5" name="內容版面配置區 4">
            <a:extLst>
              <a:ext uri="{FF2B5EF4-FFF2-40B4-BE49-F238E27FC236}">
                <a16:creationId xmlns:a16="http://schemas.microsoft.com/office/drawing/2014/main" id="{169B30A2-D351-656E-2F32-6BCD3EE3F432}"/>
              </a:ext>
            </a:extLst>
          </p:cNvPr>
          <p:cNvSpPr>
            <a:spLocks noGrp="1"/>
          </p:cNvSpPr>
          <p:nvPr>
            <p:ph idx="1"/>
          </p:nvPr>
        </p:nvSpPr>
        <p:spPr/>
        <p:txBody>
          <a:bodyPr/>
          <a:lstStyle/>
          <a:p>
            <a:endParaRPr lang="en-US" altLang="zh-TW" dirty="0"/>
          </a:p>
          <a:p>
            <a:endParaRPr lang="zh-TW" altLang="en-US" dirty="0"/>
          </a:p>
        </p:txBody>
      </p:sp>
      <p:pic>
        <p:nvPicPr>
          <p:cNvPr id="2" name="Picture 1">
            <a:extLst>
              <a:ext uri="{FF2B5EF4-FFF2-40B4-BE49-F238E27FC236}">
                <a16:creationId xmlns:a16="http://schemas.microsoft.com/office/drawing/2014/main" id="{644A8879-73B3-CCAA-06BA-AA2E8ADE38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8607" y="274638"/>
            <a:ext cx="1083310" cy="1133697"/>
          </a:xfrm>
          <a:prstGeom prst="rect">
            <a:avLst/>
          </a:prstGeom>
        </p:spPr>
      </p:pic>
      <p:sp>
        <p:nvSpPr>
          <p:cNvPr id="3" name="Content Placeholder 7">
            <a:extLst>
              <a:ext uri="{FF2B5EF4-FFF2-40B4-BE49-F238E27FC236}">
                <a16:creationId xmlns:a16="http://schemas.microsoft.com/office/drawing/2014/main" id="{BE97D74E-2260-7F0D-5CE5-0FFD5D49A48C}"/>
              </a:ext>
            </a:extLst>
          </p:cNvPr>
          <p:cNvSpPr txBox="1">
            <a:spLocks/>
          </p:cNvSpPr>
          <p:nvPr/>
        </p:nvSpPr>
        <p:spPr>
          <a:xfrm>
            <a:off x="609599" y="1600201"/>
            <a:ext cx="11490961" cy="4525963"/>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spcBef>
                <a:spcPts val="0"/>
              </a:spcBef>
              <a:buNone/>
            </a:pPr>
            <a:r>
              <a:rPr lang="en-US" sz="2800" dirty="0"/>
              <a:t>Windows</a:t>
            </a:r>
          </a:p>
          <a:p>
            <a:pPr>
              <a:lnSpc>
                <a:spcPct val="120000"/>
              </a:lnSpc>
              <a:spcBef>
                <a:spcPts val="0"/>
              </a:spcBef>
            </a:pPr>
            <a:r>
              <a:rPr lang="en-US" sz="2800" dirty="0"/>
              <a:t>Licensing: PKEA or </a:t>
            </a:r>
            <a:r>
              <a:rPr lang="en-US" sz="2800" dirty="0" err="1"/>
              <a:t>ePKEA</a:t>
            </a:r>
            <a:r>
              <a:rPr lang="en-US" sz="2800" dirty="0"/>
              <a:t> – single or volume licensing</a:t>
            </a:r>
          </a:p>
          <a:p>
            <a:pPr>
              <a:lnSpc>
                <a:spcPct val="120000"/>
              </a:lnSpc>
              <a:spcBef>
                <a:spcPts val="0"/>
              </a:spcBef>
            </a:pPr>
            <a:r>
              <a:rPr lang="en-US" sz="2800" dirty="0"/>
              <a:t>Utilities:</a:t>
            </a:r>
          </a:p>
          <a:p>
            <a:pPr lvl="1">
              <a:lnSpc>
                <a:spcPct val="120000"/>
              </a:lnSpc>
              <a:spcBef>
                <a:spcPts val="0"/>
              </a:spcBef>
            </a:pPr>
            <a:r>
              <a:rPr lang="en-US" altLang="zh-TW" sz="2400" dirty="0" err="1"/>
              <a:t>SerialInterface</a:t>
            </a:r>
            <a:r>
              <a:rPr lang="en-US" altLang="zh-TW" sz="2400" dirty="0"/>
              <a:t> Utility</a:t>
            </a:r>
          </a:p>
          <a:p>
            <a:pPr lvl="1">
              <a:lnSpc>
                <a:spcPct val="120000"/>
              </a:lnSpc>
              <a:spcBef>
                <a:spcPts val="0"/>
              </a:spcBef>
            </a:pPr>
            <a:r>
              <a:rPr lang="en-US" altLang="zh-TW" sz="2400" dirty="0" err="1"/>
              <a:t>MoxaIOController</a:t>
            </a:r>
            <a:endParaRPr lang="en-US" altLang="zh-TW" sz="2400" dirty="0"/>
          </a:p>
          <a:p>
            <a:pPr lvl="1">
              <a:lnSpc>
                <a:spcPct val="120000"/>
              </a:lnSpc>
              <a:spcBef>
                <a:spcPts val="0"/>
              </a:spcBef>
            </a:pPr>
            <a:r>
              <a:rPr lang="en-US" sz="2400" dirty="0" err="1"/>
              <a:t>SortNetName</a:t>
            </a:r>
            <a:endParaRPr lang="en-US" sz="2400" dirty="0"/>
          </a:p>
          <a:p>
            <a:pPr lvl="1">
              <a:lnSpc>
                <a:spcPct val="120000"/>
              </a:lnSpc>
              <a:spcBef>
                <a:spcPts val="0"/>
              </a:spcBef>
            </a:pPr>
            <a:r>
              <a:rPr lang="en-US" sz="2400" dirty="0" err="1"/>
              <a:t>WindowsRecovery</a:t>
            </a:r>
            <a:endParaRPr lang="en-US" sz="2400" dirty="0"/>
          </a:p>
          <a:p>
            <a:pPr marL="0" indent="0">
              <a:lnSpc>
                <a:spcPct val="120000"/>
              </a:lnSpc>
              <a:spcBef>
                <a:spcPts val="0"/>
              </a:spcBef>
              <a:buNone/>
            </a:pPr>
            <a:r>
              <a:rPr lang="en-US" sz="2800" dirty="0"/>
              <a:t>Linux</a:t>
            </a:r>
          </a:p>
          <a:p>
            <a:pPr>
              <a:lnSpc>
                <a:spcPct val="120000"/>
              </a:lnSpc>
              <a:spcBef>
                <a:spcPts val="0"/>
              </a:spcBef>
            </a:pPr>
            <a:r>
              <a:rPr lang="en-US" sz="2800" dirty="0"/>
              <a:t>install.sh to install, uninstall and test SDK and utilities</a:t>
            </a:r>
          </a:p>
          <a:p>
            <a:pPr>
              <a:lnSpc>
                <a:spcPct val="120000"/>
              </a:lnSpc>
              <a:spcBef>
                <a:spcPts val="0"/>
              </a:spcBef>
            </a:pPr>
            <a:r>
              <a:rPr lang="en-US" sz="2800" dirty="0"/>
              <a:t>Utilities:</a:t>
            </a:r>
          </a:p>
          <a:p>
            <a:pPr lvl="1">
              <a:lnSpc>
                <a:spcPct val="120000"/>
              </a:lnSpc>
              <a:spcBef>
                <a:spcPts val="0"/>
              </a:spcBef>
            </a:pPr>
            <a:r>
              <a:rPr lang="en-US" sz="2400" dirty="0"/>
              <a:t>UART Control Utility: mx-</a:t>
            </a:r>
            <a:r>
              <a:rPr lang="en-US" sz="2400" dirty="0" err="1"/>
              <a:t>uart</a:t>
            </a:r>
            <a:r>
              <a:rPr lang="en-US" sz="2400" dirty="0"/>
              <a:t>-</a:t>
            </a:r>
            <a:r>
              <a:rPr lang="en-US" sz="2400" dirty="0" err="1"/>
              <a:t>ctl</a:t>
            </a:r>
            <a:endParaRPr lang="en-US" sz="2400" dirty="0"/>
          </a:p>
          <a:p>
            <a:pPr lvl="1">
              <a:lnSpc>
                <a:spcPct val="120000"/>
              </a:lnSpc>
              <a:spcBef>
                <a:spcPts val="0"/>
              </a:spcBef>
            </a:pPr>
            <a:r>
              <a:rPr lang="en-US" sz="2400" dirty="0"/>
              <a:t>DIO Control Utility: mx-</a:t>
            </a:r>
            <a:r>
              <a:rPr lang="en-US" sz="2400" dirty="0" err="1"/>
              <a:t>dio</a:t>
            </a:r>
            <a:r>
              <a:rPr lang="en-US" sz="2400" dirty="0"/>
              <a:t>-</a:t>
            </a:r>
            <a:r>
              <a:rPr lang="en-US" sz="2400" dirty="0" err="1"/>
              <a:t>ctl</a:t>
            </a:r>
            <a:endParaRPr lang="en-US" sz="2400" dirty="0"/>
          </a:p>
          <a:p>
            <a:pPr>
              <a:lnSpc>
                <a:spcPct val="120000"/>
              </a:lnSpc>
              <a:spcBef>
                <a:spcPts val="0"/>
              </a:spcBef>
            </a:pPr>
            <a:endParaRPr lang="en-US" sz="2800" dirty="0"/>
          </a:p>
          <a:p>
            <a:pPr>
              <a:lnSpc>
                <a:spcPct val="120000"/>
              </a:lnSpc>
              <a:spcBef>
                <a:spcPts val="0"/>
              </a:spcBef>
            </a:pPr>
            <a:endParaRPr lang="en-US" sz="2800" dirty="0"/>
          </a:p>
          <a:p>
            <a:pPr>
              <a:lnSpc>
                <a:spcPct val="150000"/>
              </a:lnSpc>
              <a:spcBef>
                <a:spcPts val="0"/>
              </a:spcBef>
            </a:pPr>
            <a:endParaRPr lang="en-US" dirty="0"/>
          </a:p>
          <a:p>
            <a:pPr>
              <a:lnSpc>
                <a:spcPct val="150000"/>
              </a:lnSpc>
              <a:spcBef>
                <a:spcPts val="0"/>
              </a:spcBef>
            </a:pPr>
            <a:endParaRPr lang="en-US" dirty="0"/>
          </a:p>
        </p:txBody>
      </p:sp>
    </p:spTree>
    <p:extLst>
      <p:ext uri="{BB962C8B-B14F-4D97-AF65-F5344CB8AC3E}">
        <p14:creationId xmlns:p14="http://schemas.microsoft.com/office/powerpoint/2010/main" val="91018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91981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47571-7AB1-6D3D-C163-1EA8D0F32DDF}"/>
              </a:ext>
            </a:extLst>
          </p:cNvPr>
          <p:cNvSpPr>
            <a:spLocks noGrp="1"/>
          </p:cNvSpPr>
          <p:nvPr>
            <p:ph type="title"/>
          </p:nvPr>
        </p:nvSpPr>
        <p:spPr/>
        <p:txBody>
          <a:bodyPr/>
          <a:lstStyle/>
          <a:p>
            <a:r>
              <a:rPr lang="en-US" dirty="0"/>
              <a:t>Backup Material</a:t>
            </a:r>
            <a:endParaRPr lang="LID4096" dirty="0"/>
          </a:p>
        </p:txBody>
      </p:sp>
      <p:sp>
        <p:nvSpPr>
          <p:cNvPr id="3" name="Text Placeholder 2">
            <a:extLst>
              <a:ext uri="{FF2B5EF4-FFF2-40B4-BE49-F238E27FC236}">
                <a16:creationId xmlns:a16="http://schemas.microsoft.com/office/drawing/2014/main" id="{13DAA7B9-C955-7BEC-AB33-483B75145EC7}"/>
              </a:ext>
            </a:extLst>
          </p:cNvPr>
          <p:cNvSpPr>
            <a:spLocks noGrp="1"/>
          </p:cNvSpPr>
          <p:nvPr>
            <p:ph type="body" idx="1"/>
          </p:nvPr>
        </p:nvSpPr>
        <p:spPr/>
        <p:txBody>
          <a:bodyPr/>
          <a:lstStyle/>
          <a:p>
            <a:r>
              <a:rPr lang="en-US" dirty="0"/>
              <a:t>Reference Information</a:t>
            </a:r>
            <a:endParaRPr lang="LID4096" dirty="0"/>
          </a:p>
        </p:txBody>
      </p:sp>
    </p:spTree>
    <p:extLst>
      <p:ext uri="{BB962C8B-B14F-4D97-AF65-F5344CB8AC3E}">
        <p14:creationId xmlns:p14="http://schemas.microsoft.com/office/powerpoint/2010/main" val="21345338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49A05-D228-AE69-E38A-7F53F3DC4146}"/>
              </a:ext>
            </a:extLst>
          </p:cNvPr>
          <p:cNvSpPr>
            <a:spLocks noGrp="1"/>
          </p:cNvSpPr>
          <p:nvPr>
            <p:ph type="title"/>
          </p:nvPr>
        </p:nvSpPr>
        <p:spPr/>
        <p:txBody>
          <a:bodyPr/>
          <a:lstStyle/>
          <a:p>
            <a:r>
              <a:rPr lang="en-US" dirty="0"/>
              <a:t>BIOS Setup</a:t>
            </a:r>
            <a:endParaRPr lang="LID4096" dirty="0"/>
          </a:p>
        </p:txBody>
      </p:sp>
      <p:sp>
        <p:nvSpPr>
          <p:cNvPr id="3" name="Text Placeholder 2">
            <a:extLst>
              <a:ext uri="{FF2B5EF4-FFF2-40B4-BE49-F238E27FC236}">
                <a16:creationId xmlns:a16="http://schemas.microsoft.com/office/drawing/2014/main" id="{1FCD3E53-490D-3BDF-709C-2EF9C50EC59E}"/>
              </a:ext>
            </a:extLst>
          </p:cNvPr>
          <p:cNvSpPr>
            <a:spLocks noGrp="1"/>
          </p:cNvSpPr>
          <p:nvPr>
            <p:ph type="body" idx="1"/>
          </p:nvPr>
        </p:nvSpPr>
        <p:spPr/>
        <p:txBody>
          <a:bodyPr/>
          <a:lstStyle/>
          <a:p>
            <a:r>
              <a:rPr lang="en-US" dirty="0"/>
              <a:t>Reference Information</a:t>
            </a:r>
            <a:endParaRPr lang="LID4096" dirty="0"/>
          </a:p>
        </p:txBody>
      </p:sp>
    </p:spTree>
    <p:extLst>
      <p:ext uri="{BB962C8B-B14F-4D97-AF65-F5344CB8AC3E}">
        <p14:creationId xmlns:p14="http://schemas.microsoft.com/office/powerpoint/2010/main" val="24457721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52A52-2975-CA0B-0790-5CE8FF4C5DB9}"/>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4AB1B4F0-7FB1-A976-4640-D4BCD18644D9}"/>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95ADCD11-8681-DCF0-F6DB-4B0524993456}"/>
              </a:ext>
            </a:extLst>
          </p:cNvPr>
          <p:cNvSpPr>
            <a:spLocks noGrp="1"/>
          </p:cNvSpPr>
          <p:nvPr>
            <p:ph type="title"/>
          </p:nvPr>
        </p:nvSpPr>
        <p:spPr/>
        <p:txBody>
          <a:bodyPr>
            <a:normAutofit/>
          </a:bodyPr>
          <a:lstStyle/>
          <a:p>
            <a:r>
              <a:rPr lang="en-US" altLang="zh-TW" sz="3600" dirty="0"/>
              <a:t>BIOS Setup Utility</a:t>
            </a:r>
          </a:p>
        </p:txBody>
      </p:sp>
      <p:grpSp>
        <p:nvGrpSpPr>
          <p:cNvPr id="2" name="群組 7">
            <a:extLst>
              <a:ext uri="{FF2B5EF4-FFF2-40B4-BE49-F238E27FC236}">
                <a16:creationId xmlns:a16="http://schemas.microsoft.com/office/drawing/2014/main" id="{39E45758-BCAC-CEDA-721F-75F5DF683757}"/>
              </a:ext>
            </a:extLst>
          </p:cNvPr>
          <p:cNvGrpSpPr/>
          <p:nvPr/>
        </p:nvGrpSpPr>
        <p:grpSpPr>
          <a:xfrm>
            <a:off x="1188720" y="1582749"/>
            <a:ext cx="9679806" cy="4182178"/>
            <a:chOff x="896666" y="1365552"/>
            <a:chExt cx="10972800" cy="4871680"/>
          </a:xfrm>
        </p:grpSpPr>
        <p:pic>
          <p:nvPicPr>
            <p:cNvPr id="3" name="圖片 6">
              <a:extLst>
                <a:ext uri="{FF2B5EF4-FFF2-40B4-BE49-F238E27FC236}">
                  <a16:creationId xmlns:a16="http://schemas.microsoft.com/office/drawing/2014/main" id="{D5D5A048-9FF7-0A7F-367F-2FD5C33DFF48}"/>
                </a:ext>
              </a:extLst>
            </p:cNvPr>
            <p:cNvPicPr>
              <a:picLocks noChangeAspect="1"/>
            </p:cNvPicPr>
            <p:nvPr/>
          </p:nvPicPr>
          <p:blipFill>
            <a:blip r:embed="rId3"/>
            <a:stretch>
              <a:fillRect/>
            </a:stretch>
          </p:blipFill>
          <p:spPr>
            <a:xfrm>
              <a:off x="896666" y="1385808"/>
              <a:ext cx="6466051" cy="4851424"/>
            </a:xfrm>
            <a:prstGeom prst="rect">
              <a:avLst/>
            </a:prstGeom>
          </p:spPr>
        </p:pic>
        <p:pic>
          <p:nvPicPr>
            <p:cNvPr id="6" name="圖片 4">
              <a:extLst>
                <a:ext uri="{FF2B5EF4-FFF2-40B4-BE49-F238E27FC236}">
                  <a16:creationId xmlns:a16="http://schemas.microsoft.com/office/drawing/2014/main" id="{D499FB9F-C950-F5EB-DA4A-DE1EEFADE703}"/>
                </a:ext>
              </a:extLst>
            </p:cNvPr>
            <p:cNvPicPr>
              <a:picLocks noChangeAspect="1"/>
            </p:cNvPicPr>
            <p:nvPr/>
          </p:nvPicPr>
          <p:blipFill>
            <a:blip r:embed="rId4"/>
            <a:stretch>
              <a:fillRect/>
            </a:stretch>
          </p:blipFill>
          <p:spPr>
            <a:xfrm>
              <a:off x="5243883" y="1365552"/>
              <a:ext cx="6625583" cy="4847422"/>
            </a:xfrm>
            <a:prstGeom prst="rect">
              <a:avLst/>
            </a:prstGeom>
          </p:spPr>
        </p:pic>
      </p:grpSp>
    </p:spTree>
    <p:extLst>
      <p:ext uri="{BB962C8B-B14F-4D97-AF65-F5344CB8AC3E}">
        <p14:creationId xmlns:p14="http://schemas.microsoft.com/office/powerpoint/2010/main" val="197317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E080EEF3-9245-F665-F448-C4DE99714196}"/>
              </a:ext>
            </a:extLst>
          </p:cNvPr>
          <p:cNvSpPr/>
          <p:nvPr/>
        </p:nvSpPr>
        <p:spPr>
          <a:xfrm rot="10800000">
            <a:off x="-2854" y="1439687"/>
            <a:ext cx="12191175" cy="4580112"/>
          </a:xfrm>
          <a:prstGeom prst="rect">
            <a:avLst/>
          </a:prstGeom>
          <a:gradFill>
            <a:gsLst>
              <a:gs pos="0">
                <a:schemeClr val="tx2">
                  <a:alpha val="15746"/>
                </a:schemeClr>
              </a:gs>
              <a:gs pos="100000">
                <a:schemeClr val="tx2">
                  <a:alpha val="4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1219170">
              <a:defRPr/>
            </a:pPr>
            <a:endParaRPr kumimoji="1" lang="zh-TW" altLang="en-US" sz="2489">
              <a:solidFill>
                <a:srgbClr val="FFFFFF"/>
              </a:solidFill>
              <a:latin typeface="Arial"/>
              <a:ea typeface="微軟正黑體"/>
            </a:endParaRPr>
          </a:p>
        </p:txBody>
      </p:sp>
      <p:sp>
        <p:nvSpPr>
          <p:cNvPr id="3" name="標題 2">
            <a:extLst>
              <a:ext uri="{FF2B5EF4-FFF2-40B4-BE49-F238E27FC236}">
                <a16:creationId xmlns:a16="http://schemas.microsoft.com/office/drawing/2014/main" id="{4E3F9F35-E2D2-6910-663D-7BF5652FB9EE}"/>
              </a:ext>
            </a:extLst>
          </p:cNvPr>
          <p:cNvSpPr>
            <a:spLocks noGrp="1"/>
          </p:cNvSpPr>
          <p:nvPr>
            <p:ph type="title"/>
          </p:nvPr>
        </p:nvSpPr>
        <p:spPr/>
        <p:txBody>
          <a:bodyPr/>
          <a:lstStyle/>
          <a:p>
            <a:r>
              <a:rPr lang="en-US" altLang="zh-TW" dirty="0"/>
              <a:t>Extension Interfaces – Variations for a Product</a:t>
            </a:r>
            <a:endParaRPr lang="zh-TW" altLang="en-US" dirty="0"/>
          </a:p>
        </p:txBody>
      </p:sp>
      <p:pic>
        <p:nvPicPr>
          <p:cNvPr id="4" name="圖片 3" descr="一張含有 電子產品, 螢幕擷取畫面, 文字 的圖片&#10;&#10;自動產生的描述">
            <a:extLst>
              <a:ext uri="{FF2B5EF4-FFF2-40B4-BE49-F238E27FC236}">
                <a16:creationId xmlns:a16="http://schemas.microsoft.com/office/drawing/2014/main" id="{A5AF2B3D-3FCD-E7AB-7990-FAE4E29752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825" y="1220755"/>
            <a:ext cx="4740669" cy="4740669"/>
          </a:xfrm>
          <a:prstGeom prst="rect">
            <a:avLst/>
          </a:prstGeom>
        </p:spPr>
      </p:pic>
      <p:pic>
        <p:nvPicPr>
          <p:cNvPr id="5" name="圖片 4" descr="一張含有 電子產品, 螢幕擷取畫面, 控制 的圖片&#10;&#10;自動產生的描述">
            <a:extLst>
              <a:ext uri="{FF2B5EF4-FFF2-40B4-BE49-F238E27FC236}">
                <a16:creationId xmlns:a16="http://schemas.microsoft.com/office/drawing/2014/main" id="{3DDE69DB-690F-6D8F-3182-18463CC8461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1948" y="1220755"/>
            <a:ext cx="4740669" cy="4740669"/>
          </a:xfrm>
          <a:prstGeom prst="rect">
            <a:avLst/>
          </a:prstGeom>
        </p:spPr>
      </p:pic>
      <p:pic>
        <p:nvPicPr>
          <p:cNvPr id="6" name="圖片 5" descr="一張含有 電子產品, 螢幕擷取畫面 的圖片&#10;&#10;自動產生的描述">
            <a:extLst>
              <a:ext uri="{FF2B5EF4-FFF2-40B4-BE49-F238E27FC236}">
                <a16:creationId xmlns:a16="http://schemas.microsoft.com/office/drawing/2014/main" id="{F6CFE08A-AA14-309A-E956-8938D5C5EF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05860" y="1220755"/>
            <a:ext cx="4740669" cy="4740669"/>
          </a:xfrm>
          <a:prstGeom prst="rect">
            <a:avLst/>
          </a:prstGeom>
        </p:spPr>
      </p:pic>
      <p:pic>
        <p:nvPicPr>
          <p:cNvPr id="7" name="圖片 6" descr="一張含有 電子產品, 螢幕擷取畫面, 文字, 控制 的圖片&#10;&#10;自動產生的描述">
            <a:extLst>
              <a:ext uri="{FF2B5EF4-FFF2-40B4-BE49-F238E27FC236}">
                <a16:creationId xmlns:a16="http://schemas.microsoft.com/office/drawing/2014/main" id="{1B9FEA3C-68AA-CF12-A0B3-30B89213346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59120" y="1279131"/>
            <a:ext cx="4740669" cy="4740669"/>
          </a:xfrm>
          <a:prstGeom prst="rect">
            <a:avLst/>
          </a:prstGeom>
        </p:spPr>
      </p:pic>
    </p:spTree>
    <p:extLst>
      <p:ext uri="{BB962C8B-B14F-4D97-AF65-F5344CB8AC3E}">
        <p14:creationId xmlns:p14="http://schemas.microsoft.com/office/powerpoint/2010/main" val="392418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D7F62-4C74-D4DE-E489-44796D8CC3A1}"/>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6A325189-F2B2-613E-A22D-9324C35AD84D}"/>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49E271EA-4C81-749D-E554-492966EF10FD}"/>
              </a:ext>
            </a:extLst>
          </p:cNvPr>
          <p:cNvSpPr>
            <a:spLocks noGrp="1"/>
          </p:cNvSpPr>
          <p:nvPr>
            <p:ph type="title"/>
          </p:nvPr>
        </p:nvSpPr>
        <p:spPr/>
        <p:txBody>
          <a:bodyPr>
            <a:normAutofit/>
          </a:bodyPr>
          <a:lstStyle/>
          <a:p>
            <a:r>
              <a:rPr lang="en-US" altLang="zh-TW" sz="3600" dirty="0"/>
              <a:t>BIOS Setup Utility: Main</a:t>
            </a:r>
          </a:p>
        </p:txBody>
      </p:sp>
      <p:sp>
        <p:nvSpPr>
          <p:cNvPr id="7" name="內容版面配置區 2">
            <a:extLst>
              <a:ext uri="{FF2B5EF4-FFF2-40B4-BE49-F238E27FC236}">
                <a16:creationId xmlns:a16="http://schemas.microsoft.com/office/drawing/2014/main" id="{44C57754-3814-F1D4-73F3-114C9A2DDAD3}"/>
              </a:ext>
            </a:extLst>
          </p:cNvPr>
          <p:cNvSpPr txBox="1">
            <a:spLocks/>
          </p:cNvSpPr>
          <p:nvPr/>
        </p:nvSpPr>
        <p:spPr>
          <a:xfrm>
            <a:off x="609600" y="1600201"/>
            <a:ext cx="10972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TW" dirty="0"/>
              <a:t>Model name</a:t>
            </a:r>
          </a:p>
          <a:p>
            <a:r>
              <a:rPr lang="en-US" altLang="zh-TW" dirty="0"/>
              <a:t>BIOS version</a:t>
            </a:r>
          </a:p>
          <a:p>
            <a:r>
              <a:rPr lang="en-US" altLang="zh-TW" dirty="0"/>
              <a:t>Component information</a:t>
            </a:r>
          </a:p>
          <a:p>
            <a:pPr lvl="1"/>
            <a:r>
              <a:rPr lang="en-US" altLang="zh-TW" dirty="0"/>
              <a:t>CPU</a:t>
            </a:r>
          </a:p>
          <a:p>
            <a:pPr lvl="1"/>
            <a:r>
              <a:rPr lang="en-US" altLang="zh-TW" dirty="0"/>
              <a:t>Memory</a:t>
            </a:r>
          </a:p>
          <a:p>
            <a:r>
              <a:rPr lang="en-US" altLang="zh-TW" dirty="0"/>
              <a:t>System Time &amp; Date</a:t>
            </a:r>
            <a:endParaRPr lang="zh-TW" altLang="en-US" dirty="0"/>
          </a:p>
        </p:txBody>
      </p:sp>
      <p:pic>
        <p:nvPicPr>
          <p:cNvPr id="8" name="圖片 7">
            <a:extLst>
              <a:ext uri="{FF2B5EF4-FFF2-40B4-BE49-F238E27FC236}">
                <a16:creationId xmlns:a16="http://schemas.microsoft.com/office/drawing/2014/main" id="{A8862FBA-FF1D-6DB8-62CF-8BBDC2DA2A0F}"/>
              </a:ext>
            </a:extLst>
          </p:cNvPr>
          <p:cNvPicPr>
            <a:picLocks noChangeAspect="1"/>
          </p:cNvPicPr>
          <p:nvPr/>
        </p:nvPicPr>
        <p:blipFill>
          <a:blip r:embed="rId3"/>
          <a:stretch>
            <a:fillRect/>
          </a:stretch>
        </p:blipFill>
        <p:spPr>
          <a:xfrm>
            <a:off x="5196521" y="1223070"/>
            <a:ext cx="6385879" cy="4791272"/>
          </a:xfrm>
          <a:prstGeom prst="rect">
            <a:avLst/>
          </a:prstGeom>
        </p:spPr>
      </p:pic>
    </p:spTree>
    <p:extLst>
      <p:ext uri="{BB962C8B-B14F-4D97-AF65-F5344CB8AC3E}">
        <p14:creationId xmlns:p14="http://schemas.microsoft.com/office/powerpoint/2010/main" val="19993425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E3AB5-7CA7-B7B7-897B-DC80182B53A1}"/>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F57A320A-54AA-FD11-82B1-47B8440240C8}"/>
              </a:ext>
            </a:extLst>
          </p:cNvPr>
          <p:cNvSpPr>
            <a:spLocks noGrp="1"/>
          </p:cNvSpPr>
          <p:nvPr>
            <p:ph type="title"/>
          </p:nvPr>
        </p:nvSpPr>
        <p:spPr/>
        <p:txBody>
          <a:bodyPr>
            <a:normAutofit/>
          </a:bodyPr>
          <a:lstStyle/>
          <a:p>
            <a:r>
              <a:rPr lang="en-US" altLang="zh-TW" sz="3600" dirty="0"/>
              <a:t>BIOS Setup Utility: Chipset Configuration</a:t>
            </a:r>
          </a:p>
        </p:txBody>
      </p:sp>
      <p:pic>
        <p:nvPicPr>
          <p:cNvPr id="2" name="圖片 7">
            <a:extLst>
              <a:ext uri="{FF2B5EF4-FFF2-40B4-BE49-F238E27FC236}">
                <a16:creationId xmlns:a16="http://schemas.microsoft.com/office/drawing/2014/main" id="{12E0C1C8-37E0-C2CC-73F1-6FB9AE884ADC}"/>
              </a:ext>
            </a:extLst>
          </p:cNvPr>
          <p:cNvPicPr>
            <a:picLocks noChangeAspect="1"/>
          </p:cNvPicPr>
          <p:nvPr/>
        </p:nvPicPr>
        <p:blipFill>
          <a:blip r:embed="rId3"/>
          <a:stretch>
            <a:fillRect/>
          </a:stretch>
        </p:blipFill>
        <p:spPr>
          <a:xfrm>
            <a:off x="5246852" y="1268488"/>
            <a:ext cx="6335548" cy="4751661"/>
          </a:xfrm>
          <a:prstGeom prst="rect">
            <a:avLst/>
          </a:prstGeom>
        </p:spPr>
      </p:pic>
      <p:sp>
        <p:nvSpPr>
          <p:cNvPr id="11" name="內容版面配置區 2">
            <a:extLst>
              <a:ext uri="{FF2B5EF4-FFF2-40B4-BE49-F238E27FC236}">
                <a16:creationId xmlns:a16="http://schemas.microsoft.com/office/drawing/2014/main" id="{4B8965F7-D9AF-8EB5-7C8C-3FBF6C62C30C}"/>
              </a:ext>
            </a:extLst>
          </p:cNvPr>
          <p:cNvSpPr>
            <a:spLocks noGrp="1"/>
          </p:cNvSpPr>
          <p:nvPr>
            <p:ph idx="1"/>
          </p:nvPr>
        </p:nvSpPr>
        <p:spPr>
          <a:xfrm>
            <a:off x="609600" y="1494186"/>
            <a:ext cx="4886325" cy="4525963"/>
          </a:xfrm>
        </p:spPr>
        <p:txBody>
          <a:bodyPr>
            <a:normAutofit/>
          </a:bodyPr>
          <a:lstStyle/>
          <a:p>
            <a:r>
              <a:rPr lang="en-US" altLang="zh-TW" sz="2000" dirty="0"/>
              <a:t>Power ON after Power Failure</a:t>
            </a:r>
          </a:p>
          <a:p>
            <a:pPr lvl="1"/>
            <a:r>
              <a:rPr lang="en-US" altLang="zh-TW" sz="1800" dirty="0"/>
              <a:t>ON (default)</a:t>
            </a:r>
          </a:p>
          <a:p>
            <a:pPr lvl="1"/>
            <a:r>
              <a:rPr lang="en-US" altLang="zh-TW" sz="1800" dirty="0"/>
              <a:t>OFF</a:t>
            </a:r>
          </a:p>
          <a:p>
            <a:pPr lvl="1"/>
            <a:r>
              <a:rPr lang="en-US" altLang="zh-TW" sz="1800" dirty="0"/>
              <a:t>Last State</a:t>
            </a:r>
          </a:p>
          <a:p>
            <a:r>
              <a:rPr lang="en-US" altLang="zh-TW" sz="2000" dirty="0"/>
              <a:t>Load default after cleaning RTC Battery</a:t>
            </a:r>
          </a:p>
          <a:p>
            <a:pPr lvl="1"/>
            <a:r>
              <a:rPr lang="en-US" altLang="zh-TW" sz="1800" dirty="0"/>
              <a:t>Enable(default) / Disable</a:t>
            </a:r>
          </a:p>
          <a:p>
            <a:r>
              <a:rPr lang="en-US" altLang="zh-TW" sz="2000" dirty="0"/>
              <a:t>DO configuration</a:t>
            </a:r>
          </a:p>
          <a:p>
            <a:pPr lvl="1"/>
            <a:r>
              <a:rPr lang="en-US" altLang="zh-TW" sz="1800" dirty="0"/>
              <a:t>High (Default)</a:t>
            </a:r>
          </a:p>
          <a:p>
            <a:pPr lvl="1"/>
            <a:r>
              <a:rPr lang="en-US" altLang="zh-TW" sz="1800" dirty="0"/>
              <a:t>Low</a:t>
            </a:r>
            <a:endParaRPr lang="zh-TW" altLang="en-US" sz="1800" dirty="0"/>
          </a:p>
        </p:txBody>
      </p:sp>
    </p:spTree>
    <p:extLst>
      <p:ext uri="{BB962C8B-B14F-4D97-AF65-F5344CB8AC3E}">
        <p14:creationId xmlns:p14="http://schemas.microsoft.com/office/powerpoint/2010/main" val="17561975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61444-7B53-B21F-066A-45821DB9B9DB}"/>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0F12CD1D-8BF4-2915-4A70-2282C2AB350D}"/>
              </a:ext>
            </a:extLst>
          </p:cNvPr>
          <p:cNvSpPr>
            <a:spLocks noGrp="1"/>
          </p:cNvSpPr>
          <p:nvPr>
            <p:ph type="title"/>
          </p:nvPr>
        </p:nvSpPr>
        <p:spPr/>
        <p:txBody>
          <a:bodyPr>
            <a:normAutofit/>
          </a:bodyPr>
          <a:lstStyle/>
          <a:p>
            <a:r>
              <a:rPr lang="en-US" altLang="zh-TW" sz="3600" dirty="0"/>
              <a:t>BIOS Setup Utility: Super IO (SIO IT8786E)</a:t>
            </a:r>
          </a:p>
        </p:txBody>
      </p:sp>
      <p:pic>
        <p:nvPicPr>
          <p:cNvPr id="3" name="圖片 9">
            <a:extLst>
              <a:ext uri="{FF2B5EF4-FFF2-40B4-BE49-F238E27FC236}">
                <a16:creationId xmlns:a16="http://schemas.microsoft.com/office/drawing/2014/main" id="{9D8F531D-76CB-AD0D-8E34-A30360C622BC}"/>
              </a:ext>
            </a:extLst>
          </p:cNvPr>
          <p:cNvPicPr>
            <a:picLocks noChangeAspect="1"/>
          </p:cNvPicPr>
          <p:nvPr/>
        </p:nvPicPr>
        <p:blipFill>
          <a:blip r:embed="rId3"/>
          <a:stretch>
            <a:fillRect/>
          </a:stretch>
        </p:blipFill>
        <p:spPr>
          <a:xfrm>
            <a:off x="5229727" y="1417638"/>
            <a:ext cx="5834546" cy="4391300"/>
          </a:xfrm>
          <a:prstGeom prst="rect">
            <a:avLst/>
          </a:prstGeom>
        </p:spPr>
      </p:pic>
      <p:pic>
        <p:nvPicPr>
          <p:cNvPr id="7" name="圖片 7">
            <a:extLst>
              <a:ext uri="{FF2B5EF4-FFF2-40B4-BE49-F238E27FC236}">
                <a16:creationId xmlns:a16="http://schemas.microsoft.com/office/drawing/2014/main" id="{D120A3F4-882C-BB60-ED90-15FADF59C6A2}"/>
              </a:ext>
            </a:extLst>
          </p:cNvPr>
          <p:cNvPicPr>
            <a:picLocks noGrp="1" noChangeAspect="1"/>
          </p:cNvPicPr>
          <p:nvPr>
            <p:ph idx="1"/>
          </p:nvPr>
        </p:nvPicPr>
        <p:blipFill rotWithShape="1">
          <a:blip r:embed="rId4"/>
          <a:srcRect l="9824" r="14515"/>
          <a:stretch/>
        </p:blipFill>
        <p:spPr>
          <a:xfrm>
            <a:off x="279459" y="1995178"/>
            <a:ext cx="4914976" cy="3524250"/>
          </a:xfrm>
          <a:prstGeom prst="rect">
            <a:avLst/>
          </a:prstGeom>
        </p:spPr>
      </p:pic>
    </p:spTree>
    <p:extLst>
      <p:ext uri="{BB962C8B-B14F-4D97-AF65-F5344CB8AC3E}">
        <p14:creationId xmlns:p14="http://schemas.microsoft.com/office/powerpoint/2010/main" val="19192657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D1EFE-A374-E129-75E0-CEF07D5A9F18}"/>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2470544A-1CD5-BD8F-06B9-7B325F4D5531}"/>
              </a:ext>
            </a:extLst>
          </p:cNvPr>
          <p:cNvSpPr>
            <a:spLocks noGrp="1"/>
          </p:cNvSpPr>
          <p:nvPr>
            <p:ph type="title"/>
          </p:nvPr>
        </p:nvSpPr>
        <p:spPr/>
        <p:txBody>
          <a:bodyPr>
            <a:normAutofit/>
          </a:bodyPr>
          <a:lstStyle/>
          <a:p>
            <a:r>
              <a:rPr lang="en-US" altLang="zh-TW" sz="3600" dirty="0"/>
              <a:t>BIOS Setup Utility : Super IO (SIO IT8786E)</a:t>
            </a:r>
            <a:endParaRPr lang="en-US" altLang="zh-TW" sz="2800" dirty="0"/>
          </a:p>
        </p:txBody>
      </p:sp>
      <p:pic>
        <p:nvPicPr>
          <p:cNvPr id="6" name="圖片 7">
            <a:extLst>
              <a:ext uri="{FF2B5EF4-FFF2-40B4-BE49-F238E27FC236}">
                <a16:creationId xmlns:a16="http://schemas.microsoft.com/office/drawing/2014/main" id="{DC5F6049-5172-683F-6898-3D8F8DBAC438}"/>
              </a:ext>
            </a:extLst>
          </p:cNvPr>
          <p:cNvPicPr>
            <a:picLocks noChangeAspect="1"/>
          </p:cNvPicPr>
          <p:nvPr/>
        </p:nvPicPr>
        <p:blipFill>
          <a:blip r:embed="rId3"/>
          <a:stretch>
            <a:fillRect/>
          </a:stretch>
        </p:blipFill>
        <p:spPr>
          <a:xfrm>
            <a:off x="5548614" y="1241502"/>
            <a:ext cx="6510338" cy="4884662"/>
          </a:xfrm>
          <a:prstGeom prst="rect">
            <a:avLst/>
          </a:prstGeom>
        </p:spPr>
      </p:pic>
      <p:pic>
        <p:nvPicPr>
          <p:cNvPr id="10" name="圖片 9">
            <a:extLst>
              <a:ext uri="{FF2B5EF4-FFF2-40B4-BE49-F238E27FC236}">
                <a16:creationId xmlns:a16="http://schemas.microsoft.com/office/drawing/2014/main" id="{8834004A-6641-B056-5C4E-AE346276F71A}"/>
              </a:ext>
            </a:extLst>
          </p:cNvPr>
          <p:cNvPicPr>
            <a:picLocks noChangeAspect="1"/>
          </p:cNvPicPr>
          <p:nvPr/>
        </p:nvPicPr>
        <p:blipFill>
          <a:blip r:embed="rId4"/>
          <a:stretch>
            <a:fillRect/>
          </a:stretch>
        </p:blipFill>
        <p:spPr>
          <a:xfrm>
            <a:off x="5546825" y="3211200"/>
            <a:ext cx="6510338" cy="1209534"/>
          </a:xfrm>
          <a:prstGeom prst="rect">
            <a:avLst/>
          </a:prstGeom>
        </p:spPr>
      </p:pic>
      <p:sp>
        <p:nvSpPr>
          <p:cNvPr id="13" name="內容版面配置區 2">
            <a:extLst>
              <a:ext uri="{FF2B5EF4-FFF2-40B4-BE49-F238E27FC236}">
                <a16:creationId xmlns:a16="http://schemas.microsoft.com/office/drawing/2014/main" id="{F863B22F-AFA0-EE48-4A8E-7A9A99BCE2C9}"/>
              </a:ext>
            </a:extLst>
          </p:cNvPr>
          <p:cNvSpPr>
            <a:spLocks noGrp="1"/>
          </p:cNvSpPr>
          <p:nvPr>
            <p:ph idx="1"/>
          </p:nvPr>
        </p:nvSpPr>
        <p:spPr>
          <a:xfrm>
            <a:off x="609600" y="2719136"/>
            <a:ext cx="10972800" cy="3864226"/>
          </a:xfrm>
        </p:spPr>
        <p:txBody>
          <a:bodyPr/>
          <a:lstStyle/>
          <a:p>
            <a:r>
              <a:rPr lang="en-US" altLang="zh-TW" dirty="0"/>
              <a:t>UART port on main board</a:t>
            </a:r>
          </a:p>
          <a:p>
            <a:pPr lvl="1"/>
            <a:r>
              <a:rPr lang="en-US" altLang="zh-TW" sz="2000" dirty="0"/>
              <a:t>Enable/Disable</a:t>
            </a:r>
          </a:p>
          <a:p>
            <a:pPr lvl="1"/>
            <a:r>
              <a:rPr lang="en-US" altLang="zh-TW" sz="2000" dirty="0"/>
              <a:t>UART Mode: RS232/422/485(2W)</a:t>
            </a:r>
          </a:p>
          <a:p>
            <a:endParaRPr lang="zh-TW" altLang="en-US" dirty="0"/>
          </a:p>
        </p:txBody>
      </p:sp>
      <p:sp>
        <p:nvSpPr>
          <p:cNvPr id="15" name="TextBox 14">
            <a:extLst>
              <a:ext uri="{FF2B5EF4-FFF2-40B4-BE49-F238E27FC236}">
                <a16:creationId xmlns:a16="http://schemas.microsoft.com/office/drawing/2014/main" id="{DA8B1D25-D156-706E-123D-70A8954B320E}"/>
              </a:ext>
            </a:extLst>
          </p:cNvPr>
          <p:cNvSpPr txBox="1"/>
          <p:nvPr/>
        </p:nvSpPr>
        <p:spPr>
          <a:xfrm>
            <a:off x="609600" y="1196274"/>
            <a:ext cx="4588042" cy="954107"/>
          </a:xfrm>
          <a:prstGeom prst="rect">
            <a:avLst/>
          </a:prstGeom>
          <a:noFill/>
        </p:spPr>
        <p:txBody>
          <a:bodyPr wrap="square">
            <a:spAutoFit/>
          </a:bodyPr>
          <a:lstStyle/>
          <a:p>
            <a:r>
              <a:rPr lang="en-US" altLang="zh-TW" sz="2800" b="1" dirty="0">
                <a:solidFill>
                  <a:srgbClr val="008787"/>
                </a:solidFill>
              </a:rPr>
              <a:t>UART Configuration (serial ports)</a:t>
            </a:r>
            <a:endParaRPr lang="en-DE" sz="2800" b="1" dirty="0">
              <a:solidFill>
                <a:srgbClr val="008787"/>
              </a:solidFill>
            </a:endParaRPr>
          </a:p>
        </p:txBody>
      </p:sp>
    </p:spTree>
    <p:extLst>
      <p:ext uri="{BB962C8B-B14F-4D97-AF65-F5344CB8AC3E}">
        <p14:creationId xmlns:p14="http://schemas.microsoft.com/office/powerpoint/2010/main" val="6257786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FD9FA-B90F-1FB5-100E-53FBCCA28D01}"/>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C4B226EA-85B3-D13B-0F83-F67ABCB1473E}"/>
              </a:ext>
            </a:extLst>
          </p:cNvPr>
          <p:cNvSpPr>
            <a:spLocks noGrp="1"/>
          </p:cNvSpPr>
          <p:nvPr>
            <p:ph type="title"/>
          </p:nvPr>
        </p:nvSpPr>
        <p:spPr/>
        <p:txBody>
          <a:bodyPr>
            <a:normAutofit/>
          </a:bodyPr>
          <a:lstStyle/>
          <a:p>
            <a:r>
              <a:rPr lang="en-US" altLang="zh-TW" sz="3600" dirty="0"/>
              <a:t>BIOS Setup Utility: Super IO (SIO IT8786E)</a:t>
            </a:r>
            <a:endParaRPr lang="en-US" altLang="zh-TW" sz="2800" dirty="0"/>
          </a:p>
        </p:txBody>
      </p:sp>
      <p:pic>
        <p:nvPicPr>
          <p:cNvPr id="8" name="圖片 11">
            <a:extLst>
              <a:ext uri="{FF2B5EF4-FFF2-40B4-BE49-F238E27FC236}">
                <a16:creationId xmlns:a16="http://schemas.microsoft.com/office/drawing/2014/main" id="{728ACA31-0776-D88F-7EB9-851DE7423FC3}"/>
              </a:ext>
            </a:extLst>
          </p:cNvPr>
          <p:cNvPicPr>
            <a:picLocks noChangeAspect="1"/>
          </p:cNvPicPr>
          <p:nvPr/>
        </p:nvPicPr>
        <p:blipFill>
          <a:blip r:embed="rId3"/>
          <a:stretch>
            <a:fillRect/>
          </a:stretch>
        </p:blipFill>
        <p:spPr>
          <a:xfrm>
            <a:off x="5546825" y="2107932"/>
            <a:ext cx="5579979" cy="2314658"/>
          </a:xfrm>
          <a:prstGeom prst="rect">
            <a:avLst/>
          </a:prstGeom>
        </p:spPr>
      </p:pic>
      <p:sp>
        <p:nvSpPr>
          <p:cNvPr id="13" name="內容版面配置區 2">
            <a:extLst>
              <a:ext uri="{FF2B5EF4-FFF2-40B4-BE49-F238E27FC236}">
                <a16:creationId xmlns:a16="http://schemas.microsoft.com/office/drawing/2014/main" id="{6F313EFC-E7D3-A16F-9B86-8608BA84C8D6}"/>
              </a:ext>
            </a:extLst>
          </p:cNvPr>
          <p:cNvSpPr>
            <a:spLocks noGrp="1"/>
          </p:cNvSpPr>
          <p:nvPr>
            <p:ph idx="1"/>
          </p:nvPr>
        </p:nvSpPr>
        <p:spPr>
          <a:xfrm>
            <a:off x="609600" y="2646947"/>
            <a:ext cx="10972800" cy="3936415"/>
          </a:xfrm>
        </p:spPr>
        <p:txBody>
          <a:bodyPr/>
          <a:lstStyle/>
          <a:p>
            <a:r>
              <a:rPr lang="en-US" altLang="zh-TW" dirty="0"/>
              <a:t>Hardware Monitor</a:t>
            </a:r>
          </a:p>
          <a:p>
            <a:pPr lvl="1"/>
            <a:r>
              <a:rPr lang="en-US" altLang="zh-TW" dirty="0"/>
              <a:t>Voltage level</a:t>
            </a:r>
          </a:p>
          <a:p>
            <a:pPr lvl="1"/>
            <a:r>
              <a:rPr lang="en-US" altLang="zh-TW" dirty="0"/>
              <a:t>Temperature </a:t>
            </a:r>
          </a:p>
          <a:p>
            <a:endParaRPr lang="zh-TW" altLang="en-US" dirty="0"/>
          </a:p>
        </p:txBody>
      </p:sp>
    </p:spTree>
    <p:extLst>
      <p:ext uri="{BB962C8B-B14F-4D97-AF65-F5344CB8AC3E}">
        <p14:creationId xmlns:p14="http://schemas.microsoft.com/office/powerpoint/2010/main" val="40715982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FECEE-D2BD-6FA5-C71F-0FB4FD3AF699}"/>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65CD3EEF-99C1-C900-2E0F-C61A379A3284}"/>
              </a:ext>
            </a:extLst>
          </p:cNvPr>
          <p:cNvSpPr>
            <a:spLocks noGrp="1"/>
          </p:cNvSpPr>
          <p:nvPr>
            <p:ph type="title"/>
          </p:nvPr>
        </p:nvSpPr>
        <p:spPr/>
        <p:txBody>
          <a:bodyPr>
            <a:normAutofit/>
          </a:bodyPr>
          <a:lstStyle/>
          <a:p>
            <a:r>
              <a:rPr lang="en-US" altLang="zh-TW" sz="3600" dirty="0"/>
              <a:t>BIOS Boot Menu</a:t>
            </a:r>
            <a:endParaRPr lang="en-US" altLang="zh-TW" sz="2800" dirty="0"/>
          </a:p>
        </p:txBody>
      </p:sp>
      <p:pic>
        <p:nvPicPr>
          <p:cNvPr id="5" name="圖片 3" descr="一張含有 文字, 螢幕擷取畫面, 軟體, 陳列 的圖片&#10;&#10;自動產生的描述">
            <a:extLst>
              <a:ext uri="{FF2B5EF4-FFF2-40B4-BE49-F238E27FC236}">
                <a16:creationId xmlns:a16="http://schemas.microsoft.com/office/drawing/2014/main" id="{40B14BCA-5ABA-7627-72AE-3581D5DB94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9067" y="1412776"/>
            <a:ext cx="6292850" cy="472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內容版面配置區 2">
            <a:extLst>
              <a:ext uri="{FF2B5EF4-FFF2-40B4-BE49-F238E27FC236}">
                <a16:creationId xmlns:a16="http://schemas.microsoft.com/office/drawing/2014/main" id="{CC4E81CA-B02A-FFFE-8C21-696CA54826E9}"/>
              </a:ext>
            </a:extLst>
          </p:cNvPr>
          <p:cNvSpPr txBox="1">
            <a:spLocks/>
          </p:cNvSpPr>
          <p:nvPr/>
        </p:nvSpPr>
        <p:spPr>
          <a:xfrm>
            <a:off x="609600" y="1610909"/>
            <a:ext cx="4854576"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TW" dirty="0"/>
              <a:t>UEFI benefits</a:t>
            </a:r>
          </a:p>
          <a:p>
            <a:pPr lvl="1"/>
            <a:r>
              <a:rPr lang="en-US" altLang="zh-TW" dirty="0"/>
              <a:t>Enhance boot and overall computer speed</a:t>
            </a:r>
          </a:p>
          <a:p>
            <a:pPr lvl="1"/>
            <a:r>
              <a:rPr lang="en-US" altLang="zh-TW" dirty="0"/>
              <a:t>Secure Boot functionality</a:t>
            </a:r>
          </a:p>
          <a:p>
            <a:pPr lvl="1"/>
            <a:endParaRPr lang="en-US" altLang="zh-TW" dirty="0"/>
          </a:p>
        </p:txBody>
      </p:sp>
      <p:pic>
        <p:nvPicPr>
          <p:cNvPr id="9" name="內容版面配置區 10">
            <a:extLst>
              <a:ext uri="{FF2B5EF4-FFF2-40B4-BE49-F238E27FC236}">
                <a16:creationId xmlns:a16="http://schemas.microsoft.com/office/drawing/2014/main" id="{4AE1093E-23F5-C3F1-F1D7-94CD56EAA33B}"/>
              </a:ext>
            </a:extLst>
          </p:cNvPr>
          <p:cNvPicPr>
            <a:picLocks noChangeAspect="1"/>
          </p:cNvPicPr>
          <p:nvPr/>
        </p:nvPicPr>
        <p:blipFill>
          <a:blip r:embed="rId4"/>
          <a:stretch>
            <a:fillRect/>
          </a:stretch>
        </p:blipFill>
        <p:spPr>
          <a:xfrm>
            <a:off x="111009" y="5426785"/>
            <a:ext cx="706518" cy="706518"/>
          </a:xfrm>
          <a:prstGeom prst="rect">
            <a:avLst/>
          </a:prstGeom>
        </p:spPr>
      </p:pic>
      <p:sp>
        <p:nvSpPr>
          <p:cNvPr id="10" name="文字方塊 11">
            <a:extLst>
              <a:ext uri="{FF2B5EF4-FFF2-40B4-BE49-F238E27FC236}">
                <a16:creationId xmlns:a16="http://schemas.microsoft.com/office/drawing/2014/main" id="{58FB3C0B-1E13-FF28-2713-09893CB6AE13}"/>
              </a:ext>
            </a:extLst>
          </p:cNvPr>
          <p:cNvSpPr txBox="1"/>
          <p:nvPr/>
        </p:nvSpPr>
        <p:spPr>
          <a:xfrm>
            <a:off x="773077" y="5595378"/>
            <a:ext cx="4566250" cy="369332"/>
          </a:xfrm>
          <a:prstGeom prst="rect">
            <a:avLst/>
          </a:prstGeom>
          <a:noFill/>
        </p:spPr>
        <p:txBody>
          <a:bodyPr wrap="none" rtlCol="0">
            <a:spAutoFit/>
          </a:bodyPr>
          <a:lstStyle/>
          <a:p>
            <a:r>
              <a:rPr lang="en-US" altLang="zh-TW" dirty="0"/>
              <a:t>USB drive support format in UEFI is FAT32</a:t>
            </a:r>
            <a:endParaRPr lang="zh-TW" altLang="en-US" dirty="0"/>
          </a:p>
        </p:txBody>
      </p:sp>
      <p:sp>
        <p:nvSpPr>
          <p:cNvPr id="11" name="文字方塊 8">
            <a:extLst>
              <a:ext uri="{FF2B5EF4-FFF2-40B4-BE49-F238E27FC236}">
                <a16:creationId xmlns:a16="http://schemas.microsoft.com/office/drawing/2014/main" id="{516DC62D-DD4D-AD46-D87C-F0FA8FC21492}"/>
              </a:ext>
            </a:extLst>
          </p:cNvPr>
          <p:cNvSpPr txBox="1"/>
          <p:nvPr/>
        </p:nvSpPr>
        <p:spPr>
          <a:xfrm>
            <a:off x="533286" y="3873890"/>
            <a:ext cx="4854576" cy="646331"/>
          </a:xfrm>
          <a:prstGeom prst="rect">
            <a:avLst/>
          </a:prstGeom>
          <a:noFill/>
        </p:spPr>
        <p:txBody>
          <a:bodyPr wrap="square">
            <a:spAutoFit/>
          </a:bodyPr>
          <a:lstStyle/>
          <a:p>
            <a:r>
              <a:rPr lang="en-US" altLang="zh-TW" dirty="0">
                <a:latin typeface="Arial" panose="020B0604020202020204" pitchFamily="34" charset="0"/>
                <a:cs typeface="Arial" panose="020B0604020202020204" pitchFamily="34" charset="0"/>
              </a:rPr>
              <a:t>*Moxa products do not support Legacy mode on Intel 11th generation CPUs and later.</a:t>
            </a:r>
            <a:endParaRPr lang="zh-TW"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149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6A9287-1B13-831D-95BE-E4463D01F7FC}"/>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2B0F046C-C1E4-20BB-8C6E-DB03B028854F}"/>
              </a:ext>
            </a:extLst>
          </p:cNvPr>
          <p:cNvSpPr>
            <a:spLocks noGrp="1"/>
          </p:cNvSpPr>
          <p:nvPr>
            <p:ph type="title"/>
          </p:nvPr>
        </p:nvSpPr>
        <p:spPr/>
        <p:txBody>
          <a:bodyPr>
            <a:normAutofit/>
          </a:bodyPr>
          <a:lstStyle/>
          <a:p>
            <a:r>
              <a:rPr lang="en-US" altLang="zh-TW" sz="3600" dirty="0"/>
              <a:t>BIOS Turbo Mode for Intel CPU</a:t>
            </a:r>
            <a:endParaRPr lang="en-US" altLang="zh-TW" sz="2800" dirty="0"/>
          </a:p>
        </p:txBody>
      </p:sp>
      <p:sp>
        <p:nvSpPr>
          <p:cNvPr id="2" name="內容版面配置區 3">
            <a:extLst>
              <a:ext uri="{FF2B5EF4-FFF2-40B4-BE49-F238E27FC236}">
                <a16:creationId xmlns:a16="http://schemas.microsoft.com/office/drawing/2014/main" id="{E1021D42-481E-70EA-AE3F-3C38DA06FAD0}"/>
              </a:ext>
            </a:extLst>
          </p:cNvPr>
          <p:cNvSpPr txBox="1">
            <a:spLocks/>
          </p:cNvSpPr>
          <p:nvPr/>
        </p:nvSpPr>
        <p:spPr>
          <a:xfrm>
            <a:off x="609600" y="1122523"/>
            <a:ext cx="8384116" cy="379412"/>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TW" sz="2800" dirty="0">
                <a:solidFill>
                  <a:srgbClr val="008787"/>
                </a:solidFill>
              </a:rPr>
              <a:t>Intel® Turbo Boost</a:t>
            </a:r>
            <a:endParaRPr lang="zh-TW" altLang="en-US" sz="2800" dirty="0">
              <a:solidFill>
                <a:srgbClr val="008787"/>
              </a:solidFill>
            </a:endParaRPr>
          </a:p>
        </p:txBody>
      </p:sp>
      <p:pic>
        <p:nvPicPr>
          <p:cNvPr id="3" name="圖片 7">
            <a:extLst>
              <a:ext uri="{FF2B5EF4-FFF2-40B4-BE49-F238E27FC236}">
                <a16:creationId xmlns:a16="http://schemas.microsoft.com/office/drawing/2014/main" id="{EC4FA7E8-C6C8-2D2D-D9C4-1DDD0C1712B3}"/>
              </a:ext>
            </a:extLst>
          </p:cNvPr>
          <p:cNvPicPr>
            <a:picLocks noChangeAspect="1"/>
          </p:cNvPicPr>
          <p:nvPr/>
        </p:nvPicPr>
        <p:blipFill>
          <a:blip r:embed="rId3"/>
          <a:stretch>
            <a:fillRect/>
          </a:stretch>
        </p:blipFill>
        <p:spPr>
          <a:xfrm>
            <a:off x="5621153" y="1753060"/>
            <a:ext cx="5776963" cy="4305727"/>
          </a:xfrm>
          <a:prstGeom prst="rect">
            <a:avLst/>
          </a:prstGeom>
        </p:spPr>
      </p:pic>
      <p:sp>
        <p:nvSpPr>
          <p:cNvPr id="7" name="內容版面配置區 2">
            <a:extLst>
              <a:ext uri="{FF2B5EF4-FFF2-40B4-BE49-F238E27FC236}">
                <a16:creationId xmlns:a16="http://schemas.microsoft.com/office/drawing/2014/main" id="{FD0DD78B-5C57-17F3-DECC-035396E20BD5}"/>
              </a:ext>
            </a:extLst>
          </p:cNvPr>
          <p:cNvSpPr>
            <a:spLocks noGrp="1"/>
          </p:cNvSpPr>
          <p:nvPr>
            <p:ph idx="1"/>
          </p:nvPr>
        </p:nvSpPr>
        <p:spPr>
          <a:xfrm>
            <a:off x="609600" y="1753060"/>
            <a:ext cx="4391025" cy="4525963"/>
          </a:xfrm>
        </p:spPr>
        <p:txBody>
          <a:bodyPr/>
          <a:lstStyle/>
          <a:p>
            <a:r>
              <a:rPr lang="en-US" altLang="zh-TW" sz="2000" dirty="0"/>
              <a:t>Processor can temporarily boost its clock speed when there is a demand for higher performance.</a:t>
            </a:r>
            <a:br>
              <a:rPr lang="en-US" altLang="zh-TW" dirty="0"/>
            </a:br>
            <a:endParaRPr lang="en-US" altLang="zh-TW" dirty="0"/>
          </a:p>
          <a:p>
            <a:r>
              <a:rPr lang="en-US" altLang="zh-TW" sz="2000" dirty="0"/>
              <a:t>Setting of Turbo Mode</a:t>
            </a:r>
          </a:p>
          <a:p>
            <a:pPr lvl="1"/>
            <a:r>
              <a:rPr lang="en-US" altLang="zh-TW" sz="2000" dirty="0"/>
              <a:t>Enable (Default)</a:t>
            </a:r>
          </a:p>
          <a:p>
            <a:pPr lvl="1"/>
            <a:r>
              <a:rPr lang="en-US" altLang="zh-TW" sz="2000" dirty="0"/>
              <a:t>Disable</a:t>
            </a:r>
            <a:endParaRPr lang="zh-TW" altLang="en-US" sz="2000" dirty="0"/>
          </a:p>
        </p:txBody>
      </p:sp>
    </p:spTree>
    <p:extLst>
      <p:ext uri="{BB962C8B-B14F-4D97-AF65-F5344CB8AC3E}">
        <p14:creationId xmlns:p14="http://schemas.microsoft.com/office/powerpoint/2010/main" val="242660999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530CC-F9B4-0940-392C-4B4F08F19B9B}"/>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F5A02527-F945-D867-DD66-24D5E7DFF9F6}"/>
              </a:ext>
            </a:extLst>
          </p:cNvPr>
          <p:cNvSpPr>
            <a:spLocks noGrp="1"/>
          </p:cNvSpPr>
          <p:nvPr>
            <p:ph type="title"/>
          </p:nvPr>
        </p:nvSpPr>
        <p:spPr/>
        <p:txBody>
          <a:bodyPr>
            <a:normAutofit/>
          </a:bodyPr>
          <a:lstStyle/>
          <a:p>
            <a:r>
              <a:rPr lang="en-US" altLang="zh-TW" sz="3600" dirty="0"/>
              <a:t>BIOS Network Adapters</a:t>
            </a:r>
            <a:endParaRPr lang="en-US" altLang="zh-TW" sz="2800" dirty="0"/>
          </a:p>
        </p:txBody>
      </p:sp>
      <p:sp>
        <p:nvSpPr>
          <p:cNvPr id="3" name="內容版面配置區 2">
            <a:extLst>
              <a:ext uri="{FF2B5EF4-FFF2-40B4-BE49-F238E27FC236}">
                <a16:creationId xmlns:a16="http://schemas.microsoft.com/office/drawing/2014/main" id="{06696654-DF25-D438-5918-0CB2AA4E945C}"/>
              </a:ext>
            </a:extLst>
          </p:cNvPr>
          <p:cNvSpPr>
            <a:spLocks noGrp="1"/>
          </p:cNvSpPr>
          <p:nvPr>
            <p:ph idx="1"/>
          </p:nvPr>
        </p:nvSpPr>
        <p:spPr>
          <a:xfrm>
            <a:off x="609600" y="1600201"/>
            <a:ext cx="10972800" cy="4525963"/>
          </a:xfrm>
        </p:spPr>
        <p:txBody>
          <a:bodyPr/>
          <a:lstStyle/>
          <a:p>
            <a:r>
              <a:rPr lang="en-US" altLang="zh-TW" sz="2000" dirty="0"/>
              <a:t>The network adapter chip connects to the CPU through the PCIe bus. </a:t>
            </a:r>
          </a:p>
          <a:p>
            <a:r>
              <a:rPr lang="en-US" altLang="zh-TW" sz="2000" dirty="0"/>
              <a:t>I219 features vPro capabilities, allowing the execution of remote connection functions using the Intel Management Engine Bios Extension (AMT)</a:t>
            </a:r>
          </a:p>
          <a:p>
            <a:pPr marL="0" indent="0">
              <a:buNone/>
            </a:pPr>
            <a:endParaRPr lang="zh-TW" altLang="en-US" dirty="0"/>
          </a:p>
        </p:txBody>
      </p:sp>
      <p:pic>
        <p:nvPicPr>
          <p:cNvPr id="5" name="圖片 7">
            <a:extLst>
              <a:ext uri="{FF2B5EF4-FFF2-40B4-BE49-F238E27FC236}">
                <a16:creationId xmlns:a16="http://schemas.microsoft.com/office/drawing/2014/main" id="{8AA78A48-82A8-7FED-68F5-48C12D76E07A}"/>
              </a:ext>
            </a:extLst>
          </p:cNvPr>
          <p:cNvPicPr>
            <a:picLocks noChangeAspect="1"/>
          </p:cNvPicPr>
          <p:nvPr/>
        </p:nvPicPr>
        <p:blipFill>
          <a:blip r:embed="rId3"/>
          <a:stretch>
            <a:fillRect/>
          </a:stretch>
        </p:blipFill>
        <p:spPr>
          <a:xfrm>
            <a:off x="2351369" y="3184496"/>
            <a:ext cx="7489262" cy="2326896"/>
          </a:xfrm>
          <a:prstGeom prst="rect">
            <a:avLst/>
          </a:prstGeom>
        </p:spPr>
      </p:pic>
    </p:spTree>
    <p:extLst>
      <p:ext uri="{BB962C8B-B14F-4D97-AF65-F5344CB8AC3E}">
        <p14:creationId xmlns:p14="http://schemas.microsoft.com/office/powerpoint/2010/main" val="17550343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727D1-F579-F441-C392-DFFD589C1C13}"/>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38537994-6335-B1DA-ECF7-7185767973FA}"/>
              </a:ext>
            </a:extLst>
          </p:cNvPr>
          <p:cNvSpPr>
            <a:spLocks noGrp="1"/>
          </p:cNvSpPr>
          <p:nvPr>
            <p:ph type="title"/>
          </p:nvPr>
        </p:nvSpPr>
        <p:spPr/>
        <p:txBody>
          <a:bodyPr>
            <a:normAutofit/>
          </a:bodyPr>
          <a:lstStyle/>
          <a:p>
            <a:r>
              <a:rPr lang="en-US" altLang="zh-TW" sz="3600" dirty="0"/>
              <a:t>BIOS SATA Configuration</a:t>
            </a:r>
            <a:endParaRPr lang="en-US" altLang="zh-TW" sz="2800" dirty="0"/>
          </a:p>
        </p:txBody>
      </p:sp>
      <p:sp>
        <p:nvSpPr>
          <p:cNvPr id="2" name="內容版面配置區 3">
            <a:extLst>
              <a:ext uri="{FF2B5EF4-FFF2-40B4-BE49-F238E27FC236}">
                <a16:creationId xmlns:a16="http://schemas.microsoft.com/office/drawing/2014/main" id="{55CA77F0-142F-4E89-5A78-20FB553CA926}"/>
              </a:ext>
            </a:extLst>
          </p:cNvPr>
          <p:cNvSpPr txBox="1">
            <a:spLocks/>
          </p:cNvSpPr>
          <p:nvPr/>
        </p:nvSpPr>
        <p:spPr>
          <a:xfrm>
            <a:off x="609600" y="1122523"/>
            <a:ext cx="8384116" cy="379412"/>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zh-TW" altLang="en-US" sz="2800" dirty="0">
              <a:solidFill>
                <a:srgbClr val="008787"/>
              </a:solidFill>
            </a:endParaRPr>
          </a:p>
        </p:txBody>
      </p:sp>
      <p:pic>
        <p:nvPicPr>
          <p:cNvPr id="8" name="圖片 16">
            <a:extLst>
              <a:ext uri="{FF2B5EF4-FFF2-40B4-BE49-F238E27FC236}">
                <a16:creationId xmlns:a16="http://schemas.microsoft.com/office/drawing/2014/main" id="{90DFD2A3-06DF-7D8B-00EC-FC4F145AF4B7}"/>
              </a:ext>
            </a:extLst>
          </p:cNvPr>
          <p:cNvPicPr>
            <a:picLocks noChangeAspect="1"/>
          </p:cNvPicPr>
          <p:nvPr/>
        </p:nvPicPr>
        <p:blipFill>
          <a:blip r:embed="rId3"/>
          <a:stretch>
            <a:fillRect/>
          </a:stretch>
        </p:blipFill>
        <p:spPr>
          <a:xfrm>
            <a:off x="5563402" y="1294734"/>
            <a:ext cx="6459798" cy="4814378"/>
          </a:xfrm>
          <a:prstGeom prst="rect">
            <a:avLst/>
          </a:prstGeom>
        </p:spPr>
      </p:pic>
      <p:sp>
        <p:nvSpPr>
          <p:cNvPr id="9" name="內容版面配置區 2">
            <a:extLst>
              <a:ext uri="{FF2B5EF4-FFF2-40B4-BE49-F238E27FC236}">
                <a16:creationId xmlns:a16="http://schemas.microsoft.com/office/drawing/2014/main" id="{C3901077-7D89-521B-F7B1-EF06A852752A}"/>
              </a:ext>
            </a:extLst>
          </p:cNvPr>
          <p:cNvSpPr>
            <a:spLocks noGrp="1"/>
          </p:cNvSpPr>
          <p:nvPr>
            <p:ph idx="1"/>
          </p:nvPr>
        </p:nvSpPr>
        <p:spPr>
          <a:xfrm>
            <a:off x="715478" y="1979613"/>
            <a:ext cx="4119716" cy="4315309"/>
          </a:xfrm>
        </p:spPr>
        <p:txBody>
          <a:bodyPr>
            <a:normAutofit/>
          </a:bodyPr>
          <a:lstStyle/>
          <a:p>
            <a:r>
              <a:rPr lang="en-US" altLang="zh-TW" sz="2200" i="0" dirty="0">
                <a:solidFill>
                  <a:srgbClr val="374151"/>
                </a:solidFill>
                <a:effectLst/>
              </a:rPr>
              <a:t>Starting from the 11th generation Intel CPUs</a:t>
            </a:r>
            <a:r>
              <a:rPr lang="en-US" altLang="zh-TW" sz="2200" dirty="0">
                <a:solidFill>
                  <a:srgbClr val="374151"/>
                </a:solidFill>
              </a:rPr>
              <a:t> Intel introduces </a:t>
            </a:r>
            <a:r>
              <a:rPr lang="en-US" altLang="zh-TW" sz="2200" i="0" dirty="0">
                <a:solidFill>
                  <a:srgbClr val="374151"/>
                </a:solidFill>
                <a:effectLst/>
              </a:rPr>
              <a:t>Volume Management Device (VMD). </a:t>
            </a:r>
          </a:p>
          <a:p>
            <a:endParaRPr lang="en-US" altLang="zh-TW" sz="3100" dirty="0">
              <a:solidFill>
                <a:srgbClr val="374151"/>
              </a:solidFill>
              <a:latin typeface="Söhne"/>
            </a:endParaRPr>
          </a:p>
          <a:p>
            <a:r>
              <a:rPr lang="en-US" altLang="zh-TW" sz="2200" i="0" dirty="0">
                <a:solidFill>
                  <a:srgbClr val="374151"/>
                </a:solidFill>
                <a:effectLst/>
              </a:rPr>
              <a:t>Currently, VMD only supports SATA hard drives.</a:t>
            </a:r>
          </a:p>
          <a:p>
            <a:pPr lvl="1"/>
            <a:r>
              <a:rPr lang="en-US" altLang="zh-TW" dirty="0">
                <a:solidFill>
                  <a:srgbClr val="C00000"/>
                </a:solidFill>
              </a:rPr>
              <a:t>RKP only</a:t>
            </a:r>
            <a:endParaRPr lang="en-US" altLang="zh-TW" i="0" dirty="0">
              <a:solidFill>
                <a:srgbClr val="C00000"/>
              </a:solidFill>
              <a:effectLst/>
            </a:endParaRPr>
          </a:p>
        </p:txBody>
      </p:sp>
    </p:spTree>
    <p:extLst>
      <p:ext uri="{BB962C8B-B14F-4D97-AF65-F5344CB8AC3E}">
        <p14:creationId xmlns:p14="http://schemas.microsoft.com/office/powerpoint/2010/main" val="163719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491E5-384E-FA49-73A5-47F2F841FA39}"/>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09C58455-EC40-D577-8631-BE255CB4B67B}"/>
              </a:ext>
            </a:extLst>
          </p:cNvPr>
          <p:cNvSpPr>
            <a:spLocks noGrp="1"/>
          </p:cNvSpPr>
          <p:nvPr>
            <p:ph type="title"/>
          </p:nvPr>
        </p:nvSpPr>
        <p:spPr/>
        <p:txBody>
          <a:bodyPr>
            <a:normAutofit/>
          </a:bodyPr>
          <a:lstStyle/>
          <a:p>
            <a:r>
              <a:rPr lang="en-US" altLang="zh-TW" sz="3600" dirty="0"/>
              <a:t>RAID Configuration on RKP-C100</a:t>
            </a:r>
            <a:endParaRPr lang="en-US" altLang="zh-TW" sz="2800" dirty="0"/>
          </a:p>
        </p:txBody>
      </p:sp>
      <p:sp>
        <p:nvSpPr>
          <p:cNvPr id="6" name="Content Placeholder 5">
            <a:extLst>
              <a:ext uri="{FF2B5EF4-FFF2-40B4-BE49-F238E27FC236}">
                <a16:creationId xmlns:a16="http://schemas.microsoft.com/office/drawing/2014/main" id="{413C09BC-2690-0ACB-1345-345438FA52BB}"/>
              </a:ext>
            </a:extLst>
          </p:cNvPr>
          <p:cNvSpPr>
            <a:spLocks noGrp="1"/>
          </p:cNvSpPr>
          <p:nvPr>
            <p:ph idx="1"/>
          </p:nvPr>
        </p:nvSpPr>
        <p:spPr/>
        <p:txBody>
          <a:bodyPr/>
          <a:lstStyle/>
          <a:p>
            <a:endParaRPr lang="en-DE" dirty="0"/>
          </a:p>
        </p:txBody>
      </p:sp>
      <p:pic>
        <p:nvPicPr>
          <p:cNvPr id="3" name="圖片 7">
            <a:extLst>
              <a:ext uri="{FF2B5EF4-FFF2-40B4-BE49-F238E27FC236}">
                <a16:creationId xmlns:a16="http://schemas.microsoft.com/office/drawing/2014/main" id="{87A54F28-CB93-9B40-EBD8-8E2C3BF3FCEC}"/>
              </a:ext>
            </a:extLst>
          </p:cNvPr>
          <p:cNvPicPr>
            <a:picLocks noChangeAspect="1"/>
          </p:cNvPicPr>
          <p:nvPr/>
        </p:nvPicPr>
        <p:blipFill>
          <a:blip r:embed="rId3"/>
          <a:stretch>
            <a:fillRect/>
          </a:stretch>
        </p:blipFill>
        <p:spPr>
          <a:xfrm>
            <a:off x="608868" y="1670775"/>
            <a:ext cx="5779275" cy="4307196"/>
          </a:xfrm>
          <a:prstGeom prst="rect">
            <a:avLst/>
          </a:prstGeom>
        </p:spPr>
      </p:pic>
      <p:pic>
        <p:nvPicPr>
          <p:cNvPr id="5" name="圖片 8">
            <a:extLst>
              <a:ext uri="{FF2B5EF4-FFF2-40B4-BE49-F238E27FC236}">
                <a16:creationId xmlns:a16="http://schemas.microsoft.com/office/drawing/2014/main" id="{8F55DD4A-E4A7-DAFB-9005-B69FCBD4208B}"/>
              </a:ext>
            </a:extLst>
          </p:cNvPr>
          <p:cNvPicPr>
            <a:picLocks noChangeAspect="1"/>
          </p:cNvPicPr>
          <p:nvPr/>
        </p:nvPicPr>
        <p:blipFill>
          <a:blip r:embed="rId4"/>
          <a:stretch>
            <a:fillRect/>
          </a:stretch>
        </p:blipFill>
        <p:spPr>
          <a:xfrm>
            <a:off x="6574630" y="2458066"/>
            <a:ext cx="2440734" cy="3668098"/>
          </a:xfrm>
          <a:prstGeom prst="rect">
            <a:avLst/>
          </a:prstGeom>
        </p:spPr>
      </p:pic>
      <p:pic>
        <p:nvPicPr>
          <p:cNvPr id="7" name="圖片 9">
            <a:extLst>
              <a:ext uri="{FF2B5EF4-FFF2-40B4-BE49-F238E27FC236}">
                <a16:creationId xmlns:a16="http://schemas.microsoft.com/office/drawing/2014/main" id="{585F74F3-6915-AAAE-F273-99482D9BF7DE}"/>
              </a:ext>
            </a:extLst>
          </p:cNvPr>
          <p:cNvPicPr>
            <a:picLocks noChangeAspect="1"/>
          </p:cNvPicPr>
          <p:nvPr/>
        </p:nvPicPr>
        <p:blipFill>
          <a:blip r:embed="rId5"/>
          <a:stretch>
            <a:fillRect/>
          </a:stretch>
        </p:blipFill>
        <p:spPr>
          <a:xfrm>
            <a:off x="9201851" y="2369575"/>
            <a:ext cx="2380549" cy="3756589"/>
          </a:xfrm>
          <a:prstGeom prst="rect">
            <a:avLst/>
          </a:prstGeom>
        </p:spPr>
      </p:pic>
      <p:sp>
        <p:nvSpPr>
          <p:cNvPr id="10" name="內容版面配置區 3">
            <a:extLst>
              <a:ext uri="{FF2B5EF4-FFF2-40B4-BE49-F238E27FC236}">
                <a16:creationId xmlns:a16="http://schemas.microsoft.com/office/drawing/2014/main" id="{65A1DC34-654B-9417-E001-05BB39E089F2}"/>
              </a:ext>
            </a:extLst>
          </p:cNvPr>
          <p:cNvSpPr txBox="1">
            <a:spLocks/>
          </p:cNvSpPr>
          <p:nvPr/>
        </p:nvSpPr>
        <p:spPr>
          <a:xfrm>
            <a:off x="609600" y="1122523"/>
            <a:ext cx="8384116" cy="379412"/>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TW" sz="2800" dirty="0">
                <a:solidFill>
                  <a:srgbClr val="008787"/>
                </a:solidFill>
              </a:rPr>
              <a:t>C5 and C7 models only </a:t>
            </a:r>
            <a:endParaRPr lang="zh-TW" altLang="en-US" sz="2800" dirty="0">
              <a:solidFill>
                <a:srgbClr val="008787"/>
              </a:solidFill>
            </a:endParaRPr>
          </a:p>
        </p:txBody>
      </p:sp>
    </p:spTree>
    <p:extLst>
      <p:ext uri="{BB962C8B-B14F-4D97-AF65-F5344CB8AC3E}">
        <p14:creationId xmlns:p14="http://schemas.microsoft.com/office/powerpoint/2010/main" val="1748303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a:bodyPr>
          <a:lstStyle/>
          <a:p>
            <a:r>
              <a:rPr lang="en-US" altLang="zh-TW" sz="3600" dirty="0"/>
              <a:t>Product Naming Conventions</a:t>
            </a:r>
          </a:p>
        </p:txBody>
      </p:sp>
      <p:sp>
        <p:nvSpPr>
          <p:cNvPr id="5" name="內容版面配置區 4">
            <a:extLst>
              <a:ext uri="{FF2B5EF4-FFF2-40B4-BE49-F238E27FC236}">
                <a16:creationId xmlns:a16="http://schemas.microsoft.com/office/drawing/2014/main" id="{8CF8AE35-5F35-1246-B073-BFC0C9266630}"/>
              </a:ext>
            </a:extLst>
          </p:cNvPr>
          <p:cNvSpPr>
            <a:spLocks noGrp="1"/>
          </p:cNvSpPr>
          <p:nvPr>
            <p:ph idx="1"/>
          </p:nvPr>
        </p:nvSpPr>
        <p:spPr/>
        <p:txBody>
          <a:bodyPr/>
          <a:lstStyle/>
          <a:p>
            <a:endParaRPr lang="en-US" altLang="zh-TW" dirty="0"/>
          </a:p>
          <a:p>
            <a:endParaRPr lang="zh-TW" altLang="en-US" dirty="0"/>
          </a:p>
        </p:txBody>
      </p:sp>
      <p:pic>
        <p:nvPicPr>
          <p:cNvPr id="15" name="圖片 4" descr="一張含有 電子產品, 控制台, 機器, 伺服器、侍者 的圖片&#10;&#10;自動產生的描述">
            <a:extLst>
              <a:ext uri="{FF2B5EF4-FFF2-40B4-BE49-F238E27FC236}">
                <a16:creationId xmlns:a16="http://schemas.microsoft.com/office/drawing/2014/main" id="{D13417DD-E1E4-8D88-133B-D2445E98326B}"/>
              </a:ext>
            </a:extLst>
          </p:cNvPr>
          <p:cNvPicPr>
            <a:picLocks noChangeAspect="1"/>
          </p:cNvPicPr>
          <p:nvPr/>
        </p:nvPicPr>
        <p:blipFill>
          <a:blip r:embed="rId3"/>
          <a:stretch>
            <a:fillRect/>
          </a:stretch>
        </p:blipFill>
        <p:spPr>
          <a:xfrm>
            <a:off x="609600" y="1283032"/>
            <a:ext cx="3827154" cy="2580150"/>
          </a:xfrm>
          <a:prstGeom prst="rect">
            <a:avLst/>
          </a:prstGeom>
        </p:spPr>
      </p:pic>
      <p:sp>
        <p:nvSpPr>
          <p:cNvPr id="16" name="文字方塊 10">
            <a:extLst>
              <a:ext uri="{FF2B5EF4-FFF2-40B4-BE49-F238E27FC236}">
                <a16:creationId xmlns:a16="http://schemas.microsoft.com/office/drawing/2014/main" id="{9B27F671-52EE-36BB-0D20-8332ABA8971E}"/>
              </a:ext>
            </a:extLst>
          </p:cNvPr>
          <p:cNvSpPr txBox="1"/>
          <p:nvPr/>
        </p:nvSpPr>
        <p:spPr>
          <a:xfrm>
            <a:off x="572963" y="4052123"/>
            <a:ext cx="5664623" cy="533544"/>
          </a:xfrm>
          <a:prstGeom prst="rect">
            <a:avLst/>
          </a:prstGeom>
          <a:noFill/>
        </p:spPr>
        <p:txBody>
          <a:bodyPr wrap="square" lIns="121920" tIns="60960" rIns="121920" bIns="60960" anchor="t">
            <a:spAutoFit/>
          </a:bodyPr>
          <a:lstStyle/>
          <a:p>
            <a:pPr defTabSz="1219170">
              <a:defRPr/>
            </a:pPr>
            <a:r>
              <a:rPr lang="en-US" altLang="zh-TW" sz="2667" b="1" dirty="0">
                <a:solidFill>
                  <a:srgbClr val="000000"/>
                </a:solidFill>
                <a:latin typeface="Arial"/>
                <a:ea typeface="微軟正黑體" panose="020B0604030504040204" pitchFamily="34" charset="-120"/>
                <a:cs typeface="Arial"/>
              </a:rPr>
              <a:t>DRP – C100 – C7 – 8L – T</a:t>
            </a:r>
          </a:p>
        </p:txBody>
      </p:sp>
      <p:cxnSp>
        <p:nvCxnSpPr>
          <p:cNvPr id="17" name="接點: 肘形 14">
            <a:extLst>
              <a:ext uri="{FF2B5EF4-FFF2-40B4-BE49-F238E27FC236}">
                <a16:creationId xmlns:a16="http://schemas.microsoft.com/office/drawing/2014/main" id="{072622D5-CB81-FF3C-1119-52DEA3020D1D}"/>
              </a:ext>
            </a:extLst>
          </p:cNvPr>
          <p:cNvCxnSpPr>
            <a:cxnSpLocks/>
          </p:cNvCxnSpPr>
          <p:nvPr/>
        </p:nvCxnSpPr>
        <p:spPr>
          <a:xfrm rot="5400000">
            <a:off x="393067" y="4655621"/>
            <a:ext cx="619591" cy="460435"/>
          </a:xfrm>
          <a:prstGeom prst="bentConnector3">
            <a:avLst>
              <a:gd name="adj1" fmla="val 50000"/>
            </a:avLst>
          </a:prstGeom>
          <a:ln w="12700">
            <a:solidFill>
              <a:srgbClr val="008080"/>
            </a:solidFill>
            <a:prstDash val="dash"/>
          </a:ln>
        </p:spPr>
        <p:style>
          <a:lnRef idx="1">
            <a:schemeClr val="accent1"/>
          </a:lnRef>
          <a:fillRef idx="0">
            <a:schemeClr val="accent1"/>
          </a:fillRef>
          <a:effectRef idx="0">
            <a:schemeClr val="accent1"/>
          </a:effectRef>
          <a:fontRef idx="minor">
            <a:schemeClr val="tx1"/>
          </a:fontRef>
        </p:style>
      </p:cxnSp>
      <p:sp>
        <p:nvSpPr>
          <p:cNvPr id="18" name="文字方塊 16">
            <a:extLst>
              <a:ext uri="{FF2B5EF4-FFF2-40B4-BE49-F238E27FC236}">
                <a16:creationId xmlns:a16="http://schemas.microsoft.com/office/drawing/2014/main" id="{76085E43-42B4-7B7E-41B1-58D036B2FBF5}"/>
              </a:ext>
            </a:extLst>
          </p:cNvPr>
          <p:cNvSpPr txBox="1"/>
          <p:nvPr/>
        </p:nvSpPr>
        <p:spPr>
          <a:xfrm>
            <a:off x="107679" y="5136485"/>
            <a:ext cx="725685" cy="523220"/>
          </a:xfrm>
          <a:prstGeom prst="rect">
            <a:avLst/>
          </a:prstGeom>
          <a:noFill/>
        </p:spPr>
        <p:txBody>
          <a:bodyPr wrap="square">
            <a:spAutoFit/>
          </a:bodyPr>
          <a:lstStyle/>
          <a:p>
            <a:pPr algn="ctr" defTabSz="1218990">
              <a:defRPr/>
            </a:pPr>
            <a:r>
              <a:rPr lang="en-US" altLang="zh-TW" sz="1400">
                <a:solidFill>
                  <a:srgbClr val="000000"/>
                </a:solidFill>
                <a:latin typeface="Arial" panose="020B0604020202020204"/>
                <a:ea typeface="微軟正黑體" panose="020B0604030504040204" pitchFamily="34" charset="-120"/>
              </a:rPr>
              <a:t>Form</a:t>
            </a:r>
          </a:p>
          <a:p>
            <a:pPr algn="ctr" defTabSz="1218990">
              <a:defRPr/>
            </a:pPr>
            <a:r>
              <a:rPr lang="en-US" altLang="zh-TW" sz="1400">
                <a:solidFill>
                  <a:srgbClr val="000000"/>
                </a:solidFill>
                <a:latin typeface="Arial" panose="020B0604020202020204"/>
                <a:ea typeface="微軟正黑體" panose="020B0604030504040204" pitchFamily="34" charset="-120"/>
              </a:rPr>
              <a:t>factor</a:t>
            </a:r>
            <a:endParaRPr lang="zh-TW" altLang="en-US" sz="1400">
              <a:solidFill>
                <a:srgbClr val="000000"/>
              </a:solidFill>
              <a:latin typeface="Arial" panose="020B0604020202020204"/>
              <a:ea typeface="微軟正黑體" panose="020B0604030504040204" pitchFamily="34" charset="-120"/>
            </a:endParaRPr>
          </a:p>
        </p:txBody>
      </p:sp>
      <p:sp>
        <p:nvSpPr>
          <p:cNvPr id="19" name="文字方塊 23">
            <a:extLst>
              <a:ext uri="{FF2B5EF4-FFF2-40B4-BE49-F238E27FC236}">
                <a16:creationId xmlns:a16="http://schemas.microsoft.com/office/drawing/2014/main" id="{8D0B61B4-A6C2-CF48-9F4E-F23AA360C348}"/>
              </a:ext>
            </a:extLst>
          </p:cNvPr>
          <p:cNvSpPr txBox="1"/>
          <p:nvPr/>
        </p:nvSpPr>
        <p:spPr>
          <a:xfrm>
            <a:off x="1569548" y="5100766"/>
            <a:ext cx="1173099" cy="523220"/>
          </a:xfrm>
          <a:prstGeom prst="rect">
            <a:avLst/>
          </a:prstGeom>
          <a:noFill/>
        </p:spPr>
        <p:txBody>
          <a:bodyPr wrap="square">
            <a:spAutoFit/>
          </a:bodyPr>
          <a:lstStyle/>
          <a:p>
            <a:pPr algn="ctr" defTabSz="1218990">
              <a:defRPr/>
            </a:pPr>
            <a:r>
              <a:rPr lang="en-US" altLang="zh-TW" sz="1400">
                <a:solidFill>
                  <a:srgbClr val="000000"/>
                </a:solidFill>
                <a:latin typeface="Arial" panose="020B0604020202020204"/>
                <a:ea typeface="微軟正黑體" panose="020B0604030504040204" pitchFamily="34" charset="-120"/>
              </a:rPr>
              <a:t>Product generation</a:t>
            </a:r>
          </a:p>
        </p:txBody>
      </p:sp>
      <p:cxnSp>
        <p:nvCxnSpPr>
          <p:cNvPr id="20" name="直線接點 27">
            <a:extLst>
              <a:ext uri="{FF2B5EF4-FFF2-40B4-BE49-F238E27FC236}">
                <a16:creationId xmlns:a16="http://schemas.microsoft.com/office/drawing/2014/main" id="{6A5749F9-DCE0-690E-6354-9C45203F8C2D}"/>
              </a:ext>
            </a:extLst>
          </p:cNvPr>
          <p:cNvCxnSpPr>
            <a:cxnSpLocks/>
          </p:cNvCxnSpPr>
          <p:nvPr/>
        </p:nvCxnSpPr>
        <p:spPr>
          <a:xfrm>
            <a:off x="3162876" y="4564991"/>
            <a:ext cx="0" cy="422736"/>
          </a:xfrm>
          <a:prstGeom prst="line">
            <a:avLst/>
          </a:prstGeom>
          <a:ln w="12700">
            <a:solidFill>
              <a:srgbClr val="008080"/>
            </a:solidFill>
            <a:prstDash val="dash"/>
          </a:ln>
        </p:spPr>
        <p:style>
          <a:lnRef idx="1">
            <a:schemeClr val="accent1"/>
          </a:lnRef>
          <a:fillRef idx="0">
            <a:schemeClr val="accent1"/>
          </a:fillRef>
          <a:effectRef idx="0">
            <a:schemeClr val="accent1"/>
          </a:effectRef>
          <a:fontRef idx="minor">
            <a:schemeClr val="tx1"/>
          </a:fontRef>
        </p:style>
      </p:cxnSp>
      <p:sp>
        <p:nvSpPr>
          <p:cNvPr id="21" name="文字方塊 29">
            <a:extLst>
              <a:ext uri="{FF2B5EF4-FFF2-40B4-BE49-F238E27FC236}">
                <a16:creationId xmlns:a16="http://schemas.microsoft.com/office/drawing/2014/main" id="{56F80D6B-CC9F-628E-5A2D-2A00CA696126}"/>
              </a:ext>
            </a:extLst>
          </p:cNvPr>
          <p:cNvSpPr txBox="1"/>
          <p:nvPr/>
        </p:nvSpPr>
        <p:spPr>
          <a:xfrm>
            <a:off x="2742647" y="4996109"/>
            <a:ext cx="896231" cy="523220"/>
          </a:xfrm>
          <a:prstGeom prst="rect">
            <a:avLst/>
          </a:prstGeom>
          <a:noFill/>
        </p:spPr>
        <p:txBody>
          <a:bodyPr wrap="square">
            <a:spAutoFit/>
          </a:bodyPr>
          <a:lstStyle/>
          <a:p>
            <a:pPr algn="ctr" defTabSz="1218990">
              <a:defRPr/>
            </a:pPr>
            <a:r>
              <a:rPr lang="en-US" altLang="zh-TW" sz="1400">
                <a:solidFill>
                  <a:srgbClr val="000000"/>
                </a:solidFill>
                <a:latin typeface="Arial" panose="020B0604020202020204"/>
                <a:ea typeface="微軟正黑體" panose="020B0604030504040204" pitchFamily="34" charset="-120"/>
              </a:rPr>
              <a:t>CPU</a:t>
            </a:r>
          </a:p>
          <a:p>
            <a:pPr algn="ctr" defTabSz="1218990">
              <a:defRPr/>
            </a:pPr>
            <a:r>
              <a:rPr lang="en-US" altLang="zh-TW" sz="1400">
                <a:solidFill>
                  <a:srgbClr val="000000"/>
                </a:solidFill>
                <a:latin typeface="Arial" panose="020B0604020202020204"/>
                <a:ea typeface="微軟正黑體" panose="020B0604030504040204" pitchFamily="34" charset="-120"/>
              </a:rPr>
              <a:t>type</a:t>
            </a:r>
          </a:p>
        </p:txBody>
      </p:sp>
      <p:sp>
        <p:nvSpPr>
          <p:cNvPr id="22" name="文字方塊 31">
            <a:extLst>
              <a:ext uri="{FF2B5EF4-FFF2-40B4-BE49-F238E27FC236}">
                <a16:creationId xmlns:a16="http://schemas.microsoft.com/office/drawing/2014/main" id="{E82F29DA-4E25-8AD8-DD25-5419D799E3DB}"/>
              </a:ext>
            </a:extLst>
          </p:cNvPr>
          <p:cNvSpPr txBox="1"/>
          <p:nvPr/>
        </p:nvSpPr>
        <p:spPr>
          <a:xfrm>
            <a:off x="3372313" y="5010759"/>
            <a:ext cx="1064663" cy="523220"/>
          </a:xfrm>
          <a:prstGeom prst="rect">
            <a:avLst/>
          </a:prstGeom>
          <a:noFill/>
        </p:spPr>
        <p:txBody>
          <a:bodyPr wrap="square">
            <a:spAutoFit/>
          </a:bodyPr>
          <a:lstStyle/>
          <a:p>
            <a:pPr algn="ctr" defTabSz="1218990">
              <a:defRPr/>
            </a:pPr>
            <a:r>
              <a:rPr lang="en-US" altLang="zh-TW" sz="1400" kern="0">
                <a:solidFill>
                  <a:srgbClr val="333333"/>
                </a:solidFill>
                <a:latin typeface="Arial" panose="020B0604020202020204"/>
                <a:ea typeface="微軟正黑體" panose="020B0604030504040204" pitchFamily="34" charset="-120"/>
                <a:cs typeface="Arial" panose="020B0604020202020204" pitchFamily="34" charset="0"/>
              </a:rPr>
              <a:t>expansion interface</a:t>
            </a:r>
          </a:p>
        </p:txBody>
      </p:sp>
      <p:cxnSp>
        <p:nvCxnSpPr>
          <p:cNvPr id="23" name="直線接點 32">
            <a:extLst>
              <a:ext uri="{FF2B5EF4-FFF2-40B4-BE49-F238E27FC236}">
                <a16:creationId xmlns:a16="http://schemas.microsoft.com/office/drawing/2014/main" id="{0773982E-2F26-6A99-9732-C6784AA048BA}"/>
              </a:ext>
            </a:extLst>
          </p:cNvPr>
          <p:cNvCxnSpPr>
            <a:cxnSpLocks/>
          </p:cNvCxnSpPr>
          <p:nvPr/>
        </p:nvCxnSpPr>
        <p:spPr>
          <a:xfrm>
            <a:off x="3897000" y="4594338"/>
            <a:ext cx="0" cy="407767"/>
          </a:xfrm>
          <a:prstGeom prst="line">
            <a:avLst/>
          </a:prstGeom>
          <a:ln w="12700">
            <a:solidFill>
              <a:srgbClr val="008080"/>
            </a:solidFill>
            <a:prstDash val="dash"/>
          </a:ln>
        </p:spPr>
        <p:style>
          <a:lnRef idx="1">
            <a:schemeClr val="accent1"/>
          </a:lnRef>
          <a:fillRef idx="0">
            <a:schemeClr val="accent1"/>
          </a:fillRef>
          <a:effectRef idx="0">
            <a:schemeClr val="accent1"/>
          </a:effectRef>
          <a:fontRef idx="minor">
            <a:schemeClr val="tx1"/>
          </a:fontRef>
        </p:style>
      </p:cxnSp>
      <p:cxnSp>
        <p:nvCxnSpPr>
          <p:cNvPr id="24" name="直線接點 34">
            <a:extLst>
              <a:ext uri="{FF2B5EF4-FFF2-40B4-BE49-F238E27FC236}">
                <a16:creationId xmlns:a16="http://schemas.microsoft.com/office/drawing/2014/main" id="{9290A559-FD28-2D4D-138D-7B80516002FA}"/>
              </a:ext>
            </a:extLst>
          </p:cNvPr>
          <p:cNvCxnSpPr>
            <a:cxnSpLocks/>
          </p:cNvCxnSpPr>
          <p:nvPr/>
        </p:nvCxnSpPr>
        <p:spPr>
          <a:xfrm>
            <a:off x="2136276" y="4576044"/>
            <a:ext cx="0" cy="560441"/>
          </a:xfrm>
          <a:prstGeom prst="line">
            <a:avLst/>
          </a:prstGeom>
          <a:ln w="12700">
            <a:solidFill>
              <a:srgbClr val="008080"/>
            </a:solidFill>
            <a:prstDash val="dash"/>
          </a:ln>
        </p:spPr>
        <p:style>
          <a:lnRef idx="1">
            <a:schemeClr val="accent1"/>
          </a:lnRef>
          <a:fillRef idx="0">
            <a:schemeClr val="accent1"/>
          </a:fillRef>
          <a:effectRef idx="0">
            <a:schemeClr val="accent1"/>
          </a:effectRef>
          <a:fontRef idx="minor">
            <a:schemeClr val="tx1"/>
          </a:fontRef>
        </p:style>
      </p:cxnSp>
      <p:sp>
        <p:nvSpPr>
          <p:cNvPr id="25" name="文字方塊 35">
            <a:extLst>
              <a:ext uri="{FF2B5EF4-FFF2-40B4-BE49-F238E27FC236}">
                <a16:creationId xmlns:a16="http://schemas.microsoft.com/office/drawing/2014/main" id="{4E843412-0EE2-70EE-9ECD-3A312BB88714}"/>
              </a:ext>
            </a:extLst>
          </p:cNvPr>
          <p:cNvSpPr txBox="1"/>
          <p:nvPr/>
        </p:nvSpPr>
        <p:spPr>
          <a:xfrm>
            <a:off x="2263885" y="5659700"/>
            <a:ext cx="984824" cy="307777"/>
          </a:xfrm>
          <a:prstGeom prst="rect">
            <a:avLst/>
          </a:prstGeom>
          <a:noFill/>
        </p:spPr>
        <p:txBody>
          <a:bodyPr wrap="square">
            <a:spAutoFit/>
          </a:bodyPr>
          <a:lstStyle/>
          <a:p>
            <a:pPr algn="ctr" defTabSz="1218990">
              <a:defRPr/>
            </a:pPr>
            <a:r>
              <a:rPr lang="en-US" altLang="zh-TW" sz="1400">
                <a:solidFill>
                  <a:srgbClr val="000000"/>
                </a:solidFill>
                <a:latin typeface="Arial" panose="020B0604020202020204"/>
                <a:ea typeface="微軟正黑體" panose="020B0604030504040204" pitchFamily="34" charset="-120"/>
              </a:rPr>
              <a:t>Reserve</a:t>
            </a:r>
          </a:p>
        </p:txBody>
      </p:sp>
      <p:sp>
        <p:nvSpPr>
          <p:cNvPr id="26" name="文字方塊 38">
            <a:extLst>
              <a:ext uri="{FF2B5EF4-FFF2-40B4-BE49-F238E27FC236}">
                <a16:creationId xmlns:a16="http://schemas.microsoft.com/office/drawing/2014/main" id="{91EEC1DC-A7D2-9C53-58C2-B67642E445ED}"/>
              </a:ext>
            </a:extLst>
          </p:cNvPr>
          <p:cNvSpPr txBox="1"/>
          <p:nvPr/>
        </p:nvSpPr>
        <p:spPr>
          <a:xfrm>
            <a:off x="815515" y="5095828"/>
            <a:ext cx="1173100" cy="523220"/>
          </a:xfrm>
          <a:prstGeom prst="rect">
            <a:avLst/>
          </a:prstGeom>
          <a:noFill/>
        </p:spPr>
        <p:txBody>
          <a:bodyPr wrap="square">
            <a:spAutoFit/>
          </a:bodyPr>
          <a:lstStyle/>
          <a:p>
            <a:pPr algn="ctr" defTabSz="1218990">
              <a:defRPr/>
            </a:pPr>
            <a:r>
              <a:rPr lang="en-US" altLang="zh-TW" sz="1400">
                <a:solidFill>
                  <a:srgbClr val="000000"/>
                </a:solidFill>
                <a:latin typeface="Arial" panose="020B0604020202020204"/>
                <a:ea typeface="微軟正黑體" panose="020B0604030504040204" pitchFamily="34" charset="-120"/>
              </a:rPr>
              <a:t>CPU </a:t>
            </a:r>
          </a:p>
          <a:p>
            <a:pPr algn="ctr" defTabSz="1218990">
              <a:defRPr/>
            </a:pPr>
            <a:r>
              <a:rPr lang="en-US" altLang="zh-TW" sz="1400">
                <a:solidFill>
                  <a:srgbClr val="000000"/>
                </a:solidFill>
                <a:latin typeface="Arial" panose="020B0604020202020204"/>
                <a:ea typeface="微軟正黑體" panose="020B0604030504040204" pitchFamily="34" charset="-120"/>
              </a:rPr>
              <a:t>type</a:t>
            </a:r>
            <a:endParaRPr lang="zh-TW" altLang="en-US" sz="1400">
              <a:solidFill>
                <a:srgbClr val="000000"/>
              </a:solidFill>
              <a:latin typeface="Arial" panose="020B0604020202020204"/>
              <a:ea typeface="微軟正黑體" panose="020B0604030504040204" pitchFamily="34" charset="-120"/>
            </a:endParaRPr>
          </a:p>
        </p:txBody>
      </p:sp>
      <p:cxnSp>
        <p:nvCxnSpPr>
          <p:cNvPr id="27" name="直線接點 40">
            <a:extLst>
              <a:ext uri="{FF2B5EF4-FFF2-40B4-BE49-F238E27FC236}">
                <a16:creationId xmlns:a16="http://schemas.microsoft.com/office/drawing/2014/main" id="{72291FB2-17B8-F51F-3C0B-3A0ED9F09E6B}"/>
              </a:ext>
            </a:extLst>
          </p:cNvPr>
          <p:cNvCxnSpPr>
            <a:cxnSpLocks/>
          </p:cNvCxnSpPr>
          <p:nvPr/>
        </p:nvCxnSpPr>
        <p:spPr>
          <a:xfrm>
            <a:off x="4649531" y="4588615"/>
            <a:ext cx="0" cy="407767"/>
          </a:xfrm>
          <a:prstGeom prst="line">
            <a:avLst/>
          </a:prstGeom>
          <a:ln w="12700">
            <a:solidFill>
              <a:srgbClr val="008080"/>
            </a:solidFill>
            <a:prstDash val="dash"/>
          </a:ln>
        </p:spPr>
        <p:style>
          <a:lnRef idx="1">
            <a:schemeClr val="accent1"/>
          </a:lnRef>
          <a:fillRef idx="0">
            <a:schemeClr val="accent1"/>
          </a:fillRef>
          <a:effectRef idx="0">
            <a:schemeClr val="accent1"/>
          </a:effectRef>
          <a:fontRef idx="minor">
            <a:schemeClr val="tx1"/>
          </a:fontRef>
        </p:style>
      </p:cxnSp>
      <p:sp>
        <p:nvSpPr>
          <p:cNvPr id="28" name="文字方塊 41">
            <a:extLst>
              <a:ext uri="{FF2B5EF4-FFF2-40B4-BE49-F238E27FC236}">
                <a16:creationId xmlns:a16="http://schemas.microsoft.com/office/drawing/2014/main" id="{7BD01FDD-E686-1F3C-7743-F2973CEC09E2}"/>
              </a:ext>
            </a:extLst>
          </p:cNvPr>
          <p:cNvSpPr txBox="1"/>
          <p:nvPr/>
        </p:nvSpPr>
        <p:spPr>
          <a:xfrm>
            <a:off x="4030387" y="5376670"/>
            <a:ext cx="1238288" cy="523220"/>
          </a:xfrm>
          <a:prstGeom prst="rect">
            <a:avLst/>
          </a:prstGeom>
          <a:noFill/>
        </p:spPr>
        <p:txBody>
          <a:bodyPr wrap="square">
            <a:spAutoFit/>
          </a:bodyPr>
          <a:lstStyle/>
          <a:p>
            <a:pPr algn="ctr" defTabSz="1218990">
              <a:defRPr/>
            </a:pPr>
            <a:r>
              <a:rPr lang="en-US" altLang="zh-TW" sz="1400" kern="0">
                <a:solidFill>
                  <a:srgbClr val="333333"/>
                </a:solidFill>
                <a:latin typeface="Arial" panose="020B0604020202020204"/>
                <a:ea typeface="微軟正黑體" panose="020B0604030504040204" pitchFamily="34" charset="-120"/>
                <a:cs typeface="Arial" panose="020B0604020202020204" pitchFamily="34" charset="0"/>
              </a:rPr>
              <a:t>Wide </a:t>
            </a:r>
          </a:p>
          <a:p>
            <a:pPr algn="ctr" defTabSz="1218990">
              <a:defRPr/>
            </a:pPr>
            <a:r>
              <a:rPr lang="en-US" altLang="zh-TW" sz="1400" kern="0">
                <a:solidFill>
                  <a:srgbClr val="333333"/>
                </a:solidFill>
                <a:latin typeface="Arial" panose="020B0604020202020204"/>
                <a:ea typeface="微軟正黑體" panose="020B0604030504040204" pitchFamily="34" charset="-120"/>
                <a:cs typeface="Arial" panose="020B0604020202020204" pitchFamily="34" charset="0"/>
              </a:rPr>
              <a:t>temperature</a:t>
            </a:r>
          </a:p>
        </p:txBody>
      </p:sp>
      <p:cxnSp>
        <p:nvCxnSpPr>
          <p:cNvPr id="29" name="接點: 肘形 43">
            <a:extLst>
              <a:ext uri="{FF2B5EF4-FFF2-40B4-BE49-F238E27FC236}">
                <a16:creationId xmlns:a16="http://schemas.microsoft.com/office/drawing/2014/main" id="{3AE85036-FF98-743A-0BBA-8443BA4BB237}"/>
              </a:ext>
            </a:extLst>
          </p:cNvPr>
          <p:cNvCxnSpPr>
            <a:cxnSpLocks/>
          </p:cNvCxnSpPr>
          <p:nvPr/>
        </p:nvCxnSpPr>
        <p:spPr>
          <a:xfrm rot="5400000">
            <a:off x="1348010" y="4637345"/>
            <a:ext cx="619591" cy="460435"/>
          </a:xfrm>
          <a:prstGeom prst="bentConnector3">
            <a:avLst>
              <a:gd name="adj1" fmla="val 50000"/>
            </a:avLst>
          </a:prstGeom>
          <a:ln w="12700">
            <a:solidFill>
              <a:srgbClr val="008080"/>
            </a:solidFill>
            <a:prstDash val="dash"/>
          </a:ln>
        </p:spPr>
        <p:style>
          <a:lnRef idx="1">
            <a:schemeClr val="accent1"/>
          </a:lnRef>
          <a:fillRef idx="0">
            <a:schemeClr val="accent1"/>
          </a:fillRef>
          <a:effectRef idx="0">
            <a:schemeClr val="accent1"/>
          </a:effectRef>
          <a:fontRef idx="minor">
            <a:schemeClr val="tx1"/>
          </a:fontRef>
        </p:style>
      </p:cxnSp>
      <p:cxnSp>
        <p:nvCxnSpPr>
          <p:cNvPr id="30" name="接點: 肘形 44">
            <a:extLst>
              <a:ext uri="{FF2B5EF4-FFF2-40B4-BE49-F238E27FC236}">
                <a16:creationId xmlns:a16="http://schemas.microsoft.com/office/drawing/2014/main" id="{6578D73C-44AE-9B6D-5410-AD5BD9723C72}"/>
              </a:ext>
            </a:extLst>
          </p:cNvPr>
          <p:cNvCxnSpPr>
            <a:cxnSpLocks/>
          </p:cNvCxnSpPr>
          <p:nvPr/>
        </p:nvCxnSpPr>
        <p:spPr>
          <a:xfrm rot="16200000" flipH="1">
            <a:off x="2030363" y="4962969"/>
            <a:ext cx="1151424" cy="328572"/>
          </a:xfrm>
          <a:prstGeom prst="bentConnector3">
            <a:avLst>
              <a:gd name="adj1" fmla="val 50000"/>
            </a:avLst>
          </a:prstGeom>
          <a:ln w="12700">
            <a:solidFill>
              <a:srgbClr val="00808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46" name="表格 9">
            <a:extLst>
              <a:ext uri="{FF2B5EF4-FFF2-40B4-BE49-F238E27FC236}">
                <a16:creationId xmlns:a16="http://schemas.microsoft.com/office/drawing/2014/main" id="{6CEAA8D5-E96F-B615-BBA5-0C18048CDE30}"/>
              </a:ext>
            </a:extLst>
          </p:cNvPr>
          <p:cNvGraphicFramePr>
            <a:graphicFrameLocks noGrp="1"/>
          </p:cNvGraphicFramePr>
          <p:nvPr>
            <p:extLst>
              <p:ext uri="{D42A27DB-BD31-4B8C-83A1-F6EECF244321}">
                <p14:modId xmlns:p14="http://schemas.microsoft.com/office/powerpoint/2010/main" val="3274762045"/>
              </p:ext>
            </p:extLst>
          </p:nvPr>
        </p:nvGraphicFramePr>
        <p:xfrm>
          <a:off x="5646401" y="1493228"/>
          <a:ext cx="5524228" cy="4320360"/>
        </p:xfrm>
        <a:graphic>
          <a:graphicData uri="http://schemas.openxmlformats.org/drawingml/2006/table">
            <a:tbl>
              <a:tblPr firstRow="1" bandRow="1"/>
              <a:tblGrid>
                <a:gridCol w="1322536">
                  <a:extLst>
                    <a:ext uri="{9D8B030D-6E8A-4147-A177-3AD203B41FA5}">
                      <a16:colId xmlns:a16="http://schemas.microsoft.com/office/drawing/2014/main" val="3751224059"/>
                    </a:ext>
                  </a:extLst>
                </a:gridCol>
                <a:gridCol w="4201692">
                  <a:extLst>
                    <a:ext uri="{9D8B030D-6E8A-4147-A177-3AD203B41FA5}">
                      <a16:colId xmlns:a16="http://schemas.microsoft.com/office/drawing/2014/main" val="3996435125"/>
                    </a:ext>
                  </a:extLst>
                </a:gridCol>
              </a:tblGrid>
              <a:tr h="762000">
                <a:tc>
                  <a:txBody>
                    <a:bodyPr/>
                    <a:lstStyle/>
                    <a:p>
                      <a:pPr marL="0" algn="l" defTabSz="1219020" rtl="0" eaLnBrk="1" latinLnBrk="0" hangingPunct="1"/>
                      <a:r>
                        <a:rPr lang="en-US" altLang="zh-TW" sz="1500" b="1" kern="1200">
                          <a:solidFill>
                            <a:srgbClr val="008080"/>
                          </a:solidFill>
                          <a:latin typeface="Arial"/>
                          <a:ea typeface="+mn-ea"/>
                          <a:cs typeface="Arial"/>
                        </a:rPr>
                        <a:t>DRP</a:t>
                      </a:r>
                    </a:p>
                    <a:p>
                      <a:pPr marL="0" algn="l" defTabSz="1219020" rtl="0" eaLnBrk="1" latinLnBrk="0" hangingPunct="1"/>
                      <a:r>
                        <a:rPr lang="en-US" altLang="zh-TW" sz="1500" b="1" kern="1200">
                          <a:solidFill>
                            <a:srgbClr val="008080"/>
                          </a:solidFill>
                          <a:latin typeface="Arial"/>
                          <a:ea typeface="+mn-ea"/>
                          <a:cs typeface="Arial"/>
                        </a:rPr>
                        <a:t>BXP</a:t>
                      </a:r>
                    </a:p>
                    <a:p>
                      <a:pPr marL="0" algn="l" defTabSz="1219020" rtl="0" eaLnBrk="1" latinLnBrk="0" hangingPunct="1"/>
                      <a:r>
                        <a:rPr lang="en-US" altLang="zh-TW" sz="1500" b="1" kern="1200">
                          <a:solidFill>
                            <a:srgbClr val="008080"/>
                          </a:solidFill>
                          <a:latin typeface="Arial"/>
                          <a:ea typeface="+mn-ea"/>
                          <a:cs typeface="Arial"/>
                        </a:rPr>
                        <a:t>RKP</a:t>
                      </a:r>
                      <a:endParaRPr lang="zh-TW" altLang="en-US" sz="1500" b="1" kern="1200">
                        <a:solidFill>
                          <a:srgbClr val="008080"/>
                        </a:solidFill>
                        <a:latin typeface="Arial"/>
                        <a:ea typeface="+mn-ea"/>
                        <a:cs typeface="Arial"/>
                      </a:endParaRPr>
                    </a:p>
                  </a:txBody>
                  <a:tcPr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008787">
                        <a:alpha val="20000"/>
                      </a:srgbClr>
                    </a:solidFill>
                  </a:tcPr>
                </a:tc>
                <a:tc>
                  <a:txBody>
                    <a:bodyPr/>
                    <a:lstStyle/>
                    <a:p>
                      <a:r>
                        <a:rPr lang="en-US" altLang="zh-TW" sz="1500" b="0" kern="1200" dirty="0">
                          <a:solidFill>
                            <a:schemeClr val="tx1">
                              <a:lumMod val="65000"/>
                              <a:lumOff val="35000"/>
                            </a:schemeClr>
                          </a:solidFill>
                          <a:latin typeface="Arial"/>
                          <a:ea typeface="+mn-ea"/>
                          <a:cs typeface="Arial"/>
                        </a:rPr>
                        <a:t>Din Rail Computing-Platform</a:t>
                      </a:r>
                    </a:p>
                    <a:p>
                      <a:r>
                        <a:rPr lang="en-US" altLang="zh-TW" sz="1500" b="0" kern="1200" dirty="0">
                          <a:solidFill>
                            <a:schemeClr val="tx1">
                              <a:lumMod val="65000"/>
                              <a:lumOff val="35000"/>
                            </a:schemeClr>
                          </a:solidFill>
                          <a:latin typeface="Arial"/>
                          <a:ea typeface="+mn-ea"/>
                          <a:cs typeface="Arial"/>
                        </a:rPr>
                        <a:t>Box type Computing-Platform</a:t>
                      </a:r>
                    </a:p>
                    <a:p>
                      <a:r>
                        <a:rPr lang="en-US" altLang="zh-TW" sz="1500" b="0" kern="1200" dirty="0">
                          <a:solidFill>
                            <a:schemeClr val="tx1">
                              <a:lumMod val="65000"/>
                              <a:lumOff val="35000"/>
                            </a:schemeClr>
                          </a:solidFill>
                          <a:latin typeface="Arial"/>
                          <a:ea typeface="+mn-ea"/>
                          <a:cs typeface="Arial"/>
                        </a:rPr>
                        <a:t>Rackmount Computing-Platform</a:t>
                      </a:r>
                    </a:p>
                  </a:txBody>
                  <a:tcPr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008787">
                        <a:alpha val="20000"/>
                      </a:srgbClr>
                    </a:solidFill>
                  </a:tcPr>
                </a:tc>
                <a:extLst>
                  <a:ext uri="{0D108BD9-81ED-4DB2-BD59-A6C34878D82A}">
                    <a16:rowId xmlns:a16="http://schemas.microsoft.com/office/drawing/2014/main" val="3315278827"/>
                  </a:ext>
                </a:extLst>
              </a:tr>
              <a:tr h="538480">
                <a:tc>
                  <a:txBody>
                    <a:bodyPr/>
                    <a:lstStyle/>
                    <a:p>
                      <a:pPr marL="0" algn="l" defTabSz="1219020" rtl="0" eaLnBrk="1" latinLnBrk="0" hangingPunct="1"/>
                      <a:r>
                        <a:rPr lang="en-US" altLang="zh-TW" sz="1500" b="1" kern="1200">
                          <a:solidFill>
                            <a:srgbClr val="008080"/>
                          </a:solidFill>
                          <a:latin typeface="Arial"/>
                          <a:cs typeface="Arial"/>
                        </a:rPr>
                        <a:t>A</a:t>
                      </a:r>
                    </a:p>
                    <a:p>
                      <a:pPr marL="0" algn="l" defTabSz="1219020" rtl="0" eaLnBrk="1" latinLnBrk="0" hangingPunct="1"/>
                      <a:r>
                        <a:rPr lang="en-US" altLang="zh-TW" sz="1500" b="1" kern="1200">
                          <a:solidFill>
                            <a:srgbClr val="008080"/>
                          </a:solidFill>
                          <a:latin typeface="Arial"/>
                          <a:ea typeface="+mn-ea"/>
                          <a:cs typeface="Arial"/>
                        </a:rPr>
                        <a:t>C</a:t>
                      </a:r>
                      <a:endParaRPr lang="zh-TW" altLang="en-US" sz="1500" b="1" kern="1200">
                        <a:solidFill>
                          <a:srgbClr val="008080"/>
                        </a:solidFill>
                        <a:latin typeface="Arial"/>
                        <a:ea typeface="+mn-ea"/>
                        <a:cs typeface="Arial"/>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p>
                      <a:r>
                        <a:rPr lang="en-US" altLang="zh-TW" sz="1500" b="0" kern="1200">
                          <a:solidFill>
                            <a:schemeClr val="tx1">
                              <a:lumMod val="65000"/>
                              <a:lumOff val="35000"/>
                            </a:schemeClr>
                          </a:solidFill>
                          <a:latin typeface="Arial"/>
                          <a:ea typeface="+mn-ea"/>
                          <a:cs typeface="Arial"/>
                        </a:rPr>
                        <a:t>A: Atom CPU</a:t>
                      </a:r>
                    </a:p>
                    <a:p>
                      <a:r>
                        <a:rPr lang="en-US" altLang="zh-TW" sz="1500" b="0" kern="1200">
                          <a:solidFill>
                            <a:schemeClr val="tx1">
                              <a:lumMod val="65000"/>
                              <a:lumOff val="35000"/>
                            </a:schemeClr>
                          </a:solidFill>
                          <a:latin typeface="Arial"/>
                          <a:ea typeface="+mn-ea"/>
                          <a:cs typeface="Arial"/>
                        </a:rPr>
                        <a:t>C: Core CPU</a:t>
                      </a:r>
                      <a:endParaRPr lang="zh-TW" altLang="en-US" sz="1500" b="0" kern="1200">
                        <a:solidFill>
                          <a:schemeClr val="tx1">
                            <a:lumMod val="65000"/>
                            <a:lumOff val="35000"/>
                          </a:schemeClr>
                        </a:solidFill>
                        <a:latin typeface="Arial"/>
                        <a:ea typeface="+mn-ea"/>
                        <a:cs typeface="Arial"/>
                      </a:endParaRP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037559946"/>
                  </a:ext>
                </a:extLst>
              </a:tr>
              <a:tr h="360000">
                <a:tc>
                  <a:txBody>
                    <a:bodyPr/>
                    <a:lstStyle/>
                    <a:p>
                      <a:pPr marL="0" algn="l" defTabSz="1219020" rtl="0" eaLnBrk="1" latinLnBrk="0" hangingPunct="1"/>
                      <a:r>
                        <a:rPr lang="en-US" altLang="zh-TW" sz="1500" b="1" kern="1200">
                          <a:solidFill>
                            <a:srgbClr val="008080"/>
                          </a:solidFill>
                          <a:latin typeface="Arial"/>
                          <a:cs typeface="Arial"/>
                        </a:rPr>
                        <a:t>1</a:t>
                      </a:r>
                      <a:endParaRPr lang="zh-TW" altLang="en-US" sz="1500" b="1" kern="1200">
                        <a:solidFill>
                          <a:srgbClr val="008080"/>
                        </a:solidFill>
                        <a:latin typeface="Arial"/>
                        <a:ea typeface="+mn-ea"/>
                        <a:cs typeface="Arial"/>
                      </a:endParaRPr>
                    </a:p>
                  </a:txBody>
                  <a:tcPr anchor="ctr">
                    <a:lnL>
                      <a:noFill/>
                    </a:lnL>
                    <a:lnR>
                      <a:noFill/>
                    </a:lnR>
                    <a:lnT>
                      <a:noFill/>
                    </a:lnT>
                    <a:lnB>
                      <a:noFill/>
                    </a:lnB>
                    <a:lnTlToBr w="12700" cmpd="sng">
                      <a:noFill/>
                      <a:prstDash val="solid"/>
                    </a:lnTlToBr>
                    <a:lnBlToTr w="12700" cmpd="sng">
                      <a:noFill/>
                      <a:prstDash val="solid"/>
                    </a:lnBlToTr>
                    <a:solidFill>
                      <a:srgbClr val="008787">
                        <a:alpha val="2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500" b="0" kern="1200">
                          <a:solidFill>
                            <a:schemeClr val="tx1">
                              <a:lumMod val="65000"/>
                              <a:lumOff val="35000"/>
                            </a:schemeClr>
                          </a:solidFill>
                          <a:latin typeface="Arial"/>
                          <a:ea typeface="+mn-ea"/>
                          <a:cs typeface="Arial"/>
                        </a:rPr>
                        <a:t>Product generation: 1, 2, 3……</a:t>
                      </a:r>
                      <a:endParaRPr lang="zh-TW" altLang="en-US" sz="1500" b="0" kern="1200">
                        <a:solidFill>
                          <a:schemeClr val="tx1">
                            <a:lumMod val="65000"/>
                            <a:lumOff val="35000"/>
                          </a:schemeClr>
                        </a:solidFill>
                        <a:latin typeface="Arial"/>
                        <a:ea typeface="+mn-ea"/>
                        <a:cs typeface="Arial"/>
                      </a:endParaRPr>
                    </a:p>
                  </a:txBody>
                  <a:tcPr anchor="ctr">
                    <a:lnL>
                      <a:noFill/>
                    </a:lnL>
                    <a:lnR>
                      <a:noFill/>
                    </a:lnR>
                    <a:lnT>
                      <a:noFill/>
                    </a:lnT>
                    <a:lnB>
                      <a:noFill/>
                    </a:lnB>
                    <a:lnTlToBr w="12700" cmpd="sng">
                      <a:noFill/>
                      <a:prstDash val="solid"/>
                    </a:lnTlToBr>
                    <a:lnBlToTr w="12700" cmpd="sng">
                      <a:noFill/>
                      <a:prstDash val="solid"/>
                    </a:lnBlToTr>
                    <a:solidFill>
                      <a:srgbClr val="008787">
                        <a:alpha val="20000"/>
                      </a:srgbClr>
                    </a:solidFill>
                  </a:tcPr>
                </a:tc>
                <a:extLst>
                  <a:ext uri="{0D108BD9-81ED-4DB2-BD59-A6C34878D82A}">
                    <a16:rowId xmlns:a16="http://schemas.microsoft.com/office/drawing/2014/main" val="2407517639"/>
                  </a:ext>
                </a:extLst>
              </a:tr>
              <a:tr h="360000">
                <a:tc>
                  <a:txBody>
                    <a:bodyPr/>
                    <a:lstStyle/>
                    <a:p>
                      <a:pPr marL="0" algn="l" defTabSz="1219020" rtl="0" eaLnBrk="1" latinLnBrk="0" hangingPunct="1"/>
                      <a:r>
                        <a:rPr lang="en-US" altLang="zh-TW" sz="1500" b="1" kern="1200">
                          <a:solidFill>
                            <a:srgbClr val="008080"/>
                          </a:solidFill>
                          <a:latin typeface="Arial"/>
                          <a:cs typeface="Arial"/>
                        </a:rPr>
                        <a:t>0</a:t>
                      </a:r>
                      <a:endParaRPr lang="zh-TW" altLang="en-US" sz="1500" b="1" kern="1200">
                        <a:solidFill>
                          <a:srgbClr val="008080"/>
                        </a:solidFill>
                        <a:latin typeface="Arial"/>
                        <a:ea typeface="+mn-ea"/>
                        <a:cs typeface="Arial"/>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p>
                      <a:r>
                        <a:rPr lang="en-US" altLang="zh-TW" sz="1500" b="0" kern="1200">
                          <a:solidFill>
                            <a:schemeClr val="tx1">
                              <a:lumMod val="65000"/>
                              <a:lumOff val="35000"/>
                            </a:schemeClr>
                          </a:solidFill>
                          <a:latin typeface="Arial"/>
                          <a:ea typeface="+mn-ea"/>
                          <a:cs typeface="Arial"/>
                        </a:rPr>
                        <a:t>Reserve for Special-1, </a:t>
                      </a:r>
                      <a:r>
                        <a:rPr lang="en-US" altLang="zh-TW" sz="1500" b="0" kern="1200">
                          <a:solidFill>
                            <a:srgbClr val="FF0000"/>
                          </a:solidFill>
                          <a:latin typeface="Arial"/>
                          <a:ea typeface="+mn-ea"/>
                          <a:cs typeface="Arial"/>
                        </a:rPr>
                        <a:t>RKP 1U</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4077981539"/>
                  </a:ext>
                </a:extLst>
              </a:tr>
              <a:tr h="360000">
                <a:tc>
                  <a:txBody>
                    <a:bodyPr/>
                    <a:lstStyle/>
                    <a:p>
                      <a:pPr marL="0" algn="l" defTabSz="1219020" rtl="0" eaLnBrk="1" latinLnBrk="0" hangingPunct="1"/>
                      <a:r>
                        <a:rPr lang="en-US" altLang="zh-TW" sz="1500" b="1" kern="1200">
                          <a:solidFill>
                            <a:srgbClr val="008080"/>
                          </a:solidFill>
                          <a:latin typeface="Arial"/>
                          <a:ea typeface="+mn-ea"/>
                          <a:cs typeface="Arial"/>
                        </a:rPr>
                        <a:t>0</a:t>
                      </a:r>
                      <a:endParaRPr lang="zh-TW" altLang="en-US" sz="1500" b="1" kern="1200">
                        <a:solidFill>
                          <a:srgbClr val="008080"/>
                        </a:solidFill>
                        <a:latin typeface="Arial"/>
                        <a:ea typeface="+mn-ea"/>
                        <a:cs typeface="Arial"/>
                      </a:endParaRPr>
                    </a:p>
                  </a:txBody>
                  <a:tcPr anchor="ctr">
                    <a:lnL>
                      <a:noFill/>
                    </a:lnL>
                    <a:lnR>
                      <a:noFill/>
                    </a:lnR>
                    <a:lnT>
                      <a:noFill/>
                    </a:lnT>
                    <a:lnB>
                      <a:noFill/>
                    </a:lnB>
                    <a:lnTlToBr w="12700" cmpd="sng">
                      <a:noFill/>
                      <a:prstDash val="solid"/>
                    </a:lnTlToBr>
                    <a:lnBlToTr w="12700" cmpd="sng">
                      <a:noFill/>
                      <a:prstDash val="solid"/>
                    </a:lnBlToTr>
                    <a:solidFill>
                      <a:srgbClr val="008787">
                        <a:alpha val="20000"/>
                      </a:srgbClr>
                    </a:solidFill>
                  </a:tcPr>
                </a:tc>
                <a:tc>
                  <a:txBody>
                    <a:bodyPr/>
                    <a:lstStyle/>
                    <a:p>
                      <a:r>
                        <a:rPr lang="en-US" altLang="zh-TW" sz="1500" b="0" kern="1200" dirty="0">
                          <a:solidFill>
                            <a:schemeClr val="tx1">
                              <a:lumMod val="65000"/>
                              <a:lumOff val="35000"/>
                            </a:schemeClr>
                          </a:solidFill>
                          <a:latin typeface="Arial"/>
                          <a:ea typeface="+mn-ea"/>
                          <a:cs typeface="Arial"/>
                        </a:rPr>
                        <a:t>Reserve for Special-2</a:t>
                      </a:r>
                    </a:p>
                  </a:txBody>
                  <a:tcPr anchor="ctr">
                    <a:lnL>
                      <a:noFill/>
                    </a:lnL>
                    <a:lnR>
                      <a:noFill/>
                    </a:lnR>
                    <a:lnT>
                      <a:noFill/>
                    </a:lnT>
                    <a:lnB>
                      <a:noFill/>
                    </a:lnB>
                    <a:lnTlToBr w="12700" cmpd="sng">
                      <a:noFill/>
                      <a:prstDash val="solid"/>
                    </a:lnTlToBr>
                    <a:lnBlToTr w="12700" cmpd="sng">
                      <a:noFill/>
                      <a:prstDash val="solid"/>
                    </a:lnBlToTr>
                    <a:solidFill>
                      <a:srgbClr val="008787">
                        <a:alpha val="20000"/>
                      </a:srgbClr>
                    </a:solidFill>
                  </a:tcPr>
                </a:tc>
                <a:extLst>
                  <a:ext uri="{0D108BD9-81ED-4DB2-BD59-A6C34878D82A}">
                    <a16:rowId xmlns:a16="http://schemas.microsoft.com/office/drawing/2014/main" val="3242688267"/>
                  </a:ext>
                </a:extLst>
              </a:tr>
              <a:tr h="762000">
                <a:tc>
                  <a:txBody>
                    <a:bodyPr/>
                    <a:lstStyle/>
                    <a:p>
                      <a:pPr marL="0" algn="l" defTabSz="1219020" rtl="0" eaLnBrk="1" latinLnBrk="0" hangingPunct="1"/>
                      <a:r>
                        <a:rPr lang="en-US" altLang="zh-TW" sz="1500" b="1" kern="1200">
                          <a:solidFill>
                            <a:srgbClr val="008080"/>
                          </a:solidFill>
                          <a:latin typeface="Arial"/>
                          <a:cs typeface="Arial"/>
                        </a:rPr>
                        <a:t>C7</a:t>
                      </a:r>
                      <a:endParaRPr lang="zh-TW" altLang="en-US" sz="1500" b="1" kern="1200">
                        <a:solidFill>
                          <a:srgbClr val="008080"/>
                        </a:solidFill>
                        <a:latin typeface="Arial"/>
                        <a:ea typeface="+mn-ea"/>
                        <a:cs typeface="Arial"/>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p>
                      <a:r>
                        <a:rPr lang="en-US" altLang="zh-TW" sz="1500" b="0" kern="1200">
                          <a:solidFill>
                            <a:schemeClr val="tx1">
                              <a:lumMod val="65000"/>
                              <a:lumOff val="35000"/>
                            </a:schemeClr>
                          </a:solidFill>
                          <a:latin typeface="Arial"/>
                          <a:ea typeface="+mn-ea"/>
                          <a:cs typeface="Arial"/>
                        </a:rPr>
                        <a:t>CPU type</a:t>
                      </a:r>
                      <a:r>
                        <a:rPr lang="zh-TW" altLang="en-US" sz="1500" b="0" kern="1200">
                          <a:solidFill>
                            <a:schemeClr val="tx1">
                              <a:lumMod val="65000"/>
                              <a:lumOff val="35000"/>
                            </a:schemeClr>
                          </a:solidFill>
                          <a:latin typeface="Arial"/>
                          <a:ea typeface="+mn-ea"/>
                          <a:cs typeface="Arial"/>
                        </a:rPr>
                        <a:t> </a:t>
                      </a:r>
                      <a:r>
                        <a:rPr lang="en-US" altLang="zh-TW" sz="1500" b="0" kern="1200">
                          <a:solidFill>
                            <a:schemeClr val="tx1">
                              <a:lumMod val="65000"/>
                              <a:lumOff val="35000"/>
                            </a:schemeClr>
                          </a:solidFill>
                          <a:latin typeface="Arial"/>
                          <a:ea typeface="+mn-ea"/>
                          <a:cs typeface="Arial"/>
                        </a:rPr>
                        <a:t>:</a:t>
                      </a:r>
                      <a:r>
                        <a:rPr lang="zh-TW" altLang="en-US" sz="1500" b="0" kern="1200">
                          <a:solidFill>
                            <a:schemeClr val="tx1">
                              <a:lumMod val="65000"/>
                              <a:lumOff val="35000"/>
                            </a:schemeClr>
                          </a:solidFill>
                          <a:latin typeface="Arial"/>
                          <a:ea typeface="+mn-ea"/>
                          <a:cs typeface="Arial"/>
                        </a:rPr>
                        <a:t> </a:t>
                      </a:r>
                      <a:endParaRPr lang="zh-TW" altLang="en-US" sz="3200"/>
                    </a:p>
                    <a:p>
                      <a:pPr lvl="0">
                        <a:buNone/>
                      </a:pPr>
                      <a:r>
                        <a:rPr lang="en-US" altLang="zh-TW" sz="1500" b="0" kern="1200">
                          <a:solidFill>
                            <a:schemeClr val="tx1">
                              <a:lumMod val="65000"/>
                              <a:lumOff val="35000"/>
                            </a:schemeClr>
                          </a:solidFill>
                          <a:latin typeface="Arial"/>
                          <a:ea typeface="+mn-ea"/>
                          <a:cs typeface="Arial"/>
                        </a:rPr>
                        <a:t>E2 : Atom dual core / E4 : Atom quad core</a:t>
                      </a:r>
                      <a:br>
                        <a:rPr lang="en-US" altLang="zh-TW" sz="1500" b="0" kern="1200">
                          <a:solidFill>
                            <a:srgbClr val="595959"/>
                          </a:solidFill>
                          <a:latin typeface="Arial"/>
                          <a:ea typeface="+mn-ea"/>
                          <a:cs typeface="Arial"/>
                        </a:rPr>
                      </a:br>
                      <a:r>
                        <a:rPr lang="en-US" altLang="zh-TW" sz="1500" b="0" kern="1200">
                          <a:solidFill>
                            <a:schemeClr val="tx1">
                              <a:lumMod val="65000"/>
                              <a:lumOff val="35000"/>
                            </a:schemeClr>
                          </a:solidFill>
                          <a:latin typeface="Arial"/>
                          <a:ea typeface="+mn-ea"/>
                          <a:cs typeface="Arial"/>
                        </a:rPr>
                        <a:t>C1 : Celeron / C5 : Core i5 / C7 : Core i7</a:t>
                      </a:r>
                      <a:endParaRPr lang="en-US" sz="3200"/>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036217056"/>
                  </a:ext>
                </a:extLst>
              </a:tr>
              <a:tr h="762000">
                <a:tc>
                  <a:txBody>
                    <a:bodyPr/>
                    <a:lstStyle/>
                    <a:p>
                      <a:pPr marL="0" algn="l" defTabSz="1219020" rtl="0" eaLnBrk="1" latinLnBrk="0" hangingPunct="1"/>
                      <a:r>
                        <a:rPr lang="en-US" altLang="zh-TW" sz="1500" b="1" kern="1200">
                          <a:solidFill>
                            <a:srgbClr val="008080"/>
                          </a:solidFill>
                          <a:latin typeface="Arial"/>
                          <a:cs typeface="Arial"/>
                        </a:rPr>
                        <a:t>8L</a:t>
                      </a:r>
                      <a:endParaRPr lang="en-US" altLang="zh-TW" sz="1500" b="1" kern="1200">
                        <a:solidFill>
                          <a:srgbClr val="008080"/>
                        </a:solidFill>
                        <a:latin typeface="Arial" panose="020B0604020202020204" pitchFamily="34" charset="0"/>
                        <a:cs typeface="Arial" panose="020B0604020202020204" pitchFamily="34" charset="0"/>
                      </a:endParaRPr>
                    </a:p>
                    <a:p>
                      <a:pPr marL="0" algn="l" defTabSz="1219020" rtl="0" eaLnBrk="1" latinLnBrk="0" hangingPunct="1"/>
                      <a:r>
                        <a:rPr lang="en-US" altLang="zh-TW" sz="1500" b="1" kern="1200">
                          <a:solidFill>
                            <a:srgbClr val="008080"/>
                          </a:solidFill>
                          <a:latin typeface="Arial"/>
                          <a:ea typeface="+mn-ea"/>
                          <a:cs typeface="Arial"/>
                        </a:rPr>
                        <a:t>6C/8C</a:t>
                      </a:r>
                    </a:p>
                    <a:p>
                      <a:pPr marL="0" algn="l" defTabSz="1219020" rtl="0" eaLnBrk="1" latinLnBrk="0" hangingPunct="1"/>
                      <a:r>
                        <a:rPr lang="en-US" altLang="zh-TW" sz="1500" b="1" kern="1200">
                          <a:solidFill>
                            <a:srgbClr val="008080"/>
                          </a:solidFill>
                          <a:latin typeface="Arial"/>
                          <a:ea typeface="+mn-ea"/>
                          <a:cs typeface="Arial"/>
                        </a:rPr>
                        <a:t>2L4C/2L3C</a:t>
                      </a:r>
                      <a:endParaRPr lang="zh-TW" altLang="en-US" sz="1500" b="1" kern="1200">
                        <a:solidFill>
                          <a:srgbClr val="008080"/>
                        </a:solidFill>
                        <a:latin typeface="Arial" panose="020B0604020202020204" pitchFamily="34" charset="0"/>
                        <a:ea typeface="+mn-ea"/>
                        <a:cs typeface="Arial" panose="020B0604020202020204" pitchFamily="34" charset="0"/>
                      </a:endParaRPr>
                    </a:p>
                  </a:txBody>
                  <a:tcPr anchor="ctr">
                    <a:lnL>
                      <a:noFill/>
                    </a:lnL>
                    <a:lnR>
                      <a:noFill/>
                    </a:lnR>
                    <a:lnT>
                      <a:noFill/>
                    </a:lnT>
                    <a:lnB>
                      <a:noFill/>
                    </a:lnB>
                    <a:lnTlToBr w="12700" cmpd="sng">
                      <a:noFill/>
                      <a:prstDash val="solid"/>
                    </a:lnTlToBr>
                    <a:lnBlToTr w="12700" cmpd="sng">
                      <a:noFill/>
                      <a:prstDash val="solid"/>
                    </a:lnBlToTr>
                    <a:solidFill>
                      <a:srgbClr val="008787">
                        <a:alpha val="20000"/>
                      </a:srgbClr>
                    </a:solid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altLang="zh-TW" sz="1500" b="0" kern="1200" dirty="0">
                          <a:solidFill>
                            <a:schemeClr val="tx1">
                              <a:lumMod val="65000"/>
                              <a:lumOff val="35000"/>
                            </a:schemeClr>
                          </a:solidFill>
                          <a:latin typeface="Arial"/>
                          <a:ea typeface="+mn-ea"/>
                          <a:cs typeface="Arial"/>
                        </a:rPr>
                        <a:t>8L : Qty's of LAN Ports</a:t>
                      </a:r>
                    </a:p>
                    <a:p>
                      <a:pPr marL="0" marR="0" lvl="0" indent="0" algn="l">
                        <a:lnSpc>
                          <a:spcPct val="100000"/>
                        </a:lnSpc>
                        <a:spcBef>
                          <a:spcPts val="0"/>
                        </a:spcBef>
                        <a:spcAft>
                          <a:spcPts val="0"/>
                        </a:spcAft>
                        <a:buClrTx/>
                        <a:buSzTx/>
                        <a:buFontTx/>
                        <a:buNone/>
                      </a:pPr>
                      <a:r>
                        <a:rPr lang="en-US" altLang="zh-TW" sz="1500" b="0" kern="1200" dirty="0">
                          <a:solidFill>
                            <a:schemeClr val="tx1">
                              <a:lumMod val="65000"/>
                              <a:lumOff val="35000"/>
                            </a:schemeClr>
                          </a:solidFill>
                          <a:latin typeface="Arial"/>
                          <a:ea typeface="+mn-ea"/>
                          <a:cs typeface="Arial"/>
                        </a:rPr>
                        <a:t>6C/8C : Qty's of COM Ports</a:t>
                      </a:r>
                    </a:p>
                    <a:p>
                      <a:pPr marL="0" marR="0" lvl="0" indent="0" algn="l" rtl="0" eaLnBrk="1" fontAlgn="auto" latinLnBrk="0" hangingPunct="1">
                        <a:lnSpc>
                          <a:spcPct val="100000"/>
                        </a:lnSpc>
                        <a:spcBef>
                          <a:spcPts val="0"/>
                        </a:spcBef>
                        <a:spcAft>
                          <a:spcPts val="0"/>
                        </a:spcAft>
                        <a:buClrTx/>
                        <a:buSzTx/>
                        <a:buFontTx/>
                        <a:buNone/>
                      </a:pPr>
                      <a:r>
                        <a:rPr lang="zh-TW" altLang="en-US" sz="1500" b="0" dirty="0">
                          <a:solidFill>
                            <a:schemeClr val="tx1">
                              <a:lumMod val="65000"/>
                              <a:lumOff val="35000"/>
                            </a:schemeClr>
                          </a:solidFill>
                          <a:latin typeface="Arial"/>
                          <a:cs typeface="Arial"/>
                        </a:rPr>
                        <a:t>2L4C/2L3C : </a:t>
                      </a:r>
                      <a:r>
                        <a:rPr lang="en-US" altLang="zh-TW" sz="1500" b="0" i="0" u="none" strike="noStrike" noProof="0" dirty="0">
                          <a:solidFill>
                            <a:schemeClr val="tx1">
                              <a:lumMod val="65000"/>
                              <a:lumOff val="35000"/>
                            </a:schemeClr>
                          </a:solidFill>
                          <a:latin typeface="Arial"/>
                        </a:rPr>
                        <a:t>Qty's of LAN Ports + COM Ports</a:t>
                      </a:r>
                      <a:endParaRPr lang="zh-TW" altLang="en-US" sz="1500" b="0" dirty="0">
                        <a:solidFill>
                          <a:schemeClr val="tx1">
                            <a:lumMod val="65000"/>
                            <a:lumOff val="35000"/>
                          </a:schemeClr>
                        </a:solidFill>
                        <a:latin typeface="Arial" panose="020B0604020202020204" pitchFamily="34" charset="0"/>
                        <a:cs typeface="Arial" panose="020B0604020202020204" pitchFamily="34" charset="0"/>
                      </a:endParaRPr>
                    </a:p>
                  </a:txBody>
                  <a:tcPr anchor="ctr">
                    <a:lnL>
                      <a:noFill/>
                    </a:lnL>
                    <a:lnR>
                      <a:noFill/>
                    </a:lnR>
                    <a:lnT>
                      <a:noFill/>
                    </a:lnT>
                    <a:lnB>
                      <a:noFill/>
                    </a:lnB>
                    <a:lnTlToBr w="12700" cmpd="sng">
                      <a:noFill/>
                      <a:prstDash val="solid"/>
                    </a:lnTlToBr>
                    <a:lnBlToTr w="12700" cmpd="sng">
                      <a:noFill/>
                      <a:prstDash val="solid"/>
                    </a:lnBlToTr>
                    <a:solidFill>
                      <a:srgbClr val="008787">
                        <a:alpha val="20000"/>
                      </a:srgbClr>
                    </a:solidFill>
                  </a:tcPr>
                </a:tc>
                <a:extLst>
                  <a:ext uri="{0D108BD9-81ED-4DB2-BD59-A6C34878D82A}">
                    <a16:rowId xmlns:a16="http://schemas.microsoft.com/office/drawing/2014/main" val="4244197715"/>
                  </a:ext>
                </a:extLst>
              </a:tr>
              <a:tr h="360000">
                <a:tc>
                  <a:txBody>
                    <a:bodyPr/>
                    <a:lstStyle/>
                    <a:p>
                      <a:pPr marL="0" algn="l" defTabSz="914377" rtl="0" eaLnBrk="1" latinLnBrk="0" hangingPunct="1"/>
                      <a:r>
                        <a:rPr lang="en-US" altLang="zh-TW" sz="1500" b="1" kern="1200">
                          <a:solidFill>
                            <a:srgbClr val="008080"/>
                          </a:solidFill>
                          <a:latin typeface="Arial"/>
                          <a:ea typeface="+mn-ea"/>
                          <a:cs typeface="Arial"/>
                        </a:rPr>
                        <a:t>T</a:t>
                      </a:r>
                      <a:endParaRPr lang="zh-TW" altLang="en-US" sz="1500" b="1" kern="1200">
                        <a:solidFill>
                          <a:srgbClr val="008080"/>
                        </a:solidFill>
                        <a:latin typeface="Arial"/>
                        <a:ea typeface="+mn-ea"/>
                        <a:cs typeface="Arial"/>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p>
                      <a:pPr marL="0" marR="0" lvl="0" indent="0" algn="l" defTabSz="1219020" rtl="0" eaLnBrk="1" fontAlgn="auto" latinLnBrk="0" hangingPunct="1">
                        <a:lnSpc>
                          <a:spcPct val="100000"/>
                        </a:lnSpc>
                        <a:spcBef>
                          <a:spcPts val="0"/>
                        </a:spcBef>
                        <a:spcAft>
                          <a:spcPts val="0"/>
                        </a:spcAft>
                        <a:buClrTx/>
                        <a:buSzTx/>
                        <a:buFontTx/>
                        <a:buNone/>
                        <a:tabLst/>
                        <a:defRPr/>
                      </a:pPr>
                      <a:r>
                        <a:rPr lang="en-US" altLang="zh-TW" sz="1500" b="0" dirty="0">
                          <a:solidFill>
                            <a:schemeClr val="tx1">
                              <a:lumMod val="65000"/>
                              <a:lumOff val="35000"/>
                            </a:schemeClr>
                          </a:solidFill>
                          <a:latin typeface="Arial"/>
                          <a:cs typeface="Arial"/>
                        </a:rPr>
                        <a:t>Wide temperature: -30</a:t>
                      </a:r>
                      <a:r>
                        <a:rPr lang="en-US" altLang="zh-TW" sz="1300" b="0" i="0" kern="1200" dirty="0">
                          <a:solidFill>
                            <a:schemeClr val="tx1"/>
                          </a:solidFill>
                          <a:effectLst/>
                          <a:latin typeface="+mn-lt"/>
                          <a:ea typeface="+mn-ea"/>
                          <a:cs typeface="+mn-cs"/>
                        </a:rPr>
                        <a:t>°</a:t>
                      </a:r>
                      <a:r>
                        <a:rPr lang="en-US" altLang="zh-TW" sz="1500" b="0" dirty="0">
                          <a:solidFill>
                            <a:schemeClr val="tx1">
                              <a:lumMod val="65000"/>
                              <a:lumOff val="35000"/>
                            </a:schemeClr>
                          </a:solidFill>
                          <a:latin typeface="Arial"/>
                          <a:cs typeface="Arial"/>
                        </a:rPr>
                        <a:t>C to 60</a:t>
                      </a:r>
                      <a:r>
                        <a:rPr lang="en-US" altLang="zh-TW" sz="1300" b="0" i="0" kern="1200" dirty="0">
                          <a:solidFill>
                            <a:schemeClr val="tx1"/>
                          </a:solidFill>
                          <a:effectLst/>
                          <a:latin typeface="+mn-lt"/>
                          <a:ea typeface="+mn-ea"/>
                          <a:cs typeface="+mn-cs"/>
                        </a:rPr>
                        <a:t>°</a:t>
                      </a:r>
                      <a:r>
                        <a:rPr lang="en-US" altLang="zh-TW" sz="1500" b="0" dirty="0">
                          <a:solidFill>
                            <a:schemeClr val="tx1">
                              <a:lumMod val="65000"/>
                              <a:lumOff val="35000"/>
                            </a:schemeClr>
                          </a:solidFill>
                          <a:latin typeface="Arial"/>
                          <a:cs typeface="Arial"/>
                        </a:rPr>
                        <a:t>C</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112339203"/>
                  </a:ext>
                </a:extLst>
              </a:tr>
            </a:tbl>
          </a:graphicData>
        </a:graphic>
      </p:graphicFrame>
    </p:spTree>
    <p:extLst>
      <p:ext uri="{BB962C8B-B14F-4D97-AF65-F5344CB8AC3E}">
        <p14:creationId xmlns:p14="http://schemas.microsoft.com/office/powerpoint/2010/main" val="1396863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FD79D-13A2-6E34-5018-5F26FC6D5750}"/>
              </a:ext>
            </a:extLst>
          </p:cNvPr>
          <p:cNvSpPr>
            <a:spLocks noGrp="1"/>
          </p:cNvSpPr>
          <p:nvPr>
            <p:ph type="title"/>
          </p:nvPr>
        </p:nvSpPr>
        <p:spPr/>
        <p:txBody>
          <a:bodyPr/>
          <a:lstStyle/>
          <a:p>
            <a:r>
              <a:rPr lang="en-US" dirty="0"/>
              <a:t>Windows Utilities and Troubleshooting</a:t>
            </a:r>
            <a:endParaRPr lang="LID4096" dirty="0"/>
          </a:p>
        </p:txBody>
      </p:sp>
      <p:sp>
        <p:nvSpPr>
          <p:cNvPr id="3" name="Text Placeholder 2">
            <a:extLst>
              <a:ext uri="{FF2B5EF4-FFF2-40B4-BE49-F238E27FC236}">
                <a16:creationId xmlns:a16="http://schemas.microsoft.com/office/drawing/2014/main" id="{A19030A7-9512-D6C5-15DD-25823B9B8C72}"/>
              </a:ext>
            </a:extLst>
          </p:cNvPr>
          <p:cNvSpPr>
            <a:spLocks noGrp="1"/>
          </p:cNvSpPr>
          <p:nvPr>
            <p:ph type="body" idx="1"/>
          </p:nvPr>
        </p:nvSpPr>
        <p:spPr/>
        <p:txBody>
          <a:bodyPr/>
          <a:lstStyle/>
          <a:p>
            <a:r>
              <a:rPr lang="en-US" dirty="0"/>
              <a:t>Reference Information</a:t>
            </a:r>
            <a:endParaRPr lang="LID4096" dirty="0"/>
          </a:p>
        </p:txBody>
      </p:sp>
    </p:spTree>
    <p:extLst>
      <p:ext uri="{BB962C8B-B14F-4D97-AF65-F5344CB8AC3E}">
        <p14:creationId xmlns:p14="http://schemas.microsoft.com/office/powerpoint/2010/main" val="17293071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285E2-191E-187A-F02C-C79B39E29917}"/>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936316A0-B397-526C-D347-322611BCFEBD}"/>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D152F293-1FFA-53E5-810D-414A67F6654A}"/>
              </a:ext>
            </a:extLst>
          </p:cNvPr>
          <p:cNvSpPr>
            <a:spLocks noGrp="1"/>
          </p:cNvSpPr>
          <p:nvPr>
            <p:ph type="title"/>
          </p:nvPr>
        </p:nvSpPr>
        <p:spPr/>
        <p:txBody>
          <a:bodyPr>
            <a:normAutofit/>
          </a:bodyPr>
          <a:lstStyle/>
          <a:p>
            <a:r>
              <a:rPr lang="en-US" altLang="zh-TW" sz="3600" dirty="0"/>
              <a:t>Windows Licensing</a:t>
            </a:r>
          </a:p>
        </p:txBody>
      </p:sp>
      <p:sp>
        <p:nvSpPr>
          <p:cNvPr id="2" name="內容版面配置區 2">
            <a:extLst>
              <a:ext uri="{FF2B5EF4-FFF2-40B4-BE49-F238E27FC236}">
                <a16:creationId xmlns:a16="http://schemas.microsoft.com/office/drawing/2014/main" id="{93A2A465-A572-95DF-9F9C-52412C67713E}"/>
              </a:ext>
            </a:extLst>
          </p:cNvPr>
          <p:cNvSpPr txBox="1">
            <a:spLocks/>
          </p:cNvSpPr>
          <p:nvPr/>
        </p:nvSpPr>
        <p:spPr>
          <a:xfrm>
            <a:off x="616496" y="1417638"/>
            <a:ext cx="10972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Certificate of Authenticity COA (License Label)</a:t>
            </a:r>
          </a:p>
          <a:p>
            <a:pPr lvl="1"/>
            <a:r>
              <a:rPr lang="en-US" altLang="zh-TW"/>
              <a:t>The COA label serves as proof of license for each individual unit, and therefore cannot be transferred to other different machines or new units.</a:t>
            </a:r>
            <a:endParaRPr lang="en-US" altLang="zh-TW" dirty="0"/>
          </a:p>
        </p:txBody>
      </p:sp>
      <p:graphicFrame>
        <p:nvGraphicFramePr>
          <p:cNvPr id="6" name="表格 5">
            <a:extLst>
              <a:ext uri="{FF2B5EF4-FFF2-40B4-BE49-F238E27FC236}">
                <a16:creationId xmlns:a16="http://schemas.microsoft.com/office/drawing/2014/main" id="{506416C0-78DA-7950-A203-317E1426676C}"/>
              </a:ext>
            </a:extLst>
          </p:cNvPr>
          <p:cNvGraphicFramePr>
            <a:graphicFrameLocks noGrp="1"/>
          </p:cNvGraphicFramePr>
          <p:nvPr/>
        </p:nvGraphicFramePr>
        <p:xfrm>
          <a:off x="623392" y="2671166"/>
          <a:ext cx="10959008" cy="3505884"/>
        </p:xfrm>
        <a:graphic>
          <a:graphicData uri="http://schemas.openxmlformats.org/drawingml/2006/table">
            <a:tbl>
              <a:tblPr firstRow="1" bandRow="1">
                <a:tableStyleId>{5C22544A-7EE6-4342-B048-85BDC9FD1C3A}</a:tableStyleId>
              </a:tblPr>
              <a:tblGrid>
                <a:gridCol w="5479504">
                  <a:extLst>
                    <a:ext uri="{9D8B030D-6E8A-4147-A177-3AD203B41FA5}">
                      <a16:colId xmlns:a16="http://schemas.microsoft.com/office/drawing/2014/main" val="1537280455"/>
                    </a:ext>
                  </a:extLst>
                </a:gridCol>
                <a:gridCol w="5479504">
                  <a:extLst>
                    <a:ext uri="{9D8B030D-6E8A-4147-A177-3AD203B41FA5}">
                      <a16:colId xmlns:a16="http://schemas.microsoft.com/office/drawing/2014/main" val="1432311485"/>
                    </a:ext>
                  </a:extLst>
                </a:gridCol>
              </a:tblGrid>
              <a:tr h="614235">
                <a:tc>
                  <a:txBody>
                    <a:bodyPr/>
                    <a:lstStyle/>
                    <a:p>
                      <a:pPr algn="ctr"/>
                      <a:r>
                        <a:rPr lang="en-US" altLang="zh-TW" dirty="0"/>
                        <a:t>PKEA (Product Key Application)</a:t>
                      </a:r>
                      <a:endParaRPr lang="zh-TW" altLang="en-US" dirty="0"/>
                    </a:p>
                  </a:txBody>
                  <a:tcPr anchor="ctr"/>
                </a:tc>
                <a:tc>
                  <a:txBody>
                    <a:bodyPr/>
                    <a:lstStyle/>
                    <a:p>
                      <a:pPr algn="ctr"/>
                      <a:r>
                        <a:rPr lang="en-US" altLang="zh-TW"/>
                        <a:t>EPKEA (Embedded Product Key Application)</a:t>
                      </a:r>
                      <a:endParaRPr lang="zh-TW" altLang="en-US"/>
                    </a:p>
                  </a:txBody>
                  <a:tcPr anchor="ctr"/>
                </a:tc>
                <a:extLst>
                  <a:ext uri="{0D108BD9-81ED-4DB2-BD59-A6C34878D82A}">
                    <a16:rowId xmlns:a16="http://schemas.microsoft.com/office/drawing/2014/main" val="1971462634"/>
                  </a:ext>
                </a:extLst>
              </a:tr>
              <a:tr h="1176895">
                <a:tc>
                  <a:txBody>
                    <a:bodyPr/>
                    <a:lstStyle/>
                    <a:p>
                      <a:pPr marL="342900" indent="-342900" algn="l">
                        <a:buFont typeface="+mj-lt"/>
                        <a:buAutoNum type="arabicPeriod"/>
                      </a:pPr>
                      <a:r>
                        <a:rPr lang="en-US" altLang="zh-TW" sz="1600" b="0" i="0" kern="1200">
                          <a:solidFill>
                            <a:schemeClr val="dk1"/>
                          </a:solidFill>
                          <a:effectLst/>
                          <a:latin typeface="+mn-lt"/>
                          <a:ea typeface="+mn-ea"/>
                          <a:cs typeface="+mn-cs"/>
                        </a:rPr>
                        <a:t>Single Activation Key (One-to-One Key)</a:t>
                      </a:r>
                    </a:p>
                    <a:p>
                      <a:pPr marL="342900" indent="-342900" algn="l">
                        <a:buFont typeface="+mj-lt"/>
                        <a:buAutoNum type="arabicPeriod"/>
                      </a:pPr>
                      <a:r>
                        <a:rPr lang="en-US" altLang="zh-TW" sz="1600"/>
                        <a:t>All devices have a unique individual key, printed on the license proof sticker.</a:t>
                      </a:r>
                      <a:endParaRPr lang="zh-TW" altLang="en-US" sz="1600"/>
                    </a:p>
                  </a:txBody>
                  <a:tcPr anchor="ctr"/>
                </a:tc>
                <a:tc>
                  <a:txBody>
                    <a:bodyPr/>
                    <a:lstStyle/>
                    <a:p>
                      <a:pPr marL="342900" indent="-342900" algn="l">
                        <a:buFont typeface="+mj-lt"/>
                        <a:buAutoNum type="arabicPeriod"/>
                      </a:pPr>
                      <a:r>
                        <a:rPr lang="en-US" altLang="zh-TW" sz="1600" b="0" i="0" kern="1200">
                          <a:solidFill>
                            <a:schemeClr val="dk1"/>
                          </a:solidFill>
                          <a:effectLst/>
                          <a:latin typeface="+mn-lt"/>
                          <a:ea typeface="+mn-ea"/>
                          <a:cs typeface="+mn-cs"/>
                        </a:rPr>
                        <a:t>Multiple Activation Key (Company Key)</a:t>
                      </a:r>
                    </a:p>
                    <a:p>
                      <a:pPr marL="342900" indent="-342900" algn="l">
                        <a:buFont typeface="+mj-lt"/>
                        <a:buAutoNum type="arabicPeriod"/>
                      </a:pPr>
                      <a:r>
                        <a:rPr lang="en-US" altLang="zh-TW" sz="1600"/>
                        <a:t>Each OEM signing the CLA has its own set of keys that can activate multiple devices, facilitating large-scale deployments.</a:t>
                      </a:r>
                      <a:endParaRPr lang="zh-TW" altLang="en-US" sz="1600"/>
                    </a:p>
                  </a:txBody>
                  <a:tcPr anchor="ctr"/>
                </a:tc>
                <a:extLst>
                  <a:ext uri="{0D108BD9-81ED-4DB2-BD59-A6C34878D82A}">
                    <a16:rowId xmlns:a16="http://schemas.microsoft.com/office/drawing/2014/main" val="252830835"/>
                  </a:ext>
                </a:extLst>
              </a:tr>
              <a:tr h="1714754">
                <a:tc>
                  <a:txBody>
                    <a:bodyPr/>
                    <a:lstStyle/>
                    <a:p>
                      <a:pPr algn="ctr"/>
                      <a:endParaRPr lang="zh-TW" altLang="en-US"/>
                    </a:p>
                  </a:txBody>
                  <a:tcPr anchor="ctr"/>
                </a:tc>
                <a:tc>
                  <a:txBody>
                    <a:bodyPr/>
                    <a:lstStyle/>
                    <a:p>
                      <a:pPr algn="ctr"/>
                      <a:endParaRPr lang="zh-TW" altLang="en-US" dirty="0"/>
                    </a:p>
                  </a:txBody>
                  <a:tcPr anchor="ctr"/>
                </a:tc>
                <a:extLst>
                  <a:ext uri="{0D108BD9-81ED-4DB2-BD59-A6C34878D82A}">
                    <a16:rowId xmlns:a16="http://schemas.microsoft.com/office/drawing/2014/main" val="2706429434"/>
                  </a:ext>
                </a:extLst>
              </a:tr>
            </a:tbl>
          </a:graphicData>
        </a:graphic>
      </p:graphicFrame>
      <p:pic>
        <p:nvPicPr>
          <p:cNvPr id="7" name="圖片 8" descr="一張含有 文字, 鮮豔, 螢幕擷取畫面, 紅色 的圖片&#10;&#10;自動產生的描述">
            <a:extLst>
              <a:ext uri="{FF2B5EF4-FFF2-40B4-BE49-F238E27FC236}">
                <a16:creationId xmlns:a16="http://schemas.microsoft.com/office/drawing/2014/main" id="{ADFF39C2-783A-E29E-B2B1-002A5B262F58}"/>
              </a:ext>
            </a:extLst>
          </p:cNvPr>
          <p:cNvPicPr>
            <a:picLocks noChangeAspect="1"/>
          </p:cNvPicPr>
          <p:nvPr/>
        </p:nvPicPr>
        <p:blipFill>
          <a:blip r:embed="rId3"/>
          <a:stretch>
            <a:fillRect/>
          </a:stretch>
        </p:blipFill>
        <p:spPr>
          <a:xfrm>
            <a:off x="1295467" y="4614473"/>
            <a:ext cx="4171950" cy="1419225"/>
          </a:xfrm>
          <a:prstGeom prst="rect">
            <a:avLst/>
          </a:prstGeom>
        </p:spPr>
      </p:pic>
      <p:pic>
        <p:nvPicPr>
          <p:cNvPr id="8" name="圖片 13">
            <a:extLst>
              <a:ext uri="{FF2B5EF4-FFF2-40B4-BE49-F238E27FC236}">
                <a16:creationId xmlns:a16="http://schemas.microsoft.com/office/drawing/2014/main" id="{2F61A686-8025-8650-437A-2F4417F27BF5}"/>
              </a:ext>
            </a:extLst>
          </p:cNvPr>
          <p:cNvPicPr>
            <a:picLocks noChangeAspect="1"/>
          </p:cNvPicPr>
          <p:nvPr/>
        </p:nvPicPr>
        <p:blipFill>
          <a:blip r:embed="rId4"/>
          <a:stretch>
            <a:fillRect/>
          </a:stretch>
        </p:blipFill>
        <p:spPr>
          <a:xfrm>
            <a:off x="7328579" y="4626817"/>
            <a:ext cx="3366338" cy="1360692"/>
          </a:xfrm>
          <a:prstGeom prst="rect">
            <a:avLst/>
          </a:prstGeom>
        </p:spPr>
      </p:pic>
    </p:spTree>
    <p:extLst>
      <p:ext uri="{BB962C8B-B14F-4D97-AF65-F5344CB8AC3E}">
        <p14:creationId xmlns:p14="http://schemas.microsoft.com/office/powerpoint/2010/main" val="6973871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5EDB9-0447-DF48-41EF-455F8AA39E45}"/>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64172C73-1A17-E75F-FA85-844E996675F7}"/>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A9328290-C3FD-BDAB-8A93-C41B4E320FFC}"/>
              </a:ext>
            </a:extLst>
          </p:cNvPr>
          <p:cNvSpPr>
            <a:spLocks noGrp="1"/>
          </p:cNvSpPr>
          <p:nvPr>
            <p:ph type="title"/>
          </p:nvPr>
        </p:nvSpPr>
        <p:spPr/>
        <p:txBody>
          <a:bodyPr>
            <a:normAutofit/>
          </a:bodyPr>
          <a:lstStyle/>
          <a:p>
            <a:r>
              <a:rPr lang="en-US" altLang="zh-TW" sz="3600" dirty="0"/>
              <a:t>Windows Licensing</a:t>
            </a:r>
          </a:p>
        </p:txBody>
      </p:sp>
      <p:graphicFrame>
        <p:nvGraphicFramePr>
          <p:cNvPr id="2" name="內容版面配置區 6">
            <a:extLst>
              <a:ext uri="{FF2B5EF4-FFF2-40B4-BE49-F238E27FC236}">
                <a16:creationId xmlns:a16="http://schemas.microsoft.com/office/drawing/2014/main" id="{10F32332-51B9-FD81-20F1-AF983EE2C714}"/>
              </a:ext>
            </a:extLst>
          </p:cNvPr>
          <p:cNvGraphicFramePr>
            <a:graphicFrameLocks/>
          </p:cNvGraphicFramePr>
          <p:nvPr/>
        </p:nvGraphicFramePr>
        <p:xfrm>
          <a:off x="609600" y="1828800"/>
          <a:ext cx="10972797" cy="3200400"/>
        </p:xfrm>
        <a:graphic>
          <a:graphicData uri="http://schemas.openxmlformats.org/drawingml/2006/table">
            <a:tbl>
              <a:tblPr firstRow="1" bandRow="1">
                <a:tableStyleId>{5C22544A-7EE6-4342-B048-85BDC9FD1C3A}</a:tableStyleId>
              </a:tblPr>
              <a:tblGrid>
                <a:gridCol w="3657599">
                  <a:extLst>
                    <a:ext uri="{9D8B030D-6E8A-4147-A177-3AD203B41FA5}">
                      <a16:colId xmlns:a16="http://schemas.microsoft.com/office/drawing/2014/main" val="661148787"/>
                    </a:ext>
                  </a:extLst>
                </a:gridCol>
                <a:gridCol w="3657599">
                  <a:extLst>
                    <a:ext uri="{9D8B030D-6E8A-4147-A177-3AD203B41FA5}">
                      <a16:colId xmlns:a16="http://schemas.microsoft.com/office/drawing/2014/main" val="1430833762"/>
                    </a:ext>
                  </a:extLst>
                </a:gridCol>
                <a:gridCol w="3657599">
                  <a:extLst>
                    <a:ext uri="{9D8B030D-6E8A-4147-A177-3AD203B41FA5}">
                      <a16:colId xmlns:a16="http://schemas.microsoft.com/office/drawing/2014/main" val="877141850"/>
                    </a:ext>
                  </a:extLst>
                </a:gridCol>
              </a:tblGrid>
              <a:tr h="370840">
                <a:tc>
                  <a:txBody>
                    <a:bodyPr/>
                    <a:lstStyle/>
                    <a:p>
                      <a:pPr algn="ctr"/>
                      <a:r>
                        <a:rPr lang="en-US" altLang="zh-TW" sz="2400"/>
                        <a:t>Windows version</a:t>
                      </a:r>
                      <a:endParaRPr lang="zh-TW" altLang="en-US" sz="2400"/>
                    </a:p>
                  </a:txBody>
                  <a:tcPr/>
                </a:tc>
                <a:tc>
                  <a:txBody>
                    <a:bodyPr/>
                    <a:lstStyle/>
                    <a:p>
                      <a:pPr algn="ctr"/>
                      <a:r>
                        <a:rPr lang="en-US" altLang="zh-TW" sz="2400"/>
                        <a:t>PKEA</a:t>
                      </a:r>
                    </a:p>
                  </a:txBody>
                  <a:tcPr/>
                </a:tc>
                <a:tc>
                  <a:txBody>
                    <a:bodyPr/>
                    <a:lstStyle/>
                    <a:p>
                      <a:pPr algn="ctr"/>
                      <a:r>
                        <a:rPr lang="en-US" altLang="zh-TW" sz="2400"/>
                        <a:t>EPKEA</a:t>
                      </a:r>
                    </a:p>
                  </a:txBody>
                  <a:tcPr/>
                </a:tc>
                <a:extLst>
                  <a:ext uri="{0D108BD9-81ED-4DB2-BD59-A6C34878D82A}">
                    <a16:rowId xmlns:a16="http://schemas.microsoft.com/office/drawing/2014/main" val="2054281604"/>
                  </a:ext>
                </a:extLst>
              </a:tr>
              <a:tr h="370840">
                <a:tc>
                  <a:txBody>
                    <a:bodyPr/>
                    <a:lstStyle/>
                    <a:p>
                      <a:pPr algn="ctr"/>
                      <a:r>
                        <a:rPr lang="en-US" altLang="zh-TW" sz="2400"/>
                        <a:t>Windows 10 LTSB 2016</a:t>
                      </a:r>
                      <a:endParaRPr lang="zh-TW" altLang="en-US" sz="2400"/>
                    </a:p>
                  </a:txBody>
                  <a:tcPr/>
                </a:tc>
                <a:tc>
                  <a:txBody>
                    <a:bodyPr/>
                    <a:lstStyle/>
                    <a:p>
                      <a:pPr algn="ctr"/>
                      <a:r>
                        <a:rPr lang="en-US" altLang="zh-TW" sz="2400"/>
                        <a:t>V</a:t>
                      </a:r>
                      <a:endParaRPr lang="zh-TW" altLang="en-US" sz="2400"/>
                    </a:p>
                  </a:txBody>
                  <a:tcPr/>
                </a:tc>
                <a:tc>
                  <a:txBody>
                    <a:bodyPr/>
                    <a:lstStyle/>
                    <a:p>
                      <a:pPr algn="ctr"/>
                      <a:r>
                        <a:rPr lang="en-US" altLang="zh-TW" sz="2400"/>
                        <a:t>V</a:t>
                      </a:r>
                      <a:endParaRPr lang="zh-TW" altLang="en-US" sz="2400"/>
                    </a:p>
                  </a:txBody>
                  <a:tcPr/>
                </a:tc>
                <a:extLst>
                  <a:ext uri="{0D108BD9-81ED-4DB2-BD59-A6C34878D82A}">
                    <a16:rowId xmlns:a16="http://schemas.microsoft.com/office/drawing/2014/main" val="294658265"/>
                  </a:ext>
                </a:extLst>
              </a:tr>
              <a:tr h="370840">
                <a:tc>
                  <a:txBody>
                    <a:bodyPr/>
                    <a:lstStyle/>
                    <a:p>
                      <a:pPr algn="ctr"/>
                      <a:r>
                        <a:rPr lang="en-US" altLang="zh-TW" sz="2400"/>
                        <a:t>Windows 10 LTSC 2019</a:t>
                      </a:r>
                      <a:endParaRPr lang="zh-TW" altLang="en-US" sz="2400"/>
                    </a:p>
                  </a:txBody>
                  <a:tcPr/>
                </a:tc>
                <a:tc>
                  <a:txBody>
                    <a:bodyPr/>
                    <a:lstStyle/>
                    <a:p>
                      <a:pPr algn="ctr"/>
                      <a:r>
                        <a:rPr lang="en-US" altLang="zh-TW" sz="2400"/>
                        <a:t>V</a:t>
                      </a:r>
                      <a:endParaRPr lang="zh-TW" altLang="en-US" sz="2400"/>
                    </a:p>
                  </a:txBody>
                  <a:tcPr/>
                </a:tc>
                <a:tc>
                  <a:txBody>
                    <a:bodyPr/>
                    <a:lstStyle/>
                    <a:p>
                      <a:pPr algn="ctr"/>
                      <a:r>
                        <a:rPr lang="en-US" altLang="zh-TW" sz="2400"/>
                        <a:t>V</a:t>
                      </a:r>
                      <a:endParaRPr lang="zh-TW" altLang="en-US" sz="2400"/>
                    </a:p>
                  </a:txBody>
                  <a:tcPr/>
                </a:tc>
                <a:extLst>
                  <a:ext uri="{0D108BD9-81ED-4DB2-BD59-A6C34878D82A}">
                    <a16:rowId xmlns:a16="http://schemas.microsoft.com/office/drawing/2014/main" val="888528325"/>
                  </a:ext>
                </a:extLst>
              </a:tr>
              <a:tr h="370840">
                <a:tc>
                  <a:txBody>
                    <a:bodyPr/>
                    <a:lstStyle/>
                    <a:p>
                      <a:pPr algn="ctr"/>
                      <a:r>
                        <a:rPr lang="en-US" altLang="zh-TW" sz="2400"/>
                        <a:t>Windows 10 LTSC 21H2</a:t>
                      </a:r>
                      <a:endParaRPr lang="zh-TW" altLang="en-US" sz="2400"/>
                    </a:p>
                  </a:txBody>
                  <a:tcPr/>
                </a:tc>
                <a:tc>
                  <a:txBody>
                    <a:bodyPr/>
                    <a:lstStyle/>
                    <a:p>
                      <a:pPr algn="ctr"/>
                      <a:r>
                        <a:rPr lang="en-US" altLang="zh-TW" sz="2400"/>
                        <a:t>V</a:t>
                      </a:r>
                      <a:endParaRPr lang="zh-TW" altLang="en-US" sz="2400"/>
                    </a:p>
                  </a:txBody>
                  <a:tcPr/>
                </a:tc>
                <a:tc>
                  <a:txBody>
                    <a:bodyPr/>
                    <a:lstStyle/>
                    <a:p>
                      <a:pPr algn="ctr"/>
                      <a:r>
                        <a:rPr lang="en-US" altLang="zh-TW" sz="2400"/>
                        <a:t>V</a:t>
                      </a:r>
                      <a:endParaRPr lang="zh-TW" altLang="en-US" sz="2400"/>
                    </a:p>
                  </a:txBody>
                  <a:tcPr/>
                </a:tc>
                <a:extLst>
                  <a:ext uri="{0D108BD9-81ED-4DB2-BD59-A6C34878D82A}">
                    <a16:rowId xmlns:a16="http://schemas.microsoft.com/office/drawing/2014/main" val="4025379682"/>
                  </a:ext>
                </a:extLst>
              </a:tr>
              <a:tr h="370840">
                <a:tc>
                  <a:txBody>
                    <a:bodyPr/>
                    <a:lstStyle/>
                    <a:p>
                      <a:pPr algn="ctr"/>
                      <a:r>
                        <a:rPr lang="en-US" altLang="zh-TW" sz="2400"/>
                        <a:t>Windows 10 Pro</a:t>
                      </a:r>
                      <a:endParaRPr lang="zh-TW" altLang="en-US" sz="2400"/>
                    </a:p>
                  </a:txBody>
                  <a:tcPr/>
                </a:tc>
                <a:tc>
                  <a:txBody>
                    <a:bodyPr/>
                    <a:lstStyle/>
                    <a:p>
                      <a:pPr algn="ctr"/>
                      <a:r>
                        <a:rPr lang="en-US" altLang="zh-TW" sz="2400">
                          <a:solidFill>
                            <a:srgbClr val="C00000"/>
                          </a:solidFill>
                        </a:rPr>
                        <a:t>EOS</a:t>
                      </a:r>
                      <a:endParaRPr lang="zh-TW" altLang="en-US" sz="2400">
                        <a:solidFill>
                          <a:srgbClr val="C00000"/>
                        </a:solidFill>
                      </a:endParaRPr>
                    </a:p>
                  </a:txBody>
                  <a:tcPr/>
                </a:tc>
                <a:tc>
                  <a:txBody>
                    <a:bodyPr/>
                    <a:lstStyle/>
                    <a:p>
                      <a:pPr algn="ctr"/>
                      <a:r>
                        <a:rPr lang="en-US" altLang="zh-TW" sz="2400"/>
                        <a:t>X</a:t>
                      </a:r>
                      <a:endParaRPr lang="zh-TW" altLang="en-US" sz="2400"/>
                    </a:p>
                  </a:txBody>
                  <a:tcPr/>
                </a:tc>
                <a:extLst>
                  <a:ext uri="{0D108BD9-81ED-4DB2-BD59-A6C34878D82A}">
                    <a16:rowId xmlns:a16="http://schemas.microsoft.com/office/drawing/2014/main" val="2379753841"/>
                  </a:ext>
                </a:extLst>
              </a:tr>
              <a:tr h="370840">
                <a:tc>
                  <a:txBody>
                    <a:bodyPr/>
                    <a:lstStyle/>
                    <a:p>
                      <a:pPr algn="ctr"/>
                      <a:r>
                        <a:rPr lang="en-US" altLang="zh-TW" sz="2400"/>
                        <a:t>Windows 11 Pro</a:t>
                      </a:r>
                      <a:endParaRPr lang="zh-TW" altLang="en-US" sz="2400"/>
                    </a:p>
                  </a:txBody>
                  <a:tcPr/>
                </a:tc>
                <a:tc>
                  <a:txBody>
                    <a:bodyPr/>
                    <a:lstStyle/>
                    <a:p>
                      <a:pPr algn="ctr"/>
                      <a:r>
                        <a:rPr lang="en-US" altLang="zh-TW" sz="2400" dirty="0"/>
                        <a:t>V</a:t>
                      </a:r>
                      <a:endParaRPr lang="zh-TW" altLang="en-US" sz="2400" dirty="0"/>
                    </a:p>
                  </a:txBody>
                  <a:tcPr/>
                </a:tc>
                <a:tc>
                  <a:txBody>
                    <a:bodyPr/>
                    <a:lstStyle/>
                    <a:p>
                      <a:pPr algn="ctr"/>
                      <a:r>
                        <a:rPr lang="en-US" altLang="zh-TW" sz="2400"/>
                        <a:t>X</a:t>
                      </a:r>
                      <a:endParaRPr lang="zh-TW" altLang="en-US" sz="2400"/>
                    </a:p>
                  </a:txBody>
                  <a:tcPr/>
                </a:tc>
                <a:extLst>
                  <a:ext uri="{0D108BD9-81ED-4DB2-BD59-A6C34878D82A}">
                    <a16:rowId xmlns:a16="http://schemas.microsoft.com/office/drawing/2014/main" val="2915909459"/>
                  </a:ext>
                </a:extLst>
              </a:tr>
              <a:tr h="370840">
                <a:tc>
                  <a:txBody>
                    <a:bodyPr/>
                    <a:lstStyle/>
                    <a:p>
                      <a:pPr algn="ctr"/>
                      <a:r>
                        <a:rPr lang="en-US" altLang="zh-TW" sz="2400"/>
                        <a:t>Windows Server</a:t>
                      </a:r>
                      <a:endParaRPr lang="zh-TW" altLang="en-US" sz="2400"/>
                    </a:p>
                  </a:txBody>
                  <a:tcPr/>
                </a:tc>
                <a:tc>
                  <a:txBody>
                    <a:bodyPr/>
                    <a:lstStyle/>
                    <a:p>
                      <a:pPr algn="ctr"/>
                      <a:r>
                        <a:rPr lang="en-US" altLang="zh-TW" sz="2400" dirty="0"/>
                        <a:t>X</a:t>
                      </a:r>
                      <a:endParaRPr lang="zh-TW" altLang="en-US" sz="2400" dirty="0"/>
                    </a:p>
                  </a:txBody>
                  <a:tcPr/>
                </a:tc>
                <a:tc>
                  <a:txBody>
                    <a:bodyPr/>
                    <a:lstStyle/>
                    <a:p>
                      <a:pPr algn="ctr"/>
                      <a:r>
                        <a:rPr lang="en-US" altLang="zh-TW" sz="2400" dirty="0"/>
                        <a:t>X</a:t>
                      </a:r>
                      <a:endParaRPr lang="zh-TW" altLang="en-US" sz="2400" dirty="0"/>
                    </a:p>
                  </a:txBody>
                  <a:tcPr/>
                </a:tc>
                <a:extLst>
                  <a:ext uri="{0D108BD9-81ED-4DB2-BD59-A6C34878D82A}">
                    <a16:rowId xmlns:a16="http://schemas.microsoft.com/office/drawing/2014/main" val="2842412282"/>
                  </a:ext>
                </a:extLst>
              </a:tr>
            </a:tbl>
          </a:graphicData>
        </a:graphic>
      </p:graphicFrame>
    </p:spTree>
    <p:extLst>
      <p:ext uri="{BB962C8B-B14F-4D97-AF65-F5344CB8AC3E}">
        <p14:creationId xmlns:p14="http://schemas.microsoft.com/office/powerpoint/2010/main" val="11820785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336C7-C956-64FA-D536-37888B3DE41B}"/>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1710D017-1765-F8ED-1684-98EBC0017D6C}"/>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5C63EEF1-C05F-C444-AEFE-15BB1C85267A}"/>
              </a:ext>
            </a:extLst>
          </p:cNvPr>
          <p:cNvSpPr>
            <a:spLocks noGrp="1"/>
          </p:cNvSpPr>
          <p:nvPr>
            <p:ph type="title"/>
          </p:nvPr>
        </p:nvSpPr>
        <p:spPr/>
        <p:txBody>
          <a:bodyPr>
            <a:normAutofit/>
          </a:bodyPr>
          <a:lstStyle/>
          <a:p>
            <a:r>
              <a:rPr lang="en-US" altLang="zh-TW" sz="3600" dirty="0"/>
              <a:t>Windows Licensing</a:t>
            </a:r>
          </a:p>
        </p:txBody>
      </p:sp>
      <p:sp>
        <p:nvSpPr>
          <p:cNvPr id="3" name="TextBox 2">
            <a:extLst>
              <a:ext uri="{FF2B5EF4-FFF2-40B4-BE49-F238E27FC236}">
                <a16:creationId xmlns:a16="http://schemas.microsoft.com/office/drawing/2014/main" id="{1AC8EF15-86BD-4660-92B7-1463EDA9171E}"/>
              </a:ext>
            </a:extLst>
          </p:cNvPr>
          <p:cNvSpPr txBox="1"/>
          <p:nvPr/>
        </p:nvSpPr>
        <p:spPr>
          <a:xfrm>
            <a:off x="609600" y="1315528"/>
            <a:ext cx="6094206" cy="523220"/>
          </a:xfrm>
          <a:prstGeom prst="rect">
            <a:avLst/>
          </a:prstGeom>
          <a:noFill/>
        </p:spPr>
        <p:txBody>
          <a:bodyPr wrap="square">
            <a:spAutoFit/>
          </a:bodyPr>
          <a:lstStyle/>
          <a:p>
            <a:r>
              <a:rPr lang="en-US" altLang="zh-TW" sz="2800" b="1" dirty="0">
                <a:solidFill>
                  <a:srgbClr val="008787"/>
                </a:solidFill>
              </a:rPr>
              <a:t>License activating</a:t>
            </a:r>
            <a:endParaRPr lang="en-DE" sz="2800" b="1" dirty="0">
              <a:solidFill>
                <a:srgbClr val="008787"/>
              </a:solidFill>
            </a:endParaRPr>
          </a:p>
        </p:txBody>
      </p:sp>
      <p:grpSp>
        <p:nvGrpSpPr>
          <p:cNvPr id="6" name="群組 13">
            <a:extLst>
              <a:ext uri="{FF2B5EF4-FFF2-40B4-BE49-F238E27FC236}">
                <a16:creationId xmlns:a16="http://schemas.microsoft.com/office/drawing/2014/main" id="{D3406998-41E7-E58C-F357-6B9A665AF7A0}"/>
              </a:ext>
            </a:extLst>
          </p:cNvPr>
          <p:cNvGrpSpPr/>
          <p:nvPr/>
        </p:nvGrpSpPr>
        <p:grpSpPr>
          <a:xfrm>
            <a:off x="609600" y="2024008"/>
            <a:ext cx="5268626" cy="4095082"/>
            <a:chOff x="609600" y="2024008"/>
            <a:chExt cx="5268626" cy="4095082"/>
          </a:xfrm>
        </p:grpSpPr>
        <p:pic>
          <p:nvPicPr>
            <p:cNvPr id="7" name="Picture 10">
              <a:extLst>
                <a:ext uri="{FF2B5EF4-FFF2-40B4-BE49-F238E27FC236}">
                  <a16:creationId xmlns:a16="http://schemas.microsoft.com/office/drawing/2014/main" id="{C24C1498-E922-18D6-C387-A40FE33B3A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024008"/>
              <a:ext cx="5268626" cy="4095082"/>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10">
              <a:extLst>
                <a:ext uri="{FF2B5EF4-FFF2-40B4-BE49-F238E27FC236}">
                  <a16:creationId xmlns:a16="http://schemas.microsoft.com/office/drawing/2014/main" id="{FC472212-B5ED-DD91-87AA-C4A1337A4296}"/>
                </a:ext>
              </a:extLst>
            </p:cNvPr>
            <p:cNvSpPr/>
            <p:nvPr/>
          </p:nvSpPr>
          <p:spPr>
            <a:xfrm>
              <a:off x="2044557" y="2681555"/>
              <a:ext cx="1458931" cy="26712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9" name="群組 12">
            <a:extLst>
              <a:ext uri="{FF2B5EF4-FFF2-40B4-BE49-F238E27FC236}">
                <a16:creationId xmlns:a16="http://schemas.microsoft.com/office/drawing/2014/main" id="{652F74DE-0028-524F-BD4A-4A2546ED56F5}"/>
              </a:ext>
            </a:extLst>
          </p:cNvPr>
          <p:cNvGrpSpPr/>
          <p:nvPr/>
        </p:nvGrpSpPr>
        <p:grpSpPr>
          <a:xfrm>
            <a:off x="6313776" y="2024008"/>
            <a:ext cx="5299973" cy="4112331"/>
            <a:chOff x="6313776" y="2024008"/>
            <a:chExt cx="5299973" cy="4112331"/>
          </a:xfrm>
        </p:grpSpPr>
        <p:pic>
          <p:nvPicPr>
            <p:cNvPr id="10" name="Picture 8">
              <a:extLst>
                <a:ext uri="{FF2B5EF4-FFF2-40B4-BE49-F238E27FC236}">
                  <a16:creationId xmlns:a16="http://schemas.microsoft.com/office/drawing/2014/main" id="{1F2C0928-9ED3-35CB-7CA3-1BD1A07BA54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4" b="172"/>
            <a:stretch/>
          </p:blipFill>
          <p:spPr bwMode="auto">
            <a:xfrm>
              <a:off x="6313776" y="2024008"/>
              <a:ext cx="5299973" cy="411233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1">
              <a:extLst>
                <a:ext uri="{FF2B5EF4-FFF2-40B4-BE49-F238E27FC236}">
                  <a16:creationId xmlns:a16="http://schemas.microsoft.com/office/drawing/2014/main" id="{D5CF64B4-054A-7F81-D902-88F209A706D2}"/>
                </a:ext>
              </a:extLst>
            </p:cNvPr>
            <p:cNvSpPr/>
            <p:nvPr/>
          </p:nvSpPr>
          <p:spPr>
            <a:xfrm>
              <a:off x="7734728" y="3039437"/>
              <a:ext cx="3720957" cy="289389"/>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Tree>
    <p:extLst>
      <p:ext uri="{BB962C8B-B14F-4D97-AF65-F5344CB8AC3E}">
        <p14:creationId xmlns:p14="http://schemas.microsoft.com/office/powerpoint/2010/main" val="15243499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5B90C-2C3E-A58F-0FDD-932D41D47731}"/>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6ED45CA9-AF53-C9BA-F31D-CF36181A678C}"/>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D4C7278E-846B-6F2F-A64A-4BADBADD1FDC}"/>
              </a:ext>
            </a:extLst>
          </p:cNvPr>
          <p:cNvSpPr>
            <a:spLocks noGrp="1"/>
          </p:cNvSpPr>
          <p:nvPr>
            <p:ph type="title"/>
          </p:nvPr>
        </p:nvSpPr>
        <p:spPr/>
        <p:txBody>
          <a:bodyPr>
            <a:normAutofit/>
          </a:bodyPr>
          <a:lstStyle/>
          <a:p>
            <a:r>
              <a:rPr lang="en-US" altLang="zh-TW" sz="3600" dirty="0"/>
              <a:t>Utilities: Moxa Serial Interface Utility </a:t>
            </a:r>
          </a:p>
        </p:txBody>
      </p:sp>
      <p:pic>
        <p:nvPicPr>
          <p:cNvPr id="2" name="圖片 6">
            <a:extLst>
              <a:ext uri="{FF2B5EF4-FFF2-40B4-BE49-F238E27FC236}">
                <a16:creationId xmlns:a16="http://schemas.microsoft.com/office/drawing/2014/main" id="{5BB74190-385F-BBD5-9BE9-690591E71CE8}"/>
              </a:ext>
            </a:extLst>
          </p:cNvPr>
          <p:cNvPicPr>
            <a:picLocks noChangeAspect="1"/>
          </p:cNvPicPr>
          <p:nvPr/>
        </p:nvPicPr>
        <p:blipFill>
          <a:blip r:embed="rId3"/>
          <a:stretch>
            <a:fillRect/>
          </a:stretch>
        </p:blipFill>
        <p:spPr>
          <a:xfrm>
            <a:off x="959429" y="2378686"/>
            <a:ext cx="5020133" cy="3341394"/>
          </a:xfrm>
          <a:prstGeom prst="rect">
            <a:avLst/>
          </a:prstGeom>
        </p:spPr>
      </p:pic>
      <p:pic>
        <p:nvPicPr>
          <p:cNvPr id="3" name="圖片 8">
            <a:extLst>
              <a:ext uri="{FF2B5EF4-FFF2-40B4-BE49-F238E27FC236}">
                <a16:creationId xmlns:a16="http://schemas.microsoft.com/office/drawing/2014/main" id="{AFDF80E3-E79D-86B8-FD50-4DD247C9F402}"/>
              </a:ext>
            </a:extLst>
          </p:cNvPr>
          <p:cNvPicPr>
            <a:picLocks noChangeAspect="1"/>
          </p:cNvPicPr>
          <p:nvPr/>
        </p:nvPicPr>
        <p:blipFill>
          <a:blip r:embed="rId4"/>
          <a:stretch>
            <a:fillRect/>
          </a:stretch>
        </p:blipFill>
        <p:spPr>
          <a:xfrm>
            <a:off x="6212440" y="2378686"/>
            <a:ext cx="4982363" cy="3341394"/>
          </a:xfrm>
          <a:prstGeom prst="rect">
            <a:avLst/>
          </a:prstGeom>
        </p:spPr>
      </p:pic>
      <p:sp>
        <p:nvSpPr>
          <p:cNvPr id="6" name="文字方塊 11">
            <a:extLst>
              <a:ext uri="{FF2B5EF4-FFF2-40B4-BE49-F238E27FC236}">
                <a16:creationId xmlns:a16="http://schemas.microsoft.com/office/drawing/2014/main" id="{22FD520A-FCFC-5E7C-731B-CCB9EBBB2E0A}"/>
              </a:ext>
            </a:extLst>
          </p:cNvPr>
          <p:cNvSpPr txBox="1"/>
          <p:nvPr/>
        </p:nvSpPr>
        <p:spPr>
          <a:xfrm>
            <a:off x="2678253" y="1961144"/>
            <a:ext cx="1556836" cy="369332"/>
          </a:xfrm>
          <a:prstGeom prst="rect">
            <a:avLst/>
          </a:prstGeom>
          <a:noFill/>
        </p:spPr>
        <p:txBody>
          <a:bodyPr wrap="none" rtlCol="0">
            <a:spAutoFit/>
          </a:bodyPr>
          <a:lstStyle/>
          <a:p>
            <a:r>
              <a:rPr lang="en-US" altLang="zh-TW" dirty="0"/>
              <a:t>Internal COM</a:t>
            </a:r>
            <a:endParaRPr lang="en-US" dirty="0"/>
          </a:p>
        </p:txBody>
      </p:sp>
      <p:sp>
        <p:nvSpPr>
          <p:cNvPr id="7" name="文字方塊 12">
            <a:extLst>
              <a:ext uri="{FF2B5EF4-FFF2-40B4-BE49-F238E27FC236}">
                <a16:creationId xmlns:a16="http://schemas.microsoft.com/office/drawing/2014/main" id="{5E11FF40-5A5D-7B37-3451-6952F262C3DB}"/>
              </a:ext>
            </a:extLst>
          </p:cNvPr>
          <p:cNvSpPr txBox="1"/>
          <p:nvPr/>
        </p:nvSpPr>
        <p:spPr>
          <a:xfrm>
            <a:off x="7299193" y="1961144"/>
            <a:ext cx="2993127" cy="369332"/>
          </a:xfrm>
          <a:prstGeom prst="rect">
            <a:avLst/>
          </a:prstGeom>
          <a:noFill/>
        </p:spPr>
        <p:txBody>
          <a:bodyPr wrap="none" rtlCol="0">
            <a:spAutoFit/>
          </a:bodyPr>
          <a:lstStyle/>
          <a:p>
            <a:r>
              <a:rPr lang="en-US" altLang="zh-TW" dirty="0"/>
              <a:t>Expansion (MU850U) COM</a:t>
            </a:r>
            <a:endParaRPr lang="en-US" dirty="0"/>
          </a:p>
        </p:txBody>
      </p:sp>
    </p:spTree>
    <p:extLst>
      <p:ext uri="{BB962C8B-B14F-4D97-AF65-F5344CB8AC3E}">
        <p14:creationId xmlns:p14="http://schemas.microsoft.com/office/powerpoint/2010/main" val="42845240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2B0DC-4989-7F14-47E4-0B815C8F8027}"/>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149F52F3-64D2-03EA-2B09-2F7C4E40A2A2}"/>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570DA39E-4B7D-672B-637C-00021536A691}"/>
              </a:ext>
            </a:extLst>
          </p:cNvPr>
          <p:cNvSpPr>
            <a:spLocks noGrp="1"/>
          </p:cNvSpPr>
          <p:nvPr>
            <p:ph type="title"/>
          </p:nvPr>
        </p:nvSpPr>
        <p:spPr/>
        <p:txBody>
          <a:bodyPr>
            <a:normAutofit/>
          </a:bodyPr>
          <a:lstStyle/>
          <a:p>
            <a:r>
              <a:rPr lang="en-US" altLang="zh-TW" sz="3600" dirty="0"/>
              <a:t>Utilities: Moxa Serial Interface Utility </a:t>
            </a:r>
          </a:p>
        </p:txBody>
      </p:sp>
      <p:sp>
        <p:nvSpPr>
          <p:cNvPr id="2" name="內容版面配置區 2">
            <a:extLst>
              <a:ext uri="{FF2B5EF4-FFF2-40B4-BE49-F238E27FC236}">
                <a16:creationId xmlns:a16="http://schemas.microsoft.com/office/drawing/2014/main" id="{C00F6D75-110F-F56D-1DE3-74D6D260CD86}"/>
              </a:ext>
            </a:extLst>
          </p:cNvPr>
          <p:cNvSpPr txBox="1">
            <a:spLocks/>
          </p:cNvSpPr>
          <p:nvPr/>
        </p:nvSpPr>
        <p:spPr>
          <a:xfrm>
            <a:off x="609600" y="1417638"/>
            <a:ext cx="10972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0" kern="1200"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200" b="0" kern="1200">
                <a:solidFill>
                  <a:schemeClr val="accent4">
                    <a:lumMod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000" b="0" kern="120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1800" kern="1200">
                <a:solidFill>
                  <a:schemeClr val="bg1">
                    <a:lumMod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b="1" dirty="0">
                <a:solidFill>
                  <a:schemeClr val="tx1"/>
                </a:solidFill>
                <a:latin typeface="MicrosoftJhengHeiUIRegular"/>
              </a:rPr>
              <a:t>Utility process:</a:t>
            </a:r>
          </a:p>
          <a:p>
            <a:r>
              <a:rPr lang="en-US" sz="1600" dirty="0" err="1">
                <a:solidFill>
                  <a:schemeClr val="tx1"/>
                </a:solidFill>
                <a:latin typeface="MicrosoftJhengHeiRegular"/>
              </a:rPr>
              <a:t>GetUartMode</a:t>
            </a:r>
            <a:r>
              <a:rPr lang="en-US" sz="1600" dirty="0">
                <a:solidFill>
                  <a:schemeClr val="tx1"/>
                </a:solidFill>
                <a:latin typeface="MicrosoftJhengHeiRegular"/>
              </a:rPr>
              <a:t>: Device → API(Library) → Display on utility</a:t>
            </a:r>
          </a:p>
          <a:p>
            <a:r>
              <a:rPr lang="en-US" sz="1600" dirty="0" err="1">
                <a:solidFill>
                  <a:schemeClr val="tx1"/>
                </a:solidFill>
                <a:latin typeface="MicrosoftJhengHeiRegular"/>
              </a:rPr>
              <a:t>SetUartMode</a:t>
            </a:r>
            <a:r>
              <a:rPr lang="en-US" sz="1600" dirty="0">
                <a:solidFill>
                  <a:schemeClr val="tx1"/>
                </a:solidFill>
                <a:latin typeface="MicrosoftJhengHeiRegular"/>
              </a:rPr>
              <a:t>: Utility → Write </a:t>
            </a:r>
            <a:r>
              <a:rPr lang="en-US" sz="1600" dirty="0" err="1">
                <a:solidFill>
                  <a:schemeClr val="tx1"/>
                </a:solidFill>
                <a:latin typeface="MicrosoftJhengHeiRegular"/>
              </a:rPr>
              <a:t>uart</a:t>
            </a:r>
            <a:r>
              <a:rPr lang="en-US" sz="1600" dirty="0">
                <a:solidFill>
                  <a:schemeClr val="tx1"/>
                </a:solidFill>
                <a:latin typeface="MicrosoftJhengHeiRegular"/>
              </a:rPr>
              <a:t> mode to registry → API(Library) → Device</a:t>
            </a:r>
          </a:p>
          <a:p>
            <a:pPr marL="0" indent="0">
              <a:buFont typeface="Arial" pitchFamily="34" charset="0"/>
              <a:buNone/>
            </a:pPr>
            <a:r>
              <a:rPr lang="en-US" sz="1800" b="1" dirty="0">
                <a:solidFill>
                  <a:schemeClr val="tx1"/>
                </a:solidFill>
                <a:latin typeface="MicrosoftJhengHeiUIRegular"/>
              </a:rPr>
              <a:t>Service process:</a:t>
            </a:r>
          </a:p>
          <a:p>
            <a:r>
              <a:rPr lang="en-US" sz="1600" dirty="0">
                <a:solidFill>
                  <a:schemeClr val="tx1"/>
                </a:solidFill>
                <a:latin typeface="MicrosoftJhengHeiRegular"/>
              </a:rPr>
              <a:t>System on → Service start → Read registry → </a:t>
            </a:r>
            <a:r>
              <a:rPr lang="en-US" sz="1600" dirty="0" err="1">
                <a:solidFill>
                  <a:schemeClr val="tx1"/>
                </a:solidFill>
                <a:latin typeface="MicrosoftJhengHeiRegular"/>
              </a:rPr>
              <a:t>SetUartMode</a:t>
            </a:r>
            <a:endParaRPr lang="en-US" sz="1600" dirty="0">
              <a:solidFill>
                <a:schemeClr val="tx1"/>
              </a:solidFill>
              <a:latin typeface="MicrosoftJhengHeiRegular"/>
            </a:endParaRPr>
          </a:p>
          <a:p>
            <a:r>
              <a:rPr lang="en-US" sz="1600" dirty="0">
                <a:solidFill>
                  <a:schemeClr val="tx1"/>
                </a:solidFill>
                <a:latin typeface="MicrosoftJhengHeiRegular"/>
              </a:rPr>
              <a:t>Service stop → Write </a:t>
            </a:r>
            <a:r>
              <a:rPr lang="en-US" sz="1600" dirty="0" err="1">
                <a:solidFill>
                  <a:schemeClr val="tx1"/>
                </a:solidFill>
                <a:latin typeface="MicrosoftJhengHeiRegular"/>
              </a:rPr>
              <a:t>uart</a:t>
            </a:r>
            <a:r>
              <a:rPr lang="en-US" sz="1600" dirty="0">
                <a:solidFill>
                  <a:schemeClr val="tx1"/>
                </a:solidFill>
                <a:latin typeface="MicrosoftJhengHeiRegular"/>
              </a:rPr>
              <a:t> mode to registry</a:t>
            </a:r>
          </a:p>
        </p:txBody>
      </p:sp>
      <p:pic>
        <p:nvPicPr>
          <p:cNvPr id="3" name="Picture 2">
            <a:extLst>
              <a:ext uri="{FF2B5EF4-FFF2-40B4-BE49-F238E27FC236}">
                <a16:creationId xmlns:a16="http://schemas.microsoft.com/office/drawing/2014/main" id="{60CB85CA-0215-7C9E-FAB1-0B50935FB6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7053" y="2535695"/>
            <a:ext cx="4700337" cy="2620070"/>
          </a:xfrm>
          <a:prstGeom prst="rect">
            <a:avLst/>
          </a:prstGeom>
          <a:noFill/>
          <a:extLst>
            <a:ext uri="{909E8E84-426E-40DD-AFC4-6F175D3DCCD1}">
              <a14:hiddenFill xmlns:a14="http://schemas.microsoft.com/office/drawing/2010/main">
                <a:solidFill>
                  <a:srgbClr val="FFFFFF"/>
                </a:solidFill>
              </a14:hiddenFill>
            </a:ext>
          </a:extLst>
        </p:spPr>
      </p:pic>
      <p:sp>
        <p:nvSpPr>
          <p:cNvPr id="6" name="內容版面配置區 2">
            <a:extLst>
              <a:ext uri="{FF2B5EF4-FFF2-40B4-BE49-F238E27FC236}">
                <a16:creationId xmlns:a16="http://schemas.microsoft.com/office/drawing/2014/main" id="{D3C56B0B-93FC-3D9C-27D0-6216FF05F84A}"/>
              </a:ext>
            </a:extLst>
          </p:cNvPr>
          <p:cNvSpPr txBox="1">
            <a:spLocks/>
          </p:cNvSpPr>
          <p:nvPr/>
        </p:nvSpPr>
        <p:spPr>
          <a:xfrm>
            <a:off x="436346" y="5928556"/>
            <a:ext cx="10972800" cy="345267"/>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a:latin typeface="MicrosoftJhengHeiUIRegular"/>
              </a:rPr>
              <a:t>Registry address: </a:t>
            </a:r>
            <a:r>
              <a:rPr lang="en-US" sz="1800" b="0" dirty="0">
                <a:latin typeface="Courier"/>
              </a:rPr>
              <a:t>HKEY_LOCAL_MACHINE\SOFTWARE\MOXA\</a:t>
            </a:r>
            <a:r>
              <a:rPr lang="en-US" sz="1800" b="0" dirty="0" err="1">
                <a:latin typeface="Courier"/>
              </a:rPr>
              <a:t>SerialInterface</a:t>
            </a:r>
            <a:endParaRPr lang="en-US" dirty="0"/>
          </a:p>
        </p:txBody>
      </p:sp>
      <p:pic>
        <p:nvPicPr>
          <p:cNvPr id="7" name="圖片 8">
            <a:extLst>
              <a:ext uri="{FF2B5EF4-FFF2-40B4-BE49-F238E27FC236}">
                <a16:creationId xmlns:a16="http://schemas.microsoft.com/office/drawing/2014/main" id="{E01FFC87-B6B3-4D28-4D8E-43D7397E060D}"/>
              </a:ext>
            </a:extLst>
          </p:cNvPr>
          <p:cNvPicPr>
            <a:picLocks noChangeAspect="1"/>
          </p:cNvPicPr>
          <p:nvPr/>
        </p:nvPicPr>
        <p:blipFill rotWithShape="1">
          <a:blip r:embed="rId4"/>
          <a:srcRect b="32452"/>
          <a:stretch/>
        </p:blipFill>
        <p:spPr>
          <a:xfrm>
            <a:off x="609600" y="3845730"/>
            <a:ext cx="4051323" cy="1721950"/>
          </a:xfrm>
          <a:prstGeom prst="rect">
            <a:avLst/>
          </a:prstGeom>
        </p:spPr>
      </p:pic>
    </p:spTree>
    <p:extLst>
      <p:ext uri="{BB962C8B-B14F-4D97-AF65-F5344CB8AC3E}">
        <p14:creationId xmlns:p14="http://schemas.microsoft.com/office/powerpoint/2010/main" val="1183897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50992-C48B-D168-897B-A38E946C5E05}"/>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7BC431CB-7D08-16E1-6F6A-8FC500D862F3}"/>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4028F203-AD80-228D-3D3A-8644A264E34A}"/>
              </a:ext>
            </a:extLst>
          </p:cNvPr>
          <p:cNvSpPr>
            <a:spLocks noGrp="1"/>
          </p:cNvSpPr>
          <p:nvPr>
            <p:ph type="title"/>
          </p:nvPr>
        </p:nvSpPr>
        <p:spPr/>
        <p:txBody>
          <a:bodyPr>
            <a:normAutofit/>
          </a:bodyPr>
          <a:lstStyle/>
          <a:p>
            <a:r>
              <a:rPr lang="en-US" altLang="zh-TW" sz="3600" dirty="0"/>
              <a:t>Utilities: Moxa IO Controller</a:t>
            </a:r>
          </a:p>
        </p:txBody>
      </p:sp>
      <p:sp>
        <p:nvSpPr>
          <p:cNvPr id="2" name="內容版面配置區 2">
            <a:extLst>
              <a:ext uri="{FF2B5EF4-FFF2-40B4-BE49-F238E27FC236}">
                <a16:creationId xmlns:a16="http://schemas.microsoft.com/office/drawing/2014/main" id="{34B2932D-12E6-C195-064E-F5C47171FB6F}"/>
              </a:ext>
            </a:extLst>
          </p:cNvPr>
          <p:cNvSpPr txBox="1">
            <a:spLocks/>
          </p:cNvSpPr>
          <p:nvPr/>
        </p:nvSpPr>
        <p:spPr>
          <a:xfrm>
            <a:off x="609600" y="1600201"/>
            <a:ext cx="10972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b="0" dirty="0"/>
              <a:t>Functionality: </a:t>
            </a:r>
          </a:p>
          <a:p>
            <a:pPr lvl="1"/>
            <a:r>
              <a:rPr lang="en-US" sz="2000" b="0" dirty="0">
                <a:solidFill>
                  <a:schemeClr val="tx1"/>
                </a:solidFill>
              </a:rPr>
              <a:t>Allows users to GET or SET IO information in CMD format</a:t>
            </a:r>
          </a:p>
          <a:p>
            <a:endParaRPr lang="en-US" sz="2400" b="0" dirty="0"/>
          </a:p>
          <a:p>
            <a:endParaRPr lang="en-US" sz="2400" b="0" dirty="0"/>
          </a:p>
          <a:p>
            <a:r>
              <a:rPr lang="en-US" sz="2400" b="0" dirty="0"/>
              <a:t>Execution Steps:</a:t>
            </a:r>
          </a:p>
          <a:p>
            <a:pPr marL="914400" lvl="1" indent="-457200">
              <a:lnSpc>
                <a:spcPct val="150000"/>
              </a:lnSpc>
              <a:buFont typeface="+mj-lt"/>
              <a:buAutoNum type="arabicPeriod"/>
            </a:pPr>
            <a:r>
              <a:rPr lang="en-US" sz="2000" dirty="0">
                <a:solidFill>
                  <a:schemeClr val="tx1"/>
                </a:solidFill>
              </a:rPr>
              <a:t>Navigate to the specified path (C:\Program Files\moxa\moxa </a:t>
            </a:r>
            <a:r>
              <a:rPr lang="en-US" sz="2000" dirty="0" err="1">
                <a:solidFill>
                  <a:schemeClr val="tx1"/>
                </a:solidFill>
              </a:rPr>
              <a:t>IOController</a:t>
            </a:r>
            <a:r>
              <a:rPr lang="en-US" sz="2000" dirty="0">
                <a:solidFill>
                  <a:schemeClr val="tx1"/>
                </a:solidFill>
              </a:rPr>
              <a:t>)</a:t>
            </a:r>
          </a:p>
          <a:p>
            <a:pPr marL="914400" lvl="1" indent="-457200">
              <a:lnSpc>
                <a:spcPct val="150000"/>
              </a:lnSpc>
              <a:buFont typeface="+mj-lt"/>
              <a:buAutoNum type="arabicPeriod"/>
            </a:pPr>
            <a:r>
              <a:rPr lang="en-US" sz="2000" dirty="0">
                <a:solidFill>
                  <a:schemeClr val="tx1"/>
                </a:solidFill>
              </a:rPr>
              <a:t>Run the exe with administrator privileges</a:t>
            </a:r>
          </a:p>
          <a:p>
            <a:pPr marL="914400" lvl="1" indent="-457200">
              <a:lnSpc>
                <a:spcPct val="150000"/>
              </a:lnSpc>
              <a:buFont typeface="+mj-lt"/>
              <a:buAutoNum type="arabicPeriod"/>
            </a:pPr>
            <a:r>
              <a:rPr lang="en-US" sz="2000" dirty="0">
                <a:solidFill>
                  <a:schemeClr val="tx1"/>
                </a:solidFill>
              </a:rPr>
              <a:t>Execute mx-xxx-ctl.exe --help to understand how to use the commands or refer to the User Manual for screenshots and instructions for each </a:t>
            </a:r>
            <a:r>
              <a:rPr lang="en-US" sz="2000" dirty="0" err="1">
                <a:solidFill>
                  <a:schemeClr val="tx1"/>
                </a:solidFill>
              </a:rPr>
              <a:t>ctl</a:t>
            </a:r>
            <a:endParaRPr lang="en-US" sz="2000" dirty="0">
              <a:solidFill>
                <a:schemeClr val="tx1"/>
              </a:solidFill>
            </a:endParaRPr>
          </a:p>
        </p:txBody>
      </p:sp>
    </p:spTree>
    <p:extLst>
      <p:ext uri="{BB962C8B-B14F-4D97-AF65-F5344CB8AC3E}">
        <p14:creationId xmlns:p14="http://schemas.microsoft.com/office/powerpoint/2010/main" val="339735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800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1200"/>
                                        <p:tgtEl>
                                          <p:spTgt spid="2">
                                            <p:txEl>
                                              <p:pRg st="4" end="4"/>
                                            </p:txEl>
                                          </p:spTgt>
                                        </p:tgtEl>
                                      </p:cBhvr>
                                    </p:animEffect>
                                  </p:childTnLst>
                                </p:cTn>
                              </p:par>
                            </p:childTnLst>
                          </p:cTn>
                        </p:par>
                        <p:par>
                          <p:cTn id="8" fill="hold">
                            <p:stCondLst>
                              <p:cond delay="9200"/>
                            </p:stCondLst>
                            <p:childTnLst>
                              <p:par>
                                <p:cTn id="9" presetID="2" presetClass="entr" presetSubtype="4" fill="hold" nodeType="after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anim calcmode="lin" valueType="num">
                                      <p:cBhvr additive="base">
                                        <p:cTn id="11" dur="26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2" dur="26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par>
                          <p:cTn id="13" fill="hold">
                            <p:stCondLst>
                              <p:cond delay="11800"/>
                            </p:stCondLst>
                            <p:childTnLst>
                              <p:par>
                                <p:cTn id="14" presetID="2" presetClass="entr" presetSubtype="4" fill="hold" nodeType="after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 calcmode="lin" valueType="num">
                                      <p:cBhvr additive="base">
                                        <p:cTn id="16" dur="20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7" dur="20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3800"/>
                            </p:stCondLst>
                            <p:childTnLst>
                              <p:par>
                                <p:cTn id="19" presetID="2" presetClass="entr" presetSubtype="4" fill="hold" nodeType="after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anim calcmode="lin" valueType="num">
                                      <p:cBhvr additive="base">
                                        <p:cTn id="21" dur="20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2" dur="20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FCABA-EC4B-7F2D-9794-E8C371AD28F8}"/>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C0CC2CD0-C908-4FB9-A75E-A2911D14D53C}"/>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78153EF5-6DC1-8A74-502E-B387C744C649}"/>
              </a:ext>
            </a:extLst>
          </p:cNvPr>
          <p:cNvSpPr>
            <a:spLocks noGrp="1"/>
          </p:cNvSpPr>
          <p:nvPr>
            <p:ph type="title"/>
          </p:nvPr>
        </p:nvSpPr>
        <p:spPr/>
        <p:txBody>
          <a:bodyPr>
            <a:normAutofit/>
          </a:bodyPr>
          <a:lstStyle/>
          <a:p>
            <a:r>
              <a:rPr lang="en-US" altLang="zh-TW" sz="3600" dirty="0"/>
              <a:t>Utilities: Moxa IO Controller</a:t>
            </a:r>
          </a:p>
        </p:txBody>
      </p:sp>
      <p:pic>
        <p:nvPicPr>
          <p:cNvPr id="3" name="Picture 2">
            <a:extLst>
              <a:ext uri="{FF2B5EF4-FFF2-40B4-BE49-F238E27FC236}">
                <a16:creationId xmlns:a16="http://schemas.microsoft.com/office/drawing/2014/main" id="{23A057DD-8A35-B9E3-5C0A-3CF725C66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874" y="1417638"/>
            <a:ext cx="10196251" cy="4779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532128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36C8E-E61C-0422-26C3-C2F4DF72096C}"/>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D9467554-475C-1B27-5EEA-49BF05B52A11}"/>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DE7321AB-94B6-3FA9-981B-EA03E7BF2281}"/>
              </a:ext>
            </a:extLst>
          </p:cNvPr>
          <p:cNvSpPr>
            <a:spLocks noGrp="1"/>
          </p:cNvSpPr>
          <p:nvPr>
            <p:ph type="title"/>
          </p:nvPr>
        </p:nvSpPr>
        <p:spPr/>
        <p:txBody>
          <a:bodyPr>
            <a:normAutofit/>
          </a:bodyPr>
          <a:lstStyle/>
          <a:p>
            <a:r>
              <a:rPr lang="en-US" altLang="zh-TW" sz="3600" dirty="0"/>
              <a:t>Utilities: </a:t>
            </a:r>
            <a:r>
              <a:rPr lang="en-US" altLang="zh-TW" sz="3600" dirty="0" err="1"/>
              <a:t>SortNetName</a:t>
            </a:r>
            <a:endParaRPr lang="en-US" altLang="zh-TW" sz="3600" dirty="0"/>
          </a:p>
        </p:txBody>
      </p:sp>
      <p:sp>
        <p:nvSpPr>
          <p:cNvPr id="6" name="內容版面配置區 2">
            <a:extLst>
              <a:ext uri="{FF2B5EF4-FFF2-40B4-BE49-F238E27FC236}">
                <a16:creationId xmlns:a16="http://schemas.microsoft.com/office/drawing/2014/main" id="{98A4C96E-72D9-713F-5032-6ACA4C9DEEE9}"/>
              </a:ext>
            </a:extLst>
          </p:cNvPr>
          <p:cNvSpPr txBox="1">
            <a:spLocks/>
          </p:cNvSpPr>
          <p:nvPr/>
        </p:nvSpPr>
        <p:spPr>
          <a:xfrm>
            <a:off x="609600" y="1600201"/>
            <a:ext cx="109728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b="0" dirty="0"/>
              <a:t>Functionality: Sorts LAN names to match the LAN order on chassis</a:t>
            </a:r>
          </a:p>
          <a:p>
            <a:pPr lvl="1"/>
            <a:r>
              <a:rPr lang="en-US" sz="1400" b="0" dirty="0">
                <a:solidFill>
                  <a:schemeClr val="tx1"/>
                </a:solidFill>
              </a:rPr>
              <a:t>Requires BIOS version which SMBIOS Description contains the content for sorting network names</a:t>
            </a:r>
            <a:endParaRPr lang="en-US" sz="1400" dirty="0">
              <a:solidFill>
                <a:schemeClr val="tx1"/>
              </a:solidFill>
            </a:endParaRPr>
          </a:p>
          <a:p>
            <a:endParaRPr lang="en-US" sz="2400" dirty="0"/>
          </a:p>
          <a:p>
            <a:r>
              <a:rPr lang="en-US" sz="2400" dirty="0"/>
              <a:t>Execution Steps:</a:t>
            </a:r>
          </a:p>
          <a:p>
            <a:pPr marL="914400" lvl="1" indent="-514350">
              <a:buFont typeface="+mj-lt"/>
              <a:buAutoNum type="arabicPeriod"/>
            </a:pPr>
            <a:r>
              <a:rPr lang="en-US" sz="1800" b="0" dirty="0">
                <a:solidFill>
                  <a:schemeClr val="tx1"/>
                </a:solidFill>
              </a:rPr>
              <a:t>Navigate to the designated path (C:\Program Files\Moxa\Moxa Sort Net Name) </a:t>
            </a:r>
          </a:p>
          <a:p>
            <a:pPr marL="914400" lvl="1" indent="-514350">
              <a:buFont typeface="+mj-lt"/>
              <a:buAutoNum type="arabicPeriod"/>
            </a:pPr>
            <a:r>
              <a:rPr lang="en-US" sz="1800" b="0" dirty="0">
                <a:solidFill>
                  <a:schemeClr val="tx1"/>
                </a:solidFill>
              </a:rPr>
              <a:t>Run the exe with administrator privileges</a:t>
            </a:r>
          </a:p>
          <a:p>
            <a:endParaRPr lang="en-US" dirty="0"/>
          </a:p>
        </p:txBody>
      </p:sp>
      <p:pic>
        <p:nvPicPr>
          <p:cNvPr id="7" name="圖片 6">
            <a:extLst>
              <a:ext uri="{FF2B5EF4-FFF2-40B4-BE49-F238E27FC236}">
                <a16:creationId xmlns:a16="http://schemas.microsoft.com/office/drawing/2014/main" id="{94B787E2-788C-D310-0E38-C0FF84518094}"/>
              </a:ext>
            </a:extLst>
          </p:cNvPr>
          <p:cNvPicPr>
            <a:picLocks noChangeAspect="1"/>
          </p:cNvPicPr>
          <p:nvPr/>
        </p:nvPicPr>
        <p:blipFill>
          <a:blip r:embed="rId3"/>
          <a:stretch>
            <a:fillRect/>
          </a:stretch>
        </p:blipFill>
        <p:spPr>
          <a:xfrm>
            <a:off x="1594464" y="3892677"/>
            <a:ext cx="4708013" cy="2366871"/>
          </a:xfrm>
          <a:prstGeom prst="rect">
            <a:avLst/>
          </a:prstGeom>
        </p:spPr>
      </p:pic>
    </p:spTree>
    <p:extLst>
      <p:ext uri="{BB962C8B-B14F-4D97-AF65-F5344CB8AC3E}">
        <p14:creationId xmlns:p14="http://schemas.microsoft.com/office/powerpoint/2010/main" val="62173282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9EC4E-FC1F-19E6-D4DC-12334A2FDA02}"/>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22DE65FA-6372-776E-61DE-E6693497D1FB}"/>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E7A92865-BFD4-1A64-B63B-17A27F72BC93}"/>
              </a:ext>
            </a:extLst>
          </p:cNvPr>
          <p:cNvSpPr>
            <a:spLocks noGrp="1"/>
          </p:cNvSpPr>
          <p:nvPr>
            <p:ph type="title"/>
          </p:nvPr>
        </p:nvSpPr>
        <p:spPr/>
        <p:txBody>
          <a:bodyPr>
            <a:normAutofit/>
          </a:bodyPr>
          <a:lstStyle/>
          <a:p>
            <a:r>
              <a:rPr lang="en-US" altLang="zh-TW" sz="3600" dirty="0"/>
              <a:t>Utilities: </a:t>
            </a:r>
            <a:r>
              <a:rPr lang="en-US" altLang="zh-TW" sz="3600" dirty="0" err="1"/>
              <a:t>Prerequisits</a:t>
            </a:r>
            <a:endParaRPr lang="en-US" altLang="zh-TW" sz="3600" dirty="0"/>
          </a:p>
        </p:txBody>
      </p:sp>
      <p:sp>
        <p:nvSpPr>
          <p:cNvPr id="2" name="文字方塊 6">
            <a:extLst>
              <a:ext uri="{FF2B5EF4-FFF2-40B4-BE49-F238E27FC236}">
                <a16:creationId xmlns:a16="http://schemas.microsoft.com/office/drawing/2014/main" id="{BE3C7AA4-8518-5786-8BE5-9B5278EEF81B}"/>
              </a:ext>
            </a:extLst>
          </p:cNvPr>
          <p:cNvSpPr txBox="1"/>
          <p:nvPr/>
        </p:nvSpPr>
        <p:spPr>
          <a:xfrm>
            <a:off x="1009472" y="2017078"/>
            <a:ext cx="9892208" cy="3908762"/>
          </a:xfrm>
          <a:prstGeom prst="rect">
            <a:avLst/>
          </a:prstGeom>
          <a:noFill/>
        </p:spPr>
        <p:txBody>
          <a:bodyPr wrap="square">
            <a:spAutoFit/>
          </a:bodyPr>
          <a:lstStyle/>
          <a:p>
            <a:pPr marR="0" lvl="0">
              <a:spcBef>
                <a:spcPts val="0"/>
              </a:spcBef>
              <a:spcAft>
                <a:spcPts val="600"/>
              </a:spcAft>
              <a:tabLst>
                <a:tab pos="457200" algn="l"/>
              </a:tabLst>
            </a:pPr>
            <a:r>
              <a:rPr lang="en-US" sz="2000" dirty="0">
                <a:latin typeface="Arial" panose="020B0604020202020204" pitchFamily="34" charset="0"/>
                <a:ea typeface="新細明體" panose="02020500000000000000" pitchFamily="18" charset="-120"/>
                <a:cs typeface="Arial" panose="020B0604020202020204" pitchFamily="34" charset="0"/>
              </a:rPr>
              <a:t>Installation steps (must be followed in order):</a:t>
            </a:r>
          </a:p>
          <a:p>
            <a:pPr marL="342900" marR="0" lvl="0" indent="-342900">
              <a:lnSpc>
                <a:spcPct val="150000"/>
              </a:lnSpc>
              <a:spcBef>
                <a:spcPts val="0"/>
              </a:spcBef>
              <a:spcAft>
                <a:spcPts val="600"/>
              </a:spcAft>
              <a:buFont typeface="Arial" panose="020B0604020202020204" pitchFamily="34" charset="0"/>
              <a:buChar char="•"/>
              <a:tabLst>
                <a:tab pos="457200" algn="l"/>
              </a:tabLst>
            </a:pPr>
            <a:r>
              <a:rPr lang="en-US" sz="2000" dirty="0">
                <a:latin typeface="Arial" panose="020B0604020202020204" pitchFamily="34" charset="0"/>
                <a:ea typeface="新細明體" panose="02020500000000000000" pitchFamily="18" charset="-120"/>
                <a:cs typeface="Arial" panose="020B0604020202020204" pitchFamily="34" charset="0"/>
              </a:rPr>
              <a:t>Install the 2022 C++ Redistributable Package: </a:t>
            </a:r>
            <a:r>
              <a:rPr lang="en-US" sz="2000" dirty="0">
                <a:latin typeface="Arial" panose="020B0604020202020204" pitchFamily="34" charset="0"/>
                <a:ea typeface="新細明體" panose="02020500000000000000" pitchFamily="18" charset="-120"/>
                <a:cs typeface="Arial" panose="020B0604020202020204" pitchFamily="34" charset="0"/>
                <a:hlinkClick r:id="rId3"/>
              </a:rPr>
              <a:t>Download the latest supported C++ Redistributable Package from Microsoft Learn</a:t>
            </a:r>
            <a:endParaRPr lang="en-US" sz="2000" dirty="0">
              <a:latin typeface="Arial" panose="020B0604020202020204" pitchFamily="34" charset="0"/>
              <a:ea typeface="新細明體" panose="02020500000000000000" pitchFamily="18" charset="-120"/>
              <a:cs typeface="Arial" panose="020B0604020202020204" pitchFamily="34" charset="0"/>
            </a:endParaRPr>
          </a:p>
          <a:p>
            <a:pPr marL="342900" marR="0" lvl="0" indent="-342900">
              <a:lnSpc>
                <a:spcPct val="150000"/>
              </a:lnSpc>
              <a:spcBef>
                <a:spcPts val="0"/>
              </a:spcBef>
              <a:spcAft>
                <a:spcPts val="600"/>
              </a:spcAft>
              <a:buFont typeface="Arial" panose="020B0604020202020204" pitchFamily="34" charset="0"/>
              <a:buChar char="•"/>
              <a:tabLst>
                <a:tab pos="457200" algn="l"/>
              </a:tabLst>
            </a:pPr>
            <a:r>
              <a:rPr lang="en-US" sz="2000" dirty="0">
                <a:latin typeface="Arial" panose="020B0604020202020204" pitchFamily="34" charset="0"/>
                <a:ea typeface="新細明體" panose="02020500000000000000" pitchFamily="18" charset="-120"/>
                <a:cs typeface="Arial" panose="020B0604020202020204" pitchFamily="34" charset="0"/>
              </a:rPr>
              <a:t>Install .NET Framework 4.8: </a:t>
            </a:r>
            <a:r>
              <a:rPr lang="en-US" sz="2000" dirty="0">
                <a:latin typeface="Arial" panose="020B0604020202020204" pitchFamily="34" charset="0"/>
                <a:ea typeface="新細明體" panose="02020500000000000000" pitchFamily="18" charset="-120"/>
                <a:cs typeface="Arial" panose="020B0604020202020204" pitchFamily="34" charset="0"/>
                <a:hlinkClick r:id="rId4"/>
              </a:rPr>
              <a:t>download link</a:t>
            </a:r>
            <a:endParaRPr lang="en-US" sz="2000" dirty="0">
              <a:latin typeface="Arial" panose="020B0604020202020204" pitchFamily="34" charset="0"/>
              <a:ea typeface="新細明體" panose="02020500000000000000" pitchFamily="18" charset="-120"/>
              <a:cs typeface="Arial" panose="020B0604020202020204" pitchFamily="34" charset="0"/>
            </a:endParaRPr>
          </a:p>
          <a:p>
            <a:pPr lvl="1">
              <a:lnSpc>
                <a:spcPct val="150000"/>
              </a:lnSpc>
              <a:spcAft>
                <a:spcPts val="600"/>
              </a:spcAft>
              <a:tabLst>
                <a:tab pos="457200" algn="l"/>
              </a:tabLst>
            </a:pPr>
            <a:r>
              <a:rPr lang="en-US" sz="2000" dirty="0">
                <a:latin typeface="Arial" panose="020B0604020202020204" pitchFamily="34" charset="0"/>
                <a:ea typeface="新細明體" panose="02020500000000000000" pitchFamily="18" charset="-120"/>
                <a:cs typeface="Arial" panose="020B0604020202020204" pitchFamily="34" charset="0"/>
              </a:rPr>
              <a:t>(For Win10 LTSC 21H2 and above, .NET Framework 4.8 is pre-installed)</a:t>
            </a:r>
          </a:p>
          <a:p>
            <a:pPr marL="342900" marR="0" lvl="0" indent="-342900">
              <a:lnSpc>
                <a:spcPct val="150000"/>
              </a:lnSpc>
              <a:spcBef>
                <a:spcPts val="0"/>
              </a:spcBef>
              <a:spcAft>
                <a:spcPts val="600"/>
              </a:spcAft>
              <a:buFont typeface="Arial" panose="020B0604020202020204" pitchFamily="34" charset="0"/>
              <a:buChar char="•"/>
              <a:tabLst>
                <a:tab pos="457200" algn="l"/>
              </a:tabLst>
            </a:pPr>
            <a:r>
              <a:rPr lang="en-US" sz="2000" dirty="0">
                <a:latin typeface="Arial" panose="020B0604020202020204" pitchFamily="34" charset="0"/>
                <a:ea typeface="新細明體" panose="02020500000000000000" pitchFamily="18" charset="-120"/>
                <a:cs typeface="Arial" panose="020B0604020202020204" pitchFamily="34" charset="0"/>
              </a:rPr>
              <a:t>Install the latest version of </a:t>
            </a:r>
            <a:r>
              <a:rPr lang="en-US" sz="2000" dirty="0" err="1">
                <a:latin typeface="Arial" panose="020B0604020202020204" pitchFamily="34" charset="0"/>
                <a:ea typeface="新細明體" panose="02020500000000000000" pitchFamily="18" charset="-120"/>
                <a:cs typeface="Arial" panose="020B0604020202020204" pitchFamily="34" charset="0"/>
              </a:rPr>
              <a:t>MxGeneraIIo</a:t>
            </a:r>
            <a:r>
              <a:rPr lang="en-US" sz="2000" dirty="0">
                <a:latin typeface="Arial" panose="020B0604020202020204" pitchFamily="34" charset="0"/>
                <a:ea typeface="新細明體" panose="02020500000000000000" pitchFamily="18" charset="-120"/>
                <a:cs typeface="Arial" panose="020B0604020202020204" pitchFamily="34" charset="0"/>
              </a:rPr>
              <a:t> driver: Currently version 1.4</a:t>
            </a:r>
          </a:p>
          <a:p>
            <a:pPr marL="342900" marR="0" lvl="0" indent="-342900">
              <a:lnSpc>
                <a:spcPct val="150000"/>
              </a:lnSpc>
              <a:spcBef>
                <a:spcPts val="0"/>
              </a:spcBef>
              <a:spcAft>
                <a:spcPts val="600"/>
              </a:spcAft>
              <a:buFont typeface="Arial" panose="020B0604020202020204" pitchFamily="34" charset="0"/>
              <a:buChar char="•"/>
              <a:tabLst>
                <a:tab pos="457200" algn="l"/>
              </a:tabLst>
            </a:pPr>
            <a:r>
              <a:rPr lang="en-US" sz="2000" dirty="0">
                <a:latin typeface="Arial" panose="020B0604020202020204" pitchFamily="34" charset="0"/>
                <a:ea typeface="新細明體" panose="02020500000000000000" pitchFamily="18" charset="-120"/>
                <a:cs typeface="Arial" panose="020B0604020202020204" pitchFamily="34" charset="0"/>
              </a:rPr>
              <a:t>Install the </a:t>
            </a:r>
            <a:r>
              <a:rPr lang="en-US" sz="2000" b="1" dirty="0">
                <a:latin typeface="Arial" panose="020B0604020202020204" pitchFamily="34" charset="0"/>
                <a:ea typeface="新細明體" panose="02020500000000000000" pitchFamily="18" charset="-120"/>
                <a:cs typeface="Arial" panose="020B0604020202020204" pitchFamily="34" charset="0"/>
              </a:rPr>
              <a:t>Serial Interface</a:t>
            </a:r>
            <a:r>
              <a:rPr lang="en-US" sz="2000" dirty="0">
                <a:latin typeface="Arial" panose="020B0604020202020204" pitchFamily="34" charset="0"/>
                <a:ea typeface="新細明體" panose="02020500000000000000" pitchFamily="18" charset="-120"/>
                <a:cs typeface="Arial" panose="020B0604020202020204" pitchFamily="34" charset="0"/>
              </a:rPr>
              <a:t>, </a:t>
            </a:r>
            <a:r>
              <a:rPr lang="en-US" sz="2000" b="1" dirty="0" err="1">
                <a:latin typeface="Arial" panose="020B0604020202020204" pitchFamily="34" charset="0"/>
                <a:ea typeface="新細明體" panose="02020500000000000000" pitchFamily="18" charset="-120"/>
                <a:cs typeface="Arial" panose="020B0604020202020204" pitchFamily="34" charset="0"/>
              </a:rPr>
              <a:t>IOController</a:t>
            </a:r>
            <a:r>
              <a:rPr lang="en-US" sz="2000" dirty="0">
                <a:latin typeface="Arial" panose="020B0604020202020204" pitchFamily="34" charset="0"/>
                <a:ea typeface="新細明體" panose="02020500000000000000" pitchFamily="18" charset="-120"/>
                <a:cs typeface="Arial" panose="020B0604020202020204" pitchFamily="34" charset="0"/>
              </a:rPr>
              <a:t>, </a:t>
            </a:r>
            <a:r>
              <a:rPr lang="en-US" sz="2000" b="1" dirty="0" err="1">
                <a:latin typeface="Arial" panose="020B0604020202020204" pitchFamily="34" charset="0"/>
                <a:ea typeface="新細明體" panose="02020500000000000000" pitchFamily="18" charset="-120"/>
                <a:cs typeface="Arial" panose="020B0604020202020204" pitchFamily="34" charset="0"/>
              </a:rPr>
              <a:t>SortNetName</a:t>
            </a:r>
            <a:endParaRPr lang="en-US" sz="2000" b="1" dirty="0">
              <a:latin typeface="Arial" panose="020B0604020202020204" pitchFamily="34" charset="0"/>
              <a:ea typeface="新細明體" panose="02020500000000000000" pitchFamily="18" charset="-120"/>
              <a:cs typeface="Arial" panose="020B0604020202020204" pitchFamily="34" charset="0"/>
            </a:endParaRPr>
          </a:p>
          <a:p>
            <a:pPr marL="342900" marR="0" lvl="0" indent="-342900">
              <a:spcBef>
                <a:spcPts val="0"/>
              </a:spcBef>
              <a:spcAft>
                <a:spcPts val="600"/>
              </a:spcAft>
              <a:buFont typeface="Arial" panose="020B0604020202020204" pitchFamily="34" charset="0"/>
              <a:buChar char="•"/>
              <a:tabLst>
                <a:tab pos="457200" algn="l"/>
              </a:tabLst>
            </a:pPr>
            <a:endParaRPr lang="en-US" dirty="0">
              <a:effectLst/>
              <a:latin typeface="Arial" panose="020B0604020202020204" pitchFamily="34" charset="0"/>
              <a:ea typeface="新細明體" panose="02020500000000000000" pitchFamily="18" charset="-120"/>
              <a:cs typeface="Arial" panose="020B0604020202020204" pitchFamily="34" charset="0"/>
            </a:endParaRPr>
          </a:p>
        </p:txBody>
      </p:sp>
    </p:spTree>
    <p:extLst>
      <p:ext uri="{BB962C8B-B14F-4D97-AF65-F5344CB8AC3E}">
        <p14:creationId xmlns:p14="http://schemas.microsoft.com/office/powerpoint/2010/main" val="151319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 calcmode="lin" valueType="num">
                                      <p:cBhvr additive="base">
                                        <p:cTn id="2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a:bodyPr>
          <a:lstStyle/>
          <a:p>
            <a:r>
              <a:rPr lang="en-US" altLang="zh-TW" sz="3600" dirty="0"/>
              <a:t>Standards and Certificates</a:t>
            </a:r>
          </a:p>
        </p:txBody>
      </p:sp>
      <p:sp>
        <p:nvSpPr>
          <p:cNvPr id="5" name="內容版面配置區 4">
            <a:extLst>
              <a:ext uri="{FF2B5EF4-FFF2-40B4-BE49-F238E27FC236}">
                <a16:creationId xmlns:a16="http://schemas.microsoft.com/office/drawing/2014/main" id="{8CF8AE35-5F35-1246-B073-BFC0C9266630}"/>
              </a:ext>
            </a:extLst>
          </p:cNvPr>
          <p:cNvSpPr>
            <a:spLocks noGrp="1"/>
          </p:cNvSpPr>
          <p:nvPr>
            <p:ph idx="1"/>
          </p:nvPr>
        </p:nvSpPr>
        <p:spPr/>
        <p:txBody>
          <a:bodyPr/>
          <a:lstStyle/>
          <a:p>
            <a:endParaRPr lang="en-US" altLang="zh-TW" dirty="0"/>
          </a:p>
          <a:p>
            <a:endParaRPr lang="zh-TW" altLang="en-US" dirty="0"/>
          </a:p>
        </p:txBody>
      </p:sp>
      <p:graphicFrame>
        <p:nvGraphicFramePr>
          <p:cNvPr id="8" name="內容版面配置區 6">
            <a:extLst>
              <a:ext uri="{FF2B5EF4-FFF2-40B4-BE49-F238E27FC236}">
                <a16:creationId xmlns:a16="http://schemas.microsoft.com/office/drawing/2014/main" id="{C321E1AD-50A7-FF64-B5D6-86AEE8BB693C}"/>
              </a:ext>
            </a:extLst>
          </p:cNvPr>
          <p:cNvGraphicFramePr>
            <a:graphicFrameLocks/>
          </p:cNvGraphicFramePr>
          <p:nvPr>
            <p:extLst>
              <p:ext uri="{D42A27DB-BD31-4B8C-83A1-F6EECF244321}">
                <p14:modId xmlns:p14="http://schemas.microsoft.com/office/powerpoint/2010/main" val="3224483790"/>
              </p:ext>
            </p:extLst>
          </p:nvPr>
        </p:nvGraphicFramePr>
        <p:xfrm>
          <a:off x="609599" y="2171701"/>
          <a:ext cx="10972800" cy="4130040"/>
        </p:xfrm>
        <a:graphic>
          <a:graphicData uri="http://schemas.openxmlformats.org/drawingml/2006/table">
            <a:tbl>
              <a:tblPr firstRow="1" bandRow="1">
                <a:tableStyleId>{2D5ABB26-0587-4C30-8999-92F81FD0307C}</a:tableStyleId>
              </a:tblPr>
              <a:tblGrid>
                <a:gridCol w="5486400">
                  <a:extLst>
                    <a:ext uri="{9D8B030D-6E8A-4147-A177-3AD203B41FA5}">
                      <a16:colId xmlns:a16="http://schemas.microsoft.com/office/drawing/2014/main" val="1787916274"/>
                    </a:ext>
                  </a:extLst>
                </a:gridCol>
                <a:gridCol w="5486400">
                  <a:extLst>
                    <a:ext uri="{9D8B030D-6E8A-4147-A177-3AD203B41FA5}">
                      <a16:colId xmlns:a16="http://schemas.microsoft.com/office/drawing/2014/main" val="280054791"/>
                    </a:ext>
                  </a:extLst>
                </a:gridCol>
              </a:tblGrid>
              <a:tr h="370840">
                <a:tc>
                  <a:txBody>
                    <a:bodyPr/>
                    <a:lstStyle/>
                    <a:p>
                      <a:r>
                        <a:rPr lang="en-US" altLang="zh-TW"/>
                        <a:t>EMC</a:t>
                      </a:r>
                      <a:endParaRPr lang="zh-TW" altLang="en-US"/>
                    </a:p>
                  </a:txBody>
                  <a:tcPr>
                    <a:lnB w="12700" cap="flat" cmpd="sng" algn="ctr">
                      <a:solidFill>
                        <a:schemeClr val="bg1">
                          <a:lumMod val="65000"/>
                        </a:schemeClr>
                      </a:solidFill>
                      <a:prstDash val="solid"/>
                      <a:round/>
                      <a:headEnd type="none" w="med" len="med"/>
                      <a:tailEnd type="none" w="med" len="med"/>
                    </a:lnB>
                  </a:tcPr>
                </a:tc>
                <a:tc>
                  <a:txBody>
                    <a:bodyPr/>
                    <a:lstStyle/>
                    <a:p>
                      <a:r>
                        <a:rPr lang="en-US" altLang="zh-TW" dirty="0"/>
                        <a:t>EN 55032/35</a:t>
                      </a:r>
                    </a:p>
                  </a:txBody>
                  <a:tcPr>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839375"/>
                  </a:ext>
                </a:extLst>
              </a:tr>
              <a:tr h="370840">
                <a:tc>
                  <a:txBody>
                    <a:bodyPr/>
                    <a:lstStyle/>
                    <a:p>
                      <a:r>
                        <a:rPr lang="en-US" altLang="zh-TW"/>
                        <a:t>EMI</a:t>
                      </a:r>
                      <a:endParaRPr lang="zh-TW" altLang="en-US"/>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US" altLang="zh-TW" dirty="0"/>
                        <a:t>CISPR 32, FCC Part 15B Class A</a:t>
                      </a:r>
                    </a:p>
                    <a:p>
                      <a:r>
                        <a:rPr lang="en-US" altLang="zh-TW" dirty="0"/>
                        <a:t>BSMI</a:t>
                      </a:r>
                      <a:endParaRPr lang="zh-TW" altLang="en-US" dirty="0"/>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22481986"/>
                  </a:ext>
                </a:extLst>
              </a:tr>
              <a:tr h="370840">
                <a:tc>
                  <a:txBody>
                    <a:bodyPr/>
                    <a:lstStyle/>
                    <a:p>
                      <a:r>
                        <a:rPr lang="en-US" altLang="zh-TW" dirty="0"/>
                        <a:t>EMS</a:t>
                      </a:r>
                      <a:endParaRPr lang="zh-TW" altLang="en-US" dirty="0"/>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US" altLang="zh-TW" sz="1800" b="0" kern="1200" dirty="0">
                          <a:solidFill>
                            <a:schemeClr val="dk1"/>
                          </a:solidFill>
                          <a:effectLst/>
                        </a:rPr>
                        <a:t>IEC 61000-4-2 ESD: Contact: 4 kV; Air: 8 kV</a:t>
                      </a:r>
                      <a:br>
                        <a:rPr lang="en-US" altLang="zh-TW" dirty="0"/>
                      </a:br>
                      <a:r>
                        <a:rPr lang="en-US" altLang="zh-TW" sz="1800" b="0" kern="1200" dirty="0">
                          <a:solidFill>
                            <a:schemeClr val="dk1"/>
                          </a:solidFill>
                          <a:effectLst/>
                        </a:rPr>
                        <a:t>IEC 61000-4-3 RS: 80 MHz to 1 GHz: 3 V/m</a:t>
                      </a:r>
                      <a:br>
                        <a:rPr lang="en-US" altLang="zh-TW" dirty="0"/>
                      </a:br>
                      <a:r>
                        <a:rPr lang="en-US" altLang="zh-TW" sz="1800" b="0" kern="1200" dirty="0">
                          <a:solidFill>
                            <a:schemeClr val="dk1"/>
                          </a:solidFill>
                          <a:effectLst/>
                        </a:rPr>
                        <a:t>IEC 61000-4-4 EFT: Power: 0.5 kV; Signal: 0.5 kV</a:t>
                      </a:r>
                      <a:br>
                        <a:rPr lang="en-US" altLang="zh-TW" dirty="0"/>
                      </a:br>
                      <a:r>
                        <a:rPr lang="en-US" altLang="zh-TW" sz="1800" b="0" kern="1200" dirty="0">
                          <a:solidFill>
                            <a:schemeClr val="dk1"/>
                          </a:solidFill>
                          <a:effectLst/>
                        </a:rPr>
                        <a:t>IEC 61000-4-5 Surge: Power: 0.5 kV, Signal: 1 kV</a:t>
                      </a:r>
                      <a:br>
                        <a:rPr lang="en-US" altLang="zh-TW" dirty="0"/>
                      </a:br>
                      <a:r>
                        <a:rPr lang="en-US" altLang="zh-TW" sz="1800" b="0" kern="1200" dirty="0">
                          <a:solidFill>
                            <a:schemeClr val="dk1"/>
                          </a:solidFill>
                          <a:effectLst/>
                        </a:rPr>
                        <a:t>IEC 61000-4-6 CS: 3 V</a:t>
                      </a:r>
                      <a:br>
                        <a:rPr lang="en-US" altLang="zh-TW" dirty="0"/>
                      </a:br>
                      <a:r>
                        <a:rPr lang="en-US" altLang="zh-TW" sz="1800" b="0" kern="1200" dirty="0">
                          <a:solidFill>
                            <a:schemeClr val="dk1"/>
                          </a:solidFill>
                          <a:effectLst/>
                        </a:rPr>
                        <a:t>IEC 61000-4-8 PFMF: 1 A/m at 50 to 60 Hz</a:t>
                      </a:r>
                      <a:endParaRPr lang="zh-TW" altLang="en-US" dirty="0"/>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74904800"/>
                  </a:ext>
                </a:extLst>
              </a:tr>
              <a:tr h="370840">
                <a:tc>
                  <a:txBody>
                    <a:bodyPr/>
                    <a:lstStyle/>
                    <a:p>
                      <a:r>
                        <a:rPr lang="en-US" altLang="zh-TW"/>
                        <a:t>Safety</a:t>
                      </a:r>
                      <a:endParaRPr lang="zh-TW" altLang="en-US"/>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US" altLang="zh-TW" dirty="0"/>
                        <a:t>UL 62368-1 (CB)</a:t>
                      </a:r>
                    </a:p>
                    <a:p>
                      <a:r>
                        <a:rPr lang="en-US" altLang="zh-TW" dirty="0"/>
                        <a:t>BSMI</a:t>
                      </a:r>
                      <a:endParaRPr lang="zh-TW" altLang="en-US" dirty="0"/>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59933596"/>
                  </a:ext>
                </a:extLst>
              </a:tr>
              <a:tr h="370840">
                <a:tc>
                  <a:txBody>
                    <a:bodyPr/>
                    <a:lstStyle/>
                    <a:p>
                      <a:r>
                        <a:rPr lang="en-US" altLang="zh-TW" dirty="0"/>
                        <a:t>Shock</a:t>
                      </a:r>
                      <a:endParaRPr lang="zh-TW" altLang="en-US" dirty="0"/>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800" b="0" i="0" u="none" strike="noStrike" kern="1200" baseline="0" dirty="0">
                          <a:solidFill>
                            <a:schemeClr val="tx1"/>
                          </a:solidFill>
                          <a:latin typeface="+mn-lt"/>
                          <a:ea typeface="+mn-ea"/>
                          <a:cs typeface="+mn-cs"/>
                        </a:rPr>
                        <a:t>IEC 60068-2-27</a:t>
                      </a:r>
                      <a:endParaRPr lang="zh-TW" altLang="en-US" dirty="0"/>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90800773"/>
                  </a:ext>
                </a:extLst>
              </a:tr>
              <a:tr h="370840">
                <a:tc>
                  <a:txBody>
                    <a:bodyPr/>
                    <a:lstStyle/>
                    <a:p>
                      <a:r>
                        <a:rPr lang="en-US" altLang="zh-TW" dirty="0"/>
                        <a:t>Vibration</a:t>
                      </a:r>
                      <a:endParaRPr lang="zh-TW" altLang="en-US" dirty="0"/>
                    </a:p>
                  </a:txBody>
                  <a:tcPr>
                    <a:lnT w="12700" cap="flat" cmpd="sng" algn="ctr">
                      <a:solidFill>
                        <a:schemeClr val="bg1">
                          <a:lumMod val="65000"/>
                        </a:schemeClr>
                      </a:solidFill>
                      <a:prstDash val="solid"/>
                      <a:round/>
                      <a:headEnd type="none" w="med" len="med"/>
                      <a:tailEnd type="none" w="med" len="med"/>
                    </a:lnT>
                  </a:tcPr>
                </a:tc>
                <a:tc>
                  <a:txBody>
                    <a:bodyPr/>
                    <a:lstStyle/>
                    <a:p>
                      <a:r>
                        <a:rPr lang="en-GB" sz="1800" b="0" i="0" u="none" strike="noStrike" kern="1200" baseline="0" dirty="0">
                          <a:solidFill>
                            <a:schemeClr val="tx1"/>
                          </a:solidFill>
                          <a:latin typeface="+mn-lt"/>
                          <a:ea typeface="+mn-ea"/>
                          <a:cs typeface="+mn-cs"/>
                        </a:rPr>
                        <a:t>IEC 60068-2-64</a:t>
                      </a:r>
                      <a:endParaRPr lang="zh-TW" altLang="en-US" dirty="0"/>
                    </a:p>
                  </a:txBody>
                  <a:tcPr>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101994095"/>
                  </a:ext>
                </a:extLst>
              </a:tr>
            </a:tbl>
          </a:graphicData>
        </a:graphic>
      </p:graphicFrame>
    </p:spTree>
    <p:extLst>
      <p:ext uri="{BB962C8B-B14F-4D97-AF65-F5344CB8AC3E}">
        <p14:creationId xmlns:p14="http://schemas.microsoft.com/office/powerpoint/2010/main" val="1121191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704C7-4266-500F-7643-9E8D7833348A}"/>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164B40A3-B036-E663-D4AD-95E4DE4B4228}"/>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6DA0E5F9-9E90-57D5-6E7C-D1EAF4802F01}"/>
              </a:ext>
            </a:extLst>
          </p:cNvPr>
          <p:cNvSpPr>
            <a:spLocks noGrp="1"/>
          </p:cNvSpPr>
          <p:nvPr>
            <p:ph type="title"/>
          </p:nvPr>
        </p:nvSpPr>
        <p:spPr/>
        <p:txBody>
          <a:bodyPr>
            <a:normAutofit/>
          </a:bodyPr>
          <a:lstStyle/>
          <a:p>
            <a:r>
              <a:rPr lang="en-US" altLang="zh-TW" sz="3600" dirty="0"/>
              <a:t>Windows Troubleshooting</a:t>
            </a:r>
          </a:p>
        </p:txBody>
      </p:sp>
      <p:sp>
        <p:nvSpPr>
          <p:cNvPr id="2" name="內容版面配置區 2">
            <a:extLst>
              <a:ext uri="{FF2B5EF4-FFF2-40B4-BE49-F238E27FC236}">
                <a16:creationId xmlns:a16="http://schemas.microsoft.com/office/drawing/2014/main" id="{2FFD3668-B8E3-D786-78E8-7D1D6077BD0D}"/>
              </a:ext>
            </a:extLst>
          </p:cNvPr>
          <p:cNvSpPr txBox="1">
            <a:spLocks/>
          </p:cNvSpPr>
          <p:nvPr/>
        </p:nvSpPr>
        <p:spPr>
          <a:xfrm>
            <a:off x="770959" y="1320653"/>
            <a:ext cx="10972800" cy="4525963"/>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2600" b="0" kern="1200"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200" b="0" kern="1200">
                <a:solidFill>
                  <a:schemeClr val="accent4">
                    <a:lumMod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000" b="0" kern="120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1800" kern="1200">
                <a:solidFill>
                  <a:schemeClr val="bg1">
                    <a:lumMod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solidFill>
                  <a:srgbClr val="374151"/>
                </a:solidFill>
                <a:latin typeface="Söhne"/>
              </a:rPr>
              <a:t>The version can be check by Windows command prompt </a:t>
            </a:r>
          </a:p>
          <a:p>
            <a:pPr lvl="1"/>
            <a:r>
              <a:rPr lang="en-US" sz="1800" dirty="0">
                <a:solidFill>
                  <a:srgbClr val="374151"/>
                </a:solidFill>
                <a:latin typeface="Söhne"/>
              </a:rPr>
              <a:t>Check Windows version</a:t>
            </a:r>
          </a:p>
          <a:p>
            <a:endParaRPr lang="en-US" sz="2000" dirty="0">
              <a:solidFill>
                <a:srgbClr val="374151"/>
              </a:solidFill>
              <a:latin typeface="Söhne"/>
            </a:endParaRPr>
          </a:p>
          <a:p>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marL="0" indent="0">
              <a:buNone/>
            </a:pPr>
            <a:endParaRPr lang="en-US" sz="2000" dirty="0">
              <a:solidFill>
                <a:srgbClr val="374151"/>
              </a:solidFill>
              <a:latin typeface="Söhne"/>
            </a:endParaRPr>
          </a:p>
          <a:p>
            <a:pPr lvl="1"/>
            <a:r>
              <a:rPr lang="en-US" sz="1800" dirty="0">
                <a:solidFill>
                  <a:srgbClr val="374151"/>
                </a:solidFill>
                <a:latin typeface="Söhne"/>
              </a:rPr>
              <a:t>Check MOXA image version</a:t>
            </a:r>
          </a:p>
          <a:p>
            <a:endParaRPr lang="en-US" dirty="0">
              <a:solidFill>
                <a:srgbClr val="374151"/>
              </a:solidFill>
              <a:latin typeface="Söhne"/>
            </a:endParaRPr>
          </a:p>
          <a:p>
            <a:endParaRPr lang="en-US" dirty="0">
              <a:solidFill>
                <a:srgbClr val="374151"/>
              </a:solidFill>
              <a:latin typeface="Söhne"/>
            </a:endParaRPr>
          </a:p>
          <a:p>
            <a:pPr marL="0" indent="0">
              <a:buNone/>
            </a:pPr>
            <a:endParaRPr lang="en-US" dirty="0">
              <a:solidFill>
                <a:srgbClr val="374151"/>
              </a:solidFill>
              <a:latin typeface="Söhne"/>
            </a:endParaRPr>
          </a:p>
        </p:txBody>
      </p:sp>
      <p:pic>
        <p:nvPicPr>
          <p:cNvPr id="7" name="Picture 6">
            <a:extLst>
              <a:ext uri="{FF2B5EF4-FFF2-40B4-BE49-F238E27FC236}">
                <a16:creationId xmlns:a16="http://schemas.microsoft.com/office/drawing/2014/main" id="{926B3B79-1FAC-0547-4EFD-8A210E6B6F8B}"/>
              </a:ext>
            </a:extLst>
          </p:cNvPr>
          <p:cNvPicPr>
            <a:picLocks noChangeAspect="1"/>
          </p:cNvPicPr>
          <p:nvPr/>
        </p:nvPicPr>
        <p:blipFill>
          <a:blip r:embed="rId3"/>
          <a:stretch>
            <a:fillRect/>
          </a:stretch>
        </p:blipFill>
        <p:spPr>
          <a:xfrm>
            <a:off x="833120" y="2012385"/>
            <a:ext cx="6563628" cy="3143985"/>
          </a:xfrm>
          <a:prstGeom prst="rect">
            <a:avLst/>
          </a:prstGeom>
        </p:spPr>
      </p:pic>
      <p:pic>
        <p:nvPicPr>
          <p:cNvPr id="8" name="圖片 8">
            <a:extLst>
              <a:ext uri="{FF2B5EF4-FFF2-40B4-BE49-F238E27FC236}">
                <a16:creationId xmlns:a16="http://schemas.microsoft.com/office/drawing/2014/main" id="{C71B543A-B984-7362-1577-920752693D93}"/>
              </a:ext>
            </a:extLst>
          </p:cNvPr>
          <p:cNvPicPr>
            <a:picLocks noChangeAspect="1"/>
          </p:cNvPicPr>
          <p:nvPr/>
        </p:nvPicPr>
        <p:blipFill rotWithShape="1">
          <a:blip r:embed="rId4"/>
          <a:srcRect t="12685" r="58947" b="76260"/>
          <a:stretch/>
        </p:blipFill>
        <p:spPr>
          <a:xfrm>
            <a:off x="4344960" y="5394422"/>
            <a:ext cx="4820478" cy="673064"/>
          </a:xfrm>
          <a:prstGeom prst="rect">
            <a:avLst/>
          </a:prstGeom>
        </p:spPr>
      </p:pic>
    </p:spTree>
    <p:extLst>
      <p:ext uri="{BB962C8B-B14F-4D97-AF65-F5344CB8AC3E}">
        <p14:creationId xmlns:p14="http://schemas.microsoft.com/office/powerpoint/2010/main" val="1869834400"/>
      </p:ext>
    </p:extLst>
  </p:cSld>
  <p:clrMapOvr>
    <a:masterClrMapping/>
  </p:clrMapOvr>
  <p:transition spd="slow">
    <p:push dir="u"/>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03395-50A2-D605-0F59-E49A66F04ABA}"/>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827D9306-DA31-EAF5-D031-02A633728F09}"/>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86C570B1-6438-C223-E179-B18AA5A59ACB}"/>
              </a:ext>
            </a:extLst>
          </p:cNvPr>
          <p:cNvSpPr>
            <a:spLocks noGrp="1"/>
          </p:cNvSpPr>
          <p:nvPr>
            <p:ph type="title"/>
          </p:nvPr>
        </p:nvSpPr>
        <p:spPr/>
        <p:txBody>
          <a:bodyPr>
            <a:normAutofit/>
          </a:bodyPr>
          <a:lstStyle/>
          <a:p>
            <a:r>
              <a:rPr lang="en-US" altLang="zh-TW" sz="3600" dirty="0"/>
              <a:t>Windows Troubleshooting: Event Viewer </a:t>
            </a:r>
          </a:p>
        </p:txBody>
      </p:sp>
      <p:pic>
        <p:nvPicPr>
          <p:cNvPr id="2" name="圖片 9">
            <a:extLst>
              <a:ext uri="{FF2B5EF4-FFF2-40B4-BE49-F238E27FC236}">
                <a16:creationId xmlns:a16="http://schemas.microsoft.com/office/drawing/2014/main" id="{4920D536-E100-C6D9-04BE-F8265265C1B7}"/>
              </a:ext>
            </a:extLst>
          </p:cNvPr>
          <p:cNvPicPr>
            <a:picLocks noChangeAspect="1"/>
          </p:cNvPicPr>
          <p:nvPr/>
        </p:nvPicPr>
        <p:blipFill>
          <a:blip r:embed="rId3"/>
          <a:stretch>
            <a:fillRect/>
          </a:stretch>
        </p:blipFill>
        <p:spPr>
          <a:xfrm>
            <a:off x="1792303" y="1500481"/>
            <a:ext cx="8607393" cy="4725401"/>
          </a:xfrm>
          <a:prstGeom prst="rect">
            <a:avLst/>
          </a:prstGeom>
        </p:spPr>
      </p:pic>
      <p:sp>
        <p:nvSpPr>
          <p:cNvPr id="3" name="內容版面配置區 3">
            <a:extLst>
              <a:ext uri="{FF2B5EF4-FFF2-40B4-BE49-F238E27FC236}">
                <a16:creationId xmlns:a16="http://schemas.microsoft.com/office/drawing/2014/main" id="{1941337B-1353-8101-73C4-D64130ECC104}"/>
              </a:ext>
            </a:extLst>
          </p:cNvPr>
          <p:cNvSpPr txBox="1">
            <a:spLocks/>
          </p:cNvSpPr>
          <p:nvPr/>
        </p:nvSpPr>
        <p:spPr>
          <a:xfrm>
            <a:off x="638941" y="1075892"/>
            <a:ext cx="8384116" cy="379412"/>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TW" dirty="0">
                <a:solidFill>
                  <a:srgbClr val="008787"/>
                </a:solidFill>
              </a:rPr>
              <a:t>View monitoring and troubleshooting messages</a:t>
            </a:r>
            <a:endParaRPr lang="zh-TW" altLang="en-US" dirty="0">
              <a:solidFill>
                <a:srgbClr val="008787"/>
              </a:solidFill>
            </a:endParaRPr>
          </a:p>
          <a:p>
            <a:pPr marL="0" indent="0">
              <a:buNone/>
            </a:pPr>
            <a:endParaRPr lang="zh-TW" altLang="en-US" dirty="0">
              <a:solidFill>
                <a:srgbClr val="008787"/>
              </a:solidFill>
            </a:endParaRPr>
          </a:p>
        </p:txBody>
      </p:sp>
      <p:sp>
        <p:nvSpPr>
          <p:cNvPr id="6" name="矩形 6">
            <a:extLst>
              <a:ext uri="{FF2B5EF4-FFF2-40B4-BE49-F238E27FC236}">
                <a16:creationId xmlns:a16="http://schemas.microsoft.com/office/drawing/2014/main" id="{57B1AB0F-B6D5-10A3-AD28-BA4ACE47F84D}"/>
              </a:ext>
            </a:extLst>
          </p:cNvPr>
          <p:cNvSpPr/>
          <p:nvPr/>
        </p:nvSpPr>
        <p:spPr>
          <a:xfrm>
            <a:off x="1792304" y="2115350"/>
            <a:ext cx="873076" cy="573932"/>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文字方塊 7">
            <a:extLst>
              <a:ext uri="{FF2B5EF4-FFF2-40B4-BE49-F238E27FC236}">
                <a16:creationId xmlns:a16="http://schemas.microsoft.com/office/drawing/2014/main" id="{1D95BA9A-07A0-2053-D534-E2B198E95DB1}"/>
              </a:ext>
            </a:extLst>
          </p:cNvPr>
          <p:cNvSpPr txBox="1"/>
          <p:nvPr/>
        </p:nvSpPr>
        <p:spPr>
          <a:xfrm>
            <a:off x="415004" y="2042951"/>
            <a:ext cx="1377300" cy="646331"/>
          </a:xfrm>
          <a:prstGeom prst="rect">
            <a:avLst/>
          </a:prstGeom>
          <a:noFill/>
        </p:spPr>
        <p:txBody>
          <a:bodyPr wrap="none" rtlCol="0">
            <a:spAutoFit/>
          </a:bodyPr>
          <a:lstStyle/>
          <a:p>
            <a:pPr algn="ctr"/>
            <a:r>
              <a:rPr lang="en-US" altLang="zh-TW" b="1" dirty="0">
                <a:solidFill>
                  <a:srgbClr val="FF0000"/>
                </a:solidFill>
                <a:latin typeface="Arial" panose="020B0604020202020204" pitchFamily="34" charset="0"/>
                <a:cs typeface="Arial" panose="020B0604020202020204" pitchFamily="34" charset="0"/>
              </a:rPr>
              <a:t>Log </a:t>
            </a:r>
          </a:p>
          <a:p>
            <a:pPr algn="ctr"/>
            <a:r>
              <a:rPr lang="en-US" altLang="zh-TW" b="1" dirty="0">
                <a:solidFill>
                  <a:srgbClr val="FF0000"/>
                </a:solidFill>
                <a:latin typeface="Arial" panose="020B0604020202020204" pitchFamily="34" charset="0"/>
                <a:cs typeface="Arial" panose="020B0604020202020204" pitchFamily="34" charset="0"/>
              </a:rPr>
              <a:t>Categories</a:t>
            </a:r>
            <a:endParaRPr lang="zh-TW" altLang="en-US" b="1" dirty="0">
              <a:solidFill>
                <a:srgbClr val="FF0000"/>
              </a:solidFill>
              <a:latin typeface="Arial" panose="020B0604020202020204" pitchFamily="34" charset="0"/>
              <a:cs typeface="Arial" panose="020B0604020202020204" pitchFamily="34" charset="0"/>
            </a:endParaRPr>
          </a:p>
        </p:txBody>
      </p:sp>
      <p:sp>
        <p:nvSpPr>
          <p:cNvPr id="8" name="矩形 8">
            <a:extLst>
              <a:ext uri="{FF2B5EF4-FFF2-40B4-BE49-F238E27FC236}">
                <a16:creationId xmlns:a16="http://schemas.microsoft.com/office/drawing/2014/main" id="{981191BE-CFDB-1523-0853-27A1A6B83004}"/>
              </a:ext>
            </a:extLst>
          </p:cNvPr>
          <p:cNvSpPr/>
          <p:nvPr/>
        </p:nvSpPr>
        <p:spPr>
          <a:xfrm>
            <a:off x="2827278" y="2071575"/>
            <a:ext cx="999535" cy="2378414"/>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文字方塊 10">
            <a:extLst>
              <a:ext uri="{FF2B5EF4-FFF2-40B4-BE49-F238E27FC236}">
                <a16:creationId xmlns:a16="http://schemas.microsoft.com/office/drawing/2014/main" id="{37D94518-3CE1-CC57-D80D-47128A228860}"/>
              </a:ext>
            </a:extLst>
          </p:cNvPr>
          <p:cNvSpPr txBox="1"/>
          <p:nvPr/>
        </p:nvSpPr>
        <p:spPr>
          <a:xfrm>
            <a:off x="2700820" y="1586563"/>
            <a:ext cx="1261884" cy="369332"/>
          </a:xfrm>
          <a:prstGeom prst="rect">
            <a:avLst/>
          </a:prstGeom>
          <a:noFill/>
        </p:spPr>
        <p:txBody>
          <a:bodyPr wrap="none" rtlCol="0">
            <a:spAutoFit/>
          </a:bodyPr>
          <a:lstStyle/>
          <a:p>
            <a:r>
              <a:rPr lang="en-US" altLang="zh-TW" b="1">
                <a:solidFill>
                  <a:srgbClr val="FF0000"/>
                </a:solidFill>
                <a:latin typeface="Arial" panose="020B0604020202020204" pitchFamily="34" charset="0"/>
                <a:cs typeface="Arial" panose="020B0604020202020204" pitchFamily="34" charset="0"/>
              </a:rPr>
              <a:t>Log Level</a:t>
            </a:r>
            <a:endParaRPr lang="zh-TW" altLang="en-US" b="1">
              <a:solidFill>
                <a:srgbClr val="FF0000"/>
              </a:solidFill>
              <a:latin typeface="Arial" panose="020B0604020202020204" pitchFamily="34" charset="0"/>
              <a:cs typeface="Arial" panose="020B0604020202020204" pitchFamily="34" charset="0"/>
            </a:endParaRPr>
          </a:p>
        </p:txBody>
      </p:sp>
      <p:sp>
        <p:nvSpPr>
          <p:cNvPr id="10" name="矩形 11">
            <a:extLst>
              <a:ext uri="{FF2B5EF4-FFF2-40B4-BE49-F238E27FC236}">
                <a16:creationId xmlns:a16="http://schemas.microsoft.com/office/drawing/2014/main" id="{F2CBC172-4719-739B-5241-F7FD60CAA849}"/>
              </a:ext>
            </a:extLst>
          </p:cNvPr>
          <p:cNvSpPr/>
          <p:nvPr/>
        </p:nvSpPr>
        <p:spPr>
          <a:xfrm>
            <a:off x="2827278" y="4484453"/>
            <a:ext cx="5710136" cy="1624518"/>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文字方塊 12">
            <a:extLst>
              <a:ext uri="{FF2B5EF4-FFF2-40B4-BE49-F238E27FC236}">
                <a16:creationId xmlns:a16="http://schemas.microsoft.com/office/drawing/2014/main" id="{91356C32-36C0-A6FF-FC3F-33E211488A28}"/>
              </a:ext>
            </a:extLst>
          </p:cNvPr>
          <p:cNvSpPr txBox="1"/>
          <p:nvPr/>
        </p:nvSpPr>
        <p:spPr>
          <a:xfrm>
            <a:off x="6595857" y="5739639"/>
            <a:ext cx="1941557" cy="369332"/>
          </a:xfrm>
          <a:prstGeom prst="rect">
            <a:avLst/>
          </a:prstGeom>
          <a:noFill/>
        </p:spPr>
        <p:txBody>
          <a:bodyPr wrap="none" rtlCol="0">
            <a:spAutoFit/>
          </a:bodyPr>
          <a:lstStyle/>
          <a:p>
            <a:r>
              <a:rPr lang="en-US" altLang="zh-TW" b="1" dirty="0">
                <a:solidFill>
                  <a:srgbClr val="FF0000"/>
                </a:solidFill>
                <a:latin typeface="Arial" panose="020B0604020202020204" pitchFamily="34" charset="0"/>
                <a:cs typeface="Arial" panose="020B0604020202020204" pitchFamily="34" charset="0"/>
              </a:rPr>
              <a:t>Log information</a:t>
            </a:r>
            <a:endParaRPr lang="zh-TW" altLang="en-US" b="1" dirty="0">
              <a:solidFill>
                <a:srgbClr val="FF0000"/>
              </a:solidFill>
              <a:latin typeface="Arial" panose="020B0604020202020204" pitchFamily="34" charset="0"/>
              <a:cs typeface="Arial" panose="020B0604020202020204" pitchFamily="34" charset="0"/>
            </a:endParaRPr>
          </a:p>
        </p:txBody>
      </p:sp>
      <p:sp>
        <p:nvSpPr>
          <p:cNvPr id="12" name="矩形 13">
            <a:extLst>
              <a:ext uri="{FF2B5EF4-FFF2-40B4-BE49-F238E27FC236}">
                <a16:creationId xmlns:a16="http://schemas.microsoft.com/office/drawing/2014/main" id="{5DA602ED-D838-734A-B915-B2921678B088}"/>
              </a:ext>
            </a:extLst>
          </p:cNvPr>
          <p:cNvSpPr/>
          <p:nvPr/>
        </p:nvSpPr>
        <p:spPr>
          <a:xfrm>
            <a:off x="6516700" y="2071575"/>
            <a:ext cx="316689" cy="2378414"/>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文字方塊 15">
            <a:extLst>
              <a:ext uri="{FF2B5EF4-FFF2-40B4-BE49-F238E27FC236}">
                <a16:creationId xmlns:a16="http://schemas.microsoft.com/office/drawing/2014/main" id="{01BD9668-47F2-B509-7515-8692880D17F4}"/>
              </a:ext>
            </a:extLst>
          </p:cNvPr>
          <p:cNvSpPr txBox="1"/>
          <p:nvPr/>
        </p:nvSpPr>
        <p:spPr>
          <a:xfrm>
            <a:off x="6044102" y="1623589"/>
            <a:ext cx="1107996" cy="369332"/>
          </a:xfrm>
          <a:prstGeom prst="rect">
            <a:avLst/>
          </a:prstGeom>
          <a:noFill/>
        </p:spPr>
        <p:txBody>
          <a:bodyPr wrap="none" rtlCol="0">
            <a:spAutoFit/>
          </a:bodyPr>
          <a:lstStyle/>
          <a:p>
            <a:r>
              <a:rPr lang="en-US" altLang="zh-TW" b="1" dirty="0">
                <a:solidFill>
                  <a:srgbClr val="FF0000"/>
                </a:solidFill>
                <a:latin typeface="Arial" panose="020B0604020202020204" pitchFamily="34" charset="0"/>
                <a:cs typeface="Arial" panose="020B0604020202020204" pitchFamily="34" charset="0"/>
              </a:rPr>
              <a:t>Event ID</a:t>
            </a:r>
            <a:endParaRPr lang="zh-TW" altLang="en-US"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5088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animBg="1"/>
      <p:bldP spid="1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D350D-4BFC-4F00-E218-AD574B9D64C2}"/>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285880C4-0B9B-BA94-6116-9575C026C31F}"/>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37969A09-CCF4-2277-D615-78A0A8B33B27}"/>
              </a:ext>
            </a:extLst>
          </p:cNvPr>
          <p:cNvSpPr>
            <a:spLocks noGrp="1"/>
          </p:cNvSpPr>
          <p:nvPr>
            <p:ph type="title"/>
          </p:nvPr>
        </p:nvSpPr>
        <p:spPr/>
        <p:txBody>
          <a:bodyPr>
            <a:normAutofit/>
          </a:bodyPr>
          <a:lstStyle/>
          <a:p>
            <a:r>
              <a:rPr lang="en-US" altLang="zh-TW" sz="3600" dirty="0"/>
              <a:t>Windows Troubleshooting: Event Viewer </a:t>
            </a:r>
          </a:p>
        </p:txBody>
      </p:sp>
      <p:sp>
        <p:nvSpPr>
          <p:cNvPr id="3" name="內容版面配置區 3">
            <a:extLst>
              <a:ext uri="{FF2B5EF4-FFF2-40B4-BE49-F238E27FC236}">
                <a16:creationId xmlns:a16="http://schemas.microsoft.com/office/drawing/2014/main" id="{C523FAE6-6D0D-3170-E60F-3B284233EBDB}"/>
              </a:ext>
            </a:extLst>
          </p:cNvPr>
          <p:cNvSpPr txBox="1">
            <a:spLocks/>
          </p:cNvSpPr>
          <p:nvPr/>
        </p:nvSpPr>
        <p:spPr>
          <a:xfrm>
            <a:off x="638941" y="1075892"/>
            <a:ext cx="8384116" cy="379412"/>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TW" dirty="0">
                <a:solidFill>
                  <a:srgbClr val="008787"/>
                </a:solidFill>
              </a:rPr>
              <a:t>View monitoring and troubleshooting messages</a:t>
            </a:r>
            <a:endParaRPr lang="zh-TW" altLang="en-US" dirty="0">
              <a:solidFill>
                <a:srgbClr val="008787"/>
              </a:solidFill>
            </a:endParaRPr>
          </a:p>
          <a:p>
            <a:pPr marL="0" indent="0">
              <a:buNone/>
            </a:pPr>
            <a:endParaRPr lang="zh-TW" altLang="en-US" dirty="0">
              <a:solidFill>
                <a:srgbClr val="008787"/>
              </a:solidFill>
            </a:endParaRPr>
          </a:p>
        </p:txBody>
      </p:sp>
      <p:pic>
        <p:nvPicPr>
          <p:cNvPr id="15" name="Picture 4">
            <a:extLst>
              <a:ext uri="{FF2B5EF4-FFF2-40B4-BE49-F238E27FC236}">
                <a16:creationId xmlns:a16="http://schemas.microsoft.com/office/drawing/2014/main" id="{C8F34611-81CB-A0C9-C6F0-493E146B93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452" y="1500796"/>
            <a:ext cx="8585068" cy="4717998"/>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7">
            <a:extLst>
              <a:ext uri="{FF2B5EF4-FFF2-40B4-BE49-F238E27FC236}">
                <a16:creationId xmlns:a16="http://schemas.microsoft.com/office/drawing/2014/main" id="{52AA64AB-C9AC-2A89-C3CE-10392CF9D32E}"/>
              </a:ext>
            </a:extLst>
          </p:cNvPr>
          <p:cNvSpPr/>
          <p:nvPr/>
        </p:nvSpPr>
        <p:spPr>
          <a:xfrm>
            <a:off x="6301563" y="3643424"/>
            <a:ext cx="1190846" cy="172610"/>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文字方塊 9">
            <a:extLst>
              <a:ext uri="{FF2B5EF4-FFF2-40B4-BE49-F238E27FC236}">
                <a16:creationId xmlns:a16="http://schemas.microsoft.com/office/drawing/2014/main" id="{E7EA7BD8-4380-CFF3-5643-F3FC57DF9DD9}"/>
              </a:ext>
            </a:extLst>
          </p:cNvPr>
          <p:cNvSpPr txBox="1"/>
          <p:nvPr/>
        </p:nvSpPr>
        <p:spPr>
          <a:xfrm>
            <a:off x="5441631" y="4195445"/>
            <a:ext cx="3070071" cy="369332"/>
          </a:xfrm>
          <a:prstGeom prst="rect">
            <a:avLst/>
          </a:prstGeom>
          <a:noFill/>
        </p:spPr>
        <p:txBody>
          <a:bodyPr wrap="none" rtlCol="0">
            <a:spAutoFit/>
          </a:bodyPr>
          <a:lstStyle/>
          <a:p>
            <a:r>
              <a:rPr lang="en-US" altLang="zh-TW" b="1" dirty="0">
                <a:solidFill>
                  <a:srgbClr val="FF0000"/>
                </a:solidFill>
                <a:latin typeface="Arial" panose="020B0604020202020204" pitchFamily="34" charset="0"/>
                <a:cs typeface="Arial" panose="020B0604020202020204" pitchFamily="34" charset="0"/>
              </a:rPr>
              <a:t>Save the selected event(s)</a:t>
            </a:r>
          </a:p>
        </p:txBody>
      </p:sp>
      <p:sp>
        <p:nvSpPr>
          <p:cNvPr id="18" name="矩形 6">
            <a:extLst>
              <a:ext uri="{FF2B5EF4-FFF2-40B4-BE49-F238E27FC236}">
                <a16:creationId xmlns:a16="http://schemas.microsoft.com/office/drawing/2014/main" id="{C6188443-562A-1908-88FD-4EE835C8036C}"/>
              </a:ext>
            </a:extLst>
          </p:cNvPr>
          <p:cNvSpPr/>
          <p:nvPr/>
        </p:nvSpPr>
        <p:spPr>
          <a:xfrm>
            <a:off x="8532966" y="2984731"/>
            <a:ext cx="1852554" cy="204280"/>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文字方塊 8">
            <a:extLst>
              <a:ext uri="{FF2B5EF4-FFF2-40B4-BE49-F238E27FC236}">
                <a16:creationId xmlns:a16="http://schemas.microsoft.com/office/drawing/2014/main" id="{6423672A-8E4A-6DF4-E85F-1F9BB5094580}"/>
              </a:ext>
            </a:extLst>
          </p:cNvPr>
          <p:cNvSpPr txBox="1"/>
          <p:nvPr/>
        </p:nvSpPr>
        <p:spPr>
          <a:xfrm>
            <a:off x="8603880" y="2615399"/>
            <a:ext cx="1710725" cy="369332"/>
          </a:xfrm>
          <a:prstGeom prst="rect">
            <a:avLst/>
          </a:prstGeom>
          <a:noFill/>
        </p:spPr>
        <p:txBody>
          <a:bodyPr wrap="none" rtlCol="0">
            <a:spAutoFit/>
          </a:bodyPr>
          <a:lstStyle/>
          <a:p>
            <a:r>
              <a:rPr lang="en-US" altLang="zh-TW" b="1" dirty="0">
                <a:solidFill>
                  <a:srgbClr val="FF0000"/>
                </a:solidFill>
                <a:latin typeface="Arial" panose="020B0604020202020204" pitchFamily="34" charset="0"/>
                <a:cs typeface="Arial" panose="020B0604020202020204" pitchFamily="34" charset="0"/>
              </a:rPr>
              <a:t>Save all event</a:t>
            </a:r>
            <a:endParaRPr lang="zh-TW" altLang="en-US"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8779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P spid="1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F8968-A748-1116-D93A-E4E174776C71}"/>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DD74041C-4584-0056-462F-0175D3F1A77B}"/>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74B71311-EFEB-C104-6D58-E9683B81C86A}"/>
              </a:ext>
            </a:extLst>
          </p:cNvPr>
          <p:cNvSpPr>
            <a:spLocks noGrp="1"/>
          </p:cNvSpPr>
          <p:nvPr>
            <p:ph type="title"/>
          </p:nvPr>
        </p:nvSpPr>
        <p:spPr/>
        <p:txBody>
          <a:bodyPr>
            <a:normAutofit/>
          </a:bodyPr>
          <a:lstStyle/>
          <a:p>
            <a:r>
              <a:rPr lang="en-US" altLang="zh-TW" sz="3600" dirty="0"/>
              <a:t>Windows Recovery Utility </a:t>
            </a:r>
          </a:p>
        </p:txBody>
      </p:sp>
      <p:pic>
        <p:nvPicPr>
          <p:cNvPr id="2" name="圖片 7">
            <a:extLst>
              <a:ext uri="{FF2B5EF4-FFF2-40B4-BE49-F238E27FC236}">
                <a16:creationId xmlns:a16="http://schemas.microsoft.com/office/drawing/2014/main" id="{6305A7C2-ED80-BAC1-1981-D6DF23178E01}"/>
              </a:ext>
            </a:extLst>
          </p:cNvPr>
          <p:cNvPicPr>
            <a:picLocks noChangeAspect="1"/>
          </p:cNvPicPr>
          <p:nvPr/>
        </p:nvPicPr>
        <p:blipFill>
          <a:blip r:embed="rId3"/>
          <a:stretch>
            <a:fillRect/>
          </a:stretch>
        </p:blipFill>
        <p:spPr>
          <a:xfrm>
            <a:off x="6713518" y="2003212"/>
            <a:ext cx="4619078" cy="3603170"/>
          </a:xfrm>
          <a:prstGeom prst="rect">
            <a:avLst/>
          </a:prstGeom>
        </p:spPr>
      </p:pic>
      <p:sp>
        <p:nvSpPr>
          <p:cNvPr id="3" name="內容版面配置區 2">
            <a:extLst>
              <a:ext uri="{FF2B5EF4-FFF2-40B4-BE49-F238E27FC236}">
                <a16:creationId xmlns:a16="http://schemas.microsoft.com/office/drawing/2014/main" id="{6E506C6D-3A49-1A49-639B-2B4EA8888BFF}"/>
              </a:ext>
            </a:extLst>
          </p:cNvPr>
          <p:cNvSpPr txBox="1">
            <a:spLocks/>
          </p:cNvSpPr>
          <p:nvPr/>
        </p:nvSpPr>
        <p:spPr>
          <a:xfrm>
            <a:off x="609599" y="1600201"/>
            <a:ext cx="5486401" cy="41037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b="0" dirty="0"/>
              <a:t>Functionality:</a:t>
            </a:r>
            <a:endParaRPr lang="en-US" sz="2400" dirty="0"/>
          </a:p>
          <a:p>
            <a:pPr lvl="1"/>
            <a:r>
              <a:rPr lang="en-US" sz="2000" dirty="0">
                <a:solidFill>
                  <a:schemeClr val="tx1"/>
                </a:solidFill>
              </a:rPr>
              <a:t>Build Recovery USB</a:t>
            </a:r>
          </a:p>
          <a:p>
            <a:pPr lvl="1"/>
            <a:r>
              <a:rPr lang="en-US" sz="2000" dirty="0">
                <a:solidFill>
                  <a:schemeClr val="tx1"/>
                </a:solidFill>
              </a:rPr>
              <a:t>Restore the system from previously</a:t>
            </a:r>
            <a:r>
              <a:rPr lang="zh-TW" altLang="en-US" sz="2000" dirty="0">
                <a:solidFill>
                  <a:schemeClr val="tx1"/>
                </a:solidFill>
              </a:rPr>
              <a:t> </a:t>
            </a:r>
            <a:r>
              <a:rPr lang="en-US" sz="2000" dirty="0">
                <a:solidFill>
                  <a:schemeClr val="tx1"/>
                </a:solidFill>
              </a:rPr>
              <a:t>saved images</a:t>
            </a:r>
            <a:br>
              <a:rPr lang="en-US" sz="1800" dirty="0">
                <a:solidFill>
                  <a:schemeClr val="tx1"/>
                </a:solidFill>
              </a:rPr>
            </a:br>
            <a:br>
              <a:rPr lang="en-US" sz="1800" dirty="0">
                <a:solidFill>
                  <a:schemeClr val="tx1"/>
                </a:solidFill>
              </a:rPr>
            </a:br>
            <a:endParaRPr lang="en-US" sz="1800" dirty="0">
              <a:solidFill>
                <a:schemeClr val="tx1"/>
              </a:solidFill>
            </a:endParaRPr>
          </a:p>
          <a:p>
            <a:r>
              <a:rPr lang="en-US" sz="2400" dirty="0"/>
              <a:t>Software Dependency:</a:t>
            </a:r>
          </a:p>
          <a:p>
            <a:pPr marL="914400" lvl="1" indent="-514350">
              <a:buFont typeface="+mj-lt"/>
              <a:buAutoNum type="arabicPeriod"/>
            </a:pPr>
            <a:r>
              <a:rPr lang="en-US" sz="1800" dirty="0">
                <a:solidFill>
                  <a:schemeClr val="tx1"/>
                </a:solidFill>
              </a:rPr>
              <a:t>.NET Framework 4.8</a:t>
            </a:r>
          </a:p>
          <a:p>
            <a:pPr marL="914400" lvl="1" indent="-514350">
              <a:buFont typeface="+mj-lt"/>
              <a:buAutoNum type="arabicPeriod"/>
            </a:pPr>
            <a:r>
              <a:rPr lang="en-US" sz="1800" dirty="0">
                <a:solidFill>
                  <a:schemeClr val="tx1"/>
                </a:solidFill>
              </a:rPr>
              <a:t>2022 C++ Redistributable Package</a:t>
            </a:r>
          </a:p>
        </p:txBody>
      </p:sp>
    </p:spTree>
    <p:extLst>
      <p:ext uri="{BB962C8B-B14F-4D97-AF65-F5344CB8AC3E}">
        <p14:creationId xmlns:p14="http://schemas.microsoft.com/office/powerpoint/2010/main" val="25093532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B71E1-9F10-58C8-A275-A2120A461A94}"/>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91CB4170-98B8-43D3-1F2A-625E7CD064C9}"/>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C3A2E5EF-E244-AAF2-AD0F-591AB0914A2F}"/>
              </a:ext>
            </a:extLst>
          </p:cNvPr>
          <p:cNvSpPr>
            <a:spLocks noGrp="1"/>
          </p:cNvSpPr>
          <p:nvPr>
            <p:ph type="title"/>
          </p:nvPr>
        </p:nvSpPr>
        <p:spPr/>
        <p:txBody>
          <a:bodyPr>
            <a:normAutofit/>
          </a:bodyPr>
          <a:lstStyle/>
          <a:p>
            <a:r>
              <a:rPr lang="en-US" altLang="zh-TW" sz="3600" dirty="0"/>
              <a:t>Windows Recovery Utility </a:t>
            </a:r>
          </a:p>
        </p:txBody>
      </p:sp>
      <p:sp>
        <p:nvSpPr>
          <p:cNvPr id="2" name="內容版面配置區 3">
            <a:extLst>
              <a:ext uri="{FF2B5EF4-FFF2-40B4-BE49-F238E27FC236}">
                <a16:creationId xmlns:a16="http://schemas.microsoft.com/office/drawing/2014/main" id="{811599A6-4BA3-72FF-07BC-EAF73FC4CB20}"/>
              </a:ext>
            </a:extLst>
          </p:cNvPr>
          <p:cNvSpPr txBox="1">
            <a:spLocks/>
          </p:cNvSpPr>
          <p:nvPr/>
        </p:nvSpPr>
        <p:spPr>
          <a:xfrm>
            <a:off x="609600" y="1182035"/>
            <a:ext cx="8384116" cy="379412"/>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TW" dirty="0">
                <a:solidFill>
                  <a:srgbClr val="008787"/>
                </a:solidFill>
              </a:rPr>
              <a:t>Build a Recovery USB Medium</a:t>
            </a:r>
            <a:endParaRPr lang="zh-TW" altLang="en-US" dirty="0">
              <a:solidFill>
                <a:srgbClr val="008787"/>
              </a:solidFill>
            </a:endParaRPr>
          </a:p>
          <a:p>
            <a:pPr marL="0" indent="0">
              <a:buNone/>
            </a:pPr>
            <a:endParaRPr lang="zh-TW" altLang="en-US" dirty="0">
              <a:solidFill>
                <a:srgbClr val="008787"/>
              </a:solidFill>
            </a:endParaRPr>
          </a:p>
        </p:txBody>
      </p:sp>
      <p:sp>
        <p:nvSpPr>
          <p:cNvPr id="3" name="內容版面配置區 2">
            <a:extLst>
              <a:ext uri="{FF2B5EF4-FFF2-40B4-BE49-F238E27FC236}">
                <a16:creationId xmlns:a16="http://schemas.microsoft.com/office/drawing/2014/main" id="{352033A2-6FE3-CCAD-71A9-654C8B8F19EC}"/>
              </a:ext>
            </a:extLst>
          </p:cNvPr>
          <p:cNvSpPr txBox="1">
            <a:spLocks/>
          </p:cNvSpPr>
          <p:nvPr/>
        </p:nvSpPr>
        <p:spPr>
          <a:xfrm>
            <a:off x="609600" y="1600201"/>
            <a:ext cx="6068602"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TW" sz="2400"/>
              <a:t>USB capacity: 32GB or above</a:t>
            </a:r>
          </a:p>
          <a:p>
            <a:pPr lvl="1"/>
            <a:r>
              <a:rPr lang="en-US" altLang="zh-TW" sz="1800"/>
              <a:t>All data on the USB will be formatted during the creation of the Recovery USB.</a:t>
            </a:r>
          </a:p>
          <a:p>
            <a:r>
              <a:rPr lang="en-US" altLang="zh-TW" sz="2400"/>
              <a:t>Folder: USB:\home\partimag\</a:t>
            </a:r>
          </a:p>
          <a:p>
            <a:r>
              <a:rPr lang="en-US" altLang="zh-TW" sz="2400"/>
              <a:t>BIOS restriction: UEFI only</a:t>
            </a:r>
          </a:p>
          <a:p>
            <a:endParaRPr lang="zh-TW" altLang="en-US"/>
          </a:p>
        </p:txBody>
      </p:sp>
      <p:grpSp>
        <p:nvGrpSpPr>
          <p:cNvPr id="6" name="群組 14">
            <a:extLst>
              <a:ext uri="{FF2B5EF4-FFF2-40B4-BE49-F238E27FC236}">
                <a16:creationId xmlns:a16="http://schemas.microsoft.com/office/drawing/2014/main" id="{E6811F87-D70A-0A21-F79D-3DECB117530F}"/>
              </a:ext>
            </a:extLst>
          </p:cNvPr>
          <p:cNvGrpSpPr/>
          <p:nvPr/>
        </p:nvGrpSpPr>
        <p:grpSpPr>
          <a:xfrm>
            <a:off x="7089168" y="1724585"/>
            <a:ext cx="4369942" cy="3424762"/>
            <a:chOff x="7089168" y="1724585"/>
            <a:chExt cx="4369942" cy="3424762"/>
          </a:xfrm>
        </p:grpSpPr>
        <p:pic>
          <p:nvPicPr>
            <p:cNvPr id="7" name="圖片 6">
              <a:extLst>
                <a:ext uri="{FF2B5EF4-FFF2-40B4-BE49-F238E27FC236}">
                  <a16:creationId xmlns:a16="http://schemas.microsoft.com/office/drawing/2014/main" id="{F8B70E6D-05F1-7D78-8548-81862F0E4538}"/>
                </a:ext>
              </a:extLst>
            </p:cNvPr>
            <p:cNvPicPr>
              <a:picLocks noChangeAspect="1"/>
            </p:cNvPicPr>
            <p:nvPr/>
          </p:nvPicPr>
          <p:blipFill>
            <a:blip r:embed="rId3"/>
            <a:stretch>
              <a:fillRect/>
            </a:stretch>
          </p:blipFill>
          <p:spPr>
            <a:xfrm>
              <a:off x="7089168" y="1724585"/>
              <a:ext cx="4369942" cy="3408829"/>
            </a:xfrm>
            <a:prstGeom prst="rect">
              <a:avLst/>
            </a:prstGeom>
          </p:spPr>
        </p:pic>
        <p:sp>
          <p:nvSpPr>
            <p:cNvPr id="8" name="矩形 10">
              <a:extLst>
                <a:ext uri="{FF2B5EF4-FFF2-40B4-BE49-F238E27FC236}">
                  <a16:creationId xmlns:a16="http://schemas.microsoft.com/office/drawing/2014/main" id="{026A8775-BDF4-B66A-5FBC-85D61EF54BB1}"/>
                </a:ext>
              </a:extLst>
            </p:cNvPr>
            <p:cNvSpPr/>
            <p:nvPr/>
          </p:nvSpPr>
          <p:spPr>
            <a:xfrm>
              <a:off x="7089168" y="1750797"/>
              <a:ext cx="4369942" cy="3398550"/>
            </a:xfrm>
            <a:prstGeom prst="rect">
              <a:avLst/>
            </a:prstGeom>
            <a:solidFill>
              <a:srgbClr val="008787">
                <a:alpha val="4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9" name="圖片 11">
              <a:extLst>
                <a:ext uri="{FF2B5EF4-FFF2-40B4-BE49-F238E27FC236}">
                  <a16:creationId xmlns:a16="http://schemas.microsoft.com/office/drawing/2014/main" id="{A729EEC3-567F-DDC7-A97A-8C59C7E1C1B4}"/>
                </a:ext>
              </a:extLst>
            </p:cNvPr>
            <p:cNvPicPr>
              <a:picLocks noChangeAspect="1"/>
            </p:cNvPicPr>
            <p:nvPr/>
          </p:nvPicPr>
          <p:blipFill rotWithShape="1">
            <a:blip r:embed="rId3"/>
            <a:srcRect l="4976" t="60101" r="80447" b="20911"/>
            <a:stretch/>
          </p:blipFill>
          <p:spPr>
            <a:xfrm>
              <a:off x="7315200" y="3770615"/>
              <a:ext cx="636998" cy="647273"/>
            </a:xfrm>
            <a:prstGeom prst="rect">
              <a:avLst/>
            </a:prstGeom>
          </p:spPr>
        </p:pic>
      </p:grpSp>
      <p:pic>
        <p:nvPicPr>
          <p:cNvPr id="10" name="圖片 12">
            <a:extLst>
              <a:ext uri="{FF2B5EF4-FFF2-40B4-BE49-F238E27FC236}">
                <a16:creationId xmlns:a16="http://schemas.microsoft.com/office/drawing/2014/main" id="{40439684-DF15-D926-12EE-943FC3679043}"/>
              </a:ext>
            </a:extLst>
          </p:cNvPr>
          <p:cNvPicPr>
            <a:picLocks noChangeAspect="1"/>
          </p:cNvPicPr>
          <p:nvPr/>
        </p:nvPicPr>
        <p:blipFill>
          <a:blip r:embed="rId4"/>
          <a:stretch>
            <a:fillRect/>
          </a:stretch>
        </p:blipFill>
        <p:spPr>
          <a:xfrm>
            <a:off x="1003754" y="3863647"/>
            <a:ext cx="4961618" cy="2090157"/>
          </a:xfrm>
          <a:prstGeom prst="rect">
            <a:avLst/>
          </a:prstGeom>
        </p:spPr>
      </p:pic>
    </p:spTree>
    <p:extLst>
      <p:ext uri="{BB962C8B-B14F-4D97-AF65-F5344CB8AC3E}">
        <p14:creationId xmlns:p14="http://schemas.microsoft.com/office/powerpoint/2010/main" val="361284925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3224-1C71-8533-A25F-1E693203613B}"/>
            </a:ext>
          </a:extLst>
        </p:cNvPr>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64545FAD-D272-387F-8A85-272518890148}"/>
              </a:ext>
            </a:extLst>
          </p:cNvPr>
          <p:cNvSpPr>
            <a:spLocks noGrp="1"/>
          </p:cNvSpPr>
          <p:nvPr>
            <p:ph idx="1"/>
          </p:nvPr>
        </p:nvSpPr>
        <p:spPr>
          <a:xfrm>
            <a:off x="609600" y="1582749"/>
            <a:ext cx="10972800" cy="4525963"/>
          </a:xfrm>
        </p:spPr>
        <p:txBody>
          <a:bodyPr/>
          <a:lstStyle/>
          <a:p>
            <a:endParaRPr lang="en-US" altLang="zh-TW" dirty="0"/>
          </a:p>
          <a:p>
            <a:endParaRPr lang="zh-TW" altLang="en-US" dirty="0"/>
          </a:p>
        </p:txBody>
      </p:sp>
      <p:sp>
        <p:nvSpPr>
          <p:cNvPr id="4" name="標題 3">
            <a:extLst>
              <a:ext uri="{FF2B5EF4-FFF2-40B4-BE49-F238E27FC236}">
                <a16:creationId xmlns:a16="http://schemas.microsoft.com/office/drawing/2014/main" id="{1617F0BE-A011-6C0C-2BA7-175084D4ABD8}"/>
              </a:ext>
            </a:extLst>
          </p:cNvPr>
          <p:cNvSpPr>
            <a:spLocks noGrp="1"/>
          </p:cNvSpPr>
          <p:nvPr>
            <p:ph type="title"/>
          </p:nvPr>
        </p:nvSpPr>
        <p:spPr/>
        <p:txBody>
          <a:bodyPr>
            <a:normAutofit/>
          </a:bodyPr>
          <a:lstStyle/>
          <a:p>
            <a:r>
              <a:rPr lang="en-US" altLang="zh-TW" sz="3600" dirty="0"/>
              <a:t>Windows Recovery Utility </a:t>
            </a:r>
          </a:p>
        </p:txBody>
      </p:sp>
      <p:sp>
        <p:nvSpPr>
          <p:cNvPr id="2" name="內容版面配置區 3">
            <a:extLst>
              <a:ext uri="{FF2B5EF4-FFF2-40B4-BE49-F238E27FC236}">
                <a16:creationId xmlns:a16="http://schemas.microsoft.com/office/drawing/2014/main" id="{9A8BF688-0888-5F51-4360-E8CD3DE56336}"/>
              </a:ext>
            </a:extLst>
          </p:cNvPr>
          <p:cNvSpPr txBox="1">
            <a:spLocks/>
          </p:cNvSpPr>
          <p:nvPr/>
        </p:nvSpPr>
        <p:spPr>
          <a:xfrm>
            <a:off x="609600" y="1182035"/>
            <a:ext cx="8384116" cy="379412"/>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b="1"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TW" dirty="0">
                <a:solidFill>
                  <a:srgbClr val="008787"/>
                </a:solidFill>
              </a:rPr>
              <a:t>Recovery</a:t>
            </a:r>
            <a:endParaRPr lang="zh-TW" altLang="en-US" dirty="0">
              <a:solidFill>
                <a:srgbClr val="008787"/>
              </a:solidFill>
            </a:endParaRPr>
          </a:p>
          <a:p>
            <a:pPr marL="0" indent="0">
              <a:buNone/>
            </a:pPr>
            <a:endParaRPr lang="zh-TW" altLang="en-US" dirty="0">
              <a:solidFill>
                <a:srgbClr val="008787"/>
              </a:solidFill>
            </a:endParaRPr>
          </a:p>
        </p:txBody>
      </p:sp>
      <p:grpSp>
        <p:nvGrpSpPr>
          <p:cNvPr id="3" name="群組 13">
            <a:extLst>
              <a:ext uri="{FF2B5EF4-FFF2-40B4-BE49-F238E27FC236}">
                <a16:creationId xmlns:a16="http://schemas.microsoft.com/office/drawing/2014/main" id="{B71A5CE2-6B07-2D3F-841D-304DE336AD02}"/>
              </a:ext>
            </a:extLst>
          </p:cNvPr>
          <p:cNvGrpSpPr/>
          <p:nvPr/>
        </p:nvGrpSpPr>
        <p:grpSpPr>
          <a:xfrm>
            <a:off x="7428211" y="2202610"/>
            <a:ext cx="4369942" cy="3413691"/>
            <a:chOff x="7428211" y="2202610"/>
            <a:chExt cx="4369942" cy="3413691"/>
          </a:xfrm>
        </p:grpSpPr>
        <p:pic>
          <p:nvPicPr>
            <p:cNvPr id="6" name="圖片 6">
              <a:extLst>
                <a:ext uri="{FF2B5EF4-FFF2-40B4-BE49-F238E27FC236}">
                  <a16:creationId xmlns:a16="http://schemas.microsoft.com/office/drawing/2014/main" id="{4EE025B2-07B2-B696-9AC6-DB7CEF134F17}"/>
                </a:ext>
              </a:extLst>
            </p:cNvPr>
            <p:cNvPicPr>
              <a:picLocks noChangeAspect="1"/>
            </p:cNvPicPr>
            <p:nvPr/>
          </p:nvPicPr>
          <p:blipFill>
            <a:blip r:embed="rId3"/>
            <a:stretch>
              <a:fillRect/>
            </a:stretch>
          </p:blipFill>
          <p:spPr>
            <a:xfrm>
              <a:off x="7428211" y="2207472"/>
              <a:ext cx="4369942" cy="3408829"/>
            </a:xfrm>
            <a:prstGeom prst="rect">
              <a:avLst/>
            </a:prstGeom>
          </p:spPr>
        </p:pic>
        <p:grpSp>
          <p:nvGrpSpPr>
            <p:cNvPr id="7" name="群組 12">
              <a:extLst>
                <a:ext uri="{FF2B5EF4-FFF2-40B4-BE49-F238E27FC236}">
                  <a16:creationId xmlns:a16="http://schemas.microsoft.com/office/drawing/2014/main" id="{9AFC736F-7698-A23C-C027-992B2CAB60A3}"/>
                </a:ext>
              </a:extLst>
            </p:cNvPr>
            <p:cNvGrpSpPr/>
            <p:nvPr/>
          </p:nvGrpSpPr>
          <p:grpSpPr>
            <a:xfrm>
              <a:off x="7428211" y="2202610"/>
              <a:ext cx="4369942" cy="3398550"/>
              <a:chOff x="7428211" y="2202610"/>
              <a:chExt cx="4369942" cy="3398550"/>
            </a:xfrm>
          </p:grpSpPr>
          <p:sp>
            <p:nvSpPr>
              <p:cNvPr id="8" name="矩形 10">
                <a:extLst>
                  <a:ext uri="{FF2B5EF4-FFF2-40B4-BE49-F238E27FC236}">
                    <a16:creationId xmlns:a16="http://schemas.microsoft.com/office/drawing/2014/main" id="{A10D2933-55D7-BEF6-1059-9CBE2E46870B}"/>
                  </a:ext>
                </a:extLst>
              </p:cNvPr>
              <p:cNvSpPr/>
              <p:nvPr/>
            </p:nvSpPr>
            <p:spPr>
              <a:xfrm>
                <a:off x="7428211" y="2202610"/>
                <a:ext cx="4369942" cy="3398550"/>
              </a:xfrm>
              <a:prstGeom prst="rect">
                <a:avLst/>
              </a:prstGeom>
              <a:solidFill>
                <a:srgbClr val="008787">
                  <a:alpha val="4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9" name="圖片 7">
                <a:extLst>
                  <a:ext uri="{FF2B5EF4-FFF2-40B4-BE49-F238E27FC236}">
                    <a16:creationId xmlns:a16="http://schemas.microsoft.com/office/drawing/2014/main" id="{97492E88-33A2-3A14-48CD-8EF8984E7E8F}"/>
                  </a:ext>
                </a:extLst>
              </p:cNvPr>
              <p:cNvPicPr>
                <a:picLocks noChangeAspect="1"/>
              </p:cNvPicPr>
              <p:nvPr/>
            </p:nvPicPr>
            <p:blipFill rotWithShape="1">
              <a:blip r:embed="rId3"/>
              <a:srcRect l="24216" t="60773" r="61442" b="20843"/>
              <a:stretch/>
            </p:blipFill>
            <p:spPr>
              <a:xfrm>
                <a:off x="8506998" y="4274050"/>
                <a:ext cx="626723" cy="626723"/>
              </a:xfrm>
              <a:prstGeom prst="rect">
                <a:avLst/>
              </a:prstGeom>
            </p:spPr>
          </p:pic>
        </p:grpSp>
      </p:grpSp>
      <p:pic>
        <p:nvPicPr>
          <p:cNvPr id="10" name="圖片 8">
            <a:extLst>
              <a:ext uri="{FF2B5EF4-FFF2-40B4-BE49-F238E27FC236}">
                <a16:creationId xmlns:a16="http://schemas.microsoft.com/office/drawing/2014/main" id="{CC84D562-E4D6-9EE2-56D2-721E93C4283D}"/>
              </a:ext>
            </a:extLst>
          </p:cNvPr>
          <p:cNvPicPr>
            <a:picLocks noChangeAspect="1"/>
          </p:cNvPicPr>
          <p:nvPr/>
        </p:nvPicPr>
        <p:blipFill>
          <a:blip r:embed="rId4"/>
          <a:stretch>
            <a:fillRect/>
          </a:stretch>
        </p:blipFill>
        <p:spPr>
          <a:xfrm>
            <a:off x="1295467" y="1477613"/>
            <a:ext cx="5352671" cy="4554664"/>
          </a:xfrm>
          <a:prstGeom prst="rect">
            <a:avLst/>
          </a:prstGeom>
        </p:spPr>
      </p:pic>
    </p:spTree>
    <p:extLst>
      <p:ext uri="{BB962C8B-B14F-4D97-AF65-F5344CB8AC3E}">
        <p14:creationId xmlns:p14="http://schemas.microsoft.com/office/powerpoint/2010/main" val="27223715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604CA-6FE6-5134-EF5B-23E5B73261DE}"/>
              </a:ext>
            </a:extLst>
          </p:cNvPr>
          <p:cNvSpPr>
            <a:spLocks noGrp="1"/>
          </p:cNvSpPr>
          <p:nvPr>
            <p:ph type="title"/>
          </p:nvPr>
        </p:nvSpPr>
        <p:spPr/>
        <p:txBody>
          <a:bodyPr/>
          <a:lstStyle/>
          <a:p>
            <a:r>
              <a:rPr lang="en-US" dirty="0"/>
              <a:t>Linux Installation and Troubleshooting</a:t>
            </a:r>
            <a:endParaRPr lang="LID4096" dirty="0"/>
          </a:p>
        </p:txBody>
      </p:sp>
      <p:sp>
        <p:nvSpPr>
          <p:cNvPr id="3" name="Text Placeholder 2">
            <a:extLst>
              <a:ext uri="{FF2B5EF4-FFF2-40B4-BE49-F238E27FC236}">
                <a16:creationId xmlns:a16="http://schemas.microsoft.com/office/drawing/2014/main" id="{451B1FA0-0B00-83FD-B877-09327146A17D}"/>
              </a:ext>
            </a:extLst>
          </p:cNvPr>
          <p:cNvSpPr>
            <a:spLocks noGrp="1"/>
          </p:cNvSpPr>
          <p:nvPr>
            <p:ph type="body" idx="1"/>
          </p:nvPr>
        </p:nvSpPr>
        <p:spPr/>
        <p:txBody>
          <a:bodyPr/>
          <a:lstStyle/>
          <a:p>
            <a:r>
              <a:rPr lang="en-US" dirty="0"/>
              <a:t>Reference Material</a:t>
            </a:r>
            <a:endParaRPr lang="LID4096" dirty="0"/>
          </a:p>
        </p:txBody>
      </p:sp>
    </p:spTree>
    <p:extLst>
      <p:ext uri="{BB962C8B-B14F-4D97-AF65-F5344CB8AC3E}">
        <p14:creationId xmlns:p14="http://schemas.microsoft.com/office/powerpoint/2010/main" val="105099319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1C8A3-8403-BFF3-B358-BA6C5A6BD48C}"/>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6FB99B79-CB06-089B-7FC6-E6E0B4D0EDD3}"/>
              </a:ext>
            </a:extLst>
          </p:cNvPr>
          <p:cNvSpPr>
            <a:spLocks noGrp="1"/>
          </p:cNvSpPr>
          <p:nvPr>
            <p:ph type="title"/>
          </p:nvPr>
        </p:nvSpPr>
        <p:spPr/>
        <p:txBody>
          <a:bodyPr>
            <a:normAutofit/>
          </a:bodyPr>
          <a:lstStyle/>
          <a:p>
            <a:r>
              <a:rPr lang="en-US" altLang="zh-TW" sz="3600" dirty="0"/>
              <a:t>Linux Installation and Troubleshooting</a:t>
            </a:r>
          </a:p>
        </p:txBody>
      </p:sp>
      <p:sp>
        <p:nvSpPr>
          <p:cNvPr id="5" name="內容版面配置區 4">
            <a:extLst>
              <a:ext uri="{FF2B5EF4-FFF2-40B4-BE49-F238E27FC236}">
                <a16:creationId xmlns:a16="http://schemas.microsoft.com/office/drawing/2014/main" id="{C14D78FE-1D93-CA11-BA4C-60C90D7A8884}"/>
              </a:ext>
            </a:extLst>
          </p:cNvPr>
          <p:cNvSpPr>
            <a:spLocks noGrp="1"/>
          </p:cNvSpPr>
          <p:nvPr>
            <p:ph idx="1"/>
          </p:nvPr>
        </p:nvSpPr>
        <p:spPr/>
        <p:txBody>
          <a:bodyPr/>
          <a:lstStyle/>
          <a:p>
            <a:endParaRPr lang="en-US" altLang="zh-TW" dirty="0"/>
          </a:p>
          <a:p>
            <a:endParaRPr lang="zh-TW" altLang="en-US" dirty="0"/>
          </a:p>
        </p:txBody>
      </p:sp>
      <p:sp>
        <p:nvSpPr>
          <p:cNvPr id="3" name="TextBox 2">
            <a:extLst>
              <a:ext uri="{FF2B5EF4-FFF2-40B4-BE49-F238E27FC236}">
                <a16:creationId xmlns:a16="http://schemas.microsoft.com/office/drawing/2014/main" id="{76CDF9F8-111A-4175-483C-FFDCCB6D45F4}"/>
              </a:ext>
            </a:extLst>
          </p:cNvPr>
          <p:cNvSpPr txBox="1"/>
          <p:nvPr/>
        </p:nvSpPr>
        <p:spPr>
          <a:xfrm>
            <a:off x="609600" y="1292220"/>
            <a:ext cx="6096000" cy="3816429"/>
          </a:xfrm>
          <a:prstGeom prst="rect">
            <a:avLst/>
          </a:prstGeom>
          <a:noFill/>
        </p:spPr>
        <p:txBody>
          <a:bodyPr wrap="square">
            <a:spAutoFit/>
          </a:bodyPr>
          <a:lstStyle/>
          <a:p>
            <a:pPr>
              <a:spcAft>
                <a:spcPts val="600"/>
              </a:spcAft>
              <a:tabLst>
                <a:tab pos="457200" algn="l"/>
              </a:tabLst>
            </a:pPr>
            <a:endParaRPr lang="en-US" sz="1400" b="1" dirty="0">
              <a:effectLst/>
              <a:latin typeface="Arial" panose="020B0604020202020204" pitchFamily="34" charset="0"/>
              <a:ea typeface="新細明體" panose="02020500000000000000" pitchFamily="18" charset="-120"/>
              <a:cs typeface="Arial" panose="020B0604020202020204" pitchFamily="34" charset="0"/>
            </a:endParaRPr>
          </a:p>
          <a:p>
            <a:pPr marL="285750" indent="-285750">
              <a:spcAft>
                <a:spcPts val="600"/>
              </a:spcAft>
              <a:buFont typeface="Arial" panose="020B0604020202020204" pitchFamily="34" charset="0"/>
              <a:buChar char="•"/>
              <a:tabLst>
                <a:tab pos="457200" algn="l"/>
              </a:tabLst>
            </a:pPr>
            <a:endParaRPr lang="en-US" sz="1400" b="1" dirty="0">
              <a:latin typeface="Arial" panose="020B0604020202020204" pitchFamily="34" charset="0"/>
              <a:ea typeface="新細明體" panose="02020500000000000000" pitchFamily="18" charset="-120"/>
              <a:cs typeface="Arial" panose="020B0604020202020204" pitchFamily="34" charset="0"/>
            </a:endParaRPr>
          </a:p>
          <a:p>
            <a:pPr marL="285750" indent="-285750">
              <a:spcAft>
                <a:spcPts val="600"/>
              </a:spcAft>
              <a:buFont typeface="Arial" panose="020B0604020202020204" pitchFamily="34" charset="0"/>
              <a:buChar char="•"/>
              <a:tabLst>
                <a:tab pos="457200" algn="l"/>
              </a:tabLst>
            </a:pPr>
            <a:r>
              <a:rPr lang="en-US" sz="1400" b="1" dirty="0">
                <a:effectLst/>
                <a:latin typeface="Arial" panose="020B0604020202020204" pitchFamily="34" charset="0"/>
                <a:ea typeface="新細明體" panose="02020500000000000000" pitchFamily="18" charset="-120"/>
                <a:cs typeface="Arial" panose="020B0604020202020204" pitchFamily="34" charset="0"/>
              </a:rPr>
              <a:t>Linux</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400" b="1" dirty="0">
                <a:effectLst/>
                <a:latin typeface="Arial" panose="020B0604020202020204" pitchFamily="34" charset="0"/>
                <a:ea typeface="新細明體" panose="02020500000000000000" pitchFamily="18" charset="-120"/>
                <a:cs typeface="Arial" panose="020B0604020202020204" pitchFamily="34" charset="0"/>
              </a:rPr>
              <a:t>Debian 11 (bullseye), Linux kernel 5.10</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3"/>
              </a:rPr>
              <a:t>Official Debian 11.8 </a:t>
            </a:r>
            <a:r>
              <a:rPr lang="en-US" sz="1400" u="sng" dirty="0" err="1">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3"/>
              </a:rPr>
              <a:t>netinst</a:t>
            </a: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3"/>
              </a:rPr>
              <a:t> ISO download link</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4"/>
              </a:rPr>
              <a:t>Official Debian installation guide</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400" b="1" dirty="0">
                <a:effectLst/>
                <a:latin typeface="Arial" panose="020B0604020202020204" pitchFamily="34" charset="0"/>
                <a:ea typeface="新細明體" panose="02020500000000000000" pitchFamily="18" charset="-120"/>
                <a:cs typeface="Arial" panose="020B0604020202020204" pitchFamily="34" charset="0"/>
              </a:rPr>
              <a:t>Ubuntu 22.04.03 LTS (</a:t>
            </a:r>
            <a:r>
              <a:rPr lang="en-US" sz="1400" b="1" dirty="0" err="1">
                <a:effectLst/>
                <a:latin typeface="Arial" panose="020B0604020202020204" pitchFamily="34" charset="0"/>
                <a:ea typeface="新細明體" panose="02020500000000000000" pitchFamily="18" charset="-120"/>
                <a:cs typeface="Arial" panose="020B0604020202020204" pitchFamily="34" charset="0"/>
              </a:rPr>
              <a:t>Jammy</a:t>
            </a:r>
            <a:r>
              <a:rPr lang="en-US" sz="1400" b="1" dirty="0">
                <a:effectLst/>
                <a:latin typeface="Arial" panose="020B0604020202020204" pitchFamily="34" charset="0"/>
                <a:ea typeface="新細明體" panose="02020500000000000000" pitchFamily="18" charset="-120"/>
                <a:cs typeface="Arial" panose="020B0604020202020204" pitchFamily="34" charset="0"/>
              </a:rPr>
              <a:t> Jellyfish), Linux kernel 5.15</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5"/>
              </a:rPr>
              <a:t>Official Ubuntu 22.04.03 LTS desktop ISO download link</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6"/>
              </a:rPr>
              <a:t>Official Ubuntu 22.04.03 LTS server ISO download link</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7"/>
              </a:rPr>
              <a:t>Official Ubuntu installation guide</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400" b="1" dirty="0">
                <a:effectLst/>
                <a:latin typeface="Arial" panose="020B0604020202020204" pitchFamily="34" charset="0"/>
                <a:ea typeface="新細明體" panose="02020500000000000000" pitchFamily="18" charset="-120"/>
                <a:cs typeface="Arial" panose="020B0604020202020204" pitchFamily="34" charset="0"/>
              </a:rPr>
              <a:t>RedHat 9, Linux kernel 5.14</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8"/>
              </a:rPr>
              <a:t>Official RedHat 9 download link</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9"/>
              </a:rPr>
              <a:t>Official RedHat 9 installation guide</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p:txBody>
      </p:sp>
      <p:pic>
        <p:nvPicPr>
          <p:cNvPr id="13" name="Picture 12">
            <a:extLst>
              <a:ext uri="{FF2B5EF4-FFF2-40B4-BE49-F238E27FC236}">
                <a16:creationId xmlns:a16="http://schemas.microsoft.com/office/drawing/2014/main" id="{CFED44A5-D2A0-14D0-7EAF-DA666FCD8E0C}"/>
              </a:ext>
            </a:extLst>
          </p:cNvPr>
          <p:cNvPicPr>
            <a:picLocks noChangeAspect="1"/>
          </p:cNvPicPr>
          <p:nvPr/>
        </p:nvPicPr>
        <p:blipFill>
          <a:blip r:embed="rId10"/>
          <a:stretch>
            <a:fillRect/>
          </a:stretch>
        </p:blipFill>
        <p:spPr>
          <a:xfrm>
            <a:off x="7456967" y="1962034"/>
            <a:ext cx="1878086" cy="676353"/>
          </a:xfrm>
          <a:prstGeom prst="rect">
            <a:avLst/>
          </a:prstGeom>
        </p:spPr>
      </p:pic>
    </p:spTree>
    <p:extLst>
      <p:ext uri="{BB962C8B-B14F-4D97-AF65-F5344CB8AC3E}">
        <p14:creationId xmlns:p14="http://schemas.microsoft.com/office/powerpoint/2010/main" val="1068876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3DE6A-B7A8-9DC6-C0F4-B59EB7C1C3E1}"/>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08B03D1B-B850-A5B0-8DA7-8B447FC4906C}"/>
              </a:ext>
            </a:extLst>
          </p:cNvPr>
          <p:cNvSpPr>
            <a:spLocks noGrp="1"/>
          </p:cNvSpPr>
          <p:nvPr>
            <p:ph type="title"/>
          </p:nvPr>
        </p:nvSpPr>
        <p:spPr/>
        <p:txBody>
          <a:bodyPr>
            <a:normAutofit/>
          </a:bodyPr>
          <a:lstStyle/>
          <a:p>
            <a:r>
              <a:rPr lang="en-US" sz="4400" dirty="0"/>
              <a:t>Moxa x86 Linux SDK Wizard</a:t>
            </a:r>
            <a:endParaRPr lang="en-US" altLang="zh-TW" sz="3600" dirty="0"/>
          </a:p>
        </p:txBody>
      </p:sp>
      <p:sp>
        <p:nvSpPr>
          <p:cNvPr id="5" name="內容版面配置區 4">
            <a:extLst>
              <a:ext uri="{FF2B5EF4-FFF2-40B4-BE49-F238E27FC236}">
                <a16:creationId xmlns:a16="http://schemas.microsoft.com/office/drawing/2014/main" id="{5852CBAA-5FA9-56AE-457A-CA94F72FE82B}"/>
              </a:ext>
            </a:extLst>
          </p:cNvPr>
          <p:cNvSpPr>
            <a:spLocks noGrp="1"/>
          </p:cNvSpPr>
          <p:nvPr>
            <p:ph idx="1"/>
          </p:nvPr>
        </p:nvSpPr>
        <p:spPr/>
        <p:txBody>
          <a:bodyPr/>
          <a:lstStyle/>
          <a:p>
            <a:r>
              <a:rPr lang="en-US" altLang="zh-TW" dirty="0"/>
              <a:t>Easy Deployment </a:t>
            </a:r>
          </a:p>
          <a:p>
            <a:r>
              <a:rPr lang="en-US" altLang="zh-TW" dirty="0"/>
              <a:t>Components for </a:t>
            </a:r>
          </a:p>
          <a:p>
            <a:pPr lvl="1">
              <a:buFont typeface="Courier New" panose="02070309020205020404" pitchFamily="49" charset="0"/>
              <a:buChar char="o"/>
            </a:pPr>
            <a:r>
              <a:rPr lang="en-US" altLang="zh-TW" dirty="0"/>
              <a:t>peripheral drives</a:t>
            </a:r>
          </a:p>
          <a:p>
            <a:pPr lvl="1">
              <a:buFont typeface="Courier New" panose="02070309020205020404" pitchFamily="49" charset="0"/>
              <a:buChar char="o"/>
            </a:pPr>
            <a:r>
              <a:rPr lang="en-US" altLang="zh-TW" dirty="0"/>
              <a:t>peripheral control tools </a:t>
            </a:r>
          </a:p>
          <a:p>
            <a:pPr lvl="1">
              <a:buFont typeface="Courier New" panose="02070309020205020404" pitchFamily="49" charset="0"/>
              <a:buChar char="o"/>
            </a:pPr>
            <a:r>
              <a:rPr lang="en-US" altLang="zh-TW" dirty="0"/>
              <a:t>control files </a:t>
            </a:r>
          </a:p>
          <a:p>
            <a:r>
              <a:rPr lang="en-US" altLang="zh-TW" dirty="0"/>
              <a:t>Deployment features </a:t>
            </a:r>
          </a:p>
          <a:p>
            <a:pPr lvl="1">
              <a:buFont typeface="Courier New" panose="02070309020205020404" pitchFamily="49" charset="0"/>
              <a:buChar char="o"/>
            </a:pPr>
            <a:r>
              <a:rPr lang="en-US" altLang="zh-TW" dirty="0"/>
              <a:t>build and installation logs</a:t>
            </a:r>
          </a:p>
          <a:p>
            <a:pPr lvl="1">
              <a:buFont typeface="Courier New" panose="02070309020205020404" pitchFamily="49" charset="0"/>
              <a:buChar char="o"/>
            </a:pPr>
            <a:r>
              <a:rPr lang="en-US" altLang="zh-TW" dirty="0"/>
              <a:t>dry-run</a:t>
            </a:r>
          </a:p>
          <a:p>
            <a:pPr lvl="1">
              <a:buFont typeface="Courier New" panose="02070309020205020404" pitchFamily="49" charset="0"/>
              <a:buChar char="o"/>
            </a:pPr>
            <a:r>
              <a:rPr lang="en-US" altLang="zh-TW" dirty="0"/>
              <a:t>self test </a:t>
            </a:r>
          </a:p>
          <a:p>
            <a:pPr lvl="1">
              <a:buFont typeface="Courier New" panose="02070309020205020404" pitchFamily="49" charset="0"/>
              <a:buChar char="o"/>
            </a:pPr>
            <a:endParaRPr lang="en-US" altLang="zh-TW" dirty="0"/>
          </a:p>
          <a:p>
            <a:endParaRPr lang="en-US" altLang="zh-TW" dirty="0"/>
          </a:p>
          <a:p>
            <a:endParaRPr lang="zh-TW" altLang="en-US" dirty="0"/>
          </a:p>
        </p:txBody>
      </p:sp>
      <p:pic>
        <p:nvPicPr>
          <p:cNvPr id="6" name="Picture 5">
            <a:extLst>
              <a:ext uri="{FF2B5EF4-FFF2-40B4-BE49-F238E27FC236}">
                <a16:creationId xmlns:a16="http://schemas.microsoft.com/office/drawing/2014/main" id="{59CF9C5D-8E2B-2CA4-A258-A7B9C9F2C82E}"/>
              </a:ext>
            </a:extLst>
          </p:cNvPr>
          <p:cNvPicPr>
            <a:picLocks noChangeAspect="1"/>
          </p:cNvPicPr>
          <p:nvPr/>
        </p:nvPicPr>
        <p:blipFill>
          <a:blip r:embed="rId3"/>
          <a:stretch>
            <a:fillRect/>
          </a:stretch>
        </p:blipFill>
        <p:spPr>
          <a:xfrm>
            <a:off x="6741041" y="2156296"/>
            <a:ext cx="3340048" cy="1593161"/>
          </a:xfrm>
          <a:prstGeom prst="rect">
            <a:avLst/>
          </a:prstGeom>
        </p:spPr>
      </p:pic>
    </p:spTree>
    <p:extLst>
      <p:ext uri="{BB962C8B-B14F-4D97-AF65-F5344CB8AC3E}">
        <p14:creationId xmlns:p14="http://schemas.microsoft.com/office/powerpoint/2010/main" val="404677916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18DDC2-4ADF-0DE2-718F-7BE9BB8D26DD}"/>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5C05816C-2BC1-CD7F-6B83-9564877F003E}"/>
              </a:ext>
            </a:extLst>
          </p:cNvPr>
          <p:cNvSpPr>
            <a:spLocks noGrp="1"/>
          </p:cNvSpPr>
          <p:nvPr>
            <p:ph type="title"/>
          </p:nvPr>
        </p:nvSpPr>
        <p:spPr/>
        <p:txBody>
          <a:bodyPr>
            <a:normAutofit/>
          </a:bodyPr>
          <a:lstStyle/>
          <a:p>
            <a:r>
              <a:rPr lang="en-US" sz="4400" dirty="0"/>
              <a:t>Moxa x86 Linux SDK Wizard</a:t>
            </a:r>
            <a:endParaRPr lang="en-US" altLang="zh-TW" sz="3600" dirty="0"/>
          </a:p>
        </p:txBody>
      </p:sp>
      <p:sp>
        <p:nvSpPr>
          <p:cNvPr id="5" name="內容版面配置區 4">
            <a:extLst>
              <a:ext uri="{FF2B5EF4-FFF2-40B4-BE49-F238E27FC236}">
                <a16:creationId xmlns:a16="http://schemas.microsoft.com/office/drawing/2014/main" id="{CE5F0362-5303-B5A8-7610-02DF47089CE4}"/>
              </a:ext>
            </a:extLst>
          </p:cNvPr>
          <p:cNvSpPr>
            <a:spLocks noGrp="1"/>
          </p:cNvSpPr>
          <p:nvPr>
            <p:ph idx="1"/>
          </p:nvPr>
        </p:nvSpPr>
        <p:spPr/>
        <p:txBody>
          <a:bodyPr/>
          <a:lstStyle/>
          <a:p>
            <a:endParaRPr lang="en-US" altLang="zh-TW" dirty="0"/>
          </a:p>
          <a:p>
            <a:endParaRPr lang="zh-TW" altLang="en-US" dirty="0"/>
          </a:p>
        </p:txBody>
      </p:sp>
      <p:sp>
        <p:nvSpPr>
          <p:cNvPr id="2" name="文字方塊 11">
            <a:extLst>
              <a:ext uri="{FF2B5EF4-FFF2-40B4-BE49-F238E27FC236}">
                <a16:creationId xmlns:a16="http://schemas.microsoft.com/office/drawing/2014/main" id="{53715A84-C84A-89B6-5E3D-716FD5188480}"/>
              </a:ext>
            </a:extLst>
          </p:cNvPr>
          <p:cNvSpPr txBox="1"/>
          <p:nvPr/>
        </p:nvSpPr>
        <p:spPr>
          <a:xfrm>
            <a:off x="693573" y="2555312"/>
            <a:ext cx="5402428" cy="1882567"/>
          </a:xfrm>
          <a:prstGeom prst="rect">
            <a:avLst/>
          </a:prstGeom>
          <a:solidFill>
            <a:schemeClr val="tx1"/>
          </a:solidFill>
        </p:spPr>
        <p:txBody>
          <a:bodyPr wrap="square">
            <a:spAutoFit/>
          </a:bodyPr>
          <a:lstStyle/>
          <a:p>
            <a:pPr marL="0" marR="0">
              <a:spcBef>
                <a:spcPts val="1000"/>
              </a:spcBef>
              <a:spcAft>
                <a:spcPts val="0"/>
              </a:spcAft>
            </a:pPr>
            <a:r>
              <a:rPr lang="en-US" sz="1200" b="1" dirty="0">
                <a:solidFill>
                  <a:srgbClr val="4F81BD"/>
                </a:solidFill>
                <a:effectLst/>
                <a:latin typeface="Calibri" panose="020F0502020204030204" pitchFamily="34" charset="0"/>
                <a:ea typeface="新細明體" panose="02020500000000000000" pitchFamily="18" charset="-120"/>
                <a:cs typeface="Times New Roman" panose="02020603050405020304" pitchFamily="18" charset="0"/>
              </a:rPr>
              <a:t>x86 Linux Install Wizard Structure</a:t>
            </a:r>
          </a:p>
          <a:p>
            <a:pPr marL="0" marR="0">
              <a:spcBef>
                <a:spcPts val="1000"/>
              </a:spcBef>
              <a:spcAft>
                <a:spcPts val="0"/>
              </a:spcAft>
            </a:pPr>
            <a:r>
              <a:rPr lang="en-US" sz="1200" dirty="0" err="1">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t>product.d</a:t>
            </a:r>
            <a: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t>/ - configuration files for products</a:t>
            </a:r>
            <a:b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br>
            <a: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t>scripts/   - install wizard generic programs</a:t>
            </a:r>
            <a:b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br>
            <a:r>
              <a:rPr lang="en-US" sz="1200" dirty="0" err="1">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t>src</a:t>
            </a:r>
            <a: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t>/       - source code for the drivers and tools</a:t>
            </a:r>
            <a:b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br>
            <a: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t>install.sh - entry program for build and install the SDK</a:t>
            </a:r>
            <a:b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br>
            <a: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t>README.md  - this file: introduction and build instructions</a:t>
            </a:r>
            <a:b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br>
            <a: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t>CHANGELOG  - change log and difference to the SDK release</a:t>
            </a:r>
            <a:b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br>
            <a: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t>LICENSE    - MOXA license statement file</a:t>
            </a:r>
            <a:b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br>
            <a:r>
              <a:rPr lang="en-US" sz="1200" dirty="0">
                <a:solidFill>
                  <a:srgbClr val="FFFFFF"/>
                </a:solidFill>
                <a:effectLst/>
                <a:latin typeface="Consolas" panose="020B0609020204030204" pitchFamily="49" charset="0"/>
                <a:ea typeface="Cambria" panose="02040503050406030204" pitchFamily="18" charset="0"/>
                <a:cs typeface="Times New Roman" panose="02020603050405020304" pitchFamily="18" charset="0"/>
              </a:rPr>
              <a:t>version    - current version of x86 Linux Install Wizard</a:t>
            </a:r>
            <a:endParaRPr lang="en-US" sz="1200" dirty="0">
              <a:effectLst/>
              <a:latin typeface="Consolas" panose="020B0609020204030204" pitchFamily="49" charset="0"/>
              <a:ea typeface="Cambria" panose="020405030504060302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4C7A6B25-8A72-917B-989C-8755EED167E0}"/>
              </a:ext>
            </a:extLst>
          </p:cNvPr>
          <p:cNvSpPr txBox="1"/>
          <p:nvPr/>
        </p:nvSpPr>
        <p:spPr>
          <a:xfrm>
            <a:off x="6337005" y="2690336"/>
            <a:ext cx="5536020" cy="1477328"/>
          </a:xfrm>
          <a:prstGeom prst="rect">
            <a:avLst/>
          </a:prstGeom>
          <a:noFill/>
        </p:spPr>
        <p:txBody>
          <a:bodyPr wrap="square">
            <a:spAutoFit/>
          </a:bodyPr>
          <a:lstStyle/>
          <a:p>
            <a:pPr marL="285750" indent="-285750">
              <a:buFont typeface="Arial" panose="020B0604020202020204" pitchFamily="34" charset="0"/>
              <a:buChar char="•"/>
            </a:pPr>
            <a:r>
              <a:rPr lang="en-US" dirty="0">
                <a:latin typeface="Arial" panose="020B0604020202020204" pitchFamily="34" charset="0"/>
                <a:ea typeface="新細明體" panose="02020500000000000000" pitchFamily="18" charset="-120"/>
                <a:cs typeface="Arial" panose="020B0604020202020204" pitchFamily="34" charset="0"/>
              </a:rPr>
              <a:t>T</a:t>
            </a:r>
            <a:r>
              <a:rPr lang="en-US" dirty="0"/>
              <a:t>he current available SDK version is V1.0.</a:t>
            </a:r>
          </a:p>
          <a:p>
            <a:pPr marL="285750" indent="-285750">
              <a:buFont typeface="Arial" panose="020B0604020202020204" pitchFamily="34" charset="0"/>
              <a:buChar char="•"/>
            </a:pPr>
            <a:r>
              <a:rPr lang="en-US" dirty="0"/>
              <a:t>Remark: the supported Linux Distributions are:</a:t>
            </a:r>
          </a:p>
          <a:p>
            <a:pPr marL="742950" lvl="1" indent="-285750">
              <a:buFont typeface="Courier New" panose="02070309020205020404" pitchFamily="49" charset="0"/>
              <a:buChar char="o"/>
            </a:pPr>
            <a:r>
              <a:rPr lang="en-US" dirty="0">
                <a:effectLst/>
              </a:rPr>
              <a:t>Debian 11</a:t>
            </a:r>
          </a:p>
          <a:p>
            <a:pPr marL="742950" lvl="1" indent="-285750">
              <a:buFont typeface="Courier New" panose="02070309020205020404" pitchFamily="49" charset="0"/>
              <a:buChar char="o"/>
            </a:pPr>
            <a:r>
              <a:rPr lang="en-US" dirty="0">
                <a:effectLst/>
              </a:rPr>
              <a:t>Ubuntu 22.04 LTS </a:t>
            </a:r>
          </a:p>
          <a:p>
            <a:pPr marL="742950" lvl="1" indent="-285750">
              <a:buFont typeface="Courier New" panose="02070309020205020404" pitchFamily="49" charset="0"/>
              <a:buChar char="o"/>
            </a:pPr>
            <a:r>
              <a:rPr lang="en-US" dirty="0">
                <a:effectLst/>
              </a:rPr>
              <a:t>RedHat 9</a:t>
            </a:r>
            <a:endParaRPr lang="en-US" dirty="0">
              <a:effectLst/>
              <a:latin typeface="Arial" panose="020B0604020202020204" pitchFamily="34" charset="0"/>
              <a:ea typeface="新細明體" panose="02020500000000000000" pitchFamily="18" charset="-120"/>
              <a:cs typeface="Times New Roman" panose="02020603050405020304" pitchFamily="18" charset="0"/>
            </a:endParaRPr>
          </a:p>
        </p:txBody>
      </p:sp>
      <p:graphicFrame>
        <p:nvGraphicFramePr>
          <p:cNvPr id="7" name="表格 8">
            <a:extLst>
              <a:ext uri="{FF2B5EF4-FFF2-40B4-BE49-F238E27FC236}">
                <a16:creationId xmlns:a16="http://schemas.microsoft.com/office/drawing/2014/main" id="{5EA491CC-A347-BD1A-D1DD-83A94EF4AEE3}"/>
              </a:ext>
            </a:extLst>
          </p:cNvPr>
          <p:cNvGraphicFramePr>
            <a:graphicFrameLocks noGrp="1"/>
          </p:cNvGraphicFramePr>
          <p:nvPr/>
        </p:nvGraphicFramePr>
        <p:xfrm>
          <a:off x="693572" y="4883173"/>
          <a:ext cx="10888827" cy="858520"/>
        </p:xfrm>
        <a:graphic>
          <a:graphicData uri="http://schemas.openxmlformats.org/drawingml/2006/table">
            <a:tbl>
              <a:tblPr firstRow="1" bandRow="1" bandCol="1">
                <a:tableStyleId>{5C22544A-7EE6-4342-B048-85BDC9FD1C3A}</a:tableStyleId>
              </a:tblPr>
              <a:tblGrid>
                <a:gridCol w="3629609">
                  <a:extLst>
                    <a:ext uri="{9D8B030D-6E8A-4147-A177-3AD203B41FA5}">
                      <a16:colId xmlns:a16="http://schemas.microsoft.com/office/drawing/2014/main" val="3651017798"/>
                    </a:ext>
                  </a:extLst>
                </a:gridCol>
                <a:gridCol w="3355914">
                  <a:extLst>
                    <a:ext uri="{9D8B030D-6E8A-4147-A177-3AD203B41FA5}">
                      <a16:colId xmlns:a16="http://schemas.microsoft.com/office/drawing/2014/main" val="3599438073"/>
                    </a:ext>
                  </a:extLst>
                </a:gridCol>
                <a:gridCol w="3903304">
                  <a:extLst>
                    <a:ext uri="{9D8B030D-6E8A-4147-A177-3AD203B41FA5}">
                      <a16:colId xmlns:a16="http://schemas.microsoft.com/office/drawing/2014/main" val="3729219913"/>
                    </a:ext>
                  </a:extLst>
                </a:gridCol>
              </a:tblGrid>
              <a:tr h="0">
                <a:tc>
                  <a:txBody>
                    <a:bodyPr/>
                    <a:lstStyle/>
                    <a:p>
                      <a:pPr marL="0" marR="0">
                        <a:spcBef>
                          <a:spcPts val="0"/>
                        </a:spcBef>
                        <a:spcAft>
                          <a:spcPts val="600"/>
                        </a:spcAft>
                      </a:pPr>
                      <a:r>
                        <a:rPr lang="en-US" sz="1200" dirty="0">
                          <a:effectLst/>
                        </a:rPr>
                        <a:t>Model Name</a:t>
                      </a:r>
                      <a:endParaRPr lang="en-US" sz="1200" dirty="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tc>
                  <a:txBody>
                    <a:bodyPr/>
                    <a:lstStyle/>
                    <a:p>
                      <a:pPr marL="0" marR="0">
                        <a:spcBef>
                          <a:spcPts val="0"/>
                        </a:spcBef>
                        <a:spcAft>
                          <a:spcPts val="600"/>
                        </a:spcAft>
                      </a:pPr>
                      <a:r>
                        <a:rPr lang="en-US" sz="1200" dirty="0">
                          <a:effectLst/>
                        </a:rPr>
                        <a:t>Available SDK Version</a:t>
                      </a:r>
                      <a:endParaRPr lang="en-US" sz="1200" dirty="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tc>
                  <a:txBody>
                    <a:bodyPr/>
                    <a:lstStyle/>
                    <a:p>
                      <a:pPr marL="0" marR="0">
                        <a:spcBef>
                          <a:spcPts val="0"/>
                        </a:spcBef>
                        <a:spcAft>
                          <a:spcPts val="600"/>
                        </a:spcAft>
                      </a:pPr>
                      <a:r>
                        <a:rPr lang="en-US" sz="1200">
                          <a:effectLst/>
                        </a:rPr>
                        <a:t>Support Linux Distributions</a:t>
                      </a:r>
                      <a:endParaRPr lang="en-US" sz="120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extLst>
                  <a:ext uri="{0D108BD9-81ED-4DB2-BD59-A6C34878D82A}">
                    <a16:rowId xmlns:a16="http://schemas.microsoft.com/office/drawing/2014/main" val="3740161736"/>
                  </a:ext>
                </a:extLst>
              </a:tr>
              <a:tr h="0">
                <a:tc>
                  <a:txBody>
                    <a:bodyPr/>
                    <a:lstStyle/>
                    <a:p>
                      <a:pPr marL="0" marR="0">
                        <a:spcBef>
                          <a:spcPts val="0"/>
                        </a:spcBef>
                        <a:spcAft>
                          <a:spcPts val="600"/>
                        </a:spcAft>
                      </a:pPr>
                      <a:r>
                        <a:rPr lang="en-US" sz="1200" dirty="0">
                          <a:effectLst/>
                        </a:rPr>
                        <a:t>BXP-A100/BXP-C100</a:t>
                      </a:r>
                      <a:endParaRPr lang="en-US" sz="1200" dirty="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tc>
                  <a:txBody>
                    <a:bodyPr/>
                    <a:lstStyle/>
                    <a:p>
                      <a:pPr marL="0" marR="0">
                        <a:spcBef>
                          <a:spcPts val="0"/>
                        </a:spcBef>
                        <a:spcAft>
                          <a:spcPts val="600"/>
                        </a:spcAft>
                      </a:pPr>
                      <a:r>
                        <a:rPr lang="en-US" sz="1200">
                          <a:effectLst/>
                        </a:rPr>
                        <a:t>V1.0</a:t>
                      </a:r>
                      <a:endParaRPr lang="en-US" sz="120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tc>
                  <a:txBody>
                    <a:bodyPr/>
                    <a:lstStyle/>
                    <a:p>
                      <a:pPr marL="0" marR="0">
                        <a:spcBef>
                          <a:spcPts val="0"/>
                        </a:spcBef>
                        <a:spcAft>
                          <a:spcPts val="600"/>
                        </a:spcAft>
                      </a:pPr>
                      <a:r>
                        <a:rPr lang="en-US" sz="1200" dirty="0">
                          <a:effectLst/>
                        </a:rPr>
                        <a:t>Debian 11, Ubuntu 22.04 LTS, RedHat 9</a:t>
                      </a:r>
                      <a:endParaRPr lang="en-US" sz="1200" dirty="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extLst>
                  <a:ext uri="{0D108BD9-81ED-4DB2-BD59-A6C34878D82A}">
                    <a16:rowId xmlns:a16="http://schemas.microsoft.com/office/drawing/2014/main" val="3334031199"/>
                  </a:ext>
                </a:extLst>
              </a:tr>
              <a:tr h="0">
                <a:tc>
                  <a:txBody>
                    <a:bodyPr/>
                    <a:lstStyle/>
                    <a:p>
                      <a:pPr marL="0" marR="0">
                        <a:spcBef>
                          <a:spcPts val="0"/>
                        </a:spcBef>
                        <a:spcAft>
                          <a:spcPts val="600"/>
                        </a:spcAft>
                      </a:pPr>
                      <a:r>
                        <a:rPr lang="en-US" sz="1200">
                          <a:effectLst/>
                        </a:rPr>
                        <a:t>DRP-A100/DRP-C100</a:t>
                      </a:r>
                      <a:endParaRPr lang="en-US" sz="120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tc>
                  <a:txBody>
                    <a:bodyPr/>
                    <a:lstStyle/>
                    <a:p>
                      <a:pPr marL="0" marR="0">
                        <a:spcBef>
                          <a:spcPts val="0"/>
                        </a:spcBef>
                        <a:spcAft>
                          <a:spcPts val="600"/>
                        </a:spcAft>
                      </a:pPr>
                      <a:r>
                        <a:rPr lang="en-US" sz="1200" dirty="0">
                          <a:effectLst/>
                        </a:rPr>
                        <a:t>V1.0</a:t>
                      </a:r>
                      <a:endParaRPr lang="en-US" sz="1200" dirty="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tc>
                  <a:txBody>
                    <a:bodyPr/>
                    <a:lstStyle/>
                    <a:p>
                      <a:pPr marL="0" marR="0">
                        <a:spcBef>
                          <a:spcPts val="0"/>
                        </a:spcBef>
                        <a:spcAft>
                          <a:spcPts val="600"/>
                        </a:spcAft>
                      </a:pPr>
                      <a:r>
                        <a:rPr lang="en-US" sz="1200">
                          <a:effectLst/>
                        </a:rPr>
                        <a:t>Debian 11, Ubuntu 22.04 LTS, RedHat 9</a:t>
                      </a:r>
                      <a:endParaRPr lang="en-US" sz="120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extLst>
                  <a:ext uri="{0D108BD9-81ED-4DB2-BD59-A6C34878D82A}">
                    <a16:rowId xmlns:a16="http://schemas.microsoft.com/office/drawing/2014/main" val="2819116639"/>
                  </a:ext>
                </a:extLst>
              </a:tr>
              <a:tr h="0">
                <a:tc>
                  <a:txBody>
                    <a:bodyPr/>
                    <a:lstStyle/>
                    <a:p>
                      <a:pPr marL="0" marR="0">
                        <a:spcBef>
                          <a:spcPts val="0"/>
                        </a:spcBef>
                        <a:spcAft>
                          <a:spcPts val="600"/>
                        </a:spcAft>
                      </a:pPr>
                      <a:r>
                        <a:rPr lang="en-US" sz="1200" dirty="0">
                          <a:effectLst/>
                        </a:rPr>
                        <a:t>RKP-A110/RKP-C110</a:t>
                      </a:r>
                      <a:endParaRPr lang="en-US" sz="1200" dirty="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tc>
                  <a:txBody>
                    <a:bodyPr/>
                    <a:lstStyle/>
                    <a:p>
                      <a:pPr marL="0" marR="0">
                        <a:spcBef>
                          <a:spcPts val="0"/>
                        </a:spcBef>
                        <a:spcAft>
                          <a:spcPts val="600"/>
                        </a:spcAft>
                      </a:pPr>
                      <a:r>
                        <a:rPr lang="en-US" sz="1200" dirty="0">
                          <a:effectLst/>
                        </a:rPr>
                        <a:t>V1.0</a:t>
                      </a:r>
                      <a:endParaRPr lang="en-US" sz="1200" dirty="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tc>
                  <a:txBody>
                    <a:bodyPr/>
                    <a:lstStyle/>
                    <a:p>
                      <a:pPr marL="0" marR="0">
                        <a:spcBef>
                          <a:spcPts val="0"/>
                        </a:spcBef>
                        <a:spcAft>
                          <a:spcPts val="600"/>
                        </a:spcAft>
                      </a:pPr>
                      <a:r>
                        <a:rPr lang="en-US" sz="1200" dirty="0">
                          <a:effectLst/>
                        </a:rPr>
                        <a:t>Debian 11, Ubuntu 22.04 LTS, RedHat 9</a:t>
                      </a:r>
                      <a:endParaRPr lang="en-US" sz="1200" dirty="0">
                        <a:effectLst/>
                        <a:latin typeface="Arial" panose="020B0604020202020204" pitchFamily="34" charset="0"/>
                        <a:ea typeface="新細明體" panose="02020500000000000000" pitchFamily="18" charset="-120"/>
                        <a:cs typeface="Times New Roman" panose="02020603050405020304" pitchFamily="18" charset="0"/>
                      </a:endParaRPr>
                    </a:p>
                  </a:txBody>
                  <a:tcPr marL="19050" marR="19050" marT="19050" marB="12700"/>
                </a:tc>
                <a:extLst>
                  <a:ext uri="{0D108BD9-81ED-4DB2-BD59-A6C34878D82A}">
                    <a16:rowId xmlns:a16="http://schemas.microsoft.com/office/drawing/2014/main" val="4203700299"/>
                  </a:ext>
                </a:extLst>
              </a:tr>
            </a:tbl>
          </a:graphicData>
        </a:graphic>
      </p:graphicFrame>
    </p:spTree>
    <p:extLst>
      <p:ext uri="{BB962C8B-B14F-4D97-AF65-F5344CB8AC3E}">
        <p14:creationId xmlns:p14="http://schemas.microsoft.com/office/powerpoint/2010/main" val="4166268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59F74D42-D914-D54A-BA7B-3AB0DC54B7EC}"/>
              </a:ext>
            </a:extLst>
          </p:cNvPr>
          <p:cNvSpPr>
            <a:spLocks noGrp="1"/>
          </p:cNvSpPr>
          <p:nvPr>
            <p:ph type="title"/>
          </p:nvPr>
        </p:nvSpPr>
        <p:spPr/>
        <p:txBody>
          <a:bodyPr>
            <a:normAutofit/>
          </a:bodyPr>
          <a:lstStyle/>
          <a:p>
            <a:r>
              <a:rPr lang="en-US" sz="3600" dirty="0"/>
              <a:t>Supported Operating Systems </a:t>
            </a:r>
            <a:endParaRPr lang="en-US" altLang="zh-TW" sz="3600" dirty="0"/>
          </a:p>
        </p:txBody>
      </p:sp>
      <p:sp>
        <p:nvSpPr>
          <p:cNvPr id="5" name="內容版面配置區 4">
            <a:extLst>
              <a:ext uri="{FF2B5EF4-FFF2-40B4-BE49-F238E27FC236}">
                <a16:creationId xmlns:a16="http://schemas.microsoft.com/office/drawing/2014/main" id="{8CF8AE35-5F35-1246-B073-BFC0C9266630}"/>
              </a:ext>
            </a:extLst>
          </p:cNvPr>
          <p:cNvSpPr>
            <a:spLocks noGrp="1"/>
          </p:cNvSpPr>
          <p:nvPr>
            <p:ph idx="1"/>
          </p:nvPr>
        </p:nvSpPr>
        <p:spPr/>
        <p:txBody>
          <a:bodyPr/>
          <a:lstStyle/>
          <a:p>
            <a:endParaRPr lang="en-US" altLang="zh-TW" dirty="0"/>
          </a:p>
          <a:p>
            <a:endParaRPr lang="zh-TW" altLang="en-US" dirty="0"/>
          </a:p>
        </p:txBody>
      </p:sp>
      <p:sp>
        <p:nvSpPr>
          <p:cNvPr id="3" name="TextBox 2">
            <a:extLst>
              <a:ext uri="{FF2B5EF4-FFF2-40B4-BE49-F238E27FC236}">
                <a16:creationId xmlns:a16="http://schemas.microsoft.com/office/drawing/2014/main" id="{2E537980-B33A-C44D-FEF9-EC74A4DEAADC}"/>
              </a:ext>
            </a:extLst>
          </p:cNvPr>
          <p:cNvSpPr txBox="1"/>
          <p:nvPr/>
        </p:nvSpPr>
        <p:spPr>
          <a:xfrm>
            <a:off x="609600" y="1417638"/>
            <a:ext cx="6096000" cy="4108817"/>
          </a:xfrm>
          <a:prstGeom prst="rect">
            <a:avLst/>
          </a:prstGeom>
          <a:noFill/>
        </p:spPr>
        <p:txBody>
          <a:bodyPr wrap="square">
            <a:spAutoFit/>
          </a:bodyPr>
          <a:lstStyle/>
          <a:p>
            <a:pPr marL="285750" marR="0" lvl="0" indent="-285750">
              <a:spcBef>
                <a:spcPts val="0"/>
              </a:spcBef>
              <a:spcAft>
                <a:spcPts val="600"/>
              </a:spcAft>
              <a:buFont typeface="Arial" panose="020B0604020202020204" pitchFamily="34" charset="0"/>
              <a:buChar char="•"/>
              <a:tabLst>
                <a:tab pos="457200" algn="l"/>
              </a:tabLst>
            </a:pPr>
            <a:r>
              <a:rPr lang="en-US" sz="1400" b="1" dirty="0">
                <a:latin typeface="Arial" panose="020B0604020202020204" pitchFamily="34" charset="0"/>
                <a:ea typeface="新細明體" panose="02020500000000000000" pitchFamily="18" charset="-120"/>
                <a:cs typeface="Arial" panose="020B0604020202020204" pitchFamily="34" charset="0"/>
              </a:rPr>
              <a:t>Windows</a:t>
            </a:r>
          </a:p>
          <a:p>
            <a:pPr marL="742950" lvl="1" indent="-285750">
              <a:spcAft>
                <a:spcPts val="600"/>
              </a:spcAft>
              <a:buFont typeface="Courier New" panose="02070309020205020404" pitchFamily="49" charset="0"/>
              <a:buChar char="o"/>
              <a:tabLst>
                <a:tab pos="457200" algn="l"/>
              </a:tabLst>
            </a:pPr>
            <a:r>
              <a:rPr lang="en-US" sz="1400" b="1" dirty="0"/>
              <a:t>Windows 10 IoT Enterprise LTSC 2021 64-bit</a:t>
            </a:r>
          </a:p>
          <a:p>
            <a:pPr marL="742950" lvl="1" indent="-285750">
              <a:spcAft>
                <a:spcPts val="600"/>
              </a:spcAft>
              <a:buFont typeface="Courier New" panose="02070309020205020404" pitchFamily="49" charset="0"/>
              <a:buChar char="o"/>
              <a:tabLst>
                <a:tab pos="457200" algn="l"/>
              </a:tabLst>
            </a:pPr>
            <a:r>
              <a:rPr lang="en-US" sz="1400" b="1" dirty="0"/>
              <a:t>Windows 11 Professional 64-bit </a:t>
            </a:r>
            <a:endParaRPr lang="en-US" sz="1400" b="1" dirty="0">
              <a:effectLst/>
              <a:latin typeface="Arial" panose="020B0604020202020204" pitchFamily="34" charset="0"/>
              <a:ea typeface="新細明體" panose="02020500000000000000" pitchFamily="18" charset="-120"/>
              <a:cs typeface="Arial" panose="020B0604020202020204" pitchFamily="34" charset="0"/>
            </a:endParaRPr>
          </a:p>
          <a:p>
            <a:pPr marL="285750" indent="-285750">
              <a:spcAft>
                <a:spcPts val="600"/>
              </a:spcAft>
              <a:buFont typeface="Arial" panose="020B0604020202020204" pitchFamily="34" charset="0"/>
              <a:buChar char="•"/>
              <a:tabLst>
                <a:tab pos="457200" algn="l"/>
              </a:tabLst>
            </a:pPr>
            <a:r>
              <a:rPr lang="en-US" sz="1400" b="1" dirty="0">
                <a:effectLst/>
                <a:latin typeface="Arial" panose="020B0604020202020204" pitchFamily="34" charset="0"/>
                <a:ea typeface="新細明體" panose="02020500000000000000" pitchFamily="18" charset="-120"/>
                <a:cs typeface="Arial" panose="020B0604020202020204" pitchFamily="34" charset="0"/>
              </a:rPr>
              <a:t>Linux</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400" b="1" dirty="0">
                <a:effectLst/>
                <a:latin typeface="Arial" panose="020B0604020202020204" pitchFamily="34" charset="0"/>
                <a:ea typeface="新細明體" panose="02020500000000000000" pitchFamily="18" charset="-120"/>
                <a:cs typeface="Arial" panose="020B0604020202020204" pitchFamily="34" charset="0"/>
              </a:rPr>
              <a:t>Debian 11 (bullseye), Linux kernel 5.10</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3"/>
              </a:rPr>
              <a:t>Official Debian 11.8 </a:t>
            </a:r>
            <a:r>
              <a:rPr lang="en-US" sz="1400" u="sng" dirty="0" err="1">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3"/>
              </a:rPr>
              <a:t>netinst</a:t>
            </a: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3"/>
              </a:rPr>
              <a:t> ISO download link</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4"/>
              </a:rPr>
              <a:t>Official Debian installation guide</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400" b="1" dirty="0">
                <a:effectLst/>
                <a:latin typeface="Arial" panose="020B0604020202020204" pitchFamily="34" charset="0"/>
                <a:ea typeface="新細明體" panose="02020500000000000000" pitchFamily="18" charset="-120"/>
                <a:cs typeface="Arial" panose="020B0604020202020204" pitchFamily="34" charset="0"/>
              </a:rPr>
              <a:t>Ubuntu 22.04.03 LTS (</a:t>
            </a:r>
            <a:r>
              <a:rPr lang="en-US" sz="1400" b="1" dirty="0" err="1">
                <a:effectLst/>
                <a:latin typeface="Arial" panose="020B0604020202020204" pitchFamily="34" charset="0"/>
                <a:ea typeface="新細明體" panose="02020500000000000000" pitchFamily="18" charset="-120"/>
                <a:cs typeface="Arial" panose="020B0604020202020204" pitchFamily="34" charset="0"/>
              </a:rPr>
              <a:t>Jammy</a:t>
            </a:r>
            <a:r>
              <a:rPr lang="en-US" sz="1400" b="1" dirty="0">
                <a:effectLst/>
                <a:latin typeface="Arial" panose="020B0604020202020204" pitchFamily="34" charset="0"/>
                <a:ea typeface="新細明體" panose="02020500000000000000" pitchFamily="18" charset="-120"/>
                <a:cs typeface="Arial" panose="020B0604020202020204" pitchFamily="34" charset="0"/>
              </a:rPr>
              <a:t> Jellyfish), Linux kernel 5.15</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5"/>
              </a:rPr>
              <a:t>Official Ubuntu 22.04.03 LTS desktop ISO download link</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6"/>
              </a:rPr>
              <a:t>Official Ubuntu 22.04.03 LTS server ISO download link</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7"/>
              </a:rPr>
              <a:t>Official Ubuntu installation guide</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400" b="1" dirty="0">
                <a:effectLst/>
                <a:latin typeface="Arial" panose="020B0604020202020204" pitchFamily="34" charset="0"/>
                <a:ea typeface="新細明體" panose="02020500000000000000" pitchFamily="18" charset="-120"/>
                <a:cs typeface="Arial" panose="020B0604020202020204" pitchFamily="34" charset="0"/>
              </a:rPr>
              <a:t>RedHat 9, Linux kernel 5.14</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8"/>
              </a:rPr>
              <a:t>Official RedHat 9 download link</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a:p>
            <a:pPr marL="1143000" marR="0" lvl="2" indent="-228600">
              <a:spcBef>
                <a:spcPts val="0"/>
              </a:spcBef>
              <a:spcAft>
                <a:spcPts val="600"/>
              </a:spcAft>
              <a:buFont typeface="Wingdings" panose="05000000000000000000" pitchFamily="2" charset="2"/>
              <a:buChar char=""/>
              <a:tabLst>
                <a:tab pos="1371600" algn="l"/>
              </a:tabLst>
            </a:pPr>
            <a:r>
              <a:rPr lang="en-US" sz="1400" u="sng" dirty="0">
                <a:solidFill>
                  <a:srgbClr val="0000FF"/>
                </a:solidFill>
                <a:effectLst/>
                <a:latin typeface="Arial" panose="020B0604020202020204" pitchFamily="34" charset="0"/>
                <a:ea typeface="新細明體" panose="02020500000000000000" pitchFamily="18" charset="-120"/>
                <a:cs typeface="Arial" panose="020B0604020202020204" pitchFamily="34" charset="0"/>
                <a:hlinkClick r:id="rId9"/>
              </a:rPr>
              <a:t>Official RedHat 9 installation guide</a:t>
            </a:r>
            <a:endParaRPr lang="en-US" sz="1400" dirty="0">
              <a:effectLst/>
              <a:latin typeface="Arial" panose="020B0604020202020204" pitchFamily="34" charset="0"/>
              <a:ea typeface="新細明體" panose="02020500000000000000" pitchFamily="18" charset="-120"/>
              <a:cs typeface="Arial" panose="020B0604020202020204" pitchFamily="34" charset="0"/>
            </a:endParaRPr>
          </a:p>
        </p:txBody>
      </p:sp>
    </p:spTree>
    <p:extLst>
      <p:ext uri="{BB962C8B-B14F-4D97-AF65-F5344CB8AC3E}">
        <p14:creationId xmlns:p14="http://schemas.microsoft.com/office/powerpoint/2010/main" val="279684036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4B309-05A2-4DD3-D7B6-4510C55A198B}"/>
            </a:ext>
          </a:extLst>
        </p:cNvPr>
        <p:cNvGrpSpPr/>
        <p:nvPr/>
      </p:nvGrpSpPr>
      <p:grpSpPr>
        <a:xfrm>
          <a:off x="0" y="0"/>
          <a:ext cx="0" cy="0"/>
          <a:chOff x="0" y="0"/>
          <a:chExt cx="0" cy="0"/>
        </a:xfrm>
      </p:grpSpPr>
      <p:pic>
        <p:nvPicPr>
          <p:cNvPr id="65" name="Picture 64">
            <a:extLst>
              <a:ext uri="{FF2B5EF4-FFF2-40B4-BE49-F238E27FC236}">
                <a16:creationId xmlns:a16="http://schemas.microsoft.com/office/drawing/2014/main" id="{DEFDA5BA-071E-311E-AFF8-ED4AE71FD8B3}"/>
              </a:ext>
            </a:extLst>
          </p:cNvPr>
          <p:cNvPicPr>
            <a:picLocks noChangeAspect="1"/>
          </p:cNvPicPr>
          <p:nvPr/>
        </p:nvPicPr>
        <p:blipFill>
          <a:blip r:embed="rId3"/>
          <a:stretch>
            <a:fillRect/>
          </a:stretch>
        </p:blipFill>
        <p:spPr>
          <a:xfrm>
            <a:off x="596720" y="1172435"/>
            <a:ext cx="10972801" cy="1053282"/>
          </a:xfrm>
          <a:prstGeom prst="rect">
            <a:avLst/>
          </a:prstGeom>
        </p:spPr>
      </p:pic>
      <p:sp>
        <p:nvSpPr>
          <p:cNvPr id="4" name="標題 3">
            <a:extLst>
              <a:ext uri="{FF2B5EF4-FFF2-40B4-BE49-F238E27FC236}">
                <a16:creationId xmlns:a16="http://schemas.microsoft.com/office/drawing/2014/main" id="{384EB60B-1767-F7E7-D4DA-B611EECC7EDF}"/>
              </a:ext>
            </a:extLst>
          </p:cNvPr>
          <p:cNvSpPr>
            <a:spLocks noGrp="1"/>
          </p:cNvSpPr>
          <p:nvPr>
            <p:ph type="title"/>
          </p:nvPr>
        </p:nvSpPr>
        <p:spPr/>
        <p:txBody>
          <a:bodyPr>
            <a:normAutofit/>
          </a:bodyPr>
          <a:lstStyle/>
          <a:p>
            <a:r>
              <a:rPr lang="en-US" sz="4400" dirty="0"/>
              <a:t>Moxa x86 Linux SDK Wizard</a:t>
            </a:r>
            <a:endParaRPr lang="en-US" altLang="zh-TW" sz="3600" dirty="0"/>
          </a:p>
        </p:txBody>
      </p:sp>
      <p:sp>
        <p:nvSpPr>
          <p:cNvPr id="5" name="內容版面配置區 4">
            <a:extLst>
              <a:ext uri="{FF2B5EF4-FFF2-40B4-BE49-F238E27FC236}">
                <a16:creationId xmlns:a16="http://schemas.microsoft.com/office/drawing/2014/main" id="{20D05BBC-F484-9078-BE79-CE623BB13928}"/>
              </a:ext>
            </a:extLst>
          </p:cNvPr>
          <p:cNvSpPr>
            <a:spLocks noGrp="1"/>
          </p:cNvSpPr>
          <p:nvPr>
            <p:ph idx="1"/>
          </p:nvPr>
        </p:nvSpPr>
        <p:spPr>
          <a:xfrm>
            <a:off x="609600" y="1587322"/>
            <a:ext cx="10972800" cy="4525963"/>
          </a:xfrm>
        </p:spPr>
        <p:txBody>
          <a:bodyPr/>
          <a:lstStyle/>
          <a:p>
            <a:endParaRPr lang="en-US" altLang="zh-TW" dirty="0"/>
          </a:p>
          <a:p>
            <a:endParaRPr lang="zh-TW" altLang="en-US" dirty="0"/>
          </a:p>
        </p:txBody>
      </p:sp>
      <p:cxnSp>
        <p:nvCxnSpPr>
          <p:cNvPr id="8" name="Straight Arrow Connector 7">
            <a:extLst>
              <a:ext uri="{FF2B5EF4-FFF2-40B4-BE49-F238E27FC236}">
                <a16:creationId xmlns:a16="http://schemas.microsoft.com/office/drawing/2014/main" id="{7610D394-0ACD-C8B1-1E65-262E819345E3}"/>
              </a:ext>
            </a:extLst>
          </p:cNvPr>
          <p:cNvCxnSpPr>
            <a:cxnSpLocks/>
            <a:endCxn id="9" idx="0"/>
          </p:cNvCxnSpPr>
          <p:nvPr/>
        </p:nvCxnSpPr>
        <p:spPr>
          <a:xfrm>
            <a:off x="1300766" y="1681251"/>
            <a:ext cx="49506" cy="54549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18C3043-6E3C-3E72-3747-9E56DBC1906C}"/>
              </a:ext>
            </a:extLst>
          </p:cNvPr>
          <p:cNvSpPr txBox="1"/>
          <p:nvPr/>
        </p:nvSpPr>
        <p:spPr>
          <a:xfrm>
            <a:off x="603299" y="2226750"/>
            <a:ext cx="1493946" cy="279797"/>
          </a:xfrm>
          <a:custGeom>
            <a:avLst/>
            <a:gdLst>
              <a:gd name="connsiteX0" fmla="*/ 0 w 1493946"/>
              <a:gd name="connsiteY0" fmla="*/ 0 h 279797"/>
              <a:gd name="connsiteX1" fmla="*/ 483043 w 1493946"/>
              <a:gd name="connsiteY1" fmla="*/ 0 h 279797"/>
              <a:gd name="connsiteX2" fmla="*/ 936206 w 1493946"/>
              <a:gd name="connsiteY2" fmla="*/ 0 h 279797"/>
              <a:gd name="connsiteX3" fmla="*/ 1493946 w 1493946"/>
              <a:gd name="connsiteY3" fmla="*/ 0 h 279797"/>
              <a:gd name="connsiteX4" fmla="*/ 1493946 w 1493946"/>
              <a:gd name="connsiteY4" fmla="*/ 279797 h 279797"/>
              <a:gd name="connsiteX5" fmla="*/ 1025843 w 1493946"/>
              <a:gd name="connsiteY5" fmla="*/ 279797 h 279797"/>
              <a:gd name="connsiteX6" fmla="*/ 497982 w 1493946"/>
              <a:gd name="connsiteY6" fmla="*/ 279797 h 279797"/>
              <a:gd name="connsiteX7" fmla="*/ 0 w 1493946"/>
              <a:gd name="connsiteY7" fmla="*/ 279797 h 279797"/>
              <a:gd name="connsiteX8" fmla="*/ 0 w 1493946"/>
              <a:gd name="connsiteY8" fmla="*/ 0 h 27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3946" h="279797" extrusionOk="0">
                <a:moveTo>
                  <a:pt x="0" y="0"/>
                </a:moveTo>
                <a:cubicBezTo>
                  <a:pt x="136575" y="8890"/>
                  <a:pt x="334012" y="17256"/>
                  <a:pt x="483043" y="0"/>
                </a:cubicBezTo>
                <a:cubicBezTo>
                  <a:pt x="632074" y="-17256"/>
                  <a:pt x="768722" y="-1296"/>
                  <a:pt x="936206" y="0"/>
                </a:cubicBezTo>
                <a:cubicBezTo>
                  <a:pt x="1103690" y="1296"/>
                  <a:pt x="1259672" y="24928"/>
                  <a:pt x="1493946" y="0"/>
                </a:cubicBezTo>
                <a:cubicBezTo>
                  <a:pt x="1506368" y="111430"/>
                  <a:pt x="1501385" y="216482"/>
                  <a:pt x="1493946" y="279797"/>
                </a:cubicBezTo>
                <a:cubicBezTo>
                  <a:pt x="1272134" y="262013"/>
                  <a:pt x="1148091" y="278705"/>
                  <a:pt x="1025843" y="279797"/>
                </a:cubicBezTo>
                <a:cubicBezTo>
                  <a:pt x="903595" y="280889"/>
                  <a:pt x="675788" y="288095"/>
                  <a:pt x="497982" y="279797"/>
                </a:cubicBezTo>
                <a:cubicBezTo>
                  <a:pt x="320176" y="271499"/>
                  <a:pt x="170264" y="274643"/>
                  <a:pt x="0" y="279797"/>
                </a:cubicBezTo>
                <a:cubicBezTo>
                  <a:pt x="10401" y="190125"/>
                  <a:pt x="-12899" y="90865"/>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Install.sh</a:t>
            </a:r>
            <a:endParaRPr lang="en-DE" sz="1400" dirty="0"/>
          </a:p>
        </p:txBody>
      </p:sp>
      <p:pic>
        <p:nvPicPr>
          <p:cNvPr id="13" name="Picture 12">
            <a:extLst>
              <a:ext uri="{FF2B5EF4-FFF2-40B4-BE49-F238E27FC236}">
                <a16:creationId xmlns:a16="http://schemas.microsoft.com/office/drawing/2014/main" id="{0F99EEB6-9D91-9737-9908-691FEA43D455}"/>
              </a:ext>
            </a:extLst>
          </p:cNvPr>
          <p:cNvPicPr>
            <a:picLocks noChangeAspect="1"/>
          </p:cNvPicPr>
          <p:nvPr/>
        </p:nvPicPr>
        <p:blipFill>
          <a:blip r:embed="rId4"/>
          <a:stretch>
            <a:fillRect/>
          </a:stretch>
        </p:blipFill>
        <p:spPr>
          <a:xfrm>
            <a:off x="957449" y="1167433"/>
            <a:ext cx="682333" cy="731574"/>
          </a:xfrm>
          <a:prstGeom prst="rect">
            <a:avLst/>
          </a:prstGeom>
        </p:spPr>
      </p:pic>
      <p:cxnSp>
        <p:nvCxnSpPr>
          <p:cNvPr id="15" name="Connector: Elbow 14">
            <a:extLst>
              <a:ext uri="{FF2B5EF4-FFF2-40B4-BE49-F238E27FC236}">
                <a16:creationId xmlns:a16="http://schemas.microsoft.com/office/drawing/2014/main" id="{8F551BB7-3576-860D-9B88-F5B9E0EBD278}"/>
              </a:ext>
            </a:extLst>
          </p:cNvPr>
          <p:cNvCxnSpPr>
            <a:cxnSpLocks/>
            <a:stCxn id="9" idx="2"/>
          </p:cNvCxnSpPr>
          <p:nvPr/>
        </p:nvCxnSpPr>
        <p:spPr>
          <a:xfrm rot="16200000" flipH="1">
            <a:off x="1920355" y="1936463"/>
            <a:ext cx="83186" cy="1223353"/>
          </a:xfrm>
          <a:prstGeom prst="bentConnector2">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2CB4EE5-051F-DEFA-9823-4EC6E235935A}"/>
              </a:ext>
            </a:extLst>
          </p:cNvPr>
          <p:cNvSpPr txBox="1"/>
          <p:nvPr/>
        </p:nvSpPr>
        <p:spPr>
          <a:xfrm>
            <a:off x="2575774" y="2268719"/>
            <a:ext cx="2099255" cy="475655"/>
          </a:xfrm>
          <a:custGeom>
            <a:avLst/>
            <a:gdLst>
              <a:gd name="connsiteX0" fmla="*/ 0 w 2099255"/>
              <a:gd name="connsiteY0" fmla="*/ 0 h 475655"/>
              <a:gd name="connsiteX1" fmla="*/ 678759 w 2099255"/>
              <a:gd name="connsiteY1" fmla="*/ 0 h 475655"/>
              <a:gd name="connsiteX2" fmla="*/ 1315533 w 2099255"/>
              <a:gd name="connsiteY2" fmla="*/ 0 h 475655"/>
              <a:gd name="connsiteX3" fmla="*/ 2099255 w 2099255"/>
              <a:gd name="connsiteY3" fmla="*/ 0 h 475655"/>
              <a:gd name="connsiteX4" fmla="*/ 2099255 w 2099255"/>
              <a:gd name="connsiteY4" fmla="*/ 475655 h 475655"/>
              <a:gd name="connsiteX5" fmla="*/ 1441488 w 2099255"/>
              <a:gd name="connsiteY5" fmla="*/ 475655 h 475655"/>
              <a:gd name="connsiteX6" fmla="*/ 699752 w 2099255"/>
              <a:gd name="connsiteY6" fmla="*/ 475655 h 475655"/>
              <a:gd name="connsiteX7" fmla="*/ 0 w 2099255"/>
              <a:gd name="connsiteY7" fmla="*/ 475655 h 475655"/>
              <a:gd name="connsiteX8" fmla="*/ 0 w 2099255"/>
              <a:gd name="connsiteY8" fmla="*/ 0 h 4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55" h="475655" extrusionOk="0">
                <a:moveTo>
                  <a:pt x="0" y="0"/>
                </a:moveTo>
                <a:cubicBezTo>
                  <a:pt x="251352" y="23016"/>
                  <a:pt x="448113" y="-4542"/>
                  <a:pt x="678759" y="0"/>
                </a:cubicBezTo>
                <a:cubicBezTo>
                  <a:pt x="909405" y="4542"/>
                  <a:pt x="1099423" y="-12294"/>
                  <a:pt x="1315533" y="0"/>
                </a:cubicBezTo>
                <a:cubicBezTo>
                  <a:pt x="1531643" y="12294"/>
                  <a:pt x="1807218" y="-5725"/>
                  <a:pt x="2099255" y="0"/>
                </a:cubicBezTo>
                <a:cubicBezTo>
                  <a:pt x="2087897" y="98585"/>
                  <a:pt x="2119499" y="265570"/>
                  <a:pt x="2099255" y="475655"/>
                </a:cubicBezTo>
                <a:cubicBezTo>
                  <a:pt x="1916157" y="472873"/>
                  <a:pt x="1622049" y="452335"/>
                  <a:pt x="1441488" y="475655"/>
                </a:cubicBezTo>
                <a:cubicBezTo>
                  <a:pt x="1260927" y="498975"/>
                  <a:pt x="926814" y="505336"/>
                  <a:pt x="699752" y="475655"/>
                </a:cubicBezTo>
                <a:cubicBezTo>
                  <a:pt x="472690" y="445974"/>
                  <a:pt x="228653" y="500688"/>
                  <a:pt x="0" y="475655"/>
                </a:cubicBezTo>
                <a:cubicBezTo>
                  <a:pt x="14359" y="284189"/>
                  <a:pt x="-6618" y="193813"/>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Load Configuration Files </a:t>
            </a:r>
            <a:endParaRPr lang="en-DE" sz="1400" dirty="0"/>
          </a:p>
        </p:txBody>
      </p:sp>
      <p:cxnSp>
        <p:nvCxnSpPr>
          <p:cNvPr id="18" name="Straight Arrow Connector 17">
            <a:extLst>
              <a:ext uri="{FF2B5EF4-FFF2-40B4-BE49-F238E27FC236}">
                <a16:creationId xmlns:a16="http://schemas.microsoft.com/office/drawing/2014/main" id="{2C37C5AA-37C5-82E7-D101-06D1F7808381}"/>
              </a:ext>
            </a:extLst>
          </p:cNvPr>
          <p:cNvCxnSpPr>
            <a:cxnSpLocks/>
            <a:stCxn id="16" idx="3"/>
          </p:cNvCxnSpPr>
          <p:nvPr/>
        </p:nvCxnSpPr>
        <p:spPr>
          <a:xfrm>
            <a:off x="4675029" y="2506547"/>
            <a:ext cx="850006" cy="312705"/>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6DC45C6-14B7-4B49-F4FF-4F5891C69D6E}"/>
              </a:ext>
            </a:extLst>
          </p:cNvPr>
          <p:cNvSpPr txBox="1"/>
          <p:nvPr/>
        </p:nvSpPr>
        <p:spPr>
          <a:xfrm>
            <a:off x="5527184" y="2377170"/>
            <a:ext cx="1734354" cy="1846659"/>
          </a:xfrm>
          <a:custGeom>
            <a:avLst/>
            <a:gdLst>
              <a:gd name="connsiteX0" fmla="*/ 0 w 1734354"/>
              <a:gd name="connsiteY0" fmla="*/ 0 h 1846659"/>
              <a:gd name="connsiteX1" fmla="*/ 560774 w 1734354"/>
              <a:gd name="connsiteY1" fmla="*/ 0 h 1846659"/>
              <a:gd name="connsiteX2" fmla="*/ 1086862 w 1734354"/>
              <a:gd name="connsiteY2" fmla="*/ 0 h 1846659"/>
              <a:gd name="connsiteX3" fmla="*/ 1734354 w 1734354"/>
              <a:gd name="connsiteY3" fmla="*/ 0 h 1846659"/>
              <a:gd name="connsiteX4" fmla="*/ 1734354 w 1734354"/>
              <a:gd name="connsiteY4" fmla="*/ 597086 h 1846659"/>
              <a:gd name="connsiteX5" fmla="*/ 1734354 w 1734354"/>
              <a:gd name="connsiteY5" fmla="*/ 1175706 h 1846659"/>
              <a:gd name="connsiteX6" fmla="*/ 1734354 w 1734354"/>
              <a:gd name="connsiteY6" fmla="*/ 1846659 h 1846659"/>
              <a:gd name="connsiteX7" fmla="*/ 1156236 w 1734354"/>
              <a:gd name="connsiteY7" fmla="*/ 1846659 h 1846659"/>
              <a:gd name="connsiteX8" fmla="*/ 543431 w 1734354"/>
              <a:gd name="connsiteY8" fmla="*/ 1846659 h 1846659"/>
              <a:gd name="connsiteX9" fmla="*/ 0 w 1734354"/>
              <a:gd name="connsiteY9" fmla="*/ 1846659 h 1846659"/>
              <a:gd name="connsiteX10" fmla="*/ 0 w 1734354"/>
              <a:gd name="connsiteY10" fmla="*/ 1231106 h 1846659"/>
              <a:gd name="connsiteX11" fmla="*/ 0 w 1734354"/>
              <a:gd name="connsiteY11" fmla="*/ 634020 h 1846659"/>
              <a:gd name="connsiteX12" fmla="*/ 0 w 1734354"/>
              <a:gd name="connsiteY12" fmla="*/ 0 h 1846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34354" h="1846659" extrusionOk="0">
                <a:moveTo>
                  <a:pt x="0" y="0"/>
                </a:moveTo>
                <a:cubicBezTo>
                  <a:pt x="243389" y="24033"/>
                  <a:pt x="391248" y="-27444"/>
                  <a:pt x="560774" y="0"/>
                </a:cubicBezTo>
                <a:cubicBezTo>
                  <a:pt x="730300" y="27444"/>
                  <a:pt x="947689" y="-18759"/>
                  <a:pt x="1086862" y="0"/>
                </a:cubicBezTo>
                <a:cubicBezTo>
                  <a:pt x="1226035" y="18759"/>
                  <a:pt x="1447040" y="-2008"/>
                  <a:pt x="1734354" y="0"/>
                </a:cubicBezTo>
                <a:cubicBezTo>
                  <a:pt x="1762235" y="280243"/>
                  <a:pt x="1762000" y="307884"/>
                  <a:pt x="1734354" y="597086"/>
                </a:cubicBezTo>
                <a:cubicBezTo>
                  <a:pt x="1706708" y="886288"/>
                  <a:pt x="1728975" y="957784"/>
                  <a:pt x="1734354" y="1175706"/>
                </a:cubicBezTo>
                <a:cubicBezTo>
                  <a:pt x="1739733" y="1393628"/>
                  <a:pt x="1744816" y="1684605"/>
                  <a:pt x="1734354" y="1846659"/>
                </a:cubicBezTo>
                <a:cubicBezTo>
                  <a:pt x="1591380" y="1839115"/>
                  <a:pt x="1282454" y="1861511"/>
                  <a:pt x="1156236" y="1846659"/>
                </a:cubicBezTo>
                <a:cubicBezTo>
                  <a:pt x="1030018" y="1831807"/>
                  <a:pt x="778336" y="1845558"/>
                  <a:pt x="543431" y="1846659"/>
                </a:cubicBezTo>
                <a:cubicBezTo>
                  <a:pt x="308527" y="1847760"/>
                  <a:pt x="216493" y="1870568"/>
                  <a:pt x="0" y="1846659"/>
                </a:cubicBezTo>
                <a:cubicBezTo>
                  <a:pt x="679" y="1581841"/>
                  <a:pt x="-11706" y="1487663"/>
                  <a:pt x="0" y="1231106"/>
                </a:cubicBezTo>
                <a:cubicBezTo>
                  <a:pt x="11706" y="974549"/>
                  <a:pt x="24599" y="789415"/>
                  <a:pt x="0" y="634020"/>
                </a:cubicBezTo>
                <a:cubicBezTo>
                  <a:pt x="-24599" y="478625"/>
                  <a:pt x="11088" y="279625"/>
                  <a:pt x="0" y="0"/>
                </a:cubicBezTo>
                <a:close/>
              </a:path>
            </a:pathLst>
          </a:custGeom>
          <a:noFill/>
          <a:ln w="25400" cap="rnd">
            <a:solidFill>
              <a:schemeClr val="accent1">
                <a:shade val="95000"/>
                <a:satMod val="105000"/>
              </a:schemeClr>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endParaRPr lang="en-US" sz="1400" dirty="0"/>
          </a:p>
          <a:p>
            <a:pPr algn="ctr"/>
            <a:endParaRPr lang="en-US" sz="1400" dirty="0"/>
          </a:p>
          <a:p>
            <a:pPr algn="ctr"/>
            <a:endParaRPr lang="en-US" sz="1400" dirty="0"/>
          </a:p>
          <a:p>
            <a:pPr algn="ctr"/>
            <a:endParaRPr lang="en-US" sz="1400" dirty="0"/>
          </a:p>
          <a:p>
            <a:pPr algn="ctr"/>
            <a:r>
              <a:rPr lang="en-US" sz="1400" dirty="0"/>
              <a:t>General Functions</a:t>
            </a:r>
          </a:p>
          <a:p>
            <a:pPr algn="ctr"/>
            <a:endParaRPr lang="en-US" sz="1400" dirty="0"/>
          </a:p>
          <a:p>
            <a:pPr algn="ctr"/>
            <a:endParaRPr lang="en-US" sz="1400" dirty="0"/>
          </a:p>
          <a:p>
            <a:pPr algn="ctr"/>
            <a:endParaRPr lang="en-US" sz="1400" dirty="0"/>
          </a:p>
          <a:p>
            <a:pPr algn="ctr"/>
            <a:endParaRPr lang="en-US" sz="1400" dirty="0"/>
          </a:p>
        </p:txBody>
      </p:sp>
      <p:cxnSp>
        <p:nvCxnSpPr>
          <p:cNvPr id="21" name="Straight Arrow Connector 20">
            <a:extLst>
              <a:ext uri="{FF2B5EF4-FFF2-40B4-BE49-F238E27FC236}">
                <a16:creationId xmlns:a16="http://schemas.microsoft.com/office/drawing/2014/main" id="{979F64CD-2A85-7B8A-258A-01E00FDFCD72}"/>
              </a:ext>
            </a:extLst>
          </p:cNvPr>
          <p:cNvCxnSpPr>
            <a:cxnSpLocks/>
          </p:cNvCxnSpPr>
          <p:nvPr/>
        </p:nvCxnSpPr>
        <p:spPr>
          <a:xfrm>
            <a:off x="7300173" y="3442587"/>
            <a:ext cx="81351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3A65DB58-73EC-AF18-B28E-7167DCE7CA21}"/>
              </a:ext>
            </a:extLst>
          </p:cNvPr>
          <p:cNvSpPr txBox="1"/>
          <p:nvPr/>
        </p:nvSpPr>
        <p:spPr>
          <a:xfrm>
            <a:off x="8152326" y="2437326"/>
            <a:ext cx="1275009" cy="3049786"/>
          </a:xfrm>
          <a:custGeom>
            <a:avLst/>
            <a:gdLst>
              <a:gd name="connsiteX0" fmla="*/ 0 w 1275009"/>
              <a:gd name="connsiteY0" fmla="*/ 0 h 3049786"/>
              <a:gd name="connsiteX1" fmla="*/ 624754 w 1275009"/>
              <a:gd name="connsiteY1" fmla="*/ 0 h 3049786"/>
              <a:gd name="connsiteX2" fmla="*/ 1275009 w 1275009"/>
              <a:gd name="connsiteY2" fmla="*/ 0 h 3049786"/>
              <a:gd name="connsiteX3" fmla="*/ 1275009 w 1275009"/>
              <a:gd name="connsiteY3" fmla="*/ 670953 h 3049786"/>
              <a:gd name="connsiteX4" fmla="*/ 1275009 w 1275009"/>
              <a:gd name="connsiteY4" fmla="*/ 1280910 h 3049786"/>
              <a:gd name="connsiteX5" fmla="*/ 1275009 w 1275009"/>
              <a:gd name="connsiteY5" fmla="*/ 1829872 h 3049786"/>
              <a:gd name="connsiteX6" fmla="*/ 1275009 w 1275009"/>
              <a:gd name="connsiteY6" fmla="*/ 2378833 h 3049786"/>
              <a:gd name="connsiteX7" fmla="*/ 1275009 w 1275009"/>
              <a:gd name="connsiteY7" fmla="*/ 3049786 h 3049786"/>
              <a:gd name="connsiteX8" fmla="*/ 637505 w 1275009"/>
              <a:gd name="connsiteY8" fmla="*/ 3049786 h 3049786"/>
              <a:gd name="connsiteX9" fmla="*/ 0 w 1275009"/>
              <a:gd name="connsiteY9" fmla="*/ 3049786 h 3049786"/>
              <a:gd name="connsiteX10" fmla="*/ 0 w 1275009"/>
              <a:gd name="connsiteY10" fmla="*/ 2439829 h 3049786"/>
              <a:gd name="connsiteX11" fmla="*/ 0 w 1275009"/>
              <a:gd name="connsiteY11" fmla="*/ 1860369 h 3049786"/>
              <a:gd name="connsiteX12" fmla="*/ 0 w 1275009"/>
              <a:gd name="connsiteY12" fmla="*/ 1219914 h 3049786"/>
              <a:gd name="connsiteX13" fmla="*/ 0 w 1275009"/>
              <a:gd name="connsiteY13" fmla="*/ 640455 h 3049786"/>
              <a:gd name="connsiteX14" fmla="*/ 0 w 1275009"/>
              <a:gd name="connsiteY14" fmla="*/ 0 h 304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5009" h="3049786" extrusionOk="0">
                <a:moveTo>
                  <a:pt x="0" y="0"/>
                </a:moveTo>
                <a:cubicBezTo>
                  <a:pt x="170725" y="-17244"/>
                  <a:pt x="411944" y="17345"/>
                  <a:pt x="624754" y="0"/>
                </a:cubicBezTo>
                <a:cubicBezTo>
                  <a:pt x="837564" y="-17345"/>
                  <a:pt x="981805" y="-22084"/>
                  <a:pt x="1275009" y="0"/>
                </a:cubicBezTo>
                <a:cubicBezTo>
                  <a:pt x="1303220" y="264003"/>
                  <a:pt x="1263690" y="487264"/>
                  <a:pt x="1275009" y="670953"/>
                </a:cubicBezTo>
                <a:cubicBezTo>
                  <a:pt x="1286328" y="854642"/>
                  <a:pt x="1300983" y="1020721"/>
                  <a:pt x="1275009" y="1280910"/>
                </a:cubicBezTo>
                <a:cubicBezTo>
                  <a:pt x="1249035" y="1541099"/>
                  <a:pt x="1252191" y="1672501"/>
                  <a:pt x="1275009" y="1829872"/>
                </a:cubicBezTo>
                <a:cubicBezTo>
                  <a:pt x="1297827" y="1987243"/>
                  <a:pt x="1302191" y="2240891"/>
                  <a:pt x="1275009" y="2378833"/>
                </a:cubicBezTo>
                <a:cubicBezTo>
                  <a:pt x="1247827" y="2516775"/>
                  <a:pt x="1306841" y="2853018"/>
                  <a:pt x="1275009" y="3049786"/>
                </a:cubicBezTo>
                <a:cubicBezTo>
                  <a:pt x="1057647" y="3025620"/>
                  <a:pt x="787513" y="3042377"/>
                  <a:pt x="637505" y="3049786"/>
                </a:cubicBezTo>
                <a:cubicBezTo>
                  <a:pt x="487497" y="3057195"/>
                  <a:pt x="193549" y="3073654"/>
                  <a:pt x="0" y="3049786"/>
                </a:cubicBezTo>
                <a:cubicBezTo>
                  <a:pt x="2946" y="2866621"/>
                  <a:pt x="-10808" y="2572644"/>
                  <a:pt x="0" y="2439829"/>
                </a:cubicBezTo>
                <a:cubicBezTo>
                  <a:pt x="10808" y="2307014"/>
                  <a:pt x="22169" y="2033474"/>
                  <a:pt x="0" y="1860369"/>
                </a:cubicBezTo>
                <a:cubicBezTo>
                  <a:pt x="-22169" y="1687264"/>
                  <a:pt x="13148" y="1459505"/>
                  <a:pt x="0" y="1219914"/>
                </a:cubicBezTo>
                <a:cubicBezTo>
                  <a:pt x="-13148" y="980324"/>
                  <a:pt x="23963" y="860220"/>
                  <a:pt x="0" y="640455"/>
                </a:cubicBezTo>
                <a:cubicBezTo>
                  <a:pt x="-23963" y="420690"/>
                  <a:pt x="-25723" y="132053"/>
                  <a:pt x="0" y="0"/>
                </a:cubicBezTo>
                <a:close/>
              </a:path>
            </a:pathLst>
          </a:custGeom>
          <a:noFill/>
          <a:ln w="25400" cap="rnd">
            <a:solidFill>
              <a:schemeClr val="accent1">
                <a:shade val="95000"/>
                <a:satMod val="105000"/>
              </a:schemeClr>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endParaRPr lang="en-US" dirty="0"/>
          </a:p>
          <a:p>
            <a:pPr algn="ctr"/>
            <a:endParaRPr lang="en-US" dirty="0"/>
          </a:p>
          <a:p>
            <a:pPr algn="ctr"/>
            <a:endParaRPr lang="en-US" dirty="0"/>
          </a:p>
          <a:p>
            <a:pPr algn="ctr"/>
            <a:endParaRPr lang="en-US" dirty="0"/>
          </a:p>
          <a:p>
            <a:pPr algn="ctr"/>
            <a:endParaRPr lang="en-US" dirty="0"/>
          </a:p>
          <a:p>
            <a:pPr algn="ctr"/>
            <a:r>
              <a:rPr lang="en-US" sz="1600" dirty="0"/>
              <a:t>Log Generator</a:t>
            </a:r>
          </a:p>
          <a:p>
            <a:pPr algn="ctr"/>
            <a:endParaRPr lang="en-US" dirty="0"/>
          </a:p>
          <a:p>
            <a:pPr algn="ctr"/>
            <a:endParaRPr lang="en-US" dirty="0"/>
          </a:p>
          <a:p>
            <a:pPr algn="ctr"/>
            <a:endParaRPr lang="en-US" dirty="0"/>
          </a:p>
          <a:p>
            <a:pPr algn="ctr"/>
            <a:endParaRPr lang="en-US" dirty="0"/>
          </a:p>
          <a:p>
            <a:pPr algn="ctr"/>
            <a:endParaRPr lang="en-US" dirty="0"/>
          </a:p>
        </p:txBody>
      </p:sp>
      <p:sp>
        <p:nvSpPr>
          <p:cNvPr id="24" name="TextBox 23">
            <a:extLst>
              <a:ext uri="{FF2B5EF4-FFF2-40B4-BE49-F238E27FC236}">
                <a16:creationId xmlns:a16="http://schemas.microsoft.com/office/drawing/2014/main" id="{950CBCC3-72DC-7626-90B4-96F71D2B6953}"/>
              </a:ext>
            </a:extLst>
          </p:cNvPr>
          <p:cNvSpPr txBox="1"/>
          <p:nvPr/>
        </p:nvSpPr>
        <p:spPr>
          <a:xfrm>
            <a:off x="10294512" y="3445866"/>
            <a:ext cx="1275009" cy="671513"/>
          </a:xfrm>
          <a:custGeom>
            <a:avLst/>
            <a:gdLst>
              <a:gd name="connsiteX0" fmla="*/ 0 w 1275009"/>
              <a:gd name="connsiteY0" fmla="*/ 0 h 671513"/>
              <a:gd name="connsiteX1" fmla="*/ 624754 w 1275009"/>
              <a:gd name="connsiteY1" fmla="*/ 0 h 671513"/>
              <a:gd name="connsiteX2" fmla="*/ 1275009 w 1275009"/>
              <a:gd name="connsiteY2" fmla="*/ 0 h 671513"/>
              <a:gd name="connsiteX3" fmla="*/ 1275009 w 1275009"/>
              <a:gd name="connsiteY3" fmla="*/ 671513 h 671513"/>
              <a:gd name="connsiteX4" fmla="*/ 637505 w 1275009"/>
              <a:gd name="connsiteY4" fmla="*/ 671513 h 671513"/>
              <a:gd name="connsiteX5" fmla="*/ 0 w 1275009"/>
              <a:gd name="connsiteY5" fmla="*/ 671513 h 671513"/>
              <a:gd name="connsiteX6" fmla="*/ 0 w 1275009"/>
              <a:gd name="connsiteY6" fmla="*/ 0 h 67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5009" h="671513" extrusionOk="0">
                <a:moveTo>
                  <a:pt x="0" y="0"/>
                </a:moveTo>
                <a:cubicBezTo>
                  <a:pt x="170725" y="-17244"/>
                  <a:pt x="411944" y="17345"/>
                  <a:pt x="624754" y="0"/>
                </a:cubicBezTo>
                <a:cubicBezTo>
                  <a:pt x="837564" y="-17345"/>
                  <a:pt x="981805" y="-22084"/>
                  <a:pt x="1275009" y="0"/>
                </a:cubicBezTo>
                <a:cubicBezTo>
                  <a:pt x="1249286" y="195372"/>
                  <a:pt x="1253226" y="466299"/>
                  <a:pt x="1275009" y="671513"/>
                </a:cubicBezTo>
                <a:cubicBezTo>
                  <a:pt x="1052113" y="671027"/>
                  <a:pt x="920999" y="653552"/>
                  <a:pt x="637505" y="671513"/>
                </a:cubicBezTo>
                <a:cubicBezTo>
                  <a:pt x="354011" y="689474"/>
                  <a:pt x="265579" y="681031"/>
                  <a:pt x="0" y="671513"/>
                </a:cubicBezTo>
                <a:cubicBezTo>
                  <a:pt x="4870" y="404113"/>
                  <a:pt x="-24316" y="229176"/>
                  <a:pt x="0" y="0"/>
                </a:cubicBezTo>
                <a:close/>
              </a:path>
            </a:pathLst>
          </a:custGeom>
          <a:noFill/>
          <a:ln w="25400" cap="rnd">
            <a:solidFill>
              <a:schemeClr val="accent1">
                <a:shade val="95000"/>
                <a:satMod val="105000"/>
              </a:schemeClr>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endParaRPr lang="en-US" sz="1400" dirty="0"/>
          </a:p>
          <a:p>
            <a:pPr algn="ctr"/>
            <a:r>
              <a:rPr lang="en-US" sz="1400" dirty="0"/>
              <a:t>Log Files</a:t>
            </a:r>
          </a:p>
          <a:p>
            <a:pPr algn="ctr"/>
            <a:endParaRPr lang="en-US" sz="1400" dirty="0"/>
          </a:p>
        </p:txBody>
      </p:sp>
      <p:cxnSp>
        <p:nvCxnSpPr>
          <p:cNvPr id="25" name="Straight Arrow Connector 24">
            <a:extLst>
              <a:ext uri="{FF2B5EF4-FFF2-40B4-BE49-F238E27FC236}">
                <a16:creationId xmlns:a16="http://schemas.microsoft.com/office/drawing/2014/main" id="{751C5314-9007-4770-81BF-B03E92D8F117}"/>
              </a:ext>
            </a:extLst>
          </p:cNvPr>
          <p:cNvCxnSpPr>
            <a:cxnSpLocks/>
          </p:cNvCxnSpPr>
          <p:nvPr/>
        </p:nvCxnSpPr>
        <p:spPr>
          <a:xfrm>
            <a:off x="9427335" y="3770923"/>
            <a:ext cx="81351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7B57149B-47EC-A29D-609F-8AC7B9CCC503}"/>
              </a:ext>
            </a:extLst>
          </p:cNvPr>
          <p:cNvSpPr txBox="1"/>
          <p:nvPr/>
        </p:nvSpPr>
        <p:spPr>
          <a:xfrm>
            <a:off x="2614411" y="3060050"/>
            <a:ext cx="2099255" cy="279797"/>
          </a:xfrm>
          <a:custGeom>
            <a:avLst/>
            <a:gdLst>
              <a:gd name="connsiteX0" fmla="*/ 0 w 2099255"/>
              <a:gd name="connsiteY0" fmla="*/ 0 h 279797"/>
              <a:gd name="connsiteX1" fmla="*/ 678759 w 2099255"/>
              <a:gd name="connsiteY1" fmla="*/ 0 h 279797"/>
              <a:gd name="connsiteX2" fmla="*/ 1315533 w 2099255"/>
              <a:gd name="connsiteY2" fmla="*/ 0 h 279797"/>
              <a:gd name="connsiteX3" fmla="*/ 2099255 w 2099255"/>
              <a:gd name="connsiteY3" fmla="*/ 0 h 279797"/>
              <a:gd name="connsiteX4" fmla="*/ 2099255 w 2099255"/>
              <a:gd name="connsiteY4" fmla="*/ 279797 h 279797"/>
              <a:gd name="connsiteX5" fmla="*/ 1441488 w 2099255"/>
              <a:gd name="connsiteY5" fmla="*/ 279797 h 279797"/>
              <a:gd name="connsiteX6" fmla="*/ 699752 w 2099255"/>
              <a:gd name="connsiteY6" fmla="*/ 279797 h 279797"/>
              <a:gd name="connsiteX7" fmla="*/ 0 w 2099255"/>
              <a:gd name="connsiteY7" fmla="*/ 279797 h 279797"/>
              <a:gd name="connsiteX8" fmla="*/ 0 w 2099255"/>
              <a:gd name="connsiteY8" fmla="*/ 0 h 27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55" h="279797" extrusionOk="0">
                <a:moveTo>
                  <a:pt x="0" y="0"/>
                </a:moveTo>
                <a:cubicBezTo>
                  <a:pt x="251352" y="23016"/>
                  <a:pt x="448113" y="-4542"/>
                  <a:pt x="678759" y="0"/>
                </a:cubicBezTo>
                <a:cubicBezTo>
                  <a:pt x="909405" y="4542"/>
                  <a:pt x="1099423" y="-12294"/>
                  <a:pt x="1315533" y="0"/>
                </a:cubicBezTo>
                <a:cubicBezTo>
                  <a:pt x="1531643" y="12294"/>
                  <a:pt x="1807218" y="-5725"/>
                  <a:pt x="2099255" y="0"/>
                </a:cubicBezTo>
                <a:cubicBezTo>
                  <a:pt x="2111677" y="111430"/>
                  <a:pt x="2106694" y="216482"/>
                  <a:pt x="2099255" y="279797"/>
                </a:cubicBezTo>
                <a:cubicBezTo>
                  <a:pt x="1916157" y="277015"/>
                  <a:pt x="1622049" y="256477"/>
                  <a:pt x="1441488" y="279797"/>
                </a:cubicBezTo>
                <a:cubicBezTo>
                  <a:pt x="1260927" y="303117"/>
                  <a:pt x="926814" y="309478"/>
                  <a:pt x="699752" y="279797"/>
                </a:cubicBezTo>
                <a:cubicBezTo>
                  <a:pt x="472690" y="250116"/>
                  <a:pt x="228653" y="304830"/>
                  <a:pt x="0" y="279797"/>
                </a:cubicBezTo>
                <a:cubicBezTo>
                  <a:pt x="10401" y="190125"/>
                  <a:pt x="-12899" y="90865"/>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Check OS Env.</a:t>
            </a:r>
            <a:endParaRPr lang="en-DE" sz="1400" dirty="0"/>
          </a:p>
        </p:txBody>
      </p:sp>
      <p:cxnSp>
        <p:nvCxnSpPr>
          <p:cNvPr id="28" name="Straight Arrow Connector 27">
            <a:extLst>
              <a:ext uri="{FF2B5EF4-FFF2-40B4-BE49-F238E27FC236}">
                <a16:creationId xmlns:a16="http://schemas.microsoft.com/office/drawing/2014/main" id="{DD0F2515-84FF-C8B4-A113-23AF5D9D360A}"/>
              </a:ext>
            </a:extLst>
          </p:cNvPr>
          <p:cNvCxnSpPr>
            <a:cxnSpLocks/>
          </p:cNvCxnSpPr>
          <p:nvPr/>
        </p:nvCxnSpPr>
        <p:spPr>
          <a:xfrm>
            <a:off x="3664038" y="2787985"/>
            <a:ext cx="0" cy="23887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31F39BE2-5407-4278-EDC0-8E5BAC204DAB}"/>
              </a:ext>
            </a:extLst>
          </p:cNvPr>
          <p:cNvCxnSpPr>
            <a:cxnSpLocks/>
          </p:cNvCxnSpPr>
          <p:nvPr/>
        </p:nvCxnSpPr>
        <p:spPr>
          <a:xfrm>
            <a:off x="4713666" y="3215337"/>
            <a:ext cx="81351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012A9018-B307-F123-0D9C-9A751D320760}"/>
              </a:ext>
            </a:extLst>
          </p:cNvPr>
          <p:cNvSpPr txBox="1"/>
          <p:nvPr/>
        </p:nvSpPr>
        <p:spPr>
          <a:xfrm>
            <a:off x="2614411" y="3636673"/>
            <a:ext cx="2099255" cy="523220"/>
          </a:xfrm>
          <a:custGeom>
            <a:avLst/>
            <a:gdLst>
              <a:gd name="connsiteX0" fmla="*/ 0 w 2099255"/>
              <a:gd name="connsiteY0" fmla="*/ 0 h 523220"/>
              <a:gd name="connsiteX1" fmla="*/ 678759 w 2099255"/>
              <a:gd name="connsiteY1" fmla="*/ 0 h 523220"/>
              <a:gd name="connsiteX2" fmla="*/ 1315533 w 2099255"/>
              <a:gd name="connsiteY2" fmla="*/ 0 h 523220"/>
              <a:gd name="connsiteX3" fmla="*/ 2099255 w 2099255"/>
              <a:gd name="connsiteY3" fmla="*/ 0 h 523220"/>
              <a:gd name="connsiteX4" fmla="*/ 2099255 w 2099255"/>
              <a:gd name="connsiteY4" fmla="*/ 523220 h 523220"/>
              <a:gd name="connsiteX5" fmla="*/ 1441488 w 2099255"/>
              <a:gd name="connsiteY5" fmla="*/ 523220 h 523220"/>
              <a:gd name="connsiteX6" fmla="*/ 699752 w 2099255"/>
              <a:gd name="connsiteY6" fmla="*/ 523220 h 523220"/>
              <a:gd name="connsiteX7" fmla="*/ 0 w 2099255"/>
              <a:gd name="connsiteY7" fmla="*/ 523220 h 523220"/>
              <a:gd name="connsiteX8" fmla="*/ 0 w 2099255"/>
              <a:gd name="connsiteY8" fmla="*/ 0 h 52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55" h="523220" extrusionOk="0">
                <a:moveTo>
                  <a:pt x="0" y="0"/>
                </a:moveTo>
                <a:cubicBezTo>
                  <a:pt x="251352" y="23016"/>
                  <a:pt x="448113" y="-4542"/>
                  <a:pt x="678759" y="0"/>
                </a:cubicBezTo>
                <a:cubicBezTo>
                  <a:pt x="909405" y="4542"/>
                  <a:pt x="1099423" y="-12294"/>
                  <a:pt x="1315533" y="0"/>
                </a:cubicBezTo>
                <a:cubicBezTo>
                  <a:pt x="1531643" y="12294"/>
                  <a:pt x="1807218" y="-5725"/>
                  <a:pt x="2099255" y="0"/>
                </a:cubicBezTo>
                <a:cubicBezTo>
                  <a:pt x="2109291" y="167463"/>
                  <a:pt x="2073336" y="364065"/>
                  <a:pt x="2099255" y="523220"/>
                </a:cubicBezTo>
                <a:cubicBezTo>
                  <a:pt x="1916157" y="520438"/>
                  <a:pt x="1622049" y="499900"/>
                  <a:pt x="1441488" y="523220"/>
                </a:cubicBezTo>
                <a:cubicBezTo>
                  <a:pt x="1260927" y="546540"/>
                  <a:pt x="926814" y="552901"/>
                  <a:pt x="699752" y="523220"/>
                </a:cubicBezTo>
                <a:cubicBezTo>
                  <a:pt x="472690" y="493539"/>
                  <a:pt x="228653" y="548253"/>
                  <a:pt x="0" y="523220"/>
                </a:cubicBezTo>
                <a:cubicBezTo>
                  <a:pt x="3554" y="392278"/>
                  <a:pt x="-15264" y="199333"/>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Select Target Source Files</a:t>
            </a:r>
            <a:endParaRPr lang="en-DE" sz="1400" dirty="0"/>
          </a:p>
        </p:txBody>
      </p:sp>
      <p:cxnSp>
        <p:nvCxnSpPr>
          <p:cNvPr id="33" name="Straight Arrow Connector 32">
            <a:extLst>
              <a:ext uri="{FF2B5EF4-FFF2-40B4-BE49-F238E27FC236}">
                <a16:creationId xmlns:a16="http://schemas.microsoft.com/office/drawing/2014/main" id="{C8F51E04-3EFB-3B7F-23FC-2257D1C08ACF}"/>
              </a:ext>
            </a:extLst>
          </p:cNvPr>
          <p:cNvCxnSpPr>
            <a:cxnSpLocks/>
            <a:stCxn id="27" idx="2"/>
          </p:cNvCxnSpPr>
          <p:nvPr/>
        </p:nvCxnSpPr>
        <p:spPr>
          <a:xfrm flipH="1">
            <a:off x="3664038" y="3339847"/>
            <a:ext cx="1" cy="2865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044A191-4B8E-04DE-31E8-D178B9F8DE41}"/>
              </a:ext>
            </a:extLst>
          </p:cNvPr>
          <p:cNvCxnSpPr>
            <a:cxnSpLocks/>
          </p:cNvCxnSpPr>
          <p:nvPr/>
        </p:nvCxnSpPr>
        <p:spPr>
          <a:xfrm>
            <a:off x="4700787" y="3807925"/>
            <a:ext cx="81351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CCAA1332-6CBE-10A0-0DB6-C0E54A28A306}"/>
              </a:ext>
            </a:extLst>
          </p:cNvPr>
          <p:cNvSpPr txBox="1"/>
          <p:nvPr/>
        </p:nvSpPr>
        <p:spPr>
          <a:xfrm>
            <a:off x="2601532" y="4332453"/>
            <a:ext cx="2099255" cy="475655"/>
          </a:xfrm>
          <a:custGeom>
            <a:avLst/>
            <a:gdLst>
              <a:gd name="connsiteX0" fmla="*/ 0 w 2099255"/>
              <a:gd name="connsiteY0" fmla="*/ 0 h 475655"/>
              <a:gd name="connsiteX1" fmla="*/ 678759 w 2099255"/>
              <a:gd name="connsiteY1" fmla="*/ 0 h 475655"/>
              <a:gd name="connsiteX2" fmla="*/ 1315533 w 2099255"/>
              <a:gd name="connsiteY2" fmla="*/ 0 h 475655"/>
              <a:gd name="connsiteX3" fmla="*/ 2099255 w 2099255"/>
              <a:gd name="connsiteY3" fmla="*/ 0 h 475655"/>
              <a:gd name="connsiteX4" fmla="*/ 2099255 w 2099255"/>
              <a:gd name="connsiteY4" fmla="*/ 475655 h 475655"/>
              <a:gd name="connsiteX5" fmla="*/ 1441488 w 2099255"/>
              <a:gd name="connsiteY5" fmla="*/ 475655 h 475655"/>
              <a:gd name="connsiteX6" fmla="*/ 699752 w 2099255"/>
              <a:gd name="connsiteY6" fmla="*/ 475655 h 475655"/>
              <a:gd name="connsiteX7" fmla="*/ 0 w 2099255"/>
              <a:gd name="connsiteY7" fmla="*/ 475655 h 475655"/>
              <a:gd name="connsiteX8" fmla="*/ 0 w 2099255"/>
              <a:gd name="connsiteY8" fmla="*/ 0 h 4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55" h="475655" extrusionOk="0">
                <a:moveTo>
                  <a:pt x="0" y="0"/>
                </a:moveTo>
                <a:cubicBezTo>
                  <a:pt x="251352" y="23016"/>
                  <a:pt x="448113" y="-4542"/>
                  <a:pt x="678759" y="0"/>
                </a:cubicBezTo>
                <a:cubicBezTo>
                  <a:pt x="909405" y="4542"/>
                  <a:pt x="1099423" y="-12294"/>
                  <a:pt x="1315533" y="0"/>
                </a:cubicBezTo>
                <a:cubicBezTo>
                  <a:pt x="1531643" y="12294"/>
                  <a:pt x="1807218" y="-5725"/>
                  <a:pt x="2099255" y="0"/>
                </a:cubicBezTo>
                <a:cubicBezTo>
                  <a:pt x="2087897" y="98585"/>
                  <a:pt x="2119499" y="265570"/>
                  <a:pt x="2099255" y="475655"/>
                </a:cubicBezTo>
                <a:cubicBezTo>
                  <a:pt x="1916157" y="472873"/>
                  <a:pt x="1622049" y="452335"/>
                  <a:pt x="1441488" y="475655"/>
                </a:cubicBezTo>
                <a:cubicBezTo>
                  <a:pt x="1260927" y="498975"/>
                  <a:pt x="926814" y="505336"/>
                  <a:pt x="699752" y="475655"/>
                </a:cubicBezTo>
                <a:cubicBezTo>
                  <a:pt x="472690" y="445974"/>
                  <a:pt x="228653" y="500688"/>
                  <a:pt x="0" y="475655"/>
                </a:cubicBezTo>
                <a:cubicBezTo>
                  <a:pt x="14359" y="284189"/>
                  <a:pt x="-6618" y="193813"/>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Start Source Build and Installation  Procedure</a:t>
            </a:r>
            <a:endParaRPr lang="en-DE" sz="1400" dirty="0"/>
          </a:p>
        </p:txBody>
      </p:sp>
      <p:cxnSp>
        <p:nvCxnSpPr>
          <p:cNvPr id="37" name="Straight Arrow Connector 36">
            <a:extLst>
              <a:ext uri="{FF2B5EF4-FFF2-40B4-BE49-F238E27FC236}">
                <a16:creationId xmlns:a16="http://schemas.microsoft.com/office/drawing/2014/main" id="{F43DB5E1-364B-0713-ECB3-59F99C15A89A}"/>
              </a:ext>
            </a:extLst>
          </p:cNvPr>
          <p:cNvCxnSpPr>
            <a:cxnSpLocks/>
          </p:cNvCxnSpPr>
          <p:nvPr/>
        </p:nvCxnSpPr>
        <p:spPr>
          <a:xfrm flipV="1">
            <a:off x="4700787" y="4179861"/>
            <a:ext cx="826397" cy="359865"/>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C7693D2C-C27C-C358-02E6-BA728BB09B32}"/>
              </a:ext>
            </a:extLst>
          </p:cNvPr>
          <p:cNvCxnSpPr>
            <a:cxnSpLocks/>
            <a:stCxn id="32" idx="2"/>
            <a:endCxn id="36" idx="0"/>
          </p:cNvCxnSpPr>
          <p:nvPr/>
        </p:nvCxnSpPr>
        <p:spPr>
          <a:xfrm flipH="1">
            <a:off x="3651160" y="4159893"/>
            <a:ext cx="12879" cy="17256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747084E-6005-F80A-3926-1693A395C7DF}"/>
              </a:ext>
            </a:extLst>
          </p:cNvPr>
          <p:cNvSpPr txBox="1"/>
          <p:nvPr/>
        </p:nvSpPr>
        <p:spPr>
          <a:xfrm>
            <a:off x="2634801" y="5089546"/>
            <a:ext cx="2099255" cy="475655"/>
          </a:xfrm>
          <a:custGeom>
            <a:avLst/>
            <a:gdLst>
              <a:gd name="connsiteX0" fmla="*/ 0 w 2099255"/>
              <a:gd name="connsiteY0" fmla="*/ 0 h 475655"/>
              <a:gd name="connsiteX1" fmla="*/ 678759 w 2099255"/>
              <a:gd name="connsiteY1" fmla="*/ 0 h 475655"/>
              <a:gd name="connsiteX2" fmla="*/ 1315533 w 2099255"/>
              <a:gd name="connsiteY2" fmla="*/ 0 h 475655"/>
              <a:gd name="connsiteX3" fmla="*/ 2099255 w 2099255"/>
              <a:gd name="connsiteY3" fmla="*/ 0 h 475655"/>
              <a:gd name="connsiteX4" fmla="*/ 2099255 w 2099255"/>
              <a:gd name="connsiteY4" fmla="*/ 475655 h 475655"/>
              <a:gd name="connsiteX5" fmla="*/ 1441488 w 2099255"/>
              <a:gd name="connsiteY5" fmla="*/ 475655 h 475655"/>
              <a:gd name="connsiteX6" fmla="*/ 699752 w 2099255"/>
              <a:gd name="connsiteY6" fmla="*/ 475655 h 475655"/>
              <a:gd name="connsiteX7" fmla="*/ 0 w 2099255"/>
              <a:gd name="connsiteY7" fmla="*/ 475655 h 475655"/>
              <a:gd name="connsiteX8" fmla="*/ 0 w 2099255"/>
              <a:gd name="connsiteY8" fmla="*/ 0 h 47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9255" h="475655" extrusionOk="0">
                <a:moveTo>
                  <a:pt x="0" y="0"/>
                </a:moveTo>
                <a:cubicBezTo>
                  <a:pt x="251352" y="23016"/>
                  <a:pt x="448113" y="-4542"/>
                  <a:pt x="678759" y="0"/>
                </a:cubicBezTo>
                <a:cubicBezTo>
                  <a:pt x="909405" y="4542"/>
                  <a:pt x="1099423" y="-12294"/>
                  <a:pt x="1315533" y="0"/>
                </a:cubicBezTo>
                <a:cubicBezTo>
                  <a:pt x="1531643" y="12294"/>
                  <a:pt x="1807218" y="-5725"/>
                  <a:pt x="2099255" y="0"/>
                </a:cubicBezTo>
                <a:cubicBezTo>
                  <a:pt x="2087897" y="98585"/>
                  <a:pt x="2119499" y="265570"/>
                  <a:pt x="2099255" y="475655"/>
                </a:cubicBezTo>
                <a:cubicBezTo>
                  <a:pt x="1916157" y="472873"/>
                  <a:pt x="1622049" y="452335"/>
                  <a:pt x="1441488" y="475655"/>
                </a:cubicBezTo>
                <a:cubicBezTo>
                  <a:pt x="1260927" y="498975"/>
                  <a:pt x="926814" y="505336"/>
                  <a:pt x="699752" y="475655"/>
                </a:cubicBezTo>
                <a:cubicBezTo>
                  <a:pt x="472690" y="445974"/>
                  <a:pt x="228653" y="500688"/>
                  <a:pt x="0" y="475655"/>
                </a:cubicBezTo>
                <a:cubicBezTo>
                  <a:pt x="14359" y="284189"/>
                  <a:pt x="-6618" y="193813"/>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Start Source Build and Installation  Procedure</a:t>
            </a:r>
            <a:endParaRPr lang="en-DE" sz="1400" dirty="0"/>
          </a:p>
        </p:txBody>
      </p:sp>
      <p:cxnSp>
        <p:nvCxnSpPr>
          <p:cNvPr id="47" name="Straight Arrow Connector 46">
            <a:extLst>
              <a:ext uri="{FF2B5EF4-FFF2-40B4-BE49-F238E27FC236}">
                <a16:creationId xmlns:a16="http://schemas.microsoft.com/office/drawing/2014/main" id="{BBB12CCC-A063-63C9-40E1-D699660FF5B4}"/>
              </a:ext>
            </a:extLst>
          </p:cNvPr>
          <p:cNvCxnSpPr>
            <a:cxnSpLocks/>
          </p:cNvCxnSpPr>
          <p:nvPr/>
        </p:nvCxnSpPr>
        <p:spPr>
          <a:xfrm>
            <a:off x="4734056" y="5338072"/>
            <a:ext cx="79312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E869F019-D922-2E5A-8DAF-86DEF65AEA16}"/>
              </a:ext>
            </a:extLst>
          </p:cNvPr>
          <p:cNvCxnSpPr>
            <a:cxnSpLocks/>
            <a:stCxn id="36" idx="2"/>
            <a:endCxn id="46" idx="0"/>
          </p:cNvCxnSpPr>
          <p:nvPr/>
        </p:nvCxnSpPr>
        <p:spPr>
          <a:xfrm>
            <a:off x="3651160" y="4808108"/>
            <a:ext cx="33269" cy="28143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48B01CD7-C5CD-DC0B-DD03-756BEC0DD345}"/>
              </a:ext>
            </a:extLst>
          </p:cNvPr>
          <p:cNvSpPr txBox="1"/>
          <p:nvPr/>
        </p:nvSpPr>
        <p:spPr>
          <a:xfrm>
            <a:off x="5537916" y="4735580"/>
            <a:ext cx="1734354" cy="1063228"/>
          </a:xfrm>
          <a:custGeom>
            <a:avLst/>
            <a:gdLst>
              <a:gd name="connsiteX0" fmla="*/ 0 w 1734354"/>
              <a:gd name="connsiteY0" fmla="*/ 0 h 1063228"/>
              <a:gd name="connsiteX1" fmla="*/ 560774 w 1734354"/>
              <a:gd name="connsiteY1" fmla="*/ 0 h 1063228"/>
              <a:gd name="connsiteX2" fmla="*/ 1086862 w 1734354"/>
              <a:gd name="connsiteY2" fmla="*/ 0 h 1063228"/>
              <a:gd name="connsiteX3" fmla="*/ 1734354 w 1734354"/>
              <a:gd name="connsiteY3" fmla="*/ 0 h 1063228"/>
              <a:gd name="connsiteX4" fmla="*/ 1734354 w 1734354"/>
              <a:gd name="connsiteY4" fmla="*/ 520982 h 1063228"/>
              <a:gd name="connsiteX5" fmla="*/ 1734354 w 1734354"/>
              <a:gd name="connsiteY5" fmla="*/ 1063228 h 1063228"/>
              <a:gd name="connsiteX6" fmla="*/ 1190923 w 1734354"/>
              <a:gd name="connsiteY6" fmla="*/ 1063228 h 1063228"/>
              <a:gd name="connsiteX7" fmla="*/ 647492 w 1734354"/>
              <a:gd name="connsiteY7" fmla="*/ 1063228 h 1063228"/>
              <a:gd name="connsiteX8" fmla="*/ 0 w 1734354"/>
              <a:gd name="connsiteY8" fmla="*/ 1063228 h 1063228"/>
              <a:gd name="connsiteX9" fmla="*/ 0 w 1734354"/>
              <a:gd name="connsiteY9" fmla="*/ 563511 h 1063228"/>
              <a:gd name="connsiteX10" fmla="*/ 0 w 1734354"/>
              <a:gd name="connsiteY10" fmla="*/ 0 h 106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354" h="1063228" extrusionOk="0">
                <a:moveTo>
                  <a:pt x="0" y="0"/>
                </a:moveTo>
                <a:cubicBezTo>
                  <a:pt x="243389" y="24033"/>
                  <a:pt x="391248" y="-27444"/>
                  <a:pt x="560774" y="0"/>
                </a:cubicBezTo>
                <a:cubicBezTo>
                  <a:pt x="730300" y="27444"/>
                  <a:pt x="947689" y="-18759"/>
                  <a:pt x="1086862" y="0"/>
                </a:cubicBezTo>
                <a:cubicBezTo>
                  <a:pt x="1226035" y="18759"/>
                  <a:pt x="1447040" y="-2008"/>
                  <a:pt x="1734354" y="0"/>
                </a:cubicBezTo>
                <a:cubicBezTo>
                  <a:pt x="1750721" y="212111"/>
                  <a:pt x="1715996" y="331488"/>
                  <a:pt x="1734354" y="520982"/>
                </a:cubicBezTo>
                <a:cubicBezTo>
                  <a:pt x="1752712" y="710476"/>
                  <a:pt x="1712781" y="821745"/>
                  <a:pt x="1734354" y="1063228"/>
                </a:cubicBezTo>
                <a:cubicBezTo>
                  <a:pt x="1606098" y="1057655"/>
                  <a:pt x="1408880" y="1086921"/>
                  <a:pt x="1190923" y="1063228"/>
                </a:cubicBezTo>
                <a:cubicBezTo>
                  <a:pt x="972966" y="1039535"/>
                  <a:pt x="811885" y="1038339"/>
                  <a:pt x="647492" y="1063228"/>
                </a:cubicBezTo>
                <a:cubicBezTo>
                  <a:pt x="483099" y="1088117"/>
                  <a:pt x="231100" y="1064885"/>
                  <a:pt x="0" y="1063228"/>
                </a:cubicBezTo>
                <a:cubicBezTo>
                  <a:pt x="-3297" y="899525"/>
                  <a:pt x="11772" y="808192"/>
                  <a:pt x="0" y="563511"/>
                </a:cubicBezTo>
                <a:cubicBezTo>
                  <a:pt x="-11772" y="318830"/>
                  <a:pt x="-27275" y="247280"/>
                  <a:pt x="0" y="0"/>
                </a:cubicBezTo>
                <a:close/>
              </a:path>
            </a:pathLst>
          </a:custGeom>
          <a:noFill/>
          <a:ln w="25400" cap="rnd">
            <a:solidFill>
              <a:schemeClr val="accent1">
                <a:shade val="95000"/>
                <a:satMod val="105000"/>
              </a:schemeClr>
            </a:solidFill>
            <a:prstDash val="dash"/>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endParaRPr lang="en-US" sz="1400" dirty="0"/>
          </a:p>
          <a:p>
            <a:pPr algn="ctr"/>
            <a:endParaRPr lang="en-US" sz="1400" dirty="0"/>
          </a:p>
          <a:p>
            <a:pPr algn="ctr"/>
            <a:r>
              <a:rPr lang="en-US" sz="1400" dirty="0"/>
              <a:t>Self Test Case Function</a:t>
            </a:r>
          </a:p>
          <a:p>
            <a:pPr algn="ctr"/>
            <a:endParaRPr lang="en-US" sz="1400" dirty="0"/>
          </a:p>
        </p:txBody>
      </p:sp>
      <p:cxnSp>
        <p:nvCxnSpPr>
          <p:cNvPr id="58" name="Straight Arrow Connector 57">
            <a:extLst>
              <a:ext uri="{FF2B5EF4-FFF2-40B4-BE49-F238E27FC236}">
                <a16:creationId xmlns:a16="http://schemas.microsoft.com/office/drawing/2014/main" id="{F4996BB4-C406-6233-9210-13212DDE6AEA}"/>
              </a:ext>
            </a:extLst>
          </p:cNvPr>
          <p:cNvCxnSpPr>
            <a:cxnSpLocks/>
          </p:cNvCxnSpPr>
          <p:nvPr/>
        </p:nvCxnSpPr>
        <p:spPr>
          <a:xfrm>
            <a:off x="7320563" y="5267194"/>
            <a:ext cx="79312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B19D107B-60BA-B99A-BD0C-87EA13FDE132}"/>
              </a:ext>
            </a:extLst>
          </p:cNvPr>
          <p:cNvSpPr txBox="1"/>
          <p:nvPr/>
        </p:nvSpPr>
        <p:spPr>
          <a:xfrm>
            <a:off x="2897744" y="5810628"/>
            <a:ext cx="1506829" cy="307777"/>
          </a:xfrm>
          <a:custGeom>
            <a:avLst/>
            <a:gdLst>
              <a:gd name="connsiteX0" fmla="*/ 0 w 1506829"/>
              <a:gd name="connsiteY0" fmla="*/ 0 h 307777"/>
              <a:gd name="connsiteX1" fmla="*/ 487208 w 1506829"/>
              <a:gd name="connsiteY1" fmla="*/ 0 h 307777"/>
              <a:gd name="connsiteX2" fmla="*/ 944280 w 1506829"/>
              <a:gd name="connsiteY2" fmla="*/ 0 h 307777"/>
              <a:gd name="connsiteX3" fmla="*/ 1506829 w 1506829"/>
              <a:gd name="connsiteY3" fmla="*/ 0 h 307777"/>
              <a:gd name="connsiteX4" fmla="*/ 1506829 w 1506829"/>
              <a:gd name="connsiteY4" fmla="*/ 307777 h 307777"/>
              <a:gd name="connsiteX5" fmla="*/ 1034689 w 1506829"/>
              <a:gd name="connsiteY5" fmla="*/ 307777 h 307777"/>
              <a:gd name="connsiteX6" fmla="*/ 502276 w 1506829"/>
              <a:gd name="connsiteY6" fmla="*/ 307777 h 307777"/>
              <a:gd name="connsiteX7" fmla="*/ 0 w 1506829"/>
              <a:gd name="connsiteY7" fmla="*/ 307777 h 307777"/>
              <a:gd name="connsiteX8" fmla="*/ 0 w 1506829"/>
              <a:gd name="connsiteY8" fmla="*/ 0 h 307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6829" h="307777" extrusionOk="0">
                <a:moveTo>
                  <a:pt x="0" y="0"/>
                </a:moveTo>
                <a:cubicBezTo>
                  <a:pt x="195304" y="22384"/>
                  <a:pt x="268451" y="18717"/>
                  <a:pt x="487208" y="0"/>
                </a:cubicBezTo>
                <a:cubicBezTo>
                  <a:pt x="705965" y="-18717"/>
                  <a:pt x="726435" y="-21581"/>
                  <a:pt x="944280" y="0"/>
                </a:cubicBezTo>
                <a:cubicBezTo>
                  <a:pt x="1162125" y="21581"/>
                  <a:pt x="1236055" y="5333"/>
                  <a:pt x="1506829" y="0"/>
                </a:cubicBezTo>
                <a:cubicBezTo>
                  <a:pt x="1512267" y="133970"/>
                  <a:pt x="1502672" y="197125"/>
                  <a:pt x="1506829" y="307777"/>
                </a:cubicBezTo>
                <a:cubicBezTo>
                  <a:pt x="1392040" y="325832"/>
                  <a:pt x="1193092" y="299697"/>
                  <a:pt x="1034689" y="307777"/>
                </a:cubicBezTo>
                <a:cubicBezTo>
                  <a:pt x="876286" y="315857"/>
                  <a:pt x="716986" y="285801"/>
                  <a:pt x="502276" y="307777"/>
                </a:cubicBezTo>
                <a:cubicBezTo>
                  <a:pt x="287566" y="329753"/>
                  <a:pt x="191806" y="284349"/>
                  <a:pt x="0" y="307777"/>
                </a:cubicBezTo>
                <a:cubicBezTo>
                  <a:pt x="-6096" y="178844"/>
                  <a:pt x="1978" y="79401"/>
                  <a:pt x="0" y="0"/>
                </a:cubicBezTo>
                <a:close/>
              </a:path>
            </a:pathLst>
          </a:custGeom>
          <a:noFill/>
          <a:ln w="31750">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1400" dirty="0"/>
              <a:t>End</a:t>
            </a:r>
            <a:endParaRPr lang="en-DE" sz="1400" dirty="0"/>
          </a:p>
        </p:txBody>
      </p:sp>
      <p:cxnSp>
        <p:nvCxnSpPr>
          <p:cNvPr id="60" name="Straight Arrow Connector 59">
            <a:extLst>
              <a:ext uri="{FF2B5EF4-FFF2-40B4-BE49-F238E27FC236}">
                <a16:creationId xmlns:a16="http://schemas.microsoft.com/office/drawing/2014/main" id="{452525CB-FBDB-EDD1-F3EE-039F22E13388}"/>
              </a:ext>
            </a:extLst>
          </p:cNvPr>
          <p:cNvCxnSpPr>
            <a:cxnSpLocks/>
          </p:cNvCxnSpPr>
          <p:nvPr/>
        </p:nvCxnSpPr>
        <p:spPr>
          <a:xfrm>
            <a:off x="3625401" y="5565201"/>
            <a:ext cx="0" cy="25555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803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50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5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par>
                                <p:cTn id="48" presetID="10" presetClass="entr" presetSubtype="0"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10" presetClass="entr" presetSubtype="0"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par>
                                <p:cTn id="70" presetID="10" presetClass="entr" presetSubtype="0" fill="hold"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childTnLst>
                                </p:cTn>
                              </p:par>
                              <p:par>
                                <p:cTn id="73" presetID="10" presetClass="entr" presetSubtype="0" fill="hold"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500"/>
                                        <p:tgtEl>
                                          <p:spTgt spid="46"/>
                                        </p:tgtEl>
                                      </p:cBhvr>
                                    </p:animEffect>
                                  </p:childTnLst>
                                </p:cTn>
                              </p:par>
                              <p:par>
                                <p:cTn id="81" presetID="10" presetClass="entr" presetSubtype="0" fill="hold" nodeType="with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500"/>
                                        <p:tgtEl>
                                          <p:spTgt spid="48"/>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fade">
                                      <p:cBhvr>
                                        <p:cTn id="88" dur="500"/>
                                        <p:tgtEl>
                                          <p:spTgt spid="4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500"/>
                                        <p:tgtEl>
                                          <p:spTgt spid="56"/>
                                        </p:tgtEl>
                                      </p:cBhvr>
                                    </p:animEffect>
                                  </p:childTnLst>
                                </p:cTn>
                              </p:par>
                              <p:par>
                                <p:cTn id="92" presetID="10" presetClass="entr" presetSubtype="0" fill="hold" nodeType="withEffect">
                                  <p:stCondLst>
                                    <p:cond delay="0"/>
                                  </p:stCondLst>
                                  <p:childTnLst>
                                    <p:set>
                                      <p:cBhvr>
                                        <p:cTn id="93" dur="1" fill="hold">
                                          <p:stCondLst>
                                            <p:cond delay="0"/>
                                          </p:stCondLst>
                                        </p:cTn>
                                        <p:tgtEl>
                                          <p:spTgt spid="58"/>
                                        </p:tgtEl>
                                        <p:attrNameLst>
                                          <p:attrName>style.visibility</p:attrName>
                                        </p:attrNameLst>
                                      </p:cBhvr>
                                      <p:to>
                                        <p:strVal val="visible"/>
                                      </p:to>
                                    </p:set>
                                    <p:animEffect transition="in" filter="fade">
                                      <p:cBhvr>
                                        <p:cTn id="94" dur="500"/>
                                        <p:tgtEl>
                                          <p:spTgt spid="58"/>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59"/>
                                        </p:tgtEl>
                                        <p:attrNameLst>
                                          <p:attrName>style.visibility</p:attrName>
                                        </p:attrNameLst>
                                      </p:cBhvr>
                                      <p:to>
                                        <p:strVal val="visible"/>
                                      </p:to>
                                    </p:set>
                                    <p:animEffect transition="in" filter="fade">
                                      <p:cBhvr>
                                        <p:cTn id="99" dur="500"/>
                                        <p:tgtEl>
                                          <p:spTgt spid="59"/>
                                        </p:tgtEl>
                                      </p:cBhvr>
                                    </p:animEffect>
                                  </p:childTnLst>
                                </p:cTn>
                              </p:par>
                              <p:par>
                                <p:cTn id="100" presetID="10" presetClass="entr" presetSubtype="0" fill="hold" nodeType="withEffect">
                                  <p:stCondLst>
                                    <p:cond delay="0"/>
                                  </p:stCondLst>
                                  <p:childTnLst>
                                    <p:set>
                                      <p:cBhvr>
                                        <p:cTn id="101" dur="1" fill="hold">
                                          <p:stCondLst>
                                            <p:cond delay="0"/>
                                          </p:stCondLst>
                                        </p:cTn>
                                        <p:tgtEl>
                                          <p:spTgt spid="60"/>
                                        </p:tgtEl>
                                        <p:attrNameLst>
                                          <p:attrName>style.visibility</p:attrName>
                                        </p:attrNameLst>
                                      </p:cBhvr>
                                      <p:to>
                                        <p:strVal val="visible"/>
                                      </p:to>
                                    </p:set>
                                    <p:animEffect transition="in" filter="fade">
                                      <p:cBhvr>
                                        <p:cTn id="10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P spid="20" grpId="0" animBg="1"/>
      <p:bldP spid="23" grpId="0" animBg="1"/>
      <p:bldP spid="24" grpId="0" animBg="1"/>
      <p:bldP spid="27" grpId="0" animBg="1"/>
      <p:bldP spid="32" grpId="0" animBg="1"/>
      <p:bldP spid="36" grpId="0" animBg="1"/>
      <p:bldP spid="46" grpId="0" animBg="1"/>
      <p:bldP spid="56" grpId="0" animBg="1"/>
      <p:bldP spid="59" grpId="0" animBg="1"/>
    </p:bld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3E4BF2A-0A19-EF07-5114-724D01DC06D9}"/>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080E5B95-7EE0-AB36-A94B-A9454D56BA04}"/>
              </a:ext>
            </a:extLst>
          </p:cNvPr>
          <p:cNvSpPr>
            <a:spLocks noGrp="1"/>
          </p:cNvSpPr>
          <p:nvPr>
            <p:ph type="title"/>
          </p:nvPr>
        </p:nvSpPr>
        <p:spPr/>
        <p:txBody>
          <a:bodyPr>
            <a:normAutofit/>
          </a:bodyPr>
          <a:lstStyle/>
          <a:p>
            <a:r>
              <a:rPr lang="en-US" sz="4400" dirty="0"/>
              <a:t>Moxa x86 Linux SDK Wizard</a:t>
            </a:r>
            <a:endParaRPr lang="en-US" altLang="zh-TW" sz="3600" dirty="0"/>
          </a:p>
        </p:txBody>
      </p:sp>
      <p:sp>
        <p:nvSpPr>
          <p:cNvPr id="5" name="內容版面配置區 4">
            <a:extLst>
              <a:ext uri="{FF2B5EF4-FFF2-40B4-BE49-F238E27FC236}">
                <a16:creationId xmlns:a16="http://schemas.microsoft.com/office/drawing/2014/main" id="{EEFC3968-63F5-E580-CF3C-D228AEEE89BE}"/>
              </a:ext>
            </a:extLst>
          </p:cNvPr>
          <p:cNvSpPr>
            <a:spLocks noGrp="1"/>
          </p:cNvSpPr>
          <p:nvPr>
            <p:ph idx="1"/>
          </p:nvPr>
        </p:nvSpPr>
        <p:spPr/>
        <p:txBody>
          <a:bodyPr/>
          <a:lstStyle/>
          <a:p>
            <a:endParaRPr lang="en-US" altLang="zh-TW" dirty="0"/>
          </a:p>
          <a:p>
            <a:endParaRPr lang="zh-TW" altLang="en-US" dirty="0"/>
          </a:p>
        </p:txBody>
      </p:sp>
      <p:pic>
        <p:nvPicPr>
          <p:cNvPr id="2" name="圖片 4" title="Moxa x86 Linux SDK Software Flow Diagram">
            <a:extLst>
              <a:ext uri="{FF2B5EF4-FFF2-40B4-BE49-F238E27FC236}">
                <a16:creationId xmlns:a16="http://schemas.microsoft.com/office/drawing/2014/main" id="{5AF94903-5460-538A-6593-7C49897896CD}"/>
              </a:ext>
            </a:extLst>
          </p:cNvPr>
          <p:cNvPicPr>
            <a:picLocks noChangeAspect="1"/>
          </p:cNvPicPr>
          <p:nvPr/>
        </p:nvPicPr>
        <p:blipFill>
          <a:blip r:embed="rId3"/>
          <a:stretch>
            <a:fillRect/>
          </a:stretch>
        </p:blipFill>
        <p:spPr>
          <a:xfrm>
            <a:off x="1710797" y="1103846"/>
            <a:ext cx="8100730" cy="5022318"/>
          </a:xfrm>
          <a:prstGeom prst="rect">
            <a:avLst/>
          </a:prstGeom>
        </p:spPr>
      </p:pic>
      <p:sp>
        <p:nvSpPr>
          <p:cNvPr id="6" name="Rectangle 5">
            <a:extLst>
              <a:ext uri="{FF2B5EF4-FFF2-40B4-BE49-F238E27FC236}">
                <a16:creationId xmlns:a16="http://schemas.microsoft.com/office/drawing/2014/main" id="{272CA40B-E625-E261-0B58-8265B84175CB}"/>
              </a:ext>
            </a:extLst>
          </p:cNvPr>
          <p:cNvSpPr/>
          <p:nvPr/>
        </p:nvSpPr>
        <p:spPr>
          <a:xfrm>
            <a:off x="1537455" y="2026866"/>
            <a:ext cx="1456359" cy="809291"/>
          </a:xfrm>
          <a:custGeom>
            <a:avLst/>
            <a:gdLst>
              <a:gd name="connsiteX0" fmla="*/ 0 w 1456359"/>
              <a:gd name="connsiteY0" fmla="*/ 0 h 809291"/>
              <a:gd name="connsiteX1" fmla="*/ 485453 w 1456359"/>
              <a:gd name="connsiteY1" fmla="*/ 0 h 809291"/>
              <a:gd name="connsiteX2" fmla="*/ 970906 w 1456359"/>
              <a:gd name="connsiteY2" fmla="*/ 0 h 809291"/>
              <a:gd name="connsiteX3" fmla="*/ 1456359 w 1456359"/>
              <a:gd name="connsiteY3" fmla="*/ 0 h 809291"/>
              <a:gd name="connsiteX4" fmla="*/ 1456359 w 1456359"/>
              <a:gd name="connsiteY4" fmla="*/ 380367 h 809291"/>
              <a:gd name="connsiteX5" fmla="*/ 1456359 w 1456359"/>
              <a:gd name="connsiteY5" fmla="*/ 809291 h 809291"/>
              <a:gd name="connsiteX6" fmla="*/ 1000033 w 1456359"/>
              <a:gd name="connsiteY6" fmla="*/ 809291 h 809291"/>
              <a:gd name="connsiteX7" fmla="*/ 529144 w 1456359"/>
              <a:gd name="connsiteY7" fmla="*/ 809291 h 809291"/>
              <a:gd name="connsiteX8" fmla="*/ 0 w 1456359"/>
              <a:gd name="connsiteY8" fmla="*/ 809291 h 809291"/>
              <a:gd name="connsiteX9" fmla="*/ 0 w 1456359"/>
              <a:gd name="connsiteY9" fmla="*/ 412738 h 809291"/>
              <a:gd name="connsiteX10" fmla="*/ 0 w 1456359"/>
              <a:gd name="connsiteY10" fmla="*/ 0 h 809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56359" h="809291" extrusionOk="0">
                <a:moveTo>
                  <a:pt x="0" y="0"/>
                </a:moveTo>
                <a:cubicBezTo>
                  <a:pt x="206345" y="6867"/>
                  <a:pt x="295535" y="-14427"/>
                  <a:pt x="485453" y="0"/>
                </a:cubicBezTo>
                <a:cubicBezTo>
                  <a:pt x="675371" y="14427"/>
                  <a:pt x="798780" y="22487"/>
                  <a:pt x="970906" y="0"/>
                </a:cubicBezTo>
                <a:cubicBezTo>
                  <a:pt x="1143032" y="-22487"/>
                  <a:pt x="1229750" y="-20530"/>
                  <a:pt x="1456359" y="0"/>
                </a:cubicBezTo>
                <a:cubicBezTo>
                  <a:pt x="1448102" y="120366"/>
                  <a:pt x="1474595" y="206955"/>
                  <a:pt x="1456359" y="380367"/>
                </a:cubicBezTo>
                <a:cubicBezTo>
                  <a:pt x="1438123" y="553779"/>
                  <a:pt x="1465054" y="642438"/>
                  <a:pt x="1456359" y="809291"/>
                </a:cubicBezTo>
                <a:cubicBezTo>
                  <a:pt x="1295440" y="821308"/>
                  <a:pt x="1170515" y="821730"/>
                  <a:pt x="1000033" y="809291"/>
                </a:cubicBezTo>
                <a:cubicBezTo>
                  <a:pt x="829551" y="796852"/>
                  <a:pt x="746375" y="809693"/>
                  <a:pt x="529144" y="809291"/>
                </a:cubicBezTo>
                <a:cubicBezTo>
                  <a:pt x="311913" y="808889"/>
                  <a:pt x="241894" y="813709"/>
                  <a:pt x="0" y="809291"/>
                </a:cubicBezTo>
                <a:cubicBezTo>
                  <a:pt x="13816" y="699867"/>
                  <a:pt x="12625" y="511909"/>
                  <a:pt x="0" y="412738"/>
                </a:cubicBezTo>
                <a:cubicBezTo>
                  <a:pt x="-12625" y="313567"/>
                  <a:pt x="19699" y="120590"/>
                  <a:pt x="0" y="0"/>
                </a:cubicBezTo>
                <a:close/>
              </a:path>
            </a:pathLst>
          </a:custGeom>
          <a:noFill/>
          <a:ln>
            <a:solidFill>
              <a:schemeClr val="tx2"/>
            </a:solidFill>
            <a:extLst>
              <a:ext uri="{C807C97D-BFC1-408E-A445-0C87EB9F89A2}">
                <ask:lineSketchStyleProps xmlns:ask="http://schemas.microsoft.com/office/drawing/2018/sketchyshapes" sd="3978248048">
                  <a:prstGeom prst="rect">
                    <a:avLst/>
                  </a:prstGeom>
                  <ask:type>
                    <ask:lineSketchFreehand/>
                  </ask:type>
                </ask:lineSketchStyleProps>
              </a:ext>
            </a:extLst>
          </a:ln>
        </p:spPr>
        <p:style>
          <a:lnRef idx="3">
            <a:schemeClr val="lt1"/>
          </a:lnRef>
          <a:fillRef idx="1">
            <a:schemeClr val="accent6"/>
          </a:fillRef>
          <a:effectRef idx="1">
            <a:schemeClr val="accent6"/>
          </a:effectRef>
          <a:fontRef idx="minor">
            <a:schemeClr val="lt1"/>
          </a:fontRef>
        </p:style>
        <p:txBody>
          <a:bodyPr rtlCol="0" anchor="ctr"/>
          <a:lstStyle/>
          <a:p>
            <a:pPr algn="ctr"/>
            <a:endParaRPr lang="en-DE" dirty="0"/>
          </a:p>
        </p:txBody>
      </p:sp>
      <p:sp>
        <p:nvSpPr>
          <p:cNvPr id="7" name="Rectangle 6">
            <a:extLst>
              <a:ext uri="{FF2B5EF4-FFF2-40B4-BE49-F238E27FC236}">
                <a16:creationId xmlns:a16="http://schemas.microsoft.com/office/drawing/2014/main" id="{2E9E3B89-D8CB-EC33-2A27-DDC315C51E4C}"/>
              </a:ext>
            </a:extLst>
          </p:cNvPr>
          <p:cNvSpPr/>
          <p:nvPr/>
        </p:nvSpPr>
        <p:spPr>
          <a:xfrm>
            <a:off x="3167156" y="2524259"/>
            <a:ext cx="1907120" cy="412124"/>
          </a:xfrm>
          <a:custGeom>
            <a:avLst/>
            <a:gdLst>
              <a:gd name="connsiteX0" fmla="*/ 0 w 1907120"/>
              <a:gd name="connsiteY0" fmla="*/ 0 h 412124"/>
              <a:gd name="connsiteX1" fmla="*/ 673849 w 1907120"/>
              <a:gd name="connsiteY1" fmla="*/ 0 h 412124"/>
              <a:gd name="connsiteX2" fmla="*/ 1309556 w 1907120"/>
              <a:gd name="connsiteY2" fmla="*/ 0 h 412124"/>
              <a:gd name="connsiteX3" fmla="*/ 1907120 w 1907120"/>
              <a:gd name="connsiteY3" fmla="*/ 0 h 412124"/>
              <a:gd name="connsiteX4" fmla="*/ 1907120 w 1907120"/>
              <a:gd name="connsiteY4" fmla="*/ 412124 h 412124"/>
              <a:gd name="connsiteX5" fmla="*/ 1271413 w 1907120"/>
              <a:gd name="connsiteY5" fmla="*/ 412124 h 412124"/>
              <a:gd name="connsiteX6" fmla="*/ 673849 w 1907120"/>
              <a:gd name="connsiteY6" fmla="*/ 412124 h 412124"/>
              <a:gd name="connsiteX7" fmla="*/ 0 w 1907120"/>
              <a:gd name="connsiteY7" fmla="*/ 412124 h 412124"/>
              <a:gd name="connsiteX8" fmla="*/ 0 w 1907120"/>
              <a:gd name="connsiteY8" fmla="*/ 0 h 41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7120" h="412124" extrusionOk="0">
                <a:moveTo>
                  <a:pt x="0" y="0"/>
                </a:moveTo>
                <a:cubicBezTo>
                  <a:pt x="304933" y="27757"/>
                  <a:pt x="390941" y="17140"/>
                  <a:pt x="673849" y="0"/>
                </a:cubicBezTo>
                <a:cubicBezTo>
                  <a:pt x="956757" y="-17140"/>
                  <a:pt x="1087503" y="8811"/>
                  <a:pt x="1309556" y="0"/>
                </a:cubicBezTo>
                <a:cubicBezTo>
                  <a:pt x="1531609" y="-8811"/>
                  <a:pt x="1686481" y="-24058"/>
                  <a:pt x="1907120" y="0"/>
                </a:cubicBezTo>
                <a:cubicBezTo>
                  <a:pt x="1908597" y="161586"/>
                  <a:pt x="1904539" y="231304"/>
                  <a:pt x="1907120" y="412124"/>
                </a:cubicBezTo>
                <a:cubicBezTo>
                  <a:pt x="1630648" y="413924"/>
                  <a:pt x="1567648" y="421198"/>
                  <a:pt x="1271413" y="412124"/>
                </a:cubicBezTo>
                <a:cubicBezTo>
                  <a:pt x="975178" y="403050"/>
                  <a:pt x="968900" y="420188"/>
                  <a:pt x="673849" y="412124"/>
                </a:cubicBezTo>
                <a:cubicBezTo>
                  <a:pt x="378798" y="404060"/>
                  <a:pt x="163852" y="440365"/>
                  <a:pt x="0" y="412124"/>
                </a:cubicBezTo>
                <a:cubicBezTo>
                  <a:pt x="-1755" y="206744"/>
                  <a:pt x="1179" y="166542"/>
                  <a:pt x="0" y="0"/>
                </a:cubicBezTo>
                <a:close/>
              </a:path>
            </a:pathLst>
          </a:custGeom>
          <a:noFill/>
          <a:ln>
            <a:solidFill>
              <a:schemeClr val="tx2"/>
            </a:solidFill>
            <a:extLst>
              <a:ext uri="{C807C97D-BFC1-408E-A445-0C87EB9F89A2}">
                <ask:lineSketchStyleProps xmlns:ask="http://schemas.microsoft.com/office/drawing/2018/sketchyshapes" sd="981765707">
                  <a:prstGeom prst="rect">
                    <a:avLst/>
                  </a:prstGeom>
                  <ask:type>
                    <ask:lineSketchFreehand/>
                  </ask:type>
                </ask:lineSketchStyleProps>
              </a:ext>
            </a:extLst>
          </a:ln>
        </p:spPr>
        <p:style>
          <a:lnRef idx="3">
            <a:schemeClr val="lt1"/>
          </a:lnRef>
          <a:fillRef idx="1">
            <a:schemeClr val="accent6"/>
          </a:fillRef>
          <a:effectRef idx="1">
            <a:schemeClr val="accent6"/>
          </a:effectRef>
          <a:fontRef idx="minor">
            <a:schemeClr val="lt1"/>
          </a:fontRef>
        </p:style>
        <p:txBody>
          <a:bodyPr rtlCol="0" anchor="ctr"/>
          <a:lstStyle/>
          <a:p>
            <a:pPr algn="ctr"/>
            <a:endParaRPr lang="en-DE" dirty="0"/>
          </a:p>
        </p:txBody>
      </p:sp>
      <p:sp>
        <p:nvSpPr>
          <p:cNvPr id="8" name="Rectangle 7">
            <a:extLst>
              <a:ext uri="{FF2B5EF4-FFF2-40B4-BE49-F238E27FC236}">
                <a16:creationId xmlns:a16="http://schemas.microsoft.com/office/drawing/2014/main" id="{E0F351BB-421E-2F13-6C58-65696329338F}"/>
              </a:ext>
            </a:extLst>
          </p:cNvPr>
          <p:cNvSpPr/>
          <p:nvPr/>
        </p:nvSpPr>
        <p:spPr>
          <a:xfrm>
            <a:off x="3167156" y="3108326"/>
            <a:ext cx="1907120" cy="412124"/>
          </a:xfrm>
          <a:custGeom>
            <a:avLst/>
            <a:gdLst>
              <a:gd name="connsiteX0" fmla="*/ 0 w 1907120"/>
              <a:gd name="connsiteY0" fmla="*/ 0 h 412124"/>
              <a:gd name="connsiteX1" fmla="*/ 616635 w 1907120"/>
              <a:gd name="connsiteY1" fmla="*/ 0 h 412124"/>
              <a:gd name="connsiteX2" fmla="*/ 1195129 w 1907120"/>
              <a:gd name="connsiteY2" fmla="*/ 0 h 412124"/>
              <a:gd name="connsiteX3" fmla="*/ 1907120 w 1907120"/>
              <a:gd name="connsiteY3" fmla="*/ 0 h 412124"/>
              <a:gd name="connsiteX4" fmla="*/ 1907120 w 1907120"/>
              <a:gd name="connsiteY4" fmla="*/ 412124 h 412124"/>
              <a:gd name="connsiteX5" fmla="*/ 1309556 w 1907120"/>
              <a:gd name="connsiteY5" fmla="*/ 412124 h 412124"/>
              <a:gd name="connsiteX6" fmla="*/ 635707 w 1907120"/>
              <a:gd name="connsiteY6" fmla="*/ 412124 h 412124"/>
              <a:gd name="connsiteX7" fmla="*/ 0 w 1907120"/>
              <a:gd name="connsiteY7" fmla="*/ 412124 h 412124"/>
              <a:gd name="connsiteX8" fmla="*/ 0 w 1907120"/>
              <a:gd name="connsiteY8" fmla="*/ 0 h 41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7120" h="412124" extrusionOk="0">
                <a:moveTo>
                  <a:pt x="0" y="0"/>
                </a:moveTo>
                <a:cubicBezTo>
                  <a:pt x="289296" y="24298"/>
                  <a:pt x="348688" y="19627"/>
                  <a:pt x="616635" y="0"/>
                </a:cubicBezTo>
                <a:cubicBezTo>
                  <a:pt x="884583" y="-19627"/>
                  <a:pt x="1001529" y="-28485"/>
                  <a:pt x="1195129" y="0"/>
                </a:cubicBezTo>
                <a:cubicBezTo>
                  <a:pt x="1388729" y="28485"/>
                  <a:pt x="1621107" y="9335"/>
                  <a:pt x="1907120" y="0"/>
                </a:cubicBezTo>
                <a:cubicBezTo>
                  <a:pt x="1911925" y="202286"/>
                  <a:pt x="1917115" y="311770"/>
                  <a:pt x="1907120" y="412124"/>
                </a:cubicBezTo>
                <a:cubicBezTo>
                  <a:pt x="1762954" y="405256"/>
                  <a:pt x="1535513" y="429136"/>
                  <a:pt x="1309556" y="412124"/>
                </a:cubicBezTo>
                <a:cubicBezTo>
                  <a:pt x="1083599" y="395112"/>
                  <a:pt x="933943" y="440229"/>
                  <a:pt x="635707" y="412124"/>
                </a:cubicBezTo>
                <a:cubicBezTo>
                  <a:pt x="337471" y="384019"/>
                  <a:pt x="228677" y="422251"/>
                  <a:pt x="0" y="412124"/>
                </a:cubicBezTo>
                <a:cubicBezTo>
                  <a:pt x="-20516" y="318260"/>
                  <a:pt x="14612" y="178629"/>
                  <a:pt x="0" y="0"/>
                </a:cubicBezTo>
                <a:close/>
              </a:path>
            </a:pathLst>
          </a:custGeom>
          <a:noFill/>
          <a:ln>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3">
            <a:schemeClr val="lt1"/>
          </a:lnRef>
          <a:fillRef idx="1">
            <a:schemeClr val="accent6"/>
          </a:fillRef>
          <a:effectRef idx="1">
            <a:schemeClr val="accent6"/>
          </a:effectRef>
          <a:fontRef idx="minor">
            <a:schemeClr val="lt1"/>
          </a:fontRef>
        </p:style>
        <p:txBody>
          <a:bodyPr rtlCol="0" anchor="ctr"/>
          <a:lstStyle/>
          <a:p>
            <a:pPr algn="ctr"/>
            <a:endParaRPr lang="en-DE" dirty="0"/>
          </a:p>
        </p:txBody>
      </p:sp>
      <p:sp>
        <p:nvSpPr>
          <p:cNvPr id="9" name="Rectangle 8">
            <a:extLst>
              <a:ext uri="{FF2B5EF4-FFF2-40B4-BE49-F238E27FC236}">
                <a16:creationId xmlns:a16="http://schemas.microsoft.com/office/drawing/2014/main" id="{F70DBB91-85CF-9978-7ED4-9E49B6498946}"/>
              </a:ext>
            </a:extLst>
          </p:cNvPr>
          <p:cNvSpPr/>
          <p:nvPr/>
        </p:nvSpPr>
        <p:spPr>
          <a:xfrm>
            <a:off x="3167156" y="3655846"/>
            <a:ext cx="1907120" cy="529787"/>
          </a:xfrm>
          <a:custGeom>
            <a:avLst/>
            <a:gdLst>
              <a:gd name="connsiteX0" fmla="*/ 0 w 1907120"/>
              <a:gd name="connsiteY0" fmla="*/ 0 h 529787"/>
              <a:gd name="connsiteX1" fmla="*/ 616635 w 1907120"/>
              <a:gd name="connsiteY1" fmla="*/ 0 h 529787"/>
              <a:gd name="connsiteX2" fmla="*/ 1195129 w 1907120"/>
              <a:gd name="connsiteY2" fmla="*/ 0 h 529787"/>
              <a:gd name="connsiteX3" fmla="*/ 1907120 w 1907120"/>
              <a:gd name="connsiteY3" fmla="*/ 0 h 529787"/>
              <a:gd name="connsiteX4" fmla="*/ 1907120 w 1907120"/>
              <a:gd name="connsiteY4" fmla="*/ 529787 h 529787"/>
              <a:gd name="connsiteX5" fmla="*/ 1309556 w 1907120"/>
              <a:gd name="connsiteY5" fmla="*/ 529787 h 529787"/>
              <a:gd name="connsiteX6" fmla="*/ 635707 w 1907120"/>
              <a:gd name="connsiteY6" fmla="*/ 529787 h 529787"/>
              <a:gd name="connsiteX7" fmla="*/ 0 w 1907120"/>
              <a:gd name="connsiteY7" fmla="*/ 529787 h 529787"/>
              <a:gd name="connsiteX8" fmla="*/ 0 w 1907120"/>
              <a:gd name="connsiteY8" fmla="*/ 0 h 52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7120" h="529787" extrusionOk="0">
                <a:moveTo>
                  <a:pt x="0" y="0"/>
                </a:moveTo>
                <a:cubicBezTo>
                  <a:pt x="289296" y="24298"/>
                  <a:pt x="348688" y="19627"/>
                  <a:pt x="616635" y="0"/>
                </a:cubicBezTo>
                <a:cubicBezTo>
                  <a:pt x="884583" y="-19627"/>
                  <a:pt x="1001529" y="-28485"/>
                  <a:pt x="1195129" y="0"/>
                </a:cubicBezTo>
                <a:cubicBezTo>
                  <a:pt x="1388729" y="28485"/>
                  <a:pt x="1621107" y="9335"/>
                  <a:pt x="1907120" y="0"/>
                </a:cubicBezTo>
                <a:cubicBezTo>
                  <a:pt x="1892515" y="110134"/>
                  <a:pt x="1932447" y="402149"/>
                  <a:pt x="1907120" y="529787"/>
                </a:cubicBezTo>
                <a:cubicBezTo>
                  <a:pt x="1762954" y="522919"/>
                  <a:pt x="1535513" y="546799"/>
                  <a:pt x="1309556" y="529787"/>
                </a:cubicBezTo>
                <a:cubicBezTo>
                  <a:pt x="1083599" y="512775"/>
                  <a:pt x="933943" y="557892"/>
                  <a:pt x="635707" y="529787"/>
                </a:cubicBezTo>
                <a:cubicBezTo>
                  <a:pt x="337471" y="501682"/>
                  <a:pt x="228677" y="539914"/>
                  <a:pt x="0" y="529787"/>
                </a:cubicBezTo>
                <a:cubicBezTo>
                  <a:pt x="-16908" y="399795"/>
                  <a:pt x="11118" y="193598"/>
                  <a:pt x="0" y="0"/>
                </a:cubicBezTo>
                <a:close/>
              </a:path>
            </a:pathLst>
          </a:custGeom>
          <a:noFill/>
          <a:ln>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3">
            <a:schemeClr val="lt1"/>
          </a:lnRef>
          <a:fillRef idx="1">
            <a:schemeClr val="accent6"/>
          </a:fillRef>
          <a:effectRef idx="1">
            <a:schemeClr val="accent6"/>
          </a:effectRef>
          <a:fontRef idx="minor">
            <a:schemeClr val="lt1"/>
          </a:fontRef>
        </p:style>
        <p:txBody>
          <a:bodyPr rtlCol="0" anchor="ctr"/>
          <a:lstStyle/>
          <a:p>
            <a:pPr algn="ctr"/>
            <a:endParaRPr lang="en-DE" dirty="0"/>
          </a:p>
        </p:txBody>
      </p:sp>
      <p:sp>
        <p:nvSpPr>
          <p:cNvPr id="10" name="Rectangle 9">
            <a:extLst>
              <a:ext uri="{FF2B5EF4-FFF2-40B4-BE49-F238E27FC236}">
                <a16:creationId xmlns:a16="http://schemas.microsoft.com/office/drawing/2014/main" id="{6CAB316D-6D60-DB9A-C0D0-849A76DC0326}"/>
              </a:ext>
            </a:extLst>
          </p:cNvPr>
          <p:cNvSpPr/>
          <p:nvPr/>
        </p:nvSpPr>
        <p:spPr>
          <a:xfrm>
            <a:off x="3167156" y="4374802"/>
            <a:ext cx="1907120" cy="529787"/>
          </a:xfrm>
          <a:custGeom>
            <a:avLst/>
            <a:gdLst>
              <a:gd name="connsiteX0" fmla="*/ 0 w 1907120"/>
              <a:gd name="connsiteY0" fmla="*/ 0 h 529787"/>
              <a:gd name="connsiteX1" fmla="*/ 616635 w 1907120"/>
              <a:gd name="connsiteY1" fmla="*/ 0 h 529787"/>
              <a:gd name="connsiteX2" fmla="*/ 1195129 w 1907120"/>
              <a:gd name="connsiteY2" fmla="*/ 0 h 529787"/>
              <a:gd name="connsiteX3" fmla="*/ 1907120 w 1907120"/>
              <a:gd name="connsiteY3" fmla="*/ 0 h 529787"/>
              <a:gd name="connsiteX4" fmla="*/ 1907120 w 1907120"/>
              <a:gd name="connsiteY4" fmla="*/ 529787 h 529787"/>
              <a:gd name="connsiteX5" fmla="*/ 1309556 w 1907120"/>
              <a:gd name="connsiteY5" fmla="*/ 529787 h 529787"/>
              <a:gd name="connsiteX6" fmla="*/ 635707 w 1907120"/>
              <a:gd name="connsiteY6" fmla="*/ 529787 h 529787"/>
              <a:gd name="connsiteX7" fmla="*/ 0 w 1907120"/>
              <a:gd name="connsiteY7" fmla="*/ 529787 h 529787"/>
              <a:gd name="connsiteX8" fmla="*/ 0 w 1907120"/>
              <a:gd name="connsiteY8" fmla="*/ 0 h 52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7120" h="529787" extrusionOk="0">
                <a:moveTo>
                  <a:pt x="0" y="0"/>
                </a:moveTo>
                <a:cubicBezTo>
                  <a:pt x="289296" y="24298"/>
                  <a:pt x="348688" y="19627"/>
                  <a:pt x="616635" y="0"/>
                </a:cubicBezTo>
                <a:cubicBezTo>
                  <a:pt x="884583" y="-19627"/>
                  <a:pt x="1001529" y="-28485"/>
                  <a:pt x="1195129" y="0"/>
                </a:cubicBezTo>
                <a:cubicBezTo>
                  <a:pt x="1388729" y="28485"/>
                  <a:pt x="1621107" y="9335"/>
                  <a:pt x="1907120" y="0"/>
                </a:cubicBezTo>
                <a:cubicBezTo>
                  <a:pt x="1892515" y="110134"/>
                  <a:pt x="1932447" y="402149"/>
                  <a:pt x="1907120" y="529787"/>
                </a:cubicBezTo>
                <a:cubicBezTo>
                  <a:pt x="1762954" y="522919"/>
                  <a:pt x="1535513" y="546799"/>
                  <a:pt x="1309556" y="529787"/>
                </a:cubicBezTo>
                <a:cubicBezTo>
                  <a:pt x="1083599" y="512775"/>
                  <a:pt x="933943" y="557892"/>
                  <a:pt x="635707" y="529787"/>
                </a:cubicBezTo>
                <a:cubicBezTo>
                  <a:pt x="337471" y="501682"/>
                  <a:pt x="228677" y="539914"/>
                  <a:pt x="0" y="529787"/>
                </a:cubicBezTo>
                <a:cubicBezTo>
                  <a:pt x="-16908" y="399795"/>
                  <a:pt x="11118" y="193598"/>
                  <a:pt x="0" y="0"/>
                </a:cubicBezTo>
                <a:close/>
              </a:path>
            </a:pathLst>
          </a:custGeom>
          <a:noFill/>
          <a:ln>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3">
            <a:schemeClr val="lt1"/>
          </a:lnRef>
          <a:fillRef idx="1">
            <a:schemeClr val="accent6"/>
          </a:fillRef>
          <a:effectRef idx="1">
            <a:schemeClr val="accent6"/>
          </a:effectRef>
          <a:fontRef idx="minor">
            <a:schemeClr val="lt1"/>
          </a:fontRef>
        </p:style>
        <p:txBody>
          <a:bodyPr rtlCol="0" anchor="ctr"/>
          <a:lstStyle/>
          <a:p>
            <a:pPr algn="ctr"/>
            <a:endParaRPr lang="en-DE" dirty="0"/>
          </a:p>
        </p:txBody>
      </p:sp>
      <p:sp>
        <p:nvSpPr>
          <p:cNvPr id="11" name="Rectangle 10">
            <a:extLst>
              <a:ext uri="{FF2B5EF4-FFF2-40B4-BE49-F238E27FC236}">
                <a16:creationId xmlns:a16="http://schemas.microsoft.com/office/drawing/2014/main" id="{3D22FD63-D46D-1F24-5534-E35824F6DFE5}"/>
              </a:ext>
            </a:extLst>
          </p:cNvPr>
          <p:cNvSpPr/>
          <p:nvPr/>
        </p:nvSpPr>
        <p:spPr>
          <a:xfrm>
            <a:off x="3167156" y="5093758"/>
            <a:ext cx="1907120" cy="450870"/>
          </a:xfrm>
          <a:custGeom>
            <a:avLst/>
            <a:gdLst>
              <a:gd name="connsiteX0" fmla="*/ 0 w 1907120"/>
              <a:gd name="connsiteY0" fmla="*/ 0 h 450870"/>
              <a:gd name="connsiteX1" fmla="*/ 616635 w 1907120"/>
              <a:gd name="connsiteY1" fmla="*/ 0 h 450870"/>
              <a:gd name="connsiteX2" fmla="*/ 1195129 w 1907120"/>
              <a:gd name="connsiteY2" fmla="*/ 0 h 450870"/>
              <a:gd name="connsiteX3" fmla="*/ 1907120 w 1907120"/>
              <a:gd name="connsiteY3" fmla="*/ 0 h 450870"/>
              <a:gd name="connsiteX4" fmla="*/ 1907120 w 1907120"/>
              <a:gd name="connsiteY4" fmla="*/ 450870 h 450870"/>
              <a:gd name="connsiteX5" fmla="*/ 1309556 w 1907120"/>
              <a:gd name="connsiteY5" fmla="*/ 450870 h 450870"/>
              <a:gd name="connsiteX6" fmla="*/ 635707 w 1907120"/>
              <a:gd name="connsiteY6" fmla="*/ 450870 h 450870"/>
              <a:gd name="connsiteX7" fmla="*/ 0 w 1907120"/>
              <a:gd name="connsiteY7" fmla="*/ 450870 h 450870"/>
              <a:gd name="connsiteX8" fmla="*/ 0 w 1907120"/>
              <a:gd name="connsiteY8" fmla="*/ 0 h 45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7120" h="450870" extrusionOk="0">
                <a:moveTo>
                  <a:pt x="0" y="0"/>
                </a:moveTo>
                <a:cubicBezTo>
                  <a:pt x="289296" y="24298"/>
                  <a:pt x="348688" y="19627"/>
                  <a:pt x="616635" y="0"/>
                </a:cubicBezTo>
                <a:cubicBezTo>
                  <a:pt x="884583" y="-19627"/>
                  <a:pt x="1001529" y="-28485"/>
                  <a:pt x="1195129" y="0"/>
                </a:cubicBezTo>
                <a:cubicBezTo>
                  <a:pt x="1388729" y="28485"/>
                  <a:pt x="1621107" y="9335"/>
                  <a:pt x="1907120" y="0"/>
                </a:cubicBezTo>
                <a:cubicBezTo>
                  <a:pt x="1925470" y="102307"/>
                  <a:pt x="1907955" y="338007"/>
                  <a:pt x="1907120" y="450870"/>
                </a:cubicBezTo>
                <a:cubicBezTo>
                  <a:pt x="1762954" y="444002"/>
                  <a:pt x="1535513" y="467882"/>
                  <a:pt x="1309556" y="450870"/>
                </a:cubicBezTo>
                <a:cubicBezTo>
                  <a:pt x="1083599" y="433858"/>
                  <a:pt x="933943" y="478975"/>
                  <a:pt x="635707" y="450870"/>
                </a:cubicBezTo>
                <a:cubicBezTo>
                  <a:pt x="337471" y="422765"/>
                  <a:pt x="228677" y="460997"/>
                  <a:pt x="0" y="450870"/>
                </a:cubicBezTo>
                <a:cubicBezTo>
                  <a:pt x="19823" y="247015"/>
                  <a:pt x="18306" y="97257"/>
                  <a:pt x="0" y="0"/>
                </a:cubicBezTo>
                <a:close/>
              </a:path>
            </a:pathLst>
          </a:custGeom>
          <a:noFill/>
          <a:ln>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3">
            <a:schemeClr val="lt1"/>
          </a:lnRef>
          <a:fillRef idx="1">
            <a:schemeClr val="accent6"/>
          </a:fillRef>
          <a:effectRef idx="1">
            <a:schemeClr val="accent6"/>
          </a:effectRef>
          <a:fontRef idx="minor">
            <a:schemeClr val="lt1"/>
          </a:fontRef>
        </p:style>
        <p:txBody>
          <a:bodyPr rtlCol="0" anchor="ctr"/>
          <a:lstStyle/>
          <a:p>
            <a:pPr algn="ctr"/>
            <a:endParaRPr lang="en-DE" dirty="0"/>
          </a:p>
        </p:txBody>
      </p:sp>
      <p:sp>
        <p:nvSpPr>
          <p:cNvPr id="12" name="Rectangle 11">
            <a:extLst>
              <a:ext uri="{FF2B5EF4-FFF2-40B4-BE49-F238E27FC236}">
                <a16:creationId xmlns:a16="http://schemas.microsoft.com/office/drawing/2014/main" id="{5FBB46F8-AB3F-11B9-D62B-4B8ACB4A1731}"/>
              </a:ext>
            </a:extLst>
          </p:cNvPr>
          <p:cNvSpPr/>
          <p:nvPr/>
        </p:nvSpPr>
        <p:spPr>
          <a:xfrm>
            <a:off x="3683357" y="5675294"/>
            <a:ext cx="901521" cy="450870"/>
          </a:xfrm>
          <a:custGeom>
            <a:avLst/>
            <a:gdLst>
              <a:gd name="connsiteX0" fmla="*/ 0 w 901521"/>
              <a:gd name="connsiteY0" fmla="*/ 0 h 450870"/>
              <a:gd name="connsiteX1" fmla="*/ 441745 w 901521"/>
              <a:gd name="connsiteY1" fmla="*/ 0 h 450870"/>
              <a:gd name="connsiteX2" fmla="*/ 901521 w 901521"/>
              <a:gd name="connsiteY2" fmla="*/ 0 h 450870"/>
              <a:gd name="connsiteX3" fmla="*/ 901521 w 901521"/>
              <a:gd name="connsiteY3" fmla="*/ 450870 h 450870"/>
              <a:gd name="connsiteX4" fmla="*/ 450761 w 901521"/>
              <a:gd name="connsiteY4" fmla="*/ 450870 h 450870"/>
              <a:gd name="connsiteX5" fmla="*/ 0 w 901521"/>
              <a:gd name="connsiteY5" fmla="*/ 450870 h 450870"/>
              <a:gd name="connsiteX6" fmla="*/ 0 w 901521"/>
              <a:gd name="connsiteY6" fmla="*/ 0 h 45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521" h="450870" extrusionOk="0">
                <a:moveTo>
                  <a:pt x="0" y="0"/>
                </a:moveTo>
                <a:cubicBezTo>
                  <a:pt x="118827" y="17363"/>
                  <a:pt x="310215" y="-7320"/>
                  <a:pt x="441745" y="0"/>
                </a:cubicBezTo>
                <a:cubicBezTo>
                  <a:pt x="573275" y="7320"/>
                  <a:pt x="781347" y="-18125"/>
                  <a:pt x="901521" y="0"/>
                </a:cubicBezTo>
                <a:cubicBezTo>
                  <a:pt x="879483" y="180782"/>
                  <a:pt x="901318" y="247957"/>
                  <a:pt x="901521" y="450870"/>
                </a:cubicBezTo>
                <a:cubicBezTo>
                  <a:pt x="724451" y="472972"/>
                  <a:pt x="541861" y="461869"/>
                  <a:pt x="450761" y="450870"/>
                </a:cubicBezTo>
                <a:cubicBezTo>
                  <a:pt x="359661" y="439871"/>
                  <a:pt x="114076" y="445260"/>
                  <a:pt x="0" y="450870"/>
                </a:cubicBezTo>
                <a:cubicBezTo>
                  <a:pt x="15505" y="331897"/>
                  <a:pt x="13826" y="129814"/>
                  <a:pt x="0" y="0"/>
                </a:cubicBezTo>
                <a:close/>
              </a:path>
            </a:pathLst>
          </a:custGeom>
          <a:noFill/>
          <a:ln>
            <a:solidFill>
              <a:schemeClr val="tx2"/>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3">
            <a:schemeClr val="lt1"/>
          </a:lnRef>
          <a:fillRef idx="1">
            <a:schemeClr val="accent6"/>
          </a:fillRef>
          <a:effectRef idx="1">
            <a:schemeClr val="accent6"/>
          </a:effectRef>
          <a:fontRef idx="minor">
            <a:schemeClr val="lt1"/>
          </a:fontRef>
        </p:style>
        <p:txBody>
          <a:bodyPr rtlCol="0" anchor="ctr"/>
          <a:lstStyle/>
          <a:p>
            <a:pPr algn="ctr"/>
            <a:endParaRPr lang="en-DE" dirty="0"/>
          </a:p>
        </p:txBody>
      </p:sp>
      <p:cxnSp>
        <p:nvCxnSpPr>
          <p:cNvPr id="14" name="Straight Arrow Connector 13">
            <a:extLst>
              <a:ext uri="{FF2B5EF4-FFF2-40B4-BE49-F238E27FC236}">
                <a16:creationId xmlns:a16="http://schemas.microsoft.com/office/drawing/2014/main" id="{1CA58972-8D12-300C-BD9D-AF9548C6AEC1}"/>
              </a:ext>
            </a:extLst>
          </p:cNvPr>
          <p:cNvCxnSpPr>
            <a:stCxn id="7" idx="3"/>
          </p:cNvCxnSpPr>
          <p:nvPr/>
        </p:nvCxnSpPr>
        <p:spPr>
          <a:xfrm>
            <a:off x="5074276" y="2730321"/>
            <a:ext cx="811369" cy="2060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760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D263D-D2D6-836C-7828-95A16448C177}"/>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6DC69396-C369-4DAE-9DDC-D92AC2DCD5FB}"/>
              </a:ext>
            </a:extLst>
          </p:cNvPr>
          <p:cNvSpPr>
            <a:spLocks noGrp="1"/>
          </p:cNvSpPr>
          <p:nvPr>
            <p:ph type="title"/>
          </p:nvPr>
        </p:nvSpPr>
        <p:spPr/>
        <p:txBody>
          <a:bodyPr>
            <a:normAutofit/>
          </a:bodyPr>
          <a:lstStyle/>
          <a:p>
            <a:r>
              <a:rPr lang="en-US" sz="4400" dirty="0"/>
              <a:t>Moxa x86 Linux SDK Wizard</a:t>
            </a:r>
            <a:endParaRPr lang="en-US" altLang="zh-TW" sz="3600" dirty="0"/>
          </a:p>
        </p:txBody>
      </p:sp>
      <p:sp>
        <p:nvSpPr>
          <p:cNvPr id="5" name="內容版面配置區 4">
            <a:extLst>
              <a:ext uri="{FF2B5EF4-FFF2-40B4-BE49-F238E27FC236}">
                <a16:creationId xmlns:a16="http://schemas.microsoft.com/office/drawing/2014/main" id="{0F7D6BAE-0A2A-EBE2-DCF0-FC3ADF193CB7}"/>
              </a:ext>
            </a:extLst>
          </p:cNvPr>
          <p:cNvSpPr>
            <a:spLocks noGrp="1"/>
          </p:cNvSpPr>
          <p:nvPr>
            <p:ph idx="1"/>
          </p:nvPr>
        </p:nvSpPr>
        <p:spPr/>
        <p:txBody>
          <a:bodyPr/>
          <a:lstStyle/>
          <a:p>
            <a:endParaRPr lang="en-US" altLang="zh-TW" dirty="0"/>
          </a:p>
          <a:p>
            <a:endParaRPr lang="zh-TW" altLang="en-US" dirty="0"/>
          </a:p>
        </p:txBody>
      </p:sp>
      <p:pic>
        <p:nvPicPr>
          <p:cNvPr id="3" name="Picture 2">
            <a:extLst>
              <a:ext uri="{FF2B5EF4-FFF2-40B4-BE49-F238E27FC236}">
                <a16:creationId xmlns:a16="http://schemas.microsoft.com/office/drawing/2014/main" id="{2769F479-37DA-AB48-06D8-C5D837E816F7}"/>
              </a:ext>
            </a:extLst>
          </p:cNvPr>
          <p:cNvPicPr>
            <a:picLocks noChangeAspect="1"/>
          </p:cNvPicPr>
          <p:nvPr/>
        </p:nvPicPr>
        <p:blipFill>
          <a:blip r:embed="rId3"/>
          <a:stretch>
            <a:fillRect/>
          </a:stretch>
        </p:blipFill>
        <p:spPr>
          <a:xfrm>
            <a:off x="2611430" y="1550369"/>
            <a:ext cx="7366090" cy="4488963"/>
          </a:xfrm>
          <a:prstGeom prst="rect">
            <a:avLst/>
          </a:prstGeom>
        </p:spPr>
      </p:pic>
    </p:spTree>
    <p:extLst>
      <p:ext uri="{BB962C8B-B14F-4D97-AF65-F5344CB8AC3E}">
        <p14:creationId xmlns:p14="http://schemas.microsoft.com/office/powerpoint/2010/main" val="258517531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2422A-C5D7-CCF0-23B8-5560D546AA47}"/>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A96E8381-BEC4-D0E5-4DD6-38B8A9DE608C}"/>
              </a:ext>
            </a:extLst>
          </p:cNvPr>
          <p:cNvSpPr>
            <a:spLocks noGrp="1"/>
          </p:cNvSpPr>
          <p:nvPr>
            <p:ph type="title"/>
          </p:nvPr>
        </p:nvSpPr>
        <p:spPr/>
        <p:txBody>
          <a:bodyPr>
            <a:normAutofit/>
          </a:bodyPr>
          <a:lstStyle/>
          <a:p>
            <a:r>
              <a:rPr lang="en-US" sz="4400" dirty="0"/>
              <a:t>Moxa x86 Linux SDK Wizard</a:t>
            </a:r>
            <a:endParaRPr lang="en-US" altLang="zh-TW" sz="3600" dirty="0"/>
          </a:p>
        </p:txBody>
      </p:sp>
      <p:sp>
        <p:nvSpPr>
          <p:cNvPr id="5" name="內容版面配置區 4">
            <a:extLst>
              <a:ext uri="{FF2B5EF4-FFF2-40B4-BE49-F238E27FC236}">
                <a16:creationId xmlns:a16="http://schemas.microsoft.com/office/drawing/2014/main" id="{E54C4DB1-B2E7-97B7-7813-730F24EDB353}"/>
              </a:ext>
            </a:extLst>
          </p:cNvPr>
          <p:cNvSpPr>
            <a:spLocks noGrp="1"/>
          </p:cNvSpPr>
          <p:nvPr>
            <p:ph idx="1"/>
          </p:nvPr>
        </p:nvSpPr>
        <p:spPr/>
        <p:txBody>
          <a:bodyPr>
            <a:normAutofit lnSpcReduction="10000"/>
          </a:bodyPr>
          <a:lstStyle/>
          <a:p>
            <a:endParaRPr lang="en-US" altLang="zh-TW" dirty="0"/>
          </a:p>
          <a:p>
            <a:pPr>
              <a:lnSpc>
                <a:spcPct val="150000"/>
              </a:lnSpc>
            </a:pPr>
            <a:endParaRPr lang="en-US" altLang="zh-TW" dirty="0"/>
          </a:p>
          <a:p>
            <a:pPr>
              <a:lnSpc>
                <a:spcPct val="150000"/>
              </a:lnSpc>
            </a:pPr>
            <a:r>
              <a:rPr lang="en-US" sz="2000" b="1" dirty="0">
                <a:effectLst/>
                <a:latin typeface="Arial" panose="020B0604020202020204" pitchFamily="34" charset="0"/>
                <a:ea typeface="新細明體" panose="02020500000000000000" pitchFamily="18" charset="-120"/>
                <a:cs typeface="Arial" panose="020B0604020202020204" pitchFamily="34" charset="0"/>
              </a:rPr>
              <a:t>Please configure your network settings before installation</a:t>
            </a:r>
            <a:r>
              <a:rPr lang="en-US" sz="2000" b="1" dirty="0">
                <a:latin typeface="Arial" panose="020B0604020202020204" pitchFamily="34" charset="0"/>
                <a:ea typeface="新細明體" panose="02020500000000000000" pitchFamily="18" charset="-120"/>
                <a:cs typeface="Arial" panose="020B0604020202020204" pitchFamily="34" charset="0"/>
              </a:rPr>
              <a:t> =&gt; </a:t>
            </a:r>
            <a:r>
              <a:rPr lang="en-US" sz="2000" b="1" dirty="0">
                <a:effectLst/>
                <a:latin typeface="Arial" panose="020B0604020202020204" pitchFamily="34" charset="0"/>
                <a:ea typeface="新細明體" panose="02020500000000000000" pitchFamily="18" charset="-120"/>
                <a:cs typeface="Arial" panose="020B0604020202020204" pitchFamily="34" charset="0"/>
              </a:rPr>
              <a:t>Connect to internet</a:t>
            </a:r>
          </a:p>
          <a:p>
            <a:pPr lvl="1">
              <a:lnSpc>
                <a:spcPct val="150000"/>
              </a:lnSpc>
            </a:pPr>
            <a:r>
              <a:rPr lang="en-US" sz="1800" b="1" dirty="0">
                <a:effectLst/>
                <a:latin typeface="Arial" panose="020B0604020202020204" pitchFamily="34" charset="0"/>
                <a:ea typeface="新細明體" panose="02020500000000000000" pitchFamily="18" charset="-120"/>
                <a:cs typeface="Arial" panose="020B0604020202020204" pitchFamily="34" charset="0"/>
              </a:rPr>
              <a:t>Note: Before building, it will need to install development tool from internet</a:t>
            </a:r>
          </a:p>
          <a:p>
            <a:pPr>
              <a:lnSpc>
                <a:spcPct val="150000"/>
              </a:lnSpc>
            </a:pPr>
            <a:r>
              <a:rPr lang="en-US" sz="2000" b="1" dirty="0">
                <a:effectLst/>
                <a:latin typeface="Arial" panose="020B0604020202020204" pitchFamily="34" charset="0"/>
                <a:ea typeface="新細明體" panose="02020500000000000000" pitchFamily="18" charset="-120"/>
                <a:cs typeface="Arial" panose="020B0604020202020204" pitchFamily="34" charset="0"/>
              </a:rPr>
              <a:t>To extract the SDK </a:t>
            </a:r>
            <a:r>
              <a:rPr lang="en-US" sz="2000" b="1" dirty="0" err="1">
                <a:effectLst/>
                <a:latin typeface="Arial" panose="020B0604020202020204" pitchFamily="34" charset="0"/>
                <a:ea typeface="新細明體" panose="02020500000000000000" pitchFamily="18" charset="-120"/>
                <a:cs typeface="Arial" panose="020B0604020202020204" pitchFamily="34" charset="0"/>
              </a:rPr>
              <a:t>tgz</a:t>
            </a:r>
            <a:r>
              <a:rPr lang="en-US" sz="2000" b="1" dirty="0">
                <a:effectLst/>
                <a:latin typeface="Arial" panose="020B0604020202020204" pitchFamily="34" charset="0"/>
                <a:ea typeface="新細明體" panose="02020500000000000000" pitchFamily="18" charset="-120"/>
                <a:cs typeface="Arial" panose="020B0604020202020204" pitchFamily="34" charset="0"/>
              </a:rPr>
              <a:t> </a:t>
            </a:r>
            <a:r>
              <a:rPr lang="en-US" sz="2000" b="1" dirty="0" err="1">
                <a:effectLst/>
                <a:latin typeface="Arial" panose="020B0604020202020204" pitchFamily="34" charset="0"/>
                <a:ea typeface="新細明體" panose="02020500000000000000" pitchFamily="18" charset="-120"/>
                <a:cs typeface="Arial" panose="020B0604020202020204" pitchFamily="34" charset="0"/>
              </a:rPr>
              <a:t>tarball</a:t>
            </a:r>
            <a:r>
              <a:rPr lang="en-US" sz="2000" b="1" dirty="0">
                <a:effectLst/>
                <a:latin typeface="Arial" panose="020B0604020202020204" pitchFamily="34" charset="0"/>
                <a:ea typeface="新細明體" panose="02020500000000000000" pitchFamily="18" charset="-120"/>
                <a:cs typeface="Arial" panose="020B0604020202020204" pitchFamily="34" charset="0"/>
              </a:rPr>
              <a:t> file under Linux environment (e.g. </a:t>
            </a:r>
            <a:r>
              <a:rPr lang="en-US" sz="20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tar </a:t>
            </a:r>
            <a:r>
              <a:rPr lang="en-US" sz="2000" b="1" dirty="0" err="1">
                <a:solidFill>
                  <a:srgbClr val="000000"/>
                </a:solidFill>
                <a:effectLst/>
                <a:latin typeface="Arial" panose="020B0604020202020204" pitchFamily="34" charset="0"/>
                <a:ea typeface="新細明體" panose="02020500000000000000" pitchFamily="18" charset="-120"/>
                <a:cs typeface="Arial" panose="020B0604020202020204" pitchFamily="34" charset="0"/>
              </a:rPr>
              <a:t>xvf</a:t>
            </a:r>
            <a:r>
              <a:rPr lang="en-US" sz="20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 &lt;</a:t>
            </a:r>
            <a:r>
              <a:rPr lang="en-US" sz="2000" b="1" dirty="0" err="1">
                <a:solidFill>
                  <a:srgbClr val="000000"/>
                </a:solidFill>
                <a:effectLst/>
                <a:latin typeface="Arial" panose="020B0604020202020204" pitchFamily="34" charset="0"/>
                <a:ea typeface="新細明體" panose="02020500000000000000" pitchFamily="18" charset="-120"/>
                <a:cs typeface="Arial" panose="020B0604020202020204" pitchFamily="34" charset="0"/>
              </a:rPr>
              <a:t>sdk</a:t>
            </a:r>
            <a:r>
              <a:rPr lang="en-US" sz="20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&gt;.tar.gz</a:t>
            </a:r>
            <a:r>
              <a:rPr lang="en-US" sz="2000" b="1" dirty="0">
                <a:effectLst/>
                <a:latin typeface="Arial" panose="020B0604020202020204" pitchFamily="34" charset="0"/>
                <a:ea typeface="新細明體" panose="02020500000000000000" pitchFamily="18" charset="-120"/>
                <a:cs typeface="Arial" panose="020B0604020202020204" pitchFamily="34" charset="0"/>
              </a:rPr>
              <a:t>)</a:t>
            </a:r>
          </a:p>
          <a:p>
            <a:pPr>
              <a:lnSpc>
                <a:spcPct val="150000"/>
              </a:lnSpc>
            </a:pPr>
            <a:r>
              <a:rPr lang="en-US" sz="2000" b="1" dirty="0">
                <a:latin typeface="Arial" panose="020B0604020202020204" pitchFamily="34" charset="0"/>
                <a:ea typeface="新細明體" panose="02020500000000000000" pitchFamily="18" charset="-120"/>
                <a:cs typeface="Arial" panose="020B0604020202020204" pitchFamily="34" charset="0"/>
              </a:rPr>
              <a:t>U</a:t>
            </a:r>
            <a:r>
              <a:rPr lang="en-US" sz="2000" b="1" dirty="0">
                <a:effectLst/>
                <a:latin typeface="Arial" panose="020B0604020202020204" pitchFamily="34" charset="0"/>
                <a:ea typeface="新細明體" panose="02020500000000000000" pitchFamily="18" charset="-120"/>
                <a:cs typeface="Arial" panose="020B0604020202020204" pitchFamily="34" charset="0"/>
              </a:rPr>
              <a:t>ser account with </a:t>
            </a:r>
            <a:r>
              <a:rPr lang="en-US" sz="2000" b="1" dirty="0" err="1">
                <a:effectLst/>
                <a:latin typeface="Arial" panose="020B0604020202020204" pitchFamily="34" charset="0"/>
                <a:ea typeface="新細明體" panose="02020500000000000000" pitchFamily="18" charset="-120"/>
                <a:cs typeface="Arial" panose="020B0604020202020204" pitchFamily="34" charset="0"/>
              </a:rPr>
              <a:t>sudo</a:t>
            </a:r>
            <a:r>
              <a:rPr lang="en-US" sz="2000" b="1" dirty="0">
                <a:effectLst/>
                <a:latin typeface="Arial" panose="020B0604020202020204" pitchFamily="34" charset="0"/>
                <a:ea typeface="新細明體" panose="02020500000000000000" pitchFamily="18" charset="-120"/>
                <a:cs typeface="Arial" panose="020B0604020202020204" pitchFamily="34" charset="0"/>
              </a:rPr>
              <a:t>/root privileges</a:t>
            </a:r>
          </a:p>
          <a:p>
            <a:pPr marL="342900" marR="0" lvl="0" indent="-342900">
              <a:lnSpc>
                <a:spcPct val="150000"/>
              </a:lnSpc>
              <a:spcBef>
                <a:spcPts val="0"/>
              </a:spcBef>
              <a:spcAft>
                <a:spcPts val="600"/>
              </a:spcAft>
              <a:buFont typeface="Arial" panose="020B0604020202020204" pitchFamily="34" charset="0"/>
              <a:buChar char="•"/>
              <a:tabLst>
                <a:tab pos="457200" algn="l"/>
              </a:tabLst>
            </a:pPr>
            <a:r>
              <a:rPr lang="en-US" sz="2000" b="1" dirty="0">
                <a:effectLst/>
                <a:latin typeface="Arial" panose="020B0604020202020204" pitchFamily="34" charset="0"/>
                <a:ea typeface="新細明體" panose="02020500000000000000" pitchFamily="18" charset="-120"/>
                <a:cs typeface="Arial" panose="020B0604020202020204" pitchFamily="34" charset="0"/>
              </a:rPr>
              <a:t>Run </a:t>
            </a:r>
            <a:r>
              <a:rPr lang="en-US" sz="20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--dry-run</a:t>
            </a:r>
            <a:r>
              <a:rPr lang="en-US" sz="2000" b="1" dirty="0">
                <a:effectLst/>
                <a:latin typeface="Arial" panose="020B0604020202020204" pitchFamily="34" charset="0"/>
                <a:ea typeface="新細明體" panose="02020500000000000000" pitchFamily="18" charset="-120"/>
                <a:cs typeface="Arial" panose="020B0604020202020204" pitchFamily="34" charset="0"/>
              </a:rPr>
              <a:t> before installation, to check the target host device and environment are available</a:t>
            </a:r>
          </a:p>
          <a:p>
            <a:pPr marL="342900" marR="0" lvl="0" indent="-342900">
              <a:lnSpc>
                <a:spcPct val="150000"/>
              </a:lnSpc>
              <a:spcBef>
                <a:spcPts val="0"/>
              </a:spcBef>
              <a:spcAft>
                <a:spcPts val="600"/>
              </a:spcAft>
              <a:buFont typeface="Arial" panose="020B0604020202020204" pitchFamily="34" charset="0"/>
              <a:buChar char="•"/>
              <a:tabLst>
                <a:tab pos="457200" algn="l"/>
              </a:tabLst>
            </a:pPr>
            <a:r>
              <a:rPr lang="en-US" sz="2000" b="1" dirty="0">
                <a:effectLst/>
                <a:latin typeface="Arial" panose="020B0604020202020204" pitchFamily="34" charset="0"/>
                <a:ea typeface="新細明體" panose="02020500000000000000" pitchFamily="18" charset="-120"/>
                <a:cs typeface="Arial" panose="020B0604020202020204" pitchFamily="34" charset="0"/>
              </a:rPr>
              <a:t>Run </a:t>
            </a:r>
            <a:r>
              <a:rPr lang="en-US" sz="2000" b="1" dirty="0">
                <a:solidFill>
                  <a:srgbClr val="000000"/>
                </a:solidFill>
                <a:effectLst/>
                <a:latin typeface="Arial" panose="020B0604020202020204" pitchFamily="34" charset="0"/>
                <a:ea typeface="新細明體" panose="02020500000000000000" pitchFamily="18" charset="-120"/>
                <a:cs typeface="Arial" panose="020B0604020202020204" pitchFamily="34" charset="0"/>
              </a:rPr>
              <a:t>--</a:t>
            </a:r>
            <a:r>
              <a:rPr lang="en-US" sz="2000" b="1" dirty="0" err="1">
                <a:solidFill>
                  <a:srgbClr val="000000"/>
                </a:solidFill>
                <a:effectLst/>
                <a:latin typeface="Arial" panose="020B0604020202020204" pitchFamily="34" charset="0"/>
                <a:ea typeface="新細明體" panose="02020500000000000000" pitchFamily="18" charset="-120"/>
                <a:cs typeface="Arial" panose="020B0604020202020204" pitchFamily="34" charset="0"/>
              </a:rPr>
              <a:t>selftest</a:t>
            </a:r>
            <a:r>
              <a:rPr lang="en-US" sz="2000" b="1" dirty="0">
                <a:effectLst/>
                <a:latin typeface="Arial" panose="020B0604020202020204" pitchFamily="34" charset="0"/>
                <a:ea typeface="新細明體" panose="02020500000000000000" pitchFamily="18" charset="-120"/>
                <a:cs typeface="Arial" panose="020B0604020202020204" pitchFamily="34" charset="0"/>
              </a:rPr>
              <a:t> after installation, to check the status of drivers and tools</a:t>
            </a:r>
          </a:p>
          <a:p>
            <a:endParaRPr lang="en-US" sz="2000" b="1" dirty="0">
              <a:effectLst/>
              <a:latin typeface="Arial" panose="020B0604020202020204" pitchFamily="34" charset="0"/>
              <a:ea typeface="新細明體" panose="02020500000000000000" pitchFamily="18" charset="-120"/>
              <a:cs typeface="Arial" panose="020B0604020202020204" pitchFamily="34" charset="0"/>
            </a:endParaRPr>
          </a:p>
          <a:p>
            <a:endParaRPr lang="en-US" sz="2000" b="1" dirty="0">
              <a:effectLst/>
              <a:latin typeface="Arial" panose="020B0604020202020204" pitchFamily="34" charset="0"/>
              <a:ea typeface="新細明體" panose="02020500000000000000" pitchFamily="18" charset="-120"/>
              <a:cs typeface="Arial" panose="020B0604020202020204" pitchFamily="34" charset="0"/>
            </a:endParaRPr>
          </a:p>
          <a:p>
            <a:endParaRPr lang="en-US" sz="2000" b="1" dirty="0">
              <a:latin typeface="Arial" panose="020B0604020202020204" pitchFamily="34" charset="0"/>
              <a:ea typeface="新細明體" panose="02020500000000000000" pitchFamily="18" charset="-120"/>
              <a:cs typeface="Arial" panose="020B0604020202020204" pitchFamily="34" charset="0"/>
            </a:endParaRPr>
          </a:p>
          <a:p>
            <a:endParaRPr lang="en-US" altLang="zh-TW" dirty="0"/>
          </a:p>
          <a:p>
            <a:pPr marL="0" indent="0">
              <a:buNone/>
            </a:pPr>
            <a:endParaRPr lang="zh-TW" altLang="en-US" dirty="0"/>
          </a:p>
        </p:txBody>
      </p:sp>
      <p:sp>
        <p:nvSpPr>
          <p:cNvPr id="6" name="Action Button: Blank 5">
            <a:hlinkClick r:id="" action="ppaction://noaction" highlightClick="1"/>
            <a:extLst>
              <a:ext uri="{FF2B5EF4-FFF2-40B4-BE49-F238E27FC236}">
                <a16:creationId xmlns:a16="http://schemas.microsoft.com/office/drawing/2014/main" id="{85A1E96A-4236-D4CE-853D-7834E267C292}"/>
              </a:ext>
            </a:extLst>
          </p:cNvPr>
          <p:cNvSpPr/>
          <p:nvPr/>
        </p:nvSpPr>
        <p:spPr>
          <a:xfrm>
            <a:off x="2445489" y="1600201"/>
            <a:ext cx="6982046" cy="767773"/>
          </a:xfrm>
          <a:prstGeom prst="actionButtonBlank">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Before you install </a:t>
            </a:r>
            <a:endParaRPr lang="en-DE" dirty="0"/>
          </a:p>
        </p:txBody>
      </p:sp>
      <p:pic>
        <p:nvPicPr>
          <p:cNvPr id="8" name="Picture 7">
            <a:extLst>
              <a:ext uri="{FF2B5EF4-FFF2-40B4-BE49-F238E27FC236}">
                <a16:creationId xmlns:a16="http://schemas.microsoft.com/office/drawing/2014/main" id="{CC2D174D-C4FB-8E51-5D69-BA549DC43C50}"/>
              </a:ext>
            </a:extLst>
          </p:cNvPr>
          <p:cNvPicPr>
            <a:picLocks noChangeAspect="1"/>
          </p:cNvPicPr>
          <p:nvPr/>
        </p:nvPicPr>
        <p:blipFill>
          <a:blip r:embed="rId3"/>
          <a:stretch>
            <a:fillRect/>
          </a:stretch>
        </p:blipFill>
        <p:spPr>
          <a:xfrm>
            <a:off x="3636335" y="1684451"/>
            <a:ext cx="679819" cy="605553"/>
          </a:xfrm>
          <a:prstGeom prst="rect">
            <a:avLst/>
          </a:prstGeom>
        </p:spPr>
      </p:pic>
      <p:pic>
        <p:nvPicPr>
          <p:cNvPr id="11" name="Picture 10">
            <a:extLst>
              <a:ext uri="{FF2B5EF4-FFF2-40B4-BE49-F238E27FC236}">
                <a16:creationId xmlns:a16="http://schemas.microsoft.com/office/drawing/2014/main" id="{D49BE6A9-843C-00D4-52CA-14665A5300DD}"/>
              </a:ext>
            </a:extLst>
          </p:cNvPr>
          <p:cNvPicPr>
            <a:picLocks noChangeAspect="1"/>
          </p:cNvPicPr>
          <p:nvPr/>
        </p:nvPicPr>
        <p:blipFill>
          <a:blip r:embed="rId3"/>
          <a:stretch>
            <a:fillRect/>
          </a:stretch>
        </p:blipFill>
        <p:spPr>
          <a:xfrm>
            <a:off x="7644810" y="1684450"/>
            <a:ext cx="679819" cy="605553"/>
          </a:xfrm>
          <a:prstGeom prst="rect">
            <a:avLst/>
          </a:prstGeom>
        </p:spPr>
      </p:pic>
    </p:spTree>
    <p:extLst>
      <p:ext uri="{BB962C8B-B14F-4D97-AF65-F5344CB8AC3E}">
        <p14:creationId xmlns:p14="http://schemas.microsoft.com/office/powerpoint/2010/main" val="4094557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100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9" fill="hold">
                            <p:stCondLst>
                              <p:cond delay="6000"/>
                            </p:stCondLst>
                            <p:childTnLst>
                              <p:par>
                                <p:cTn id="10" presetID="2" presetClass="entr" presetSubtype="4" fill="hold" nodeType="afterEffect">
                                  <p:stCondLst>
                                    <p:cond delay="1000"/>
                                  </p:stCondLst>
                                  <p:childTnLst>
                                    <p:set>
                                      <p:cBhvr>
                                        <p:cTn id="11" dur="1" fill="hold">
                                          <p:stCondLst>
                                            <p:cond delay="0"/>
                                          </p:stCondLst>
                                        </p:cTn>
                                        <p:tgtEl>
                                          <p:spTgt spid="5">
                                            <p:txEl>
                                              <p:pRg st="3" end="3"/>
                                            </p:txEl>
                                          </p:spTgt>
                                        </p:tgtEl>
                                        <p:attrNameLst>
                                          <p:attrName>style.visibility</p:attrName>
                                        </p:attrNameLst>
                                      </p:cBhvr>
                                      <p:to>
                                        <p:strVal val="visible"/>
                                      </p:to>
                                    </p:set>
                                    <p:anim calcmode="lin" valueType="num">
                                      <p:cBhvr additive="base">
                                        <p:cTn id="12" dur="50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2000"/>
                            </p:stCondLst>
                            <p:childTnLst>
                              <p:par>
                                <p:cTn id="15" presetID="2" presetClass="entr" presetSubtype="4" fill="hold" nodeType="afterEffect">
                                  <p:stCondLst>
                                    <p:cond delay="1000"/>
                                  </p:stCondLst>
                                  <p:childTnLst>
                                    <p:set>
                                      <p:cBhvr>
                                        <p:cTn id="16" dur="1" fill="hold">
                                          <p:stCondLst>
                                            <p:cond delay="0"/>
                                          </p:stCondLst>
                                        </p:cTn>
                                        <p:tgtEl>
                                          <p:spTgt spid="5">
                                            <p:txEl>
                                              <p:pRg st="4" end="4"/>
                                            </p:txEl>
                                          </p:spTgt>
                                        </p:tgtEl>
                                        <p:attrNameLst>
                                          <p:attrName>style.visibility</p:attrName>
                                        </p:attrNameLst>
                                      </p:cBhvr>
                                      <p:to>
                                        <p:strVal val="visible"/>
                                      </p:to>
                                    </p:set>
                                    <p:anim calcmode="lin" valueType="num">
                                      <p:cBhvr additive="base">
                                        <p:cTn id="17" dur="50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8" dur="50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8000"/>
                            </p:stCondLst>
                            <p:childTnLst>
                              <p:par>
                                <p:cTn id="20" presetID="2" presetClass="entr" presetSubtype="4" fill="hold" nodeType="afterEffect">
                                  <p:stCondLst>
                                    <p:cond delay="1000"/>
                                  </p:stCondLst>
                                  <p:childTnLst>
                                    <p:set>
                                      <p:cBhvr>
                                        <p:cTn id="21" dur="1" fill="hold">
                                          <p:stCondLst>
                                            <p:cond delay="0"/>
                                          </p:stCondLst>
                                        </p:cTn>
                                        <p:tgtEl>
                                          <p:spTgt spid="5">
                                            <p:txEl>
                                              <p:pRg st="5" end="5"/>
                                            </p:txEl>
                                          </p:spTgt>
                                        </p:tgtEl>
                                        <p:attrNameLst>
                                          <p:attrName>style.visibility</p:attrName>
                                        </p:attrNameLst>
                                      </p:cBhvr>
                                      <p:to>
                                        <p:strVal val="visible"/>
                                      </p:to>
                                    </p:set>
                                    <p:anim calcmode="lin" valueType="num">
                                      <p:cBhvr additive="base">
                                        <p:cTn id="22" dur="50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3" dur="50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4000"/>
                            </p:stCondLst>
                            <p:childTnLst>
                              <p:par>
                                <p:cTn id="25" presetID="2" presetClass="entr" presetSubtype="4" fill="hold" nodeType="afterEffect">
                                  <p:stCondLst>
                                    <p:cond delay="1000"/>
                                  </p:stCondLst>
                                  <p:childTnLst>
                                    <p:set>
                                      <p:cBhvr>
                                        <p:cTn id="26" dur="1" fill="hold">
                                          <p:stCondLst>
                                            <p:cond delay="0"/>
                                          </p:stCondLst>
                                        </p:cTn>
                                        <p:tgtEl>
                                          <p:spTgt spid="5">
                                            <p:txEl>
                                              <p:pRg st="6" end="6"/>
                                            </p:txEl>
                                          </p:spTgt>
                                        </p:tgtEl>
                                        <p:attrNameLst>
                                          <p:attrName>style.visibility</p:attrName>
                                        </p:attrNameLst>
                                      </p:cBhvr>
                                      <p:to>
                                        <p:strVal val="visible"/>
                                      </p:to>
                                    </p:set>
                                    <p:anim calcmode="lin" valueType="num">
                                      <p:cBhvr additive="base">
                                        <p:cTn id="27" dur="50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8" dur="50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0000"/>
                            </p:stCondLst>
                            <p:childTnLst>
                              <p:par>
                                <p:cTn id="30" presetID="2" presetClass="entr" presetSubtype="4" fill="hold" nodeType="afterEffect">
                                  <p:stCondLst>
                                    <p:cond delay="1000"/>
                                  </p:stCondLst>
                                  <p:childTnLst>
                                    <p:set>
                                      <p:cBhvr>
                                        <p:cTn id="31" dur="1" fill="hold">
                                          <p:stCondLst>
                                            <p:cond delay="0"/>
                                          </p:stCondLst>
                                        </p:cTn>
                                        <p:tgtEl>
                                          <p:spTgt spid="5">
                                            <p:txEl>
                                              <p:pRg st="7" end="7"/>
                                            </p:txEl>
                                          </p:spTgt>
                                        </p:tgtEl>
                                        <p:attrNameLst>
                                          <p:attrName>style.visibility</p:attrName>
                                        </p:attrNameLst>
                                      </p:cBhvr>
                                      <p:to>
                                        <p:strVal val="visible"/>
                                      </p:to>
                                    </p:set>
                                    <p:anim calcmode="lin" valueType="num">
                                      <p:cBhvr additive="base">
                                        <p:cTn id="32" dur="50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3" dur="50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D7260-389A-5394-1D8E-571AA1BFC27C}"/>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C26E00A7-6370-8E28-590A-B0AD1370838D}"/>
              </a:ext>
            </a:extLst>
          </p:cNvPr>
          <p:cNvSpPr>
            <a:spLocks noGrp="1"/>
          </p:cNvSpPr>
          <p:nvPr>
            <p:ph type="title"/>
          </p:nvPr>
        </p:nvSpPr>
        <p:spPr/>
        <p:txBody>
          <a:bodyPr>
            <a:normAutofit/>
          </a:bodyPr>
          <a:lstStyle/>
          <a:p>
            <a:r>
              <a:rPr lang="en-US" sz="4400" dirty="0"/>
              <a:t>Moxa x86 Linux SDK: </a:t>
            </a:r>
            <a:endParaRPr lang="en-US" altLang="zh-TW" sz="3600" dirty="0"/>
          </a:p>
        </p:txBody>
      </p:sp>
      <p:sp>
        <p:nvSpPr>
          <p:cNvPr id="5" name="內容版面配置區 4">
            <a:extLst>
              <a:ext uri="{FF2B5EF4-FFF2-40B4-BE49-F238E27FC236}">
                <a16:creationId xmlns:a16="http://schemas.microsoft.com/office/drawing/2014/main" id="{35ABAE59-B4AC-4BB7-23C1-1FD296B993C5}"/>
              </a:ext>
            </a:extLst>
          </p:cNvPr>
          <p:cNvSpPr>
            <a:spLocks noGrp="1"/>
          </p:cNvSpPr>
          <p:nvPr>
            <p:ph idx="1"/>
          </p:nvPr>
        </p:nvSpPr>
        <p:spPr>
          <a:xfrm>
            <a:off x="609600" y="1229813"/>
            <a:ext cx="5486400" cy="499749"/>
          </a:xfrm>
        </p:spPr>
        <p:txBody>
          <a:bodyPr>
            <a:normAutofit lnSpcReduction="10000"/>
          </a:bodyPr>
          <a:lstStyle/>
          <a:p>
            <a:pPr marL="0" indent="0">
              <a:buNone/>
            </a:pPr>
            <a:r>
              <a:rPr lang="en-US" altLang="zh-TW" sz="2800" u="sng" dirty="0">
                <a:solidFill>
                  <a:srgbClr val="008787"/>
                </a:solidFill>
              </a:rPr>
              <a:t>Utilities</a:t>
            </a:r>
            <a:r>
              <a:rPr lang="en-US" altLang="zh-TW" sz="2800" dirty="0">
                <a:solidFill>
                  <a:srgbClr val="008787"/>
                </a:solidFill>
              </a:rPr>
              <a:t>, Drivers and Libraries </a:t>
            </a:r>
          </a:p>
          <a:p>
            <a:endParaRPr lang="zh-TW" altLang="en-US" dirty="0"/>
          </a:p>
        </p:txBody>
      </p:sp>
      <p:graphicFrame>
        <p:nvGraphicFramePr>
          <p:cNvPr id="6" name="Table 5">
            <a:extLst>
              <a:ext uri="{FF2B5EF4-FFF2-40B4-BE49-F238E27FC236}">
                <a16:creationId xmlns:a16="http://schemas.microsoft.com/office/drawing/2014/main" id="{B3D3EF39-AAB9-8B7B-D9F2-D957E460784B}"/>
              </a:ext>
            </a:extLst>
          </p:cNvPr>
          <p:cNvGraphicFramePr>
            <a:graphicFrameLocks noGrp="1"/>
          </p:cNvGraphicFramePr>
          <p:nvPr/>
        </p:nvGraphicFramePr>
        <p:xfrm>
          <a:off x="737190" y="1846717"/>
          <a:ext cx="10845210" cy="640080"/>
        </p:xfrm>
        <a:graphic>
          <a:graphicData uri="http://schemas.openxmlformats.org/drawingml/2006/table">
            <a:tbl>
              <a:tblPr firstRow="1" bandRow="1">
                <a:tableStyleId>{5C22544A-7EE6-4342-B048-85BDC9FD1C3A}</a:tableStyleId>
              </a:tblPr>
              <a:tblGrid>
                <a:gridCol w="5422605">
                  <a:extLst>
                    <a:ext uri="{9D8B030D-6E8A-4147-A177-3AD203B41FA5}">
                      <a16:colId xmlns:a16="http://schemas.microsoft.com/office/drawing/2014/main" val="4279073964"/>
                    </a:ext>
                  </a:extLst>
                </a:gridCol>
                <a:gridCol w="5422605">
                  <a:extLst>
                    <a:ext uri="{9D8B030D-6E8A-4147-A177-3AD203B41FA5}">
                      <a16:colId xmlns:a16="http://schemas.microsoft.com/office/drawing/2014/main" val="3933250034"/>
                    </a:ext>
                  </a:extLst>
                </a:gridCol>
              </a:tblGrid>
              <a:tr h="370840">
                <a:tc>
                  <a:txBody>
                    <a:bodyPr/>
                    <a:lstStyle/>
                    <a:p>
                      <a:r>
                        <a:rPr lang="en-US" dirty="0">
                          <a:solidFill>
                            <a:schemeClr val="tx1"/>
                          </a:solidFill>
                        </a:rPr>
                        <a:t>Serial Port</a:t>
                      </a:r>
                    </a:p>
                    <a:p>
                      <a:endParaRPr lang="en-DE" dirty="0">
                        <a:solidFill>
                          <a:schemeClr val="tx1"/>
                        </a:solidFill>
                      </a:endParaRPr>
                    </a:p>
                  </a:txBody>
                  <a:tcPr>
                    <a:noFill/>
                  </a:tcPr>
                </a:tc>
                <a:tc>
                  <a:txBody>
                    <a:bodyPr/>
                    <a:lstStyle/>
                    <a:p>
                      <a:endParaRPr lang="en-DE" dirty="0"/>
                    </a:p>
                  </a:txBody>
                  <a:tcPr>
                    <a:noFill/>
                  </a:tcPr>
                </a:tc>
                <a:extLst>
                  <a:ext uri="{0D108BD9-81ED-4DB2-BD59-A6C34878D82A}">
                    <a16:rowId xmlns:a16="http://schemas.microsoft.com/office/drawing/2014/main" val="1756751062"/>
                  </a:ext>
                </a:extLst>
              </a:tr>
            </a:tbl>
          </a:graphicData>
        </a:graphic>
      </p:graphicFrame>
      <p:sp>
        <p:nvSpPr>
          <p:cNvPr id="7" name="文字方塊 5">
            <a:extLst>
              <a:ext uri="{FF2B5EF4-FFF2-40B4-BE49-F238E27FC236}">
                <a16:creationId xmlns:a16="http://schemas.microsoft.com/office/drawing/2014/main" id="{8FE10E64-9E7F-62E5-837A-D1374F9F8383}"/>
              </a:ext>
            </a:extLst>
          </p:cNvPr>
          <p:cNvSpPr txBox="1"/>
          <p:nvPr/>
        </p:nvSpPr>
        <p:spPr>
          <a:xfrm>
            <a:off x="737190" y="2166757"/>
            <a:ext cx="4550736" cy="2292935"/>
          </a:xfrm>
          <a:prstGeom prst="rect">
            <a:avLst/>
          </a:prstGeom>
          <a:noFill/>
        </p:spPr>
        <p:txBody>
          <a:bodyPr wrap="square">
            <a:spAutoFit/>
          </a:bodyPr>
          <a:lstStyle/>
          <a:p>
            <a:pPr marL="0" marR="0">
              <a:spcBef>
                <a:spcPts val="0"/>
              </a:spcBef>
              <a:spcAft>
                <a:spcPts val="600"/>
              </a:spcAft>
            </a:pPr>
            <a:r>
              <a:rPr lang="en-US" sz="1200" dirty="0">
                <a:effectLst/>
                <a:latin typeface="Arial" panose="020B0604020202020204" pitchFamily="34" charset="0"/>
                <a:ea typeface="新細明體" panose="02020500000000000000" pitchFamily="18" charset="-120"/>
                <a:cs typeface="Arial" panose="020B0604020202020204" pitchFamily="34" charset="0"/>
              </a:rPr>
              <a:t>The Moxa serial port mode control tool </a:t>
            </a:r>
            <a:r>
              <a:rPr lang="en-US" sz="1200" b="1" dirty="0">
                <a:effectLst/>
                <a:latin typeface="Arial" panose="020B0604020202020204" pitchFamily="34" charset="0"/>
                <a:ea typeface="新細明體" panose="02020500000000000000" pitchFamily="18" charset="-120"/>
                <a:cs typeface="Arial" panose="020B0604020202020204" pitchFamily="34" charset="0"/>
              </a:rPr>
              <a:t>mx-</a:t>
            </a:r>
            <a:r>
              <a:rPr lang="en-US" sz="1200" b="1" dirty="0" err="1">
                <a:effectLst/>
                <a:latin typeface="Arial" panose="020B0604020202020204" pitchFamily="34" charset="0"/>
                <a:ea typeface="新細明體" panose="02020500000000000000" pitchFamily="18" charset="-120"/>
                <a:cs typeface="Arial" panose="020B0604020202020204" pitchFamily="34" charset="0"/>
              </a:rPr>
              <a:t>uart</a:t>
            </a:r>
            <a:r>
              <a:rPr lang="en-US" sz="1200" b="1" dirty="0">
                <a:effectLst/>
                <a:latin typeface="Arial" panose="020B0604020202020204" pitchFamily="34" charset="0"/>
                <a:ea typeface="新細明體" panose="02020500000000000000" pitchFamily="18" charset="-120"/>
                <a:cs typeface="Arial" panose="020B0604020202020204" pitchFamily="34" charset="0"/>
              </a:rPr>
              <a:t>-</a:t>
            </a:r>
            <a:r>
              <a:rPr lang="en-US" sz="1200" b="1" dirty="0" err="1">
                <a:effectLst/>
                <a:latin typeface="Arial" panose="020B0604020202020204" pitchFamily="34" charset="0"/>
                <a:ea typeface="新細明體" panose="02020500000000000000" pitchFamily="18" charset="-120"/>
                <a:cs typeface="Arial" panose="020B0604020202020204" pitchFamily="34" charset="0"/>
              </a:rPr>
              <a:t>ctl</a:t>
            </a:r>
            <a:r>
              <a:rPr lang="en-US" sz="1200" dirty="0">
                <a:effectLst/>
                <a:latin typeface="Arial" panose="020B0604020202020204" pitchFamily="34" charset="0"/>
                <a:ea typeface="新細明體" panose="02020500000000000000" pitchFamily="18" charset="-120"/>
                <a:cs typeface="Arial" panose="020B0604020202020204" pitchFamily="34" charset="0"/>
              </a:rPr>
              <a:t> is for getting and setting serial UART ports mode.</a:t>
            </a:r>
          </a:p>
          <a:p>
            <a:pPr marL="171450" marR="0" lvl="0" indent="-171450">
              <a:spcBef>
                <a:spcPts val="0"/>
              </a:spcBef>
              <a:spcAft>
                <a:spcPts val="600"/>
              </a:spcAft>
              <a:buFont typeface="Arial" panose="020B0604020202020204" pitchFamily="34" charset="0"/>
              <a:buChar char="•"/>
              <a:tabLst>
                <a:tab pos="457200" algn="l"/>
              </a:tabLst>
            </a:pPr>
            <a:r>
              <a:rPr lang="en-US" sz="1200" b="1" dirty="0">
                <a:effectLst/>
                <a:latin typeface="Arial" panose="020B0604020202020204" pitchFamily="34" charset="0"/>
                <a:ea typeface="新細明體" panose="02020500000000000000" pitchFamily="18" charset="-120"/>
                <a:cs typeface="Arial" panose="020B0604020202020204" pitchFamily="34" charset="0"/>
              </a:rPr>
              <a:t>Depends on the following drivers</a:t>
            </a:r>
            <a:endParaRPr lang="en-US" sz="12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moxa-it87-gpio-driver</a:t>
            </a:r>
          </a:p>
          <a:p>
            <a:pPr marL="742950" marR="0" lvl="1" indent="-285750">
              <a:spcBef>
                <a:spcPts val="0"/>
              </a:spcBef>
              <a:spcAft>
                <a:spcPts val="600"/>
              </a:spcAft>
              <a:buFont typeface="Courier New" panose="02070309020205020404" pitchFamily="49" charset="0"/>
              <a:buChar char="o"/>
              <a:tabLst>
                <a:tab pos="9144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moxa-it87-serial-driver</a:t>
            </a:r>
          </a:p>
          <a:p>
            <a:pPr marL="742950" marR="0" lvl="1" indent="-285750">
              <a:spcBef>
                <a:spcPts val="0"/>
              </a:spcBef>
              <a:spcAft>
                <a:spcPts val="600"/>
              </a:spcAft>
              <a:buFont typeface="Courier New" panose="02070309020205020404" pitchFamily="49" charset="0"/>
              <a:buChar char="o"/>
              <a:tabLst>
                <a:tab pos="9144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moxa-</a:t>
            </a:r>
            <a:r>
              <a:rPr lang="en-US" sz="1200" dirty="0" err="1">
                <a:effectLst/>
                <a:latin typeface="Arial" panose="020B0604020202020204" pitchFamily="34" charset="0"/>
                <a:ea typeface="新細明體" panose="02020500000000000000" pitchFamily="18" charset="-120"/>
                <a:cs typeface="Arial" panose="020B0604020202020204" pitchFamily="34" charset="0"/>
              </a:rPr>
              <a:t>mxuport</a:t>
            </a:r>
            <a:r>
              <a:rPr lang="en-US" sz="1200" dirty="0">
                <a:effectLst/>
                <a:latin typeface="Arial" panose="020B0604020202020204" pitchFamily="34" charset="0"/>
                <a:ea typeface="新細明體" panose="02020500000000000000" pitchFamily="18" charset="-120"/>
                <a:cs typeface="Arial" panose="020B0604020202020204" pitchFamily="34" charset="0"/>
              </a:rPr>
              <a:t>-driver</a:t>
            </a:r>
          </a:p>
          <a:p>
            <a:pPr marL="171450" marR="0" lvl="0" indent="-171450">
              <a:spcBef>
                <a:spcPts val="0"/>
              </a:spcBef>
              <a:spcAft>
                <a:spcPts val="600"/>
              </a:spcAft>
              <a:buFont typeface="Arial" panose="020B0604020202020204" pitchFamily="34" charset="0"/>
              <a:buChar char="•"/>
              <a:tabLst>
                <a:tab pos="457200" algn="l"/>
              </a:tabLst>
            </a:pPr>
            <a:r>
              <a:rPr lang="en-US" sz="1200" b="1" dirty="0">
                <a:effectLst/>
                <a:latin typeface="Arial" panose="020B0604020202020204" pitchFamily="34" charset="0"/>
                <a:ea typeface="新細明體" panose="02020500000000000000" pitchFamily="18" charset="-120"/>
                <a:cs typeface="Arial" panose="020B0604020202020204" pitchFamily="34" charset="0"/>
              </a:rPr>
              <a:t>Depends on the following libraries</a:t>
            </a:r>
            <a:endParaRPr lang="en-US" sz="12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200" dirty="0" err="1">
                <a:effectLst/>
                <a:latin typeface="Arial" panose="020B0604020202020204" pitchFamily="34" charset="0"/>
                <a:ea typeface="新細明體" panose="02020500000000000000" pitchFamily="18" charset="-120"/>
                <a:cs typeface="Arial" panose="020B0604020202020204" pitchFamily="34" charset="0"/>
              </a:rPr>
              <a:t>libgpiod</a:t>
            </a:r>
            <a:endParaRPr lang="en-US" sz="1200" dirty="0">
              <a:effectLst/>
              <a:latin typeface="Arial" panose="020B0604020202020204" pitchFamily="34" charset="0"/>
              <a:ea typeface="新細明體" panose="02020500000000000000" pitchFamily="18" charset="-120"/>
              <a:cs typeface="Arial" panose="020B0604020202020204" pitchFamily="34" charset="0"/>
            </a:endParaRPr>
          </a:p>
          <a:p>
            <a:pPr marL="171450" indent="-171450">
              <a:buFont typeface="Arial" panose="020B0604020202020204" pitchFamily="34" charset="0"/>
              <a:buChar char="•"/>
            </a:pPr>
            <a:r>
              <a:rPr lang="en-US" sz="1200" b="1" dirty="0">
                <a:effectLst/>
                <a:latin typeface="Arial" panose="020B0604020202020204" pitchFamily="34" charset="0"/>
                <a:ea typeface="新細明體" panose="02020500000000000000" pitchFamily="18" charset="-120"/>
                <a:cs typeface="Arial" panose="020B0604020202020204" pitchFamily="34" charset="0"/>
              </a:rPr>
              <a:t>Usage of UART mode control</a:t>
            </a:r>
            <a:endParaRPr lang="en-US" sz="2800" dirty="0">
              <a:latin typeface="Arial" panose="020B0604020202020204" pitchFamily="34" charset="0"/>
              <a:cs typeface="Arial" panose="020B0604020202020204" pitchFamily="34" charset="0"/>
            </a:endParaRPr>
          </a:p>
        </p:txBody>
      </p:sp>
      <p:pic>
        <p:nvPicPr>
          <p:cNvPr id="8" name="圖片 15">
            <a:extLst>
              <a:ext uri="{FF2B5EF4-FFF2-40B4-BE49-F238E27FC236}">
                <a16:creationId xmlns:a16="http://schemas.microsoft.com/office/drawing/2014/main" id="{4B1C19D6-70D8-6EAC-ACED-7E5848561D42}"/>
              </a:ext>
            </a:extLst>
          </p:cNvPr>
          <p:cNvPicPr>
            <a:picLocks noChangeAspect="1"/>
          </p:cNvPicPr>
          <p:nvPr/>
        </p:nvPicPr>
        <p:blipFill>
          <a:blip r:embed="rId3"/>
          <a:stretch>
            <a:fillRect/>
          </a:stretch>
        </p:blipFill>
        <p:spPr>
          <a:xfrm>
            <a:off x="737190" y="4509311"/>
            <a:ext cx="3196855" cy="1854040"/>
          </a:xfrm>
          <a:prstGeom prst="rect">
            <a:avLst/>
          </a:prstGeom>
        </p:spPr>
      </p:pic>
    </p:spTree>
    <p:extLst>
      <p:ext uri="{BB962C8B-B14F-4D97-AF65-F5344CB8AC3E}">
        <p14:creationId xmlns:p14="http://schemas.microsoft.com/office/powerpoint/2010/main" val="9316771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23A6E8-0D40-32F5-9927-1E316C942B4C}"/>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A4F46378-C60C-A003-E8C8-B91A4956C6AF}"/>
              </a:ext>
            </a:extLst>
          </p:cNvPr>
          <p:cNvSpPr>
            <a:spLocks noGrp="1"/>
          </p:cNvSpPr>
          <p:nvPr>
            <p:ph type="title"/>
          </p:nvPr>
        </p:nvSpPr>
        <p:spPr/>
        <p:txBody>
          <a:bodyPr>
            <a:normAutofit/>
          </a:bodyPr>
          <a:lstStyle/>
          <a:p>
            <a:r>
              <a:rPr lang="en-US" sz="4400" dirty="0"/>
              <a:t>Moxa x86 Linux SDK: </a:t>
            </a:r>
            <a:endParaRPr lang="en-US" altLang="zh-TW" sz="3600" dirty="0"/>
          </a:p>
        </p:txBody>
      </p:sp>
      <p:sp>
        <p:nvSpPr>
          <p:cNvPr id="5" name="內容版面配置區 4">
            <a:extLst>
              <a:ext uri="{FF2B5EF4-FFF2-40B4-BE49-F238E27FC236}">
                <a16:creationId xmlns:a16="http://schemas.microsoft.com/office/drawing/2014/main" id="{2B7D79D4-634A-9EB5-216F-0894903E6FF9}"/>
              </a:ext>
            </a:extLst>
          </p:cNvPr>
          <p:cNvSpPr>
            <a:spLocks noGrp="1"/>
          </p:cNvSpPr>
          <p:nvPr>
            <p:ph idx="1"/>
          </p:nvPr>
        </p:nvSpPr>
        <p:spPr>
          <a:xfrm>
            <a:off x="609600" y="1229813"/>
            <a:ext cx="5486400" cy="499749"/>
          </a:xfrm>
        </p:spPr>
        <p:txBody>
          <a:bodyPr>
            <a:normAutofit lnSpcReduction="10000"/>
          </a:bodyPr>
          <a:lstStyle/>
          <a:p>
            <a:pPr marL="0" indent="0">
              <a:buNone/>
            </a:pPr>
            <a:r>
              <a:rPr lang="en-US" altLang="zh-TW" sz="2800" u="sng" dirty="0">
                <a:solidFill>
                  <a:srgbClr val="008787"/>
                </a:solidFill>
              </a:rPr>
              <a:t>Utilities</a:t>
            </a:r>
            <a:r>
              <a:rPr lang="en-US" altLang="zh-TW" sz="2800" dirty="0">
                <a:solidFill>
                  <a:srgbClr val="008787"/>
                </a:solidFill>
              </a:rPr>
              <a:t>, Drivers and Libraries </a:t>
            </a:r>
          </a:p>
          <a:p>
            <a:endParaRPr lang="zh-TW" altLang="en-US" dirty="0"/>
          </a:p>
        </p:txBody>
      </p:sp>
      <p:graphicFrame>
        <p:nvGraphicFramePr>
          <p:cNvPr id="6" name="Table 5">
            <a:extLst>
              <a:ext uri="{FF2B5EF4-FFF2-40B4-BE49-F238E27FC236}">
                <a16:creationId xmlns:a16="http://schemas.microsoft.com/office/drawing/2014/main" id="{D699DAF3-7446-C35A-AC8B-D1CA9EB0F761}"/>
              </a:ext>
            </a:extLst>
          </p:cNvPr>
          <p:cNvGraphicFramePr>
            <a:graphicFrameLocks noGrp="1"/>
          </p:cNvGraphicFramePr>
          <p:nvPr/>
        </p:nvGraphicFramePr>
        <p:xfrm>
          <a:off x="737190" y="1846717"/>
          <a:ext cx="10845210" cy="640080"/>
        </p:xfrm>
        <a:graphic>
          <a:graphicData uri="http://schemas.openxmlformats.org/drawingml/2006/table">
            <a:tbl>
              <a:tblPr firstRow="1" bandRow="1">
                <a:tableStyleId>{5C22544A-7EE6-4342-B048-85BDC9FD1C3A}</a:tableStyleId>
              </a:tblPr>
              <a:tblGrid>
                <a:gridCol w="5422605">
                  <a:extLst>
                    <a:ext uri="{9D8B030D-6E8A-4147-A177-3AD203B41FA5}">
                      <a16:colId xmlns:a16="http://schemas.microsoft.com/office/drawing/2014/main" val="4279073964"/>
                    </a:ext>
                  </a:extLst>
                </a:gridCol>
                <a:gridCol w="5422605">
                  <a:extLst>
                    <a:ext uri="{9D8B030D-6E8A-4147-A177-3AD203B41FA5}">
                      <a16:colId xmlns:a16="http://schemas.microsoft.com/office/drawing/2014/main" val="3933250034"/>
                    </a:ext>
                  </a:extLst>
                </a:gridCol>
              </a:tblGrid>
              <a:tr h="370840">
                <a:tc>
                  <a:txBody>
                    <a:bodyPr/>
                    <a:lstStyle/>
                    <a:p>
                      <a:r>
                        <a:rPr lang="en-US" dirty="0">
                          <a:solidFill>
                            <a:schemeClr val="tx1"/>
                          </a:solidFill>
                        </a:rPr>
                        <a:t>Serial Port</a:t>
                      </a:r>
                    </a:p>
                    <a:p>
                      <a:endParaRPr lang="en-DE" dirty="0">
                        <a:solidFill>
                          <a:schemeClr val="tx1"/>
                        </a:solidFill>
                      </a:endParaRPr>
                    </a:p>
                  </a:txBody>
                  <a:tcPr>
                    <a:noFill/>
                  </a:tcPr>
                </a:tc>
                <a:tc>
                  <a:txBody>
                    <a:bodyPr/>
                    <a:lstStyle/>
                    <a:p>
                      <a:r>
                        <a:rPr lang="en-US" dirty="0">
                          <a:solidFill>
                            <a:schemeClr val="tx1"/>
                          </a:solidFill>
                        </a:rPr>
                        <a:t>Digital IO (DIO) Port</a:t>
                      </a:r>
                      <a:endParaRPr lang="en-DE" dirty="0">
                        <a:solidFill>
                          <a:schemeClr val="tx1"/>
                        </a:solidFill>
                      </a:endParaRPr>
                    </a:p>
                  </a:txBody>
                  <a:tcPr>
                    <a:noFill/>
                  </a:tcPr>
                </a:tc>
                <a:extLst>
                  <a:ext uri="{0D108BD9-81ED-4DB2-BD59-A6C34878D82A}">
                    <a16:rowId xmlns:a16="http://schemas.microsoft.com/office/drawing/2014/main" val="1756751062"/>
                  </a:ext>
                </a:extLst>
              </a:tr>
            </a:tbl>
          </a:graphicData>
        </a:graphic>
      </p:graphicFrame>
      <p:sp>
        <p:nvSpPr>
          <p:cNvPr id="7" name="文字方塊 5">
            <a:extLst>
              <a:ext uri="{FF2B5EF4-FFF2-40B4-BE49-F238E27FC236}">
                <a16:creationId xmlns:a16="http://schemas.microsoft.com/office/drawing/2014/main" id="{7AB5B536-B8E7-672E-D76A-DFBD4E57A551}"/>
              </a:ext>
            </a:extLst>
          </p:cNvPr>
          <p:cNvSpPr txBox="1"/>
          <p:nvPr/>
        </p:nvSpPr>
        <p:spPr>
          <a:xfrm>
            <a:off x="737190" y="2166757"/>
            <a:ext cx="4550736" cy="2292935"/>
          </a:xfrm>
          <a:prstGeom prst="rect">
            <a:avLst/>
          </a:prstGeom>
          <a:noFill/>
        </p:spPr>
        <p:txBody>
          <a:bodyPr wrap="square">
            <a:spAutoFit/>
          </a:bodyPr>
          <a:lstStyle/>
          <a:p>
            <a:pPr marL="0" marR="0">
              <a:spcBef>
                <a:spcPts val="0"/>
              </a:spcBef>
              <a:spcAft>
                <a:spcPts val="600"/>
              </a:spcAft>
            </a:pPr>
            <a:r>
              <a:rPr lang="en-US" sz="1200" dirty="0">
                <a:effectLst/>
                <a:latin typeface="Arial" panose="020B0604020202020204" pitchFamily="34" charset="0"/>
                <a:ea typeface="新細明體" panose="02020500000000000000" pitchFamily="18" charset="-120"/>
                <a:cs typeface="Arial" panose="020B0604020202020204" pitchFamily="34" charset="0"/>
              </a:rPr>
              <a:t>The Moxa serial port mode control tool </a:t>
            </a:r>
            <a:r>
              <a:rPr lang="en-US" sz="1200" b="1" dirty="0">
                <a:effectLst/>
                <a:latin typeface="Arial" panose="020B0604020202020204" pitchFamily="34" charset="0"/>
                <a:ea typeface="新細明體" panose="02020500000000000000" pitchFamily="18" charset="-120"/>
                <a:cs typeface="Arial" panose="020B0604020202020204" pitchFamily="34" charset="0"/>
              </a:rPr>
              <a:t>mx-</a:t>
            </a:r>
            <a:r>
              <a:rPr lang="en-US" sz="1200" b="1" dirty="0" err="1">
                <a:effectLst/>
                <a:latin typeface="Arial" panose="020B0604020202020204" pitchFamily="34" charset="0"/>
                <a:ea typeface="新細明體" panose="02020500000000000000" pitchFamily="18" charset="-120"/>
                <a:cs typeface="Arial" panose="020B0604020202020204" pitchFamily="34" charset="0"/>
              </a:rPr>
              <a:t>uart</a:t>
            </a:r>
            <a:r>
              <a:rPr lang="en-US" sz="1200" b="1" dirty="0">
                <a:effectLst/>
                <a:latin typeface="Arial" panose="020B0604020202020204" pitchFamily="34" charset="0"/>
                <a:ea typeface="新細明體" panose="02020500000000000000" pitchFamily="18" charset="-120"/>
                <a:cs typeface="Arial" panose="020B0604020202020204" pitchFamily="34" charset="0"/>
              </a:rPr>
              <a:t>-</a:t>
            </a:r>
            <a:r>
              <a:rPr lang="en-US" sz="1200" b="1" dirty="0" err="1">
                <a:effectLst/>
                <a:latin typeface="Arial" panose="020B0604020202020204" pitchFamily="34" charset="0"/>
                <a:ea typeface="新細明體" panose="02020500000000000000" pitchFamily="18" charset="-120"/>
                <a:cs typeface="Arial" panose="020B0604020202020204" pitchFamily="34" charset="0"/>
              </a:rPr>
              <a:t>ctl</a:t>
            </a:r>
            <a:r>
              <a:rPr lang="en-US" sz="1200" dirty="0">
                <a:effectLst/>
                <a:latin typeface="Arial" panose="020B0604020202020204" pitchFamily="34" charset="0"/>
                <a:ea typeface="新細明體" panose="02020500000000000000" pitchFamily="18" charset="-120"/>
                <a:cs typeface="Arial" panose="020B0604020202020204" pitchFamily="34" charset="0"/>
              </a:rPr>
              <a:t> is for getting and setting serial UART ports mode.</a:t>
            </a:r>
          </a:p>
          <a:p>
            <a:pPr marL="171450" marR="0" lvl="0" indent="-171450">
              <a:spcBef>
                <a:spcPts val="0"/>
              </a:spcBef>
              <a:spcAft>
                <a:spcPts val="600"/>
              </a:spcAft>
              <a:buFont typeface="Arial" panose="020B0604020202020204" pitchFamily="34" charset="0"/>
              <a:buChar char="•"/>
              <a:tabLst>
                <a:tab pos="457200" algn="l"/>
              </a:tabLst>
            </a:pPr>
            <a:r>
              <a:rPr lang="en-US" sz="1200" b="1" dirty="0">
                <a:effectLst/>
                <a:latin typeface="Arial" panose="020B0604020202020204" pitchFamily="34" charset="0"/>
                <a:ea typeface="新細明體" panose="02020500000000000000" pitchFamily="18" charset="-120"/>
                <a:cs typeface="Arial" panose="020B0604020202020204" pitchFamily="34" charset="0"/>
              </a:rPr>
              <a:t>Depends on the following drivers</a:t>
            </a:r>
            <a:endParaRPr lang="en-US" sz="12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moxa-it87-gpio-driver</a:t>
            </a:r>
          </a:p>
          <a:p>
            <a:pPr marL="742950" marR="0" lvl="1" indent="-285750">
              <a:spcBef>
                <a:spcPts val="0"/>
              </a:spcBef>
              <a:spcAft>
                <a:spcPts val="600"/>
              </a:spcAft>
              <a:buFont typeface="Courier New" panose="02070309020205020404" pitchFamily="49" charset="0"/>
              <a:buChar char="o"/>
              <a:tabLst>
                <a:tab pos="9144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moxa-it87-serial-driver</a:t>
            </a:r>
          </a:p>
          <a:p>
            <a:pPr marL="742950" marR="0" lvl="1" indent="-285750">
              <a:spcBef>
                <a:spcPts val="0"/>
              </a:spcBef>
              <a:spcAft>
                <a:spcPts val="600"/>
              </a:spcAft>
              <a:buFont typeface="Courier New" panose="02070309020205020404" pitchFamily="49" charset="0"/>
              <a:buChar char="o"/>
              <a:tabLst>
                <a:tab pos="9144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moxa-</a:t>
            </a:r>
            <a:r>
              <a:rPr lang="en-US" sz="1200" dirty="0" err="1">
                <a:effectLst/>
                <a:latin typeface="Arial" panose="020B0604020202020204" pitchFamily="34" charset="0"/>
                <a:ea typeface="新細明體" panose="02020500000000000000" pitchFamily="18" charset="-120"/>
                <a:cs typeface="Arial" panose="020B0604020202020204" pitchFamily="34" charset="0"/>
              </a:rPr>
              <a:t>mxuport</a:t>
            </a:r>
            <a:r>
              <a:rPr lang="en-US" sz="1200" dirty="0">
                <a:effectLst/>
                <a:latin typeface="Arial" panose="020B0604020202020204" pitchFamily="34" charset="0"/>
                <a:ea typeface="新細明體" panose="02020500000000000000" pitchFamily="18" charset="-120"/>
                <a:cs typeface="Arial" panose="020B0604020202020204" pitchFamily="34" charset="0"/>
              </a:rPr>
              <a:t>-driver</a:t>
            </a:r>
          </a:p>
          <a:p>
            <a:pPr marL="171450" marR="0" lvl="0" indent="-171450">
              <a:spcBef>
                <a:spcPts val="0"/>
              </a:spcBef>
              <a:spcAft>
                <a:spcPts val="600"/>
              </a:spcAft>
              <a:buFont typeface="Arial" panose="020B0604020202020204" pitchFamily="34" charset="0"/>
              <a:buChar char="•"/>
              <a:tabLst>
                <a:tab pos="457200" algn="l"/>
              </a:tabLst>
            </a:pPr>
            <a:r>
              <a:rPr lang="en-US" sz="1200" b="1" dirty="0">
                <a:effectLst/>
                <a:latin typeface="Arial" panose="020B0604020202020204" pitchFamily="34" charset="0"/>
                <a:ea typeface="新細明體" panose="02020500000000000000" pitchFamily="18" charset="-120"/>
                <a:cs typeface="Arial" panose="020B0604020202020204" pitchFamily="34" charset="0"/>
              </a:rPr>
              <a:t>Depends on the following libraries</a:t>
            </a:r>
            <a:endParaRPr lang="en-US" sz="12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200" dirty="0" err="1">
                <a:effectLst/>
                <a:latin typeface="Arial" panose="020B0604020202020204" pitchFamily="34" charset="0"/>
                <a:ea typeface="新細明體" panose="02020500000000000000" pitchFamily="18" charset="-120"/>
                <a:cs typeface="Arial" panose="020B0604020202020204" pitchFamily="34" charset="0"/>
              </a:rPr>
              <a:t>libgpiod</a:t>
            </a:r>
            <a:endParaRPr lang="en-US" sz="1200" dirty="0">
              <a:effectLst/>
              <a:latin typeface="Arial" panose="020B0604020202020204" pitchFamily="34" charset="0"/>
              <a:ea typeface="新細明體" panose="02020500000000000000" pitchFamily="18" charset="-120"/>
              <a:cs typeface="Arial" panose="020B0604020202020204" pitchFamily="34" charset="0"/>
            </a:endParaRPr>
          </a:p>
          <a:p>
            <a:pPr marL="171450" indent="-171450">
              <a:buFont typeface="Arial" panose="020B0604020202020204" pitchFamily="34" charset="0"/>
              <a:buChar char="•"/>
            </a:pPr>
            <a:r>
              <a:rPr lang="en-US" sz="1200" b="1" dirty="0">
                <a:effectLst/>
                <a:latin typeface="Arial" panose="020B0604020202020204" pitchFamily="34" charset="0"/>
                <a:ea typeface="新細明體" panose="02020500000000000000" pitchFamily="18" charset="-120"/>
                <a:cs typeface="Arial" panose="020B0604020202020204" pitchFamily="34" charset="0"/>
              </a:rPr>
              <a:t>Usage of UART mode control</a:t>
            </a:r>
            <a:endParaRPr lang="en-US" sz="2800" dirty="0">
              <a:latin typeface="Arial" panose="020B0604020202020204" pitchFamily="34" charset="0"/>
              <a:cs typeface="Arial" panose="020B0604020202020204" pitchFamily="34" charset="0"/>
            </a:endParaRPr>
          </a:p>
        </p:txBody>
      </p:sp>
      <p:pic>
        <p:nvPicPr>
          <p:cNvPr id="8" name="圖片 15">
            <a:extLst>
              <a:ext uri="{FF2B5EF4-FFF2-40B4-BE49-F238E27FC236}">
                <a16:creationId xmlns:a16="http://schemas.microsoft.com/office/drawing/2014/main" id="{1F93F323-B265-9904-8AB9-AA070EB360F2}"/>
              </a:ext>
            </a:extLst>
          </p:cNvPr>
          <p:cNvPicPr>
            <a:picLocks noChangeAspect="1"/>
          </p:cNvPicPr>
          <p:nvPr/>
        </p:nvPicPr>
        <p:blipFill>
          <a:blip r:embed="rId3"/>
          <a:stretch>
            <a:fillRect/>
          </a:stretch>
        </p:blipFill>
        <p:spPr>
          <a:xfrm>
            <a:off x="737190" y="4466800"/>
            <a:ext cx="3196855" cy="1854040"/>
          </a:xfrm>
          <a:prstGeom prst="rect">
            <a:avLst/>
          </a:prstGeom>
        </p:spPr>
      </p:pic>
      <p:sp>
        <p:nvSpPr>
          <p:cNvPr id="2" name="文字方塊 5">
            <a:extLst>
              <a:ext uri="{FF2B5EF4-FFF2-40B4-BE49-F238E27FC236}">
                <a16:creationId xmlns:a16="http://schemas.microsoft.com/office/drawing/2014/main" id="{BEB43BBC-1B47-C2AC-6DFF-63C454EFC78C}"/>
              </a:ext>
            </a:extLst>
          </p:cNvPr>
          <p:cNvSpPr txBox="1"/>
          <p:nvPr/>
        </p:nvSpPr>
        <p:spPr>
          <a:xfrm>
            <a:off x="6159795" y="2225712"/>
            <a:ext cx="5855381" cy="1769715"/>
          </a:xfrm>
          <a:prstGeom prst="rect">
            <a:avLst/>
          </a:prstGeom>
          <a:noFill/>
        </p:spPr>
        <p:txBody>
          <a:bodyPr wrap="square">
            <a:spAutoFit/>
          </a:bodyPr>
          <a:lstStyle/>
          <a:p>
            <a:pPr marL="0" marR="0">
              <a:spcBef>
                <a:spcPts val="0"/>
              </a:spcBef>
              <a:spcAft>
                <a:spcPts val="600"/>
              </a:spcAft>
            </a:pPr>
            <a:r>
              <a:rPr lang="en-US" sz="1200" dirty="0">
                <a:effectLst/>
                <a:latin typeface="Arial" panose="020B0604020202020204" pitchFamily="34" charset="0"/>
                <a:ea typeface="新細明體" panose="02020500000000000000" pitchFamily="18" charset="-120"/>
                <a:cs typeface="Arial" panose="020B0604020202020204" pitchFamily="34" charset="0"/>
              </a:rPr>
              <a:t>Moxa DIO port control tool </a:t>
            </a:r>
            <a:r>
              <a:rPr lang="en-US" sz="1200" b="1" dirty="0">
                <a:effectLst/>
                <a:latin typeface="Arial" panose="020B0604020202020204" pitchFamily="34" charset="0"/>
                <a:ea typeface="新細明體" panose="02020500000000000000" pitchFamily="18" charset="-120"/>
                <a:cs typeface="Arial" panose="020B0604020202020204" pitchFamily="34" charset="0"/>
              </a:rPr>
              <a:t>mx-</a:t>
            </a:r>
            <a:r>
              <a:rPr lang="en-US" sz="1200" b="1" dirty="0" err="1">
                <a:effectLst/>
                <a:latin typeface="Arial" panose="020B0604020202020204" pitchFamily="34" charset="0"/>
                <a:ea typeface="新細明體" panose="02020500000000000000" pitchFamily="18" charset="-120"/>
                <a:cs typeface="Arial" panose="020B0604020202020204" pitchFamily="34" charset="0"/>
              </a:rPr>
              <a:t>dio</a:t>
            </a:r>
            <a:r>
              <a:rPr lang="en-US" sz="1200" b="1" dirty="0">
                <a:effectLst/>
                <a:latin typeface="Arial" panose="020B0604020202020204" pitchFamily="34" charset="0"/>
                <a:ea typeface="新細明體" panose="02020500000000000000" pitchFamily="18" charset="-120"/>
                <a:cs typeface="Arial" panose="020B0604020202020204" pitchFamily="34" charset="0"/>
              </a:rPr>
              <a:t>-</a:t>
            </a:r>
            <a:r>
              <a:rPr lang="en-US" sz="1200" b="1" dirty="0" err="1">
                <a:effectLst/>
                <a:latin typeface="Arial" panose="020B0604020202020204" pitchFamily="34" charset="0"/>
                <a:ea typeface="新細明體" panose="02020500000000000000" pitchFamily="18" charset="-120"/>
                <a:cs typeface="Arial" panose="020B0604020202020204" pitchFamily="34" charset="0"/>
              </a:rPr>
              <a:t>ctl</a:t>
            </a:r>
            <a:r>
              <a:rPr lang="en-US" sz="1200" dirty="0">
                <a:effectLst/>
                <a:latin typeface="Arial" panose="020B0604020202020204" pitchFamily="34" charset="0"/>
                <a:ea typeface="新細明體" panose="02020500000000000000" pitchFamily="18" charset="-120"/>
                <a:cs typeface="Arial" panose="020B0604020202020204" pitchFamily="34" charset="0"/>
              </a:rPr>
              <a:t> is for getting DI/DO and setting DO ports status (low/high).</a:t>
            </a:r>
          </a:p>
          <a:p>
            <a:pPr marL="171450" marR="0" lvl="0" indent="-171450">
              <a:spcBef>
                <a:spcPts val="0"/>
              </a:spcBef>
              <a:spcAft>
                <a:spcPts val="600"/>
              </a:spcAft>
              <a:buFont typeface="Arial" panose="020B0604020202020204" pitchFamily="34" charset="0"/>
              <a:buChar char="•"/>
              <a:tabLst>
                <a:tab pos="457200" algn="l"/>
              </a:tabLst>
            </a:pPr>
            <a:r>
              <a:rPr lang="en-US" sz="1200" b="1" dirty="0">
                <a:effectLst/>
                <a:latin typeface="Arial" panose="020B0604020202020204" pitchFamily="34" charset="0"/>
                <a:ea typeface="新細明體" panose="02020500000000000000" pitchFamily="18" charset="-120"/>
                <a:cs typeface="Arial" panose="020B0604020202020204" pitchFamily="34" charset="0"/>
              </a:rPr>
              <a:t>Depends on the following drivers</a:t>
            </a:r>
            <a:endParaRPr lang="en-US" sz="12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200" dirty="0">
                <a:effectLst/>
                <a:latin typeface="Arial" panose="020B0604020202020204" pitchFamily="34" charset="0"/>
                <a:ea typeface="新細明體" panose="02020500000000000000" pitchFamily="18" charset="-120"/>
                <a:cs typeface="Arial" panose="020B0604020202020204" pitchFamily="34" charset="0"/>
              </a:rPr>
              <a:t>moxa-it87-gpio-driver</a:t>
            </a:r>
          </a:p>
          <a:p>
            <a:pPr marL="171450" marR="0" lvl="0" indent="-171450">
              <a:spcBef>
                <a:spcPts val="0"/>
              </a:spcBef>
              <a:spcAft>
                <a:spcPts val="600"/>
              </a:spcAft>
              <a:buFont typeface="Arial" panose="020B0604020202020204" pitchFamily="34" charset="0"/>
              <a:buChar char="•"/>
              <a:tabLst>
                <a:tab pos="457200" algn="l"/>
              </a:tabLst>
            </a:pPr>
            <a:r>
              <a:rPr lang="en-US" sz="1200" b="1" dirty="0">
                <a:effectLst/>
                <a:latin typeface="Arial" panose="020B0604020202020204" pitchFamily="34" charset="0"/>
                <a:ea typeface="新細明體" panose="02020500000000000000" pitchFamily="18" charset="-120"/>
                <a:cs typeface="Arial" panose="020B0604020202020204" pitchFamily="34" charset="0"/>
              </a:rPr>
              <a:t>Depends on the following libraries</a:t>
            </a:r>
            <a:endParaRPr lang="en-US" sz="1200" dirty="0">
              <a:effectLst/>
              <a:latin typeface="Arial" panose="020B0604020202020204" pitchFamily="34" charset="0"/>
              <a:ea typeface="新細明體" panose="02020500000000000000" pitchFamily="18" charset="-120"/>
              <a:cs typeface="Arial" panose="020B0604020202020204" pitchFamily="34" charset="0"/>
            </a:endParaRPr>
          </a:p>
          <a:p>
            <a:pPr marL="742950" marR="0" lvl="1" indent="-285750">
              <a:spcBef>
                <a:spcPts val="0"/>
              </a:spcBef>
              <a:spcAft>
                <a:spcPts val="600"/>
              </a:spcAft>
              <a:buFont typeface="Courier New" panose="02070309020205020404" pitchFamily="49" charset="0"/>
              <a:buChar char="o"/>
              <a:tabLst>
                <a:tab pos="914400" algn="l"/>
              </a:tabLst>
            </a:pPr>
            <a:r>
              <a:rPr lang="en-US" sz="1200" dirty="0" err="1">
                <a:effectLst/>
                <a:latin typeface="Arial" panose="020B0604020202020204" pitchFamily="34" charset="0"/>
                <a:ea typeface="新細明體" panose="02020500000000000000" pitchFamily="18" charset="-120"/>
                <a:cs typeface="Arial" panose="020B0604020202020204" pitchFamily="34" charset="0"/>
              </a:rPr>
              <a:t>libgpiod</a:t>
            </a:r>
            <a:endParaRPr lang="en-US" sz="1200" dirty="0">
              <a:effectLst/>
              <a:latin typeface="Arial" panose="020B0604020202020204" pitchFamily="34" charset="0"/>
              <a:ea typeface="新細明體" panose="02020500000000000000" pitchFamily="18" charset="-120"/>
              <a:cs typeface="Arial" panose="020B0604020202020204" pitchFamily="34" charset="0"/>
            </a:endParaRPr>
          </a:p>
          <a:p>
            <a:pPr marL="171450" indent="-171450">
              <a:buFont typeface="Arial" panose="020B0604020202020204" pitchFamily="34" charset="0"/>
              <a:buChar char="•"/>
            </a:pPr>
            <a:r>
              <a:rPr lang="en-US" sz="1200" b="1" dirty="0">
                <a:effectLst/>
                <a:latin typeface="Arial" panose="020B0604020202020204" pitchFamily="34" charset="0"/>
                <a:ea typeface="新細明體" panose="02020500000000000000" pitchFamily="18" charset="-120"/>
                <a:cs typeface="Arial" panose="020B0604020202020204" pitchFamily="34" charset="0"/>
              </a:rPr>
              <a:t>Usage of DIO state control</a:t>
            </a:r>
            <a:endParaRPr lang="en-US" sz="2800" dirty="0">
              <a:latin typeface="Arial" panose="020B0604020202020204" pitchFamily="34" charset="0"/>
              <a:cs typeface="Arial" panose="020B0604020202020204" pitchFamily="34" charset="0"/>
            </a:endParaRPr>
          </a:p>
        </p:txBody>
      </p:sp>
      <p:pic>
        <p:nvPicPr>
          <p:cNvPr id="3" name="圖片 7">
            <a:extLst>
              <a:ext uri="{FF2B5EF4-FFF2-40B4-BE49-F238E27FC236}">
                <a16:creationId xmlns:a16="http://schemas.microsoft.com/office/drawing/2014/main" id="{5343C302-5685-7FBF-CB20-AD7F0A7D3682}"/>
              </a:ext>
            </a:extLst>
          </p:cNvPr>
          <p:cNvPicPr>
            <a:picLocks noChangeAspect="1"/>
          </p:cNvPicPr>
          <p:nvPr/>
        </p:nvPicPr>
        <p:blipFill>
          <a:blip r:embed="rId4"/>
          <a:stretch>
            <a:fillRect/>
          </a:stretch>
        </p:blipFill>
        <p:spPr>
          <a:xfrm>
            <a:off x="6305108" y="4459692"/>
            <a:ext cx="2922470" cy="1854040"/>
          </a:xfrm>
          <a:prstGeom prst="rect">
            <a:avLst/>
          </a:prstGeom>
        </p:spPr>
      </p:pic>
    </p:spTree>
    <p:extLst>
      <p:ext uri="{BB962C8B-B14F-4D97-AF65-F5344CB8AC3E}">
        <p14:creationId xmlns:p14="http://schemas.microsoft.com/office/powerpoint/2010/main" val="350350154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8AEFD-3C06-DCC5-3A08-2CC733094DA4}"/>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168192AB-6B6D-11A0-D331-66C0B53C6D77}"/>
              </a:ext>
            </a:extLst>
          </p:cNvPr>
          <p:cNvSpPr>
            <a:spLocks noGrp="1"/>
          </p:cNvSpPr>
          <p:nvPr>
            <p:ph type="title"/>
          </p:nvPr>
        </p:nvSpPr>
        <p:spPr/>
        <p:txBody>
          <a:bodyPr>
            <a:normAutofit/>
          </a:bodyPr>
          <a:lstStyle/>
          <a:p>
            <a:r>
              <a:rPr lang="en-US" sz="4400" dirty="0"/>
              <a:t>Moxa x86 Linux SDK: </a:t>
            </a:r>
            <a:endParaRPr lang="en-US" altLang="zh-TW" sz="3600" dirty="0"/>
          </a:p>
        </p:txBody>
      </p:sp>
      <p:sp>
        <p:nvSpPr>
          <p:cNvPr id="5" name="內容版面配置區 4">
            <a:extLst>
              <a:ext uri="{FF2B5EF4-FFF2-40B4-BE49-F238E27FC236}">
                <a16:creationId xmlns:a16="http://schemas.microsoft.com/office/drawing/2014/main" id="{5E32D60A-AC6E-9003-40D1-9090CD68EC40}"/>
              </a:ext>
            </a:extLst>
          </p:cNvPr>
          <p:cNvSpPr>
            <a:spLocks noGrp="1"/>
          </p:cNvSpPr>
          <p:nvPr>
            <p:ph idx="1"/>
          </p:nvPr>
        </p:nvSpPr>
        <p:spPr>
          <a:xfrm>
            <a:off x="609600" y="1229813"/>
            <a:ext cx="5486400" cy="499749"/>
          </a:xfrm>
        </p:spPr>
        <p:txBody>
          <a:bodyPr>
            <a:normAutofit lnSpcReduction="10000"/>
          </a:bodyPr>
          <a:lstStyle/>
          <a:p>
            <a:pPr marL="0" indent="0">
              <a:buNone/>
            </a:pPr>
            <a:r>
              <a:rPr lang="en-US" altLang="zh-TW" sz="2800" dirty="0">
                <a:solidFill>
                  <a:srgbClr val="008787"/>
                </a:solidFill>
              </a:rPr>
              <a:t>Utilities, </a:t>
            </a:r>
            <a:r>
              <a:rPr lang="en-US" altLang="zh-TW" sz="2800" u="sng" dirty="0">
                <a:solidFill>
                  <a:srgbClr val="008787"/>
                </a:solidFill>
              </a:rPr>
              <a:t>Drivers</a:t>
            </a:r>
            <a:r>
              <a:rPr lang="en-US" altLang="zh-TW" sz="2800" dirty="0">
                <a:solidFill>
                  <a:srgbClr val="008787"/>
                </a:solidFill>
              </a:rPr>
              <a:t> and Libraries </a:t>
            </a:r>
          </a:p>
          <a:p>
            <a:endParaRPr lang="zh-TW" altLang="en-US" dirty="0"/>
          </a:p>
        </p:txBody>
      </p:sp>
      <p:sp>
        <p:nvSpPr>
          <p:cNvPr id="2" name="Rectangle 4">
            <a:extLst>
              <a:ext uri="{FF2B5EF4-FFF2-40B4-BE49-F238E27FC236}">
                <a16:creationId xmlns:a16="http://schemas.microsoft.com/office/drawing/2014/main" id="{B710FE9A-58F9-3E3D-3A24-B6A2267C4E34}"/>
              </a:ext>
            </a:extLst>
          </p:cNvPr>
          <p:cNvSpPr>
            <a:spLocks noChangeArrowheads="1"/>
          </p:cNvSpPr>
          <p:nvPr/>
        </p:nvSpPr>
        <p:spPr bwMode="auto">
          <a:xfrm>
            <a:off x="885661" y="2295528"/>
            <a:ext cx="285199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ea typeface="新細明體" panose="02020500000000000000" pitchFamily="18" charset="-120"/>
                <a:cs typeface="Arial" panose="020B0604020202020204" pitchFamily="34" charset="0"/>
              </a:rPr>
              <a:t>Drivers Applicable Table</a:t>
            </a:r>
            <a:endParaRPr kumimoji="0" lang="en-US" altLang="en-US" b="0" i="0" u="none" strike="noStrike" cap="none" normalizeH="0" baseline="0" dirty="0">
              <a:ln>
                <a:noFill/>
              </a:ln>
              <a:solidFill>
                <a:schemeClr val="tx1"/>
              </a:solidFill>
              <a:effectLst/>
              <a:latin typeface="Arial" panose="020B0604020202020204" pitchFamily="34" charset="0"/>
            </a:endParaRPr>
          </a:p>
        </p:txBody>
      </p:sp>
      <p:graphicFrame>
        <p:nvGraphicFramePr>
          <p:cNvPr id="3" name="表格 6">
            <a:extLst>
              <a:ext uri="{FF2B5EF4-FFF2-40B4-BE49-F238E27FC236}">
                <a16:creationId xmlns:a16="http://schemas.microsoft.com/office/drawing/2014/main" id="{1ECE901D-3EA9-B956-ADAD-B1FE7318C80A}"/>
              </a:ext>
            </a:extLst>
          </p:cNvPr>
          <p:cNvGraphicFramePr>
            <a:graphicFrameLocks noGrp="1"/>
          </p:cNvGraphicFramePr>
          <p:nvPr/>
        </p:nvGraphicFramePr>
        <p:xfrm>
          <a:off x="969637" y="2684737"/>
          <a:ext cx="9976185" cy="1102360"/>
        </p:xfrm>
        <a:graphic>
          <a:graphicData uri="http://schemas.openxmlformats.org/drawingml/2006/table">
            <a:tbl>
              <a:tblPr firstRow="1" bandRow="1" bandCol="1">
                <a:tableStyleId>{5C22544A-7EE6-4342-B048-85BDC9FD1C3A}</a:tableStyleId>
              </a:tblPr>
              <a:tblGrid>
                <a:gridCol w="2250436">
                  <a:extLst>
                    <a:ext uri="{9D8B030D-6E8A-4147-A177-3AD203B41FA5}">
                      <a16:colId xmlns:a16="http://schemas.microsoft.com/office/drawing/2014/main" val="364065099"/>
                    </a:ext>
                  </a:extLst>
                </a:gridCol>
                <a:gridCol w="1866123">
                  <a:extLst>
                    <a:ext uri="{9D8B030D-6E8A-4147-A177-3AD203B41FA5}">
                      <a16:colId xmlns:a16="http://schemas.microsoft.com/office/drawing/2014/main" val="1980079432"/>
                    </a:ext>
                  </a:extLst>
                </a:gridCol>
                <a:gridCol w="1869152">
                  <a:extLst>
                    <a:ext uri="{9D8B030D-6E8A-4147-A177-3AD203B41FA5}">
                      <a16:colId xmlns:a16="http://schemas.microsoft.com/office/drawing/2014/main" val="2982968454"/>
                    </a:ext>
                  </a:extLst>
                </a:gridCol>
                <a:gridCol w="1995237">
                  <a:extLst>
                    <a:ext uri="{9D8B030D-6E8A-4147-A177-3AD203B41FA5}">
                      <a16:colId xmlns:a16="http://schemas.microsoft.com/office/drawing/2014/main" val="3179930759"/>
                    </a:ext>
                  </a:extLst>
                </a:gridCol>
                <a:gridCol w="1995237">
                  <a:extLst>
                    <a:ext uri="{9D8B030D-6E8A-4147-A177-3AD203B41FA5}">
                      <a16:colId xmlns:a16="http://schemas.microsoft.com/office/drawing/2014/main" val="2199994601"/>
                    </a:ext>
                  </a:extLst>
                </a:gridCol>
              </a:tblGrid>
              <a:tr h="0">
                <a:tc>
                  <a:txBody>
                    <a:bodyPr/>
                    <a:lstStyle/>
                    <a:p>
                      <a:pPr marL="0" marR="0">
                        <a:spcBef>
                          <a:spcPts val="0"/>
                        </a:spcBef>
                        <a:spcAft>
                          <a:spcPts val="600"/>
                        </a:spcAft>
                      </a:pPr>
                      <a:r>
                        <a:rPr lang="en-US" sz="1600" dirty="0">
                          <a:effectLst/>
                          <a:latin typeface="Arial" panose="020B0604020202020204" pitchFamily="34" charset="0"/>
                          <a:cs typeface="Arial" panose="020B0604020202020204" pitchFamily="34" charset="0"/>
                        </a:rPr>
                        <a:t>Available Models</a:t>
                      </a:r>
                      <a:endParaRPr lang="en-US" sz="1600" dirty="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dirty="0">
                          <a:effectLst/>
                          <a:latin typeface="Arial" panose="020B0604020202020204" pitchFamily="34" charset="0"/>
                          <a:cs typeface="Arial" panose="020B0604020202020204" pitchFamily="34" charset="0"/>
                        </a:rPr>
                        <a:t>it87-gpio</a:t>
                      </a:r>
                      <a:endParaRPr lang="en-US" sz="1600" dirty="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it87-serial</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it87-wdt</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mxuport</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extLst>
                  <a:ext uri="{0D108BD9-81ED-4DB2-BD59-A6C34878D82A}">
                    <a16:rowId xmlns:a16="http://schemas.microsoft.com/office/drawing/2014/main" val="609858096"/>
                  </a:ext>
                </a:extLst>
              </a:tr>
              <a:tr h="0">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BXP-A100/BXP-C100</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dirty="0">
                          <a:effectLst/>
                          <a:latin typeface="Arial" panose="020B0604020202020204" pitchFamily="34" charset="0"/>
                          <a:cs typeface="Arial" panose="020B0604020202020204" pitchFamily="34" charset="0"/>
                        </a:rPr>
                        <a:t>V</a:t>
                      </a:r>
                      <a:endParaRPr lang="en-US" sz="1600" dirty="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V</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V</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V</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extLst>
                  <a:ext uri="{0D108BD9-81ED-4DB2-BD59-A6C34878D82A}">
                    <a16:rowId xmlns:a16="http://schemas.microsoft.com/office/drawing/2014/main" val="1859433408"/>
                  </a:ext>
                </a:extLst>
              </a:tr>
              <a:tr h="0">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DRP-A100/DRP-C100</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dirty="0">
                          <a:effectLst/>
                          <a:latin typeface="Arial" panose="020B0604020202020204" pitchFamily="34" charset="0"/>
                          <a:cs typeface="Arial" panose="020B0604020202020204" pitchFamily="34" charset="0"/>
                        </a:rPr>
                        <a:t>V</a:t>
                      </a:r>
                      <a:endParaRPr lang="en-US" sz="1600" dirty="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V</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V</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dirty="0">
                          <a:effectLst/>
                          <a:latin typeface="Arial" panose="020B0604020202020204" pitchFamily="34" charset="0"/>
                          <a:cs typeface="Arial" panose="020B0604020202020204" pitchFamily="34" charset="0"/>
                        </a:rPr>
                        <a:t>V</a:t>
                      </a:r>
                      <a:endParaRPr lang="en-US" sz="1600" dirty="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extLst>
                  <a:ext uri="{0D108BD9-81ED-4DB2-BD59-A6C34878D82A}">
                    <a16:rowId xmlns:a16="http://schemas.microsoft.com/office/drawing/2014/main" val="2354832144"/>
                  </a:ext>
                </a:extLst>
              </a:tr>
              <a:tr h="0">
                <a:tc>
                  <a:txBody>
                    <a:bodyPr/>
                    <a:lstStyle/>
                    <a:p>
                      <a:pPr marL="0" marR="0">
                        <a:spcBef>
                          <a:spcPts val="0"/>
                        </a:spcBef>
                        <a:spcAft>
                          <a:spcPts val="600"/>
                        </a:spcAft>
                      </a:pPr>
                      <a:r>
                        <a:rPr lang="en-US" sz="1600" dirty="0">
                          <a:effectLst/>
                          <a:latin typeface="Arial" panose="020B0604020202020204" pitchFamily="34" charset="0"/>
                          <a:cs typeface="Arial" panose="020B0604020202020204" pitchFamily="34" charset="0"/>
                        </a:rPr>
                        <a:t>RKP-A110/RKP-C110</a:t>
                      </a:r>
                      <a:endParaRPr lang="en-US" sz="1600" dirty="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V</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a:effectLst/>
                          <a:latin typeface="Arial" panose="020B0604020202020204" pitchFamily="34" charset="0"/>
                          <a:cs typeface="Arial" panose="020B0604020202020204" pitchFamily="34" charset="0"/>
                        </a:rPr>
                        <a:t>V</a:t>
                      </a:r>
                      <a:endParaRPr lang="en-US" sz="160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dirty="0">
                          <a:effectLst/>
                          <a:latin typeface="Arial" panose="020B0604020202020204" pitchFamily="34" charset="0"/>
                          <a:cs typeface="Arial" panose="020B0604020202020204" pitchFamily="34" charset="0"/>
                        </a:rPr>
                        <a:t>V</a:t>
                      </a:r>
                      <a:endParaRPr lang="en-US" sz="1600" dirty="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tc>
                  <a:txBody>
                    <a:bodyPr/>
                    <a:lstStyle/>
                    <a:p>
                      <a:pPr marL="0" marR="0">
                        <a:spcBef>
                          <a:spcPts val="0"/>
                        </a:spcBef>
                        <a:spcAft>
                          <a:spcPts val="600"/>
                        </a:spcAft>
                      </a:pPr>
                      <a:r>
                        <a:rPr lang="en-US" sz="1600" dirty="0">
                          <a:effectLst/>
                          <a:latin typeface="Arial" panose="020B0604020202020204" pitchFamily="34" charset="0"/>
                          <a:cs typeface="Arial" panose="020B0604020202020204" pitchFamily="34" charset="0"/>
                        </a:rPr>
                        <a:t>V</a:t>
                      </a:r>
                      <a:endParaRPr lang="en-US" sz="1600" dirty="0">
                        <a:effectLst/>
                        <a:latin typeface="Arial" panose="020B0604020202020204" pitchFamily="34" charset="0"/>
                        <a:ea typeface="新細明體" panose="02020500000000000000" pitchFamily="18" charset="-120"/>
                        <a:cs typeface="Arial" panose="020B0604020202020204" pitchFamily="34" charset="0"/>
                      </a:endParaRPr>
                    </a:p>
                  </a:txBody>
                  <a:tcPr marL="19050" marR="19050" marT="19050" marB="12700"/>
                </a:tc>
                <a:extLst>
                  <a:ext uri="{0D108BD9-81ED-4DB2-BD59-A6C34878D82A}">
                    <a16:rowId xmlns:a16="http://schemas.microsoft.com/office/drawing/2014/main" val="3875949540"/>
                  </a:ext>
                </a:extLst>
              </a:tr>
            </a:tbl>
          </a:graphicData>
        </a:graphic>
      </p:graphicFrame>
    </p:spTree>
    <p:extLst>
      <p:ext uri="{BB962C8B-B14F-4D97-AF65-F5344CB8AC3E}">
        <p14:creationId xmlns:p14="http://schemas.microsoft.com/office/powerpoint/2010/main" val="23752341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C181A-0BA1-37C0-2CF4-BD7A8453CE8F}"/>
            </a:ext>
          </a:extLst>
        </p:cNvPr>
        <p:cNvGrpSpPr/>
        <p:nvPr/>
      </p:nvGrpSpPr>
      <p:grpSpPr>
        <a:xfrm>
          <a:off x="0" y="0"/>
          <a:ext cx="0" cy="0"/>
          <a:chOff x="0" y="0"/>
          <a:chExt cx="0" cy="0"/>
        </a:xfrm>
      </p:grpSpPr>
      <p:sp>
        <p:nvSpPr>
          <p:cNvPr id="4" name="標題 3">
            <a:extLst>
              <a:ext uri="{FF2B5EF4-FFF2-40B4-BE49-F238E27FC236}">
                <a16:creationId xmlns:a16="http://schemas.microsoft.com/office/drawing/2014/main" id="{B0FBE55C-FC1E-5F03-58AD-BE116F5CD938}"/>
              </a:ext>
            </a:extLst>
          </p:cNvPr>
          <p:cNvSpPr>
            <a:spLocks noGrp="1"/>
          </p:cNvSpPr>
          <p:nvPr>
            <p:ph type="title"/>
          </p:nvPr>
        </p:nvSpPr>
        <p:spPr/>
        <p:txBody>
          <a:bodyPr>
            <a:normAutofit/>
          </a:bodyPr>
          <a:lstStyle/>
          <a:p>
            <a:r>
              <a:rPr lang="en-US" sz="4400" dirty="0"/>
              <a:t>Moxa x86 Linux SDK: </a:t>
            </a:r>
            <a:endParaRPr lang="en-US" altLang="zh-TW" sz="3600" dirty="0"/>
          </a:p>
        </p:txBody>
      </p:sp>
      <p:sp>
        <p:nvSpPr>
          <p:cNvPr id="5" name="內容版面配置區 4">
            <a:extLst>
              <a:ext uri="{FF2B5EF4-FFF2-40B4-BE49-F238E27FC236}">
                <a16:creationId xmlns:a16="http://schemas.microsoft.com/office/drawing/2014/main" id="{E7844020-584A-68F9-D6F3-38525ADE824C}"/>
              </a:ext>
            </a:extLst>
          </p:cNvPr>
          <p:cNvSpPr>
            <a:spLocks noGrp="1"/>
          </p:cNvSpPr>
          <p:nvPr>
            <p:ph idx="1"/>
          </p:nvPr>
        </p:nvSpPr>
        <p:spPr>
          <a:xfrm>
            <a:off x="609600" y="1229813"/>
            <a:ext cx="5486400" cy="499749"/>
          </a:xfrm>
        </p:spPr>
        <p:txBody>
          <a:bodyPr>
            <a:normAutofit lnSpcReduction="10000"/>
          </a:bodyPr>
          <a:lstStyle/>
          <a:p>
            <a:pPr marL="0" indent="0">
              <a:buNone/>
            </a:pPr>
            <a:r>
              <a:rPr lang="en-US" altLang="zh-TW" sz="2800" dirty="0">
                <a:solidFill>
                  <a:srgbClr val="008787"/>
                </a:solidFill>
              </a:rPr>
              <a:t>Utilities, </a:t>
            </a:r>
            <a:r>
              <a:rPr lang="en-US" altLang="zh-TW" sz="2800" u="sng" dirty="0">
                <a:solidFill>
                  <a:srgbClr val="008787"/>
                </a:solidFill>
              </a:rPr>
              <a:t>Drivers</a:t>
            </a:r>
            <a:r>
              <a:rPr lang="en-US" altLang="zh-TW" sz="2800" dirty="0">
                <a:solidFill>
                  <a:srgbClr val="008787"/>
                </a:solidFill>
              </a:rPr>
              <a:t> and Libraries </a:t>
            </a:r>
          </a:p>
          <a:p>
            <a:endParaRPr lang="zh-TW" altLang="en-US" dirty="0"/>
          </a:p>
        </p:txBody>
      </p:sp>
      <p:sp>
        <p:nvSpPr>
          <p:cNvPr id="3" name="TextBox 2">
            <a:extLst>
              <a:ext uri="{FF2B5EF4-FFF2-40B4-BE49-F238E27FC236}">
                <a16:creationId xmlns:a16="http://schemas.microsoft.com/office/drawing/2014/main" id="{BF9481A5-9A56-99A4-BA64-C4C9F5FECEFA}"/>
              </a:ext>
            </a:extLst>
          </p:cNvPr>
          <p:cNvSpPr txBox="1"/>
          <p:nvPr/>
        </p:nvSpPr>
        <p:spPr>
          <a:xfrm>
            <a:off x="609600" y="1729562"/>
            <a:ext cx="6096000" cy="1754326"/>
          </a:xfrm>
          <a:prstGeom prst="rect">
            <a:avLst/>
          </a:prstGeom>
          <a:noFill/>
        </p:spPr>
        <p:txBody>
          <a:bodyPr wrap="square">
            <a:spAutoFit/>
          </a:bodyPr>
          <a:lstStyle/>
          <a:p>
            <a:r>
              <a:rPr lang="en-US" b="1" dirty="0"/>
              <a:t>moxa-it87-gpio-driver</a:t>
            </a:r>
          </a:p>
          <a:p>
            <a:pPr marL="285750" indent="-285750">
              <a:buFont typeface="Arial" panose="020B0604020202020204" pitchFamily="34" charset="0"/>
              <a:buChar char="•"/>
            </a:pPr>
            <a:r>
              <a:rPr lang="en-US" sz="1800" dirty="0">
                <a:effectLst/>
                <a:ea typeface="新細明體" panose="02020500000000000000" pitchFamily="18" charset="-120"/>
                <a:cs typeface="Arial" panose="020B0604020202020204" pitchFamily="34" charset="0"/>
              </a:rPr>
              <a:t>controlling GPIO interface for </a:t>
            </a:r>
            <a:r>
              <a:rPr lang="en-US" sz="1800" b="1" dirty="0">
                <a:effectLst/>
                <a:ea typeface="新細明體" panose="02020500000000000000" pitchFamily="18" charset="-120"/>
                <a:cs typeface="Arial" panose="020B0604020202020204" pitchFamily="34" charset="0"/>
              </a:rPr>
              <a:t>IT87xx Super I/O</a:t>
            </a:r>
            <a:r>
              <a:rPr lang="en-US" sz="1800" dirty="0">
                <a:effectLst/>
                <a:ea typeface="新細明體" panose="02020500000000000000" pitchFamily="18" charset="-120"/>
                <a:cs typeface="Arial" panose="020B0604020202020204" pitchFamily="34" charset="0"/>
              </a:rPr>
              <a:t> chips</a:t>
            </a:r>
          </a:p>
          <a:p>
            <a:pPr marL="285750" indent="-285750">
              <a:buFont typeface="Arial" panose="020B0604020202020204" pitchFamily="34" charset="0"/>
              <a:buChar char="•"/>
            </a:pPr>
            <a:r>
              <a:rPr lang="en-US" b="0" i="0" dirty="0">
                <a:effectLst/>
              </a:rPr>
              <a:t>These GPIOs are utilized for switching between RS232, RS422, and RS485 modes</a:t>
            </a:r>
          </a:p>
          <a:p>
            <a:pPr marL="285750" indent="-285750">
              <a:buFont typeface="Arial" panose="020B0604020202020204" pitchFamily="34" charset="0"/>
              <a:buChar char="•"/>
            </a:pPr>
            <a:r>
              <a:rPr lang="en-US" b="0" i="0" dirty="0">
                <a:effectLst/>
              </a:rPr>
              <a:t>controlling the Digital Input/Output</a:t>
            </a:r>
            <a:r>
              <a:rPr lang="en-US" altLang="zh-TW" b="0" i="0" dirty="0">
                <a:effectLst/>
              </a:rPr>
              <a:t>.</a:t>
            </a:r>
            <a:endParaRPr lang="en-US" b="0" i="0" dirty="0">
              <a:effectLst/>
            </a:endParaRPr>
          </a:p>
          <a:p>
            <a:pPr marL="285750" indent="-285750">
              <a:buFont typeface="Arial" panose="020B0604020202020204" pitchFamily="34" charset="0"/>
              <a:buChar char="•"/>
            </a:pPr>
            <a:endParaRPr lang="en-DE" b="1" dirty="0"/>
          </a:p>
        </p:txBody>
      </p:sp>
      <p:pic>
        <p:nvPicPr>
          <p:cNvPr id="6" name="圖片 7" title="gpio-it87 kernel module information">
            <a:extLst>
              <a:ext uri="{FF2B5EF4-FFF2-40B4-BE49-F238E27FC236}">
                <a16:creationId xmlns:a16="http://schemas.microsoft.com/office/drawing/2014/main" id="{73AC1364-9E34-4DD8-FA98-F3B39C224421}"/>
              </a:ext>
            </a:extLst>
          </p:cNvPr>
          <p:cNvPicPr>
            <a:picLocks noChangeAspect="1"/>
          </p:cNvPicPr>
          <p:nvPr/>
        </p:nvPicPr>
        <p:blipFill>
          <a:blip r:embed="rId3">
            <a:alphaModFix amt="50000"/>
          </a:blip>
          <a:stretch>
            <a:fillRect/>
          </a:stretch>
        </p:blipFill>
        <p:spPr>
          <a:xfrm>
            <a:off x="7081284" y="1970630"/>
            <a:ext cx="4387702" cy="1449486"/>
          </a:xfrm>
          <a:prstGeom prst="rect">
            <a:avLst/>
          </a:prstGeom>
          <a:effectLst>
            <a:outerShdw blurRad="50800" dist="50800" dir="5400000" algn="ctr" rotWithShape="0">
              <a:srgbClr val="000000">
                <a:alpha val="67000"/>
              </a:srgbClr>
            </a:outerShdw>
          </a:effectLst>
        </p:spPr>
      </p:pic>
      <p:sp>
        <p:nvSpPr>
          <p:cNvPr id="7" name="文字方塊 13">
            <a:extLst>
              <a:ext uri="{FF2B5EF4-FFF2-40B4-BE49-F238E27FC236}">
                <a16:creationId xmlns:a16="http://schemas.microsoft.com/office/drawing/2014/main" id="{95FCFEAC-C14D-788A-2DD4-65CADC72E8BA}"/>
              </a:ext>
            </a:extLst>
          </p:cNvPr>
          <p:cNvSpPr txBox="1"/>
          <p:nvPr/>
        </p:nvSpPr>
        <p:spPr>
          <a:xfrm>
            <a:off x="679140" y="3644672"/>
            <a:ext cx="9398777" cy="538609"/>
          </a:xfrm>
          <a:prstGeom prst="rect">
            <a:avLst/>
          </a:prstGeom>
          <a:noFill/>
        </p:spPr>
        <p:txBody>
          <a:bodyPr wrap="square">
            <a:spAutoFit/>
          </a:bodyPr>
          <a:lstStyle/>
          <a:p>
            <a:pPr marL="0" marR="0">
              <a:spcBef>
                <a:spcPts val="0"/>
              </a:spcBef>
              <a:spcAft>
                <a:spcPts val="600"/>
              </a:spcAft>
            </a:pPr>
            <a:r>
              <a:rPr lang="en-US" sz="1200" dirty="0">
                <a:effectLst/>
                <a:latin typeface="Arial" panose="020B0604020202020204" pitchFamily="34" charset="0"/>
                <a:ea typeface="新細明體" panose="02020500000000000000" pitchFamily="18" charset="-120"/>
                <a:cs typeface="Times New Roman" panose="02020603050405020304" pitchFamily="18" charset="0"/>
              </a:rPr>
              <a:t>Once the </a:t>
            </a:r>
            <a:r>
              <a:rPr lang="en-US" sz="1200" b="1" dirty="0">
                <a:effectLst/>
                <a:latin typeface="Arial" panose="020B0604020202020204" pitchFamily="34" charset="0"/>
                <a:ea typeface="新細明體" panose="02020500000000000000" pitchFamily="18" charset="-120"/>
                <a:cs typeface="Times New Roman" panose="02020603050405020304" pitchFamily="18" charset="0"/>
              </a:rPr>
              <a:t>gpio-it87</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driver has been probed, the </a:t>
            </a:r>
            <a:r>
              <a:rPr lang="en-US" sz="1200" dirty="0" err="1">
                <a:effectLst/>
                <a:latin typeface="Arial" panose="020B0604020202020204" pitchFamily="34" charset="0"/>
                <a:ea typeface="新細明體" panose="02020500000000000000" pitchFamily="18" charset="-120"/>
                <a:cs typeface="Times New Roman" panose="02020603050405020304" pitchFamily="18" charset="0"/>
              </a:rPr>
              <a:t>gpiochip</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interface </a:t>
            </a:r>
          </a:p>
          <a:p>
            <a:pPr marL="0" marR="0">
              <a:spcBef>
                <a:spcPts val="0"/>
              </a:spcBef>
              <a:spcAft>
                <a:spcPts val="600"/>
              </a:spcAft>
            </a:pPr>
            <a:r>
              <a:rPr lang="en-US" sz="12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/sys/class/</a:t>
            </a:r>
            <a:r>
              <a:rPr lang="en-US" sz="1200" dirty="0" err="1">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gpio</a:t>
            </a:r>
            <a:r>
              <a:rPr lang="en-US" sz="12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a:t>
            </a:r>
            <a:r>
              <a:rPr lang="en-US" sz="1200" dirty="0" err="1">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gpiochip</a:t>
            </a:r>
            <a:r>
              <a:rPr lang="en-US" sz="12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and </a:t>
            </a:r>
            <a:r>
              <a:rPr lang="en-US" sz="12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/sys/class/</a:t>
            </a:r>
            <a:r>
              <a:rPr lang="en-US" sz="1200" dirty="0" err="1">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gpio</a:t>
            </a:r>
            <a:r>
              <a:rPr lang="en-US" sz="12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a:t>
            </a:r>
            <a:r>
              <a:rPr lang="en-US" sz="1200" dirty="0" err="1">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gpio</a:t>
            </a:r>
            <a:r>
              <a:rPr lang="en-US" sz="12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are created by driver. e.g.</a:t>
            </a:r>
          </a:p>
        </p:txBody>
      </p:sp>
      <p:pic>
        <p:nvPicPr>
          <p:cNvPr id="8" name="圖片 15">
            <a:extLst>
              <a:ext uri="{FF2B5EF4-FFF2-40B4-BE49-F238E27FC236}">
                <a16:creationId xmlns:a16="http://schemas.microsoft.com/office/drawing/2014/main" id="{D0E9B645-8B1A-FC19-4E90-BE38768B0EDC}"/>
              </a:ext>
            </a:extLst>
          </p:cNvPr>
          <p:cNvPicPr>
            <a:picLocks noChangeAspect="1"/>
          </p:cNvPicPr>
          <p:nvPr/>
        </p:nvPicPr>
        <p:blipFill>
          <a:blip r:embed="rId4"/>
          <a:stretch>
            <a:fillRect/>
          </a:stretch>
        </p:blipFill>
        <p:spPr>
          <a:xfrm>
            <a:off x="679140" y="4152569"/>
            <a:ext cx="6602389" cy="1043581"/>
          </a:xfrm>
          <a:prstGeom prst="rect">
            <a:avLst/>
          </a:prstGeom>
        </p:spPr>
      </p:pic>
      <p:sp>
        <p:nvSpPr>
          <p:cNvPr id="9" name="文字方塊 17">
            <a:extLst>
              <a:ext uri="{FF2B5EF4-FFF2-40B4-BE49-F238E27FC236}">
                <a16:creationId xmlns:a16="http://schemas.microsoft.com/office/drawing/2014/main" id="{28E593E3-D464-5034-A8A0-701A4066B0E1}"/>
              </a:ext>
            </a:extLst>
          </p:cNvPr>
          <p:cNvSpPr txBox="1"/>
          <p:nvPr/>
        </p:nvSpPr>
        <p:spPr>
          <a:xfrm>
            <a:off x="679140" y="5146776"/>
            <a:ext cx="7325995" cy="800219"/>
          </a:xfrm>
          <a:prstGeom prst="rect">
            <a:avLst/>
          </a:prstGeom>
          <a:noFill/>
        </p:spPr>
        <p:txBody>
          <a:bodyPr wrap="square">
            <a:spAutoFit/>
          </a:bodyPr>
          <a:lstStyle/>
          <a:p>
            <a:pPr marL="0" marR="0">
              <a:spcBef>
                <a:spcPts val="0"/>
              </a:spcBef>
              <a:spcAft>
                <a:spcPts val="600"/>
              </a:spcAft>
            </a:pPr>
            <a:r>
              <a:rPr lang="en-US" sz="1200" dirty="0">
                <a:effectLst/>
                <a:latin typeface="Arial" panose="020B0604020202020204" pitchFamily="34" charset="0"/>
                <a:ea typeface="新細明體" panose="02020500000000000000" pitchFamily="18" charset="-120"/>
                <a:cs typeface="Times New Roman" panose="02020603050405020304" pitchFamily="18" charset="0"/>
              </a:rPr>
              <a:t>Thus, by read/write the </a:t>
            </a:r>
            <a:r>
              <a:rPr lang="en-US" sz="1200" dirty="0" err="1">
                <a:effectLst/>
                <a:latin typeface="Arial" panose="020B0604020202020204" pitchFamily="34" charset="0"/>
                <a:ea typeface="新細明體" panose="02020500000000000000" pitchFamily="18" charset="-120"/>
                <a:cs typeface="Times New Roman" panose="02020603050405020304" pitchFamily="18" charset="0"/>
              </a:rPr>
              <a:t>gpio</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value, user can get/set the super IO </a:t>
            </a:r>
            <a:r>
              <a:rPr lang="en-US" sz="1200" dirty="0" err="1">
                <a:effectLst/>
                <a:latin typeface="Arial" panose="020B0604020202020204" pitchFamily="34" charset="0"/>
                <a:ea typeface="新細明體" panose="02020500000000000000" pitchFamily="18" charset="-120"/>
                <a:cs typeface="Times New Roman" panose="02020603050405020304" pitchFamily="18" charset="0"/>
              </a:rPr>
              <a:t>gpio</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value.</a:t>
            </a:r>
          </a:p>
          <a:p>
            <a:pPr marL="0" marR="0">
              <a:spcBef>
                <a:spcPts val="0"/>
              </a:spcBef>
              <a:spcAft>
                <a:spcPts val="600"/>
              </a:spcAft>
            </a:pPr>
            <a:r>
              <a:rPr lang="en-US" sz="1200" dirty="0">
                <a:effectLst/>
                <a:latin typeface="Arial" panose="020B0604020202020204" pitchFamily="34" charset="0"/>
                <a:ea typeface="新細明體" panose="02020500000000000000" pitchFamily="18" charset="-120"/>
                <a:cs typeface="Times New Roman" panose="02020603050405020304" pitchFamily="18" charset="0"/>
              </a:rPr>
              <a:t>For </a:t>
            </a:r>
            <a:r>
              <a:rPr lang="en-US" sz="1200" b="1" dirty="0">
                <a:effectLst/>
                <a:latin typeface="Arial" panose="020B0604020202020204" pitchFamily="34" charset="0"/>
                <a:ea typeface="新細明體" panose="02020500000000000000" pitchFamily="18" charset="-120"/>
                <a:cs typeface="Times New Roman" panose="02020603050405020304" pitchFamily="18" charset="0"/>
              </a:rPr>
              <a:t>Linux kernel &gt;= 5.x</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default uses the </a:t>
            </a:r>
            <a:r>
              <a:rPr lang="en-US" sz="1200" b="1" dirty="0" err="1">
                <a:effectLst/>
                <a:latin typeface="Arial" panose="020B0604020202020204" pitchFamily="34" charset="0"/>
                <a:ea typeface="新細明體" panose="02020500000000000000" pitchFamily="18" charset="-120"/>
                <a:cs typeface="Times New Roman" panose="02020603050405020304" pitchFamily="18" charset="0"/>
              </a:rPr>
              <a:t>libgpiod</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to set/get super IO </a:t>
            </a:r>
            <a:r>
              <a:rPr lang="en-US" sz="1200" dirty="0" err="1">
                <a:effectLst/>
                <a:latin typeface="Arial" panose="020B0604020202020204" pitchFamily="34" charset="0"/>
                <a:ea typeface="新細明體" panose="02020500000000000000" pitchFamily="18" charset="-120"/>
                <a:cs typeface="Times New Roman" panose="02020603050405020304" pitchFamily="18" charset="0"/>
              </a:rPr>
              <a:t>gpio</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a:t>
            </a:r>
          </a:p>
          <a:p>
            <a:pPr marL="0" marR="0">
              <a:spcBef>
                <a:spcPts val="0"/>
              </a:spcBef>
              <a:spcAft>
                <a:spcPts val="600"/>
              </a:spcAft>
            </a:pPr>
            <a:r>
              <a:rPr lang="en-US" sz="1200" dirty="0">
                <a:effectLst/>
                <a:latin typeface="Arial" panose="020B0604020202020204" pitchFamily="34" charset="0"/>
                <a:ea typeface="新細明體" panose="02020500000000000000" pitchFamily="18" charset="-120"/>
                <a:cs typeface="Times New Roman" panose="02020603050405020304" pitchFamily="18" charset="0"/>
              </a:rPr>
              <a:t>Alternatively, for </a:t>
            </a:r>
            <a:r>
              <a:rPr lang="en-US" sz="1200" b="1" dirty="0">
                <a:effectLst/>
                <a:latin typeface="Arial" panose="020B0604020202020204" pitchFamily="34" charset="0"/>
                <a:ea typeface="新細明體" panose="02020500000000000000" pitchFamily="18" charset="-120"/>
                <a:cs typeface="Times New Roman" panose="02020603050405020304" pitchFamily="18" charset="0"/>
              </a:rPr>
              <a:t>Linux kernel &lt;= 3.x</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default uses the </a:t>
            </a:r>
            <a:r>
              <a:rPr lang="en-US" sz="1200" b="1" dirty="0">
                <a:effectLst/>
                <a:latin typeface="Arial" panose="020B0604020202020204" pitchFamily="34" charset="0"/>
                <a:ea typeface="新細明體" panose="02020500000000000000" pitchFamily="18" charset="-120"/>
                <a:cs typeface="Times New Roman" panose="02020603050405020304" pitchFamily="18" charset="0"/>
              </a:rPr>
              <a:t>sys class </a:t>
            </a:r>
            <a:r>
              <a:rPr lang="en-US" sz="1200" b="1" dirty="0" err="1">
                <a:effectLst/>
                <a:latin typeface="Arial" panose="020B0604020202020204" pitchFamily="34" charset="0"/>
                <a:ea typeface="新細明體" panose="02020500000000000000" pitchFamily="18" charset="-120"/>
                <a:cs typeface="Times New Roman" panose="02020603050405020304" pitchFamily="18" charset="0"/>
              </a:rPr>
              <a:t>gpio</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to set/get </a:t>
            </a:r>
            <a:r>
              <a:rPr lang="en-US" sz="1200" dirty="0" err="1">
                <a:effectLst/>
                <a:latin typeface="Arial" panose="020B0604020202020204" pitchFamily="34" charset="0"/>
                <a:ea typeface="新細明體" panose="02020500000000000000" pitchFamily="18" charset="-120"/>
                <a:cs typeface="Times New Roman" panose="02020603050405020304" pitchFamily="18" charset="0"/>
              </a:rPr>
              <a:t>gpio</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a:t>
            </a:r>
          </a:p>
        </p:txBody>
      </p:sp>
    </p:spTree>
    <p:extLst>
      <p:ext uri="{BB962C8B-B14F-4D97-AF65-F5344CB8AC3E}">
        <p14:creationId xmlns:p14="http://schemas.microsoft.com/office/powerpoint/2010/main" val="130331740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2EFE2-7F4A-4059-E97F-89096A0B7CC2}"/>
            </a:ext>
          </a:extLst>
        </p:cNvPr>
        <p:cNvGrpSpPr/>
        <p:nvPr/>
      </p:nvGrpSpPr>
      <p:grpSpPr>
        <a:xfrm>
          <a:off x="0" y="0"/>
          <a:ext cx="0" cy="0"/>
          <a:chOff x="0" y="0"/>
          <a:chExt cx="0" cy="0"/>
        </a:xfrm>
      </p:grpSpPr>
      <p:pic>
        <p:nvPicPr>
          <p:cNvPr id="2" name="圖片 8" title="it87_serial kernel module information">
            <a:extLst>
              <a:ext uri="{FF2B5EF4-FFF2-40B4-BE49-F238E27FC236}">
                <a16:creationId xmlns:a16="http://schemas.microsoft.com/office/drawing/2014/main" id="{58588239-A56B-CAE4-5322-D9905A584864}"/>
              </a:ext>
            </a:extLst>
          </p:cNvPr>
          <p:cNvPicPr>
            <a:picLocks noChangeAspect="1"/>
          </p:cNvPicPr>
          <p:nvPr/>
        </p:nvPicPr>
        <p:blipFill>
          <a:blip r:embed="rId3">
            <a:alphaModFix amt="50000"/>
          </a:blip>
          <a:stretch>
            <a:fillRect/>
          </a:stretch>
        </p:blipFill>
        <p:spPr>
          <a:xfrm>
            <a:off x="7081285" y="1970631"/>
            <a:ext cx="4387702" cy="1519714"/>
          </a:xfrm>
          <a:prstGeom prst="rect">
            <a:avLst/>
          </a:prstGeom>
        </p:spPr>
      </p:pic>
      <p:sp>
        <p:nvSpPr>
          <p:cNvPr id="4" name="標題 3">
            <a:extLst>
              <a:ext uri="{FF2B5EF4-FFF2-40B4-BE49-F238E27FC236}">
                <a16:creationId xmlns:a16="http://schemas.microsoft.com/office/drawing/2014/main" id="{598E6FFD-5A5E-F145-584A-60F44B08E488}"/>
              </a:ext>
            </a:extLst>
          </p:cNvPr>
          <p:cNvSpPr>
            <a:spLocks noGrp="1"/>
          </p:cNvSpPr>
          <p:nvPr>
            <p:ph type="title"/>
          </p:nvPr>
        </p:nvSpPr>
        <p:spPr/>
        <p:txBody>
          <a:bodyPr>
            <a:normAutofit/>
          </a:bodyPr>
          <a:lstStyle/>
          <a:p>
            <a:r>
              <a:rPr lang="en-US" sz="4400" dirty="0"/>
              <a:t>Moxa x86 Linux SDK: </a:t>
            </a:r>
            <a:endParaRPr lang="en-US" altLang="zh-TW" sz="3600" dirty="0"/>
          </a:p>
        </p:txBody>
      </p:sp>
      <p:sp>
        <p:nvSpPr>
          <p:cNvPr id="5" name="內容版面配置區 4">
            <a:extLst>
              <a:ext uri="{FF2B5EF4-FFF2-40B4-BE49-F238E27FC236}">
                <a16:creationId xmlns:a16="http://schemas.microsoft.com/office/drawing/2014/main" id="{75AF9F09-FA25-A157-BBEF-21E5CDE7A9BA}"/>
              </a:ext>
            </a:extLst>
          </p:cNvPr>
          <p:cNvSpPr>
            <a:spLocks noGrp="1"/>
          </p:cNvSpPr>
          <p:nvPr>
            <p:ph idx="1"/>
          </p:nvPr>
        </p:nvSpPr>
        <p:spPr>
          <a:xfrm>
            <a:off x="609600" y="1229813"/>
            <a:ext cx="5486400" cy="499749"/>
          </a:xfrm>
        </p:spPr>
        <p:txBody>
          <a:bodyPr>
            <a:normAutofit lnSpcReduction="10000"/>
          </a:bodyPr>
          <a:lstStyle/>
          <a:p>
            <a:pPr marL="0" indent="0">
              <a:buNone/>
            </a:pPr>
            <a:r>
              <a:rPr lang="en-US" altLang="zh-TW" sz="2800" dirty="0">
                <a:solidFill>
                  <a:srgbClr val="008787"/>
                </a:solidFill>
              </a:rPr>
              <a:t>Utilities, </a:t>
            </a:r>
            <a:r>
              <a:rPr lang="en-US" altLang="zh-TW" sz="2800" u="sng" dirty="0">
                <a:solidFill>
                  <a:srgbClr val="008787"/>
                </a:solidFill>
              </a:rPr>
              <a:t>Drivers</a:t>
            </a:r>
            <a:r>
              <a:rPr lang="en-US" altLang="zh-TW" sz="2800" dirty="0">
                <a:solidFill>
                  <a:srgbClr val="008787"/>
                </a:solidFill>
              </a:rPr>
              <a:t> and Libraries </a:t>
            </a:r>
          </a:p>
          <a:p>
            <a:endParaRPr lang="zh-TW" altLang="en-US" dirty="0"/>
          </a:p>
        </p:txBody>
      </p:sp>
      <p:sp>
        <p:nvSpPr>
          <p:cNvPr id="3" name="TextBox 2">
            <a:extLst>
              <a:ext uri="{FF2B5EF4-FFF2-40B4-BE49-F238E27FC236}">
                <a16:creationId xmlns:a16="http://schemas.microsoft.com/office/drawing/2014/main" id="{E304FE64-40F7-A05F-2040-AC1DC8C14DFF}"/>
              </a:ext>
            </a:extLst>
          </p:cNvPr>
          <p:cNvSpPr txBox="1"/>
          <p:nvPr/>
        </p:nvSpPr>
        <p:spPr>
          <a:xfrm>
            <a:off x="609600" y="1729562"/>
            <a:ext cx="6096000" cy="646331"/>
          </a:xfrm>
          <a:prstGeom prst="rect">
            <a:avLst/>
          </a:prstGeom>
          <a:noFill/>
        </p:spPr>
        <p:txBody>
          <a:bodyPr wrap="square">
            <a:spAutoFit/>
          </a:bodyPr>
          <a:lstStyle/>
          <a:p>
            <a:r>
              <a:rPr lang="en-US" b="1" dirty="0"/>
              <a:t>moxa-it87-serial-driver</a:t>
            </a:r>
          </a:p>
          <a:p>
            <a:pPr marL="285750" indent="-285750">
              <a:buFont typeface="Arial" panose="020B0604020202020204" pitchFamily="34" charset="0"/>
              <a:buChar char="•"/>
            </a:pPr>
            <a:r>
              <a:rPr lang="en-US" b="0" i="0" dirty="0">
                <a:effectLst/>
                <a:latin typeface="+mj-lt"/>
              </a:rPr>
              <a:t>support the RS485 automatic direction control</a:t>
            </a:r>
            <a:endParaRPr lang="en-DE" b="1" dirty="0">
              <a:latin typeface="+mj-lt"/>
            </a:endParaRPr>
          </a:p>
        </p:txBody>
      </p:sp>
      <p:sp>
        <p:nvSpPr>
          <p:cNvPr id="10" name="文字方塊 10">
            <a:extLst>
              <a:ext uri="{FF2B5EF4-FFF2-40B4-BE49-F238E27FC236}">
                <a16:creationId xmlns:a16="http://schemas.microsoft.com/office/drawing/2014/main" id="{D1951360-DB21-BDBA-B717-B23D320C7846}"/>
              </a:ext>
            </a:extLst>
          </p:cNvPr>
          <p:cNvSpPr txBox="1"/>
          <p:nvPr/>
        </p:nvSpPr>
        <p:spPr>
          <a:xfrm>
            <a:off x="609600" y="4316356"/>
            <a:ext cx="10032032" cy="276999"/>
          </a:xfrm>
          <a:prstGeom prst="rect">
            <a:avLst/>
          </a:prstGeom>
          <a:noFill/>
        </p:spPr>
        <p:txBody>
          <a:bodyPr wrap="square">
            <a:spAutoFit/>
          </a:bodyPr>
          <a:lstStyle/>
          <a:p>
            <a:pPr marL="0" marR="0">
              <a:spcBef>
                <a:spcPts val="0"/>
              </a:spcBef>
              <a:spcAft>
                <a:spcPts val="600"/>
              </a:spcAft>
            </a:pPr>
            <a:r>
              <a:rPr lang="en-US" sz="1200" dirty="0">
                <a:effectLst/>
                <a:latin typeface="Arial" panose="020B0604020202020204" pitchFamily="34" charset="0"/>
                <a:ea typeface="新細明體" panose="02020500000000000000" pitchFamily="18" charset="-120"/>
                <a:cs typeface="Times New Roman" panose="02020603050405020304" pitchFamily="18" charset="0"/>
              </a:rPr>
              <a:t>Once the </a:t>
            </a:r>
            <a:r>
              <a:rPr lang="en-US" sz="1200" b="1" dirty="0">
                <a:effectLst/>
                <a:latin typeface="Arial" panose="020B0604020202020204" pitchFamily="34" charset="0"/>
                <a:ea typeface="新細明體" panose="02020500000000000000" pitchFamily="18" charset="-120"/>
                <a:cs typeface="Times New Roman" panose="02020603050405020304" pitchFamily="18" charset="0"/>
              </a:rPr>
              <a:t>it87_serial</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driver has been probed, the </a:t>
            </a:r>
            <a:r>
              <a:rPr lang="en-US" sz="12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/sys/class/</a:t>
            </a:r>
            <a:r>
              <a:rPr lang="en-US" sz="1200" dirty="0" err="1">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misc</a:t>
            </a:r>
            <a:r>
              <a:rPr lang="en-US" sz="12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/it87_serial/serial[p]</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interface are created by driver. e.g.</a:t>
            </a:r>
          </a:p>
        </p:txBody>
      </p:sp>
      <p:sp>
        <p:nvSpPr>
          <p:cNvPr id="11" name="文字方塊 12">
            <a:extLst>
              <a:ext uri="{FF2B5EF4-FFF2-40B4-BE49-F238E27FC236}">
                <a16:creationId xmlns:a16="http://schemas.microsoft.com/office/drawing/2014/main" id="{D03E4A35-F3A4-E531-64A5-E639F12BB777}"/>
              </a:ext>
            </a:extLst>
          </p:cNvPr>
          <p:cNvSpPr txBox="1"/>
          <p:nvPr/>
        </p:nvSpPr>
        <p:spPr>
          <a:xfrm>
            <a:off x="700405" y="5603005"/>
            <a:ext cx="8602215" cy="276999"/>
          </a:xfrm>
          <a:prstGeom prst="rect">
            <a:avLst/>
          </a:prstGeom>
          <a:noFill/>
        </p:spPr>
        <p:txBody>
          <a:bodyPr wrap="square">
            <a:spAutoFit/>
          </a:bodyPr>
          <a:lstStyle/>
          <a:p>
            <a:pPr marL="0" marR="0">
              <a:spcBef>
                <a:spcPts val="0"/>
              </a:spcBef>
              <a:spcAft>
                <a:spcPts val="600"/>
              </a:spcAft>
            </a:pPr>
            <a:r>
              <a:rPr lang="en-US" sz="1200" dirty="0">
                <a:effectLst/>
                <a:latin typeface="Arial" panose="020B0604020202020204" pitchFamily="34" charset="0"/>
                <a:ea typeface="新細明體" panose="02020500000000000000" pitchFamily="18" charset="-120"/>
                <a:cs typeface="Times New Roman" panose="02020603050405020304" pitchFamily="18" charset="0"/>
              </a:rPr>
              <a:t>The UART mode selection is import into </a:t>
            </a:r>
            <a:r>
              <a:rPr lang="en-US" sz="1200" b="1" dirty="0">
                <a:effectLst/>
                <a:latin typeface="Arial" panose="020B0604020202020204" pitchFamily="34" charset="0"/>
                <a:ea typeface="新細明體" panose="02020500000000000000" pitchFamily="18" charset="-120"/>
                <a:cs typeface="Times New Roman" panose="02020603050405020304" pitchFamily="18" charset="0"/>
              </a:rPr>
              <a:t>mx-</a:t>
            </a:r>
            <a:r>
              <a:rPr lang="en-US" sz="1200" b="1" dirty="0" err="1">
                <a:effectLst/>
                <a:latin typeface="Arial" panose="020B0604020202020204" pitchFamily="34" charset="0"/>
                <a:ea typeface="新細明體" panose="02020500000000000000" pitchFamily="18" charset="-120"/>
                <a:cs typeface="Times New Roman" panose="02020603050405020304" pitchFamily="18" charset="0"/>
              </a:rPr>
              <a:t>uart</a:t>
            </a:r>
            <a:r>
              <a:rPr lang="en-US" sz="1200" b="1" dirty="0">
                <a:effectLst/>
                <a:latin typeface="Arial" panose="020B0604020202020204" pitchFamily="34" charset="0"/>
                <a:ea typeface="新細明體" panose="02020500000000000000" pitchFamily="18" charset="-120"/>
                <a:cs typeface="Times New Roman" panose="02020603050405020304" pitchFamily="18" charset="0"/>
              </a:rPr>
              <a:t>-</a:t>
            </a:r>
            <a:r>
              <a:rPr lang="en-US" sz="1200" b="1" dirty="0" err="1">
                <a:effectLst/>
                <a:latin typeface="Arial" panose="020B0604020202020204" pitchFamily="34" charset="0"/>
                <a:ea typeface="新細明體" panose="02020500000000000000" pitchFamily="18" charset="-120"/>
                <a:cs typeface="Times New Roman" panose="02020603050405020304" pitchFamily="18" charset="0"/>
              </a:rPr>
              <a:t>ctl</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please reference the above </a:t>
            </a:r>
            <a:r>
              <a:rPr lang="en-US" sz="1200" b="1" dirty="0">
                <a:effectLst/>
                <a:latin typeface="Arial" panose="020B0604020202020204" pitchFamily="34" charset="0"/>
                <a:ea typeface="新細明體" panose="02020500000000000000" pitchFamily="18" charset="-120"/>
                <a:cs typeface="Times New Roman" panose="02020603050405020304" pitchFamily="18" charset="0"/>
              </a:rPr>
              <a:t>Serial Port</a:t>
            </a:r>
            <a:r>
              <a:rPr lang="en-US" sz="1200" dirty="0">
                <a:effectLst/>
                <a:latin typeface="Arial" panose="020B0604020202020204" pitchFamily="34" charset="0"/>
                <a:ea typeface="新細明體" panose="02020500000000000000" pitchFamily="18" charset="-120"/>
                <a:cs typeface="Times New Roman" panose="02020603050405020304" pitchFamily="18" charset="0"/>
              </a:rPr>
              <a:t> section for more information.</a:t>
            </a:r>
          </a:p>
        </p:txBody>
      </p:sp>
      <p:pic>
        <p:nvPicPr>
          <p:cNvPr id="12" name="圖片 16">
            <a:extLst>
              <a:ext uri="{FF2B5EF4-FFF2-40B4-BE49-F238E27FC236}">
                <a16:creationId xmlns:a16="http://schemas.microsoft.com/office/drawing/2014/main" id="{0DA4E178-C44E-562C-E934-7298A2B3EAAF}"/>
              </a:ext>
            </a:extLst>
          </p:cNvPr>
          <p:cNvPicPr>
            <a:picLocks noChangeAspect="1"/>
          </p:cNvPicPr>
          <p:nvPr/>
        </p:nvPicPr>
        <p:blipFill>
          <a:blip r:embed="rId4"/>
          <a:stretch>
            <a:fillRect/>
          </a:stretch>
        </p:blipFill>
        <p:spPr>
          <a:xfrm>
            <a:off x="700405" y="4593355"/>
            <a:ext cx="8350289" cy="931716"/>
          </a:xfrm>
          <a:prstGeom prst="rect">
            <a:avLst/>
          </a:prstGeom>
        </p:spPr>
      </p:pic>
    </p:spTree>
    <p:extLst>
      <p:ext uri="{BB962C8B-B14F-4D97-AF65-F5344CB8AC3E}">
        <p14:creationId xmlns:p14="http://schemas.microsoft.com/office/powerpoint/2010/main" val="151419237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527D2-6C77-AADC-8F7F-F0A88B65FE2D}"/>
            </a:ext>
          </a:extLst>
        </p:cNvPr>
        <p:cNvGrpSpPr/>
        <p:nvPr/>
      </p:nvGrpSpPr>
      <p:grpSpPr>
        <a:xfrm>
          <a:off x="0" y="0"/>
          <a:ext cx="0" cy="0"/>
          <a:chOff x="0" y="0"/>
          <a:chExt cx="0" cy="0"/>
        </a:xfrm>
      </p:grpSpPr>
      <p:pic>
        <p:nvPicPr>
          <p:cNvPr id="6" name="圖片 6" title="it87_wdt kernel module information">
            <a:extLst>
              <a:ext uri="{FF2B5EF4-FFF2-40B4-BE49-F238E27FC236}">
                <a16:creationId xmlns:a16="http://schemas.microsoft.com/office/drawing/2014/main" id="{B5724DCA-129C-7829-DD80-D0C51EE410D4}"/>
              </a:ext>
            </a:extLst>
          </p:cNvPr>
          <p:cNvPicPr>
            <a:picLocks noChangeAspect="1"/>
          </p:cNvPicPr>
          <p:nvPr/>
        </p:nvPicPr>
        <p:blipFill>
          <a:blip r:embed="rId3">
            <a:alphaModFix amt="50000"/>
          </a:blip>
          <a:stretch>
            <a:fillRect/>
          </a:stretch>
        </p:blipFill>
        <p:spPr>
          <a:xfrm>
            <a:off x="7081285" y="1956075"/>
            <a:ext cx="4636100" cy="1784165"/>
          </a:xfrm>
          <a:prstGeom prst="rect">
            <a:avLst/>
          </a:prstGeom>
        </p:spPr>
      </p:pic>
      <p:sp>
        <p:nvSpPr>
          <p:cNvPr id="4" name="標題 3">
            <a:extLst>
              <a:ext uri="{FF2B5EF4-FFF2-40B4-BE49-F238E27FC236}">
                <a16:creationId xmlns:a16="http://schemas.microsoft.com/office/drawing/2014/main" id="{5261AD5D-B820-4E7B-5706-1F752C3545C7}"/>
              </a:ext>
            </a:extLst>
          </p:cNvPr>
          <p:cNvSpPr>
            <a:spLocks noGrp="1"/>
          </p:cNvSpPr>
          <p:nvPr>
            <p:ph type="title"/>
          </p:nvPr>
        </p:nvSpPr>
        <p:spPr/>
        <p:txBody>
          <a:bodyPr>
            <a:normAutofit/>
          </a:bodyPr>
          <a:lstStyle/>
          <a:p>
            <a:r>
              <a:rPr lang="en-US" sz="4400" dirty="0"/>
              <a:t>Moxa x86 Linux SDK: </a:t>
            </a:r>
            <a:endParaRPr lang="en-US" altLang="zh-TW" sz="3600" dirty="0"/>
          </a:p>
        </p:txBody>
      </p:sp>
      <p:sp>
        <p:nvSpPr>
          <p:cNvPr id="5" name="內容版面配置區 4">
            <a:extLst>
              <a:ext uri="{FF2B5EF4-FFF2-40B4-BE49-F238E27FC236}">
                <a16:creationId xmlns:a16="http://schemas.microsoft.com/office/drawing/2014/main" id="{0C77CE8A-4698-66EC-3A4F-431CF98567C9}"/>
              </a:ext>
            </a:extLst>
          </p:cNvPr>
          <p:cNvSpPr>
            <a:spLocks noGrp="1"/>
          </p:cNvSpPr>
          <p:nvPr>
            <p:ph idx="1"/>
          </p:nvPr>
        </p:nvSpPr>
        <p:spPr>
          <a:xfrm>
            <a:off x="609600" y="1229813"/>
            <a:ext cx="5486400" cy="499749"/>
          </a:xfrm>
        </p:spPr>
        <p:txBody>
          <a:bodyPr>
            <a:normAutofit lnSpcReduction="10000"/>
          </a:bodyPr>
          <a:lstStyle/>
          <a:p>
            <a:pPr marL="0" indent="0">
              <a:buNone/>
            </a:pPr>
            <a:r>
              <a:rPr lang="en-US" altLang="zh-TW" sz="2800" dirty="0">
                <a:solidFill>
                  <a:srgbClr val="008787"/>
                </a:solidFill>
              </a:rPr>
              <a:t>Utilities, </a:t>
            </a:r>
            <a:r>
              <a:rPr lang="en-US" altLang="zh-TW" sz="2800" u="sng" dirty="0">
                <a:solidFill>
                  <a:srgbClr val="008787"/>
                </a:solidFill>
              </a:rPr>
              <a:t>Drivers</a:t>
            </a:r>
            <a:r>
              <a:rPr lang="en-US" altLang="zh-TW" sz="2800" dirty="0">
                <a:solidFill>
                  <a:srgbClr val="008787"/>
                </a:solidFill>
              </a:rPr>
              <a:t> and Libraries </a:t>
            </a:r>
          </a:p>
          <a:p>
            <a:endParaRPr lang="zh-TW" altLang="en-US" dirty="0"/>
          </a:p>
        </p:txBody>
      </p:sp>
      <p:sp>
        <p:nvSpPr>
          <p:cNvPr id="3" name="TextBox 2">
            <a:extLst>
              <a:ext uri="{FF2B5EF4-FFF2-40B4-BE49-F238E27FC236}">
                <a16:creationId xmlns:a16="http://schemas.microsoft.com/office/drawing/2014/main" id="{C479CCE5-39D1-6167-4BB6-5CE25C68E06E}"/>
              </a:ext>
            </a:extLst>
          </p:cNvPr>
          <p:cNvSpPr txBox="1"/>
          <p:nvPr/>
        </p:nvSpPr>
        <p:spPr>
          <a:xfrm>
            <a:off x="609599" y="1729562"/>
            <a:ext cx="6471685" cy="923330"/>
          </a:xfrm>
          <a:prstGeom prst="rect">
            <a:avLst/>
          </a:prstGeom>
          <a:noFill/>
        </p:spPr>
        <p:txBody>
          <a:bodyPr wrap="square">
            <a:spAutoFit/>
          </a:bodyPr>
          <a:lstStyle/>
          <a:p>
            <a:r>
              <a:rPr lang="en-US" b="1" dirty="0"/>
              <a:t>moxa-it87-wdt-driver</a:t>
            </a:r>
            <a:r>
              <a:rPr lang="en-US" dirty="0"/>
              <a:t> </a:t>
            </a:r>
          </a:p>
          <a:p>
            <a:pPr marL="285750" indent="-285750" algn="l">
              <a:buFont typeface="Arial" panose="020B0604020202020204" pitchFamily="34" charset="0"/>
              <a:buChar char="•"/>
            </a:pPr>
            <a:r>
              <a:rPr lang="en-US" b="0" i="0" dirty="0">
                <a:solidFill>
                  <a:srgbClr val="374151"/>
                </a:solidFill>
                <a:effectLst/>
              </a:rPr>
              <a:t>responsible for the hardware watchdog of the IT87xx Super I/O.</a:t>
            </a:r>
          </a:p>
        </p:txBody>
      </p:sp>
      <p:sp>
        <p:nvSpPr>
          <p:cNvPr id="7" name="文字方塊 8">
            <a:extLst>
              <a:ext uri="{FF2B5EF4-FFF2-40B4-BE49-F238E27FC236}">
                <a16:creationId xmlns:a16="http://schemas.microsoft.com/office/drawing/2014/main" id="{DBD4FF71-D682-62D2-6381-AF9C018914ED}"/>
              </a:ext>
            </a:extLst>
          </p:cNvPr>
          <p:cNvSpPr txBox="1"/>
          <p:nvPr/>
        </p:nvSpPr>
        <p:spPr>
          <a:xfrm>
            <a:off x="707301" y="4777183"/>
            <a:ext cx="10507893" cy="523220"/>
          </a:xfrm>
          <a:prstGeom prst="rect">
            <a:avLst/>
          </a:prstGeom>
          <a:noFill/>
        </p:spPr>
        <p:txBody>
          <a:bodyPr wrap="square">
            <a:spAutoFit/>
          </a:bodyPr>
          <a:lstStyle/>
          <a:p>
            <a:pPr marL="0" marR="0">
              <a:spcBef>
                <a:spcPts val="0"/>
              </a:spcBef>
              <a:spcAft>
                <a:spcPts val="600"/>
              </a:spcAft>
            </a:pPr>
            <a:r>
              <a:rPr lang="en-US" sz="1400" dirty="0">
                <a:effectLst/>
                <a:latin typeface="Arial" panose="020B0604020202020204" pitchFamily="34" charset="0"/>
                <a:ea typeface="新細明體" panose="02020500000000000000" pitchFamily="18" charset="-120"/>
                <a:cs typeface="Times New Roman" panose="02020603050405020304" pitchFamily="18" charset="0"/>
              </a:rPr>
              <a:t>The watchdog device node </a:t>
            </a:r>
            <a:r>
              <a:rPr lang="en-US" sz="14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/dev/watchdog0</a:t>
            </a:r>
            <a:r>
              <a:rPr lang="en-US" sz="1400" dirty="0">
                <a:effectLst/>
                <a:latin typeface="Arial" panose="020B0604020202020204" pitchFamily="34" charset="0"/>
                <a:ea typeface="新細明體" panose="02020500000000000000" pitchFamily="18" charset="-120"/>
                <a:cs typeface="Times New Roman" panose="02020603050405020304" pitchFamily="18" charset="0"/>
              </a:rPr>
              <a:t> is created by </a:t>
            </a:r>
            <a:r>
              <a:rPr lang="en-US" sz="1400" dirty="0">
                <a:solidFill>
                  <a:srgbClr val="000000"/>
                </a:solidFill>
                <a:effectLst/>
                <a:latin typeface="Courier New" panose="02070309020205020404" pitchFamily="49" charset="0"/>
                <a:ea typeface="新細明體" panose="02020500000000000000" pitchFamily="18" charset="-120"/>
                <a:cs typeface="Times New Roman" panose="02020603050405020304" pitchFamily="18" charset="0"/>
              </a:rPr>
              <a:t>it87_wdt</a:t>
            </a:r>
            <a:r>
              <a:rPr lang="en-US" sz="1400" dirty="0">
                <a:effectLst/>
                <a:latin typeface="Arial" panose="020B0604020202020204" pitchFamily="34" charset="0"/>
                <a:ea typeface="新細明體" panose="02020500000000000000" pitchFamily="18" charset="-120"/>
                <a:cs typeface="Times New Roman" panose="02020603050405020304" pitchFamily="18" charset="0"/>
              </a:rPr>
              <a:t> driver. The</a:t>
            </a:r>
            <a:r>
              <a:rPr lang="en-US" sz="1400" b="1" dirty="0">
                <a:effectLst/>
                <a:latin typeface="Arial" panose="020B0604020202020204" pitchFamily="34" charset="0"/>
                <a:ea typeface="新細明體" panose="02020500000000000000" pitchFamily="18" charset="-120"/>
                <a:cs typeface="Times New Roman" panose="02020603050405020304" pitchFamily="18" charset="0"/>
              </a:rPr>
              <a:t> x86 Linux SDK Wizard</a:t>
            </a:r>
            <a:r>
              <a:rPr lang="en-US" sz="1400" dirty="0">
                <a:effectLst/>
                <a:latin typeface="Arial" panose="020B0604020202020204" pitchFamily="34" charset="0"/>
                <a:ea typeface="新細明體" panose="02020500000000000000" pitchFamily="18" charset="-120"/>
                <a:cs typeface="Times New Roman" panose="02020603050405020304" pitchFamily="18" charset="0"/>
              </a:rPr>
              <a:t> will default setup the watchdog </a:t>
            </a:r>
            <a:r>
              <a:rPr lang="en-US" sz="1400" dirty="0" err="1">
                <a:effectLst/>
                <a:latin typeface="Arial" panose="020B0604020202020204" pitchFamily="34" charset="0"/>
                <a:ea typeface="新細明體" panose="02020500000000000000" pitchFamily="18" charset="-120"/>
                <a:cs typeface="Times New Roman" panose="02020603050405020304" pitchFamily="18" charset="0"/>
              </a:rPr>
              <a:t>deamon</a:t>
            </a:r>
            <a:r>
              <a:rPr lang="en-US" sz="1400" dirty="0">
                <a:effectLst/>
                <a:latin typeface="Arial" panose="020B0604020202020204" pitchFamily="34" charset="0"/>
                <a:ea typeface="新細明體" panose="02020500000000000000" pitchFamily="18" charset="-120"/>
                <a:cs typeface="Times New Roman" panose="02020603050405020304" pitchFamily="18" charset="0"/>
              </a:rPr>
              <a:t> configuration files and enable service for specific Linux distributions.</a:t>
            </a:r>
          </a:p>
        </p:txBody>
      </p:sp>
    </p:spTree>
    <p:extLst>
      <p:ext uri="{BB962C8B-B14F-4D97-AF65-F5344CB8AC3E}">
        <p14:creationId xmlns:p14="http://schemas.microsoft.com/office/powerpoint/2010/main" val="2922432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SLIDE_ID_2" val="{27649278-9884-4D4E-BBC2-AB6ED0CC045C}"/>
  <p:tag name="GENSWF_ADVANCE_TIME" val="53.947"/>
  <p:tag name="ISPRING_CUSTOM_TIMING_US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xa">
  <a:themeElements>
    <a:clrScheme name="Moxa Color Palette">
      <a:dk1>
        <a:srgbClr val="000000"/>
      </a:dk1>
      <a:lt1>
        <a:srgbClr val="FFFFFF"/>
      </a:lt1>
      <a:dk2>
        <a:srgbClr val="008787"/>
      </a:dk2>
      <a:lt2>
        <a:srgbClr val="C9D0C6"/>
      </a:lt2>
      <a:accent1>
        <a:srgbClr val="008787"/>
      </a:accent1>
      <a:accent2>
        <a:srgbClr val="727171"/>
      </a:accent2>
      <a:accent3>
        <a:srgbClr val="77B800"/>
      </a:accent3>
      <a:accent4>
        <a:srgbClr val="FA943E"/>
      </a:accent4>
      <a:accent5>
        <a:srgbClr val="009DDB"/>
      </a:accent5>
      <a:accent6>
        <a:srgbClr val="C9D0C6"/>
      </a:accent6>
      <a:hlink>
        <a:srgbClr val="009DDB"/>
      </a:hlink>
      <a:folHlink>
        <a:srgbClr val="D6D6D4"/>
      </a:folHlink>
    </a:clrScheme>
    <a:fontScheme name="Moxa Fonts">
      <a:majorFont>
        <a:latin typeface="Arial"/>
        <a:ea typeface="微軟正黑體"/>
        <a:cs typeface=""/>
      </a:majorFont>
      <a:minorFont>
        <a:latin typeface="Arial"/>
        <a:ea typeface="微軟正黑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xa" id="{D9C3DF19-D2FC-4291-BF36-A86604B37792}" vid="{4359DEC9-B7DB-42C7-BF19-7647829DED9A}"/>
    </a:ext>
  </a:extLst>
</a:theme>
</file>

<file path=ppt/theme/theme3.xml><?xml version="1.0" encoding="utf-8"?>
<a:theme xmlns:a="http://schemas.openxmlformats.org/drawingml/2006/main" name="1_MOXA">
  <a:themeElements>
    <a:clrScheme name="Moxa Color Palette">
      <a:dk1>
        <a:srgbClr val="000000"/>
      </a:dk1>
      <a:lt1>
        <a:srgbClr val="FFFFFF"/>
      </a:lt1>
      <a:dk2>
        <a:srgbClr val="008787"/>
      </a:dk2>
      <a:lt2>
        <a:srgbClr val="C9D0C6"/>
      </a:lt2>
      <a:accent1>
        <a:srgbClr val="008787"/>
      </a:accent1>
      <a:accent2>
        <a:srgbClr val="727171"/>
      </a:accent2>
      <a:accent3>
        <a:srgbClr val="77B800"/>
      </a:accent3>
      <a:accent4>
        <a:srgbClr val="FA943E"/>
      </a:accent4>
      <a:accent5>
        <a:srgbClr val="009DDB"/>
      </a:accent5>
      <a:accent6>
        <a:srgbClr val="C9D0C6"/>
      </a:accent6>
      <a:hlink>
        <a:srgbClr val="009DDB"/>
      </a:hlink>
      <a:folHlink>
        <a:srgbClr val="D6D6D4"/>
      </a:folHlink>
    </a:clrScheme>
    <a:fontScheme name="Moxa Fonts">
      <a:majorFont>
        <a:latin typeface="Arial"/>
        <a:ea typeface="微軟正黑體"/>
        <a:cs typeface=""/>
      </a:majorFont>
      <a:minorFont>
        <a:latin typeface="Arial"/>
        <a:ea typeface="微軟正黑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XA" id="{B5ED8311-9631-468B-884C-17DA4DF571FB}" vid="{458A7D04-D675-4068-B469-466282A4473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A754447C52D6446B35585A6B16C0A8C" ma:contentTypeVersion="18" ma:contentTypeDescription="Create a new document." ma:contentTypeScope="" ma:versionID="ae6569e43fe4c75f954c25b53a55f337">
  <xsd:schema xmlns:xsd="http://www.w3.org/2001/XMLSchema" xmlns:xs="http://www.w3.org/2001/XMLSchema" xmlns:p="http://schemas.microsoft.com/office/2006/metadata/properties" xmlns:ns2="573ce642-f512-4837-a674-e86e9929dce5" xmlns:ns3="c21419a8-5d08-433c-89f5-1cd804b0cc75" targetNamespace="http://schemas.microsoft.com/office/2006/metadata/properties" ma:root="true" ma:fieldsID="62a2cc26870c1c7ceb1e526225b6f316" ns2:_="" ns3:_="">
    <xsd:import namespace="573ce642-f512-4837-a674-e86e9929dce5"/>
    <xsd:import namespace="c21419a8-5d08-433c-89f5-1cd804b0cc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LengthInSeconds" minOccurs="0"/>
                <xsd:element ref="ns2:MediaServiceSearchProperties"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3ce642-f512-4837-a674-e86e9929dc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bbc5931a-3143-486f-9600-35c3d708de30" ma:termSetId="09814cd3-568e-fe90-9814-8d621ff8fb84" ma:anchorId="fba54fb3-c3e1-fe81-a776-ca4b69148c4d" ma:open="true" ma:isKeyword="false">
      <xsd:complexType>
        <xsd:sequence>
          <xsd:element ref="pc:Terms" minOccurs="0" maxOccurs="1"/>
        </xsd:sequence>
      </xsd:complex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21419a8-5d08-433c-89f5-1cd804b0cc75"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b8c04250-3526-4518-93b1-002b1c07b8ff}" ma:internalName="TaxCatchAll" ma:showField="CatchAllData" ma:web="c21419a8-5d08-433c-89f5-1cd804b0cc75">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BB6C0F-18A2-4E6C-A29F-3ED46FBC4D7E}">
  <ds:schemaRefs>
    <ds:schemaRef ds:uri="http://schemas.microsoft.com/sharepoint/v3/contenttype/forms"/>
  </ds:schemaRefs>
</ds:datastoreItem>
</file>

<file path=customXml/itemProps2.xml><?xml version="1.0" encoding="utf-8"?>
<ds:datastoreItem xmlns:ds="http://schemas.openxmlformats.org/officeDocument/2006/customXml" ds:itemID="{37DBE624-1044-40CC-86EA-16A5E587A5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73ce642-f512-4837-a674-e86e9929dce5"/>
    <ds:schemaRef ds:uri="c21419a8-5d08-433c-89f5-1cd804b0cc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7906</Words>
  <Application>Microsoft Office PowerPoint</Application>
  <PresentationFormat>Widescreen</PresentationFormat>
  <Paragraphs>1586</Paragraphs>
  <Slides>112</Slides>
  <Notes>100</Notes>
  <HiddenSlides>1</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112</vt:i4>
      </vt:variant>
    </vt:vector>
  </HeadingPairs>
  <TitlesOfParts>
    <vt:vector size="127" baseType="lpstr">
      <vt:lpstr>新細明體</vt:lpstr>
      <vt:lpstr>Arial</vt:lpstr>
      <vt:lpstr>Calibri</vt:lpstr>
      <vt:lpstr>Calibri Light</vt:lpstr>
      <vt:lpstr>Consolas</vt:lpstr>
      <vt:lpstr>Courier</vt:lpstr>
      <vt:lpstr>Courier New</vt:lpstr>
      <vt:lpstr>MicrosoftJhengHeiRegular</vt:lpstr>
      <vt:lpstr>MicrosoftJhengHeiUIRegular</vt:lpstr>
      <vt:lpstr>Söhne</vt:lpstr>
      <vt:lpstr>Verdana</vt:lpstr>
      <vt:lpstr>Wingdings</vt:lpstr>
      <vt:lpstr>Office Theme</vt:lpstr>
      <vt:lpstr>moxa</vt:lpstr>
      <vt:lpstr>1_MOXA</vt:lpstr>
      <vt:lpstr>Introducing the new x86 Industrial PC platforms:  BXP, DRP and RKP Series</vt:lpstr>
      <vt:lpstr>Agenda</vt:lpstr>
      <vt:lpstr>Agenda</vt:lpstr>
      <vt:lpstr>How Do Customers Choose IPCs?</vt:lpstr>
      <vt:lpstr>Introduction to the new Moxa DRP/BXP/RKP Series</vt:lpstr>
      <vt:lpstr>Extension Interfaces – Variations for a Product</vt:lpstr>
      <vt:lpstr>Product Naming Conventions</vt:lpstr>
      <vt:lpstr>Standards and Certificates</vt:lpstr>
      <vt:lpstr>Supported Operating Systems </vt:lpstr>
      <vt:lpstr>Agenda</vt:lpstr>
      <vt:lpstr>Block Diagram </vt:lpstr>
      <vt:lpstr>Isolation Specs </vt:lpstr>
      <vt:lpstr>Display Interfaces</vt:lpstr>
      <vt:lpstr>Digital I/O Interfaces</vt:lpstr>
      <vt:lpstr>Serial Interfaces</vt:lpstr>
      <vt:lpstr>USB Interfaces</vt:lpstr>
      <vt:lpstr>Interfaces not included</vt:lpstr>
      <vt:lpstr>Hardware Overview: Power Consumption &amp; Suggestion</vt:lpstr>
      <vt:lpstr>Agenda</vt:lpstr>
      <vt:lpstr>BIOS Setup Utility: Main</vt:lpstr>
      <vt:lpstr>BIOS Setup Utility: Chipset Configuration</vt:lpstr>
      <vt:lpstr>BIOS Setup Utility : Super IO (SIO IT8786E)</vt:lpstr>
      <vt:lpstr>BIOS Boot Menu</vt:lpstr>
      <vt:lpstr>BIOS Network Adapters</vt:lpstr>
      <vt:lpstr>RAID Configuration on RKP-C100</vt:lpstr>
      <vt:lpstr>Agenda</vt:lpstr>
      <vt:lpstr>Windows Licensing</vt:lpstr>
      <vt:lpstr>Windows Licensing</vt:lpstr>
      <vt:lpstr>Windows Licensing</vt:lpstr>
      <vt:lpstr>Utilities: Moxa Serial Interface Utility </vt:lpstr>
      <vt:lpstr>Utilities: Moxa IO Controller</vt:lpstr>
      <vt:lpstr>All Windows Utilities</vt:lpstr>
      <vt:lpstr>Agenda</vt:lpstr>
      <vt:lpstr>Moxa x86 Linux SDK Wizard</vt:lpstr>
      <vt:lpstr>Moxa x86 Linux SDK Wizard</vt:lpstr>
      <vt:lpstr>Linux Tools Summary</vt:lpstr>
      <vt:lpstr>Agenda</vt:lpstr>
      <vt:lpstr>Windows Utilities and Troubleshooting</vt:lpstr>
      <vt:lpstr>Utilities: Moxa Serial Interface Utility </vt:lpstr>
      <vt:lpstr>Windows Version</vt:lpstr>
      <vt:lpstr>System Information</vt:lpstr>
      <vt:lpstr>Windows Troubleshooting</vt:lpstr>
      <vt:lpstr>Windows Troubleshooting: Event Viewer </vt:lpstr>
      <vt:lpstr>Windows Troubleshooting: Event Viewer </vt:lpstr>
      <vt:lpstr>Linux SDK Installation and Troubleshooting</vt:lpstr>
      <vt:lpstr>Moxa x86 Linux SDK Wizard</vt:lpstr>
      <vt:lpstr>Moxa x86 Linux SDK Wizard</vt:lpstr>
      <vt:lpstr>Troubleshooting: </vt:lpstr>
      <vt:lpstr>Troubleshooting: </vt:lpstr>
      <vt:lpstr>Troubleshooting: </vt:lpstr>
      <vt:lpstr>Troubleshooting: </vt:lpstr>
      <vt:lpstr>Troubleshooting: </vt:lpstr>
      <vt:lpstr>Agenda</vt:lpstr>
      <vt:lpstr>Summary: Hardware and BIOS </vt:lpstr>
      <vt:lpstr>Summary: Windows, Linux, Drivers and Tools</vt:lpstr>
      <vt:lpstr>PowerPoint Presentation</vt:lpstr>
      <vt:lpstr>Backup Material</vt:lpstr>
      <vt:lpstr>BIOS Setup</vt:lpstr>
      <vt:lpstr>BIOS Setup Utility</vt:lpstr>
      <vt:lpstr>BIOS Setup Utility: Main</vt:lpstr>
      <vt:lpstr>BIOS Setup Utility: Chipset Configuration</vt:lpstr>
      <vt:lpstr>BIOS Setup Utility: Super IO (SIO IT8786E)</vt:lpstr>
      <vt:lpstr>BIOS Setup Utility : Super IO (SIO IT8786E)</vt:lpstr>
      <vt:lpstr>BIOS Setup Utility: Super IO (SIO IT8786E)</vt:lpstr>
      <vt:lpstr>BIOS Boot Menu</vt:lpstr>
      <vt:lpstr>BIOS Turbo Mode for Intel CPU</vt:lpstr>
      <vt:lpstr>BIOS Network Adapters</vt:lpstr>
      <vt:lpstr>BIOS SATA Configuration</vt:lpstr>
      <vt:lpstr>RAID Configuration on RKP-C100</vt:lpstr>
      <vt:lpstr>Windows Utilities and Troubleshooting</vt:lpstr>
      <vt:lpstr>Windows Licensing</vt:lpstr>
      <vt:lpstr>Windows Licensing</vt:lpstr>
      <vt:lpstr>Windows Licensing</vt:lpstr>
      <vt:lpstr>Utilities: Moxa Serial Interface Utility </vt:lpstr>
      <vt:lpstr>Utilities: Moxa Serial Interface Utility </vt:lpstr>
      <vt:lpstr>Utilities: Moxa IO Controller</vt:lpstr>
      <vt:lpstr>Utilities: Moxa IO Controller</vt:lpstr>
      <vt:lpstr>Utilities: SortNetName</vt:lpstr>
      <vt:lpstr>Utilities: Prerequisits</vt:lpstr>
      <vt:lpstr>Windows Troubleshooting</vt:lpstr>
      <vt:lpstr>Windows Troubleshooting: Event Viewer </vt:lpstr>
      <vt:lpstr>Windows Troubleshooting: Event Viewer </vt:lpstr>
      <vt:lpstr>Windows Recovery Utility </vt:lpstr>
      <vt:lpstr>Windows Recovery Utility </vt:lpstr>
      <vt:lpstr>Windows Recovery Utility </vt:lpstr>
      <vt:lpstr>Linux Installation and Troubleshooting</vt:lpstr>
      <vt:lpstr>Linux Installation and Troubleshooting</vt:lpstr>
      <vt:lpstr>Moxa x86 Linux SDK Wizard</vt:lpstr>
      <vt:lpstr>Moxa x86 Linux SDK Wizard</vt:lpstr>
      <vt:lpstr>Moxa x86 Linux SDK Wizard</vt:lpstr>
      <vt:lpstr>Moxa x86 Linux SDK Wizard</vt:lpstr>
      <vt:lpstr>Moxa x86 Linux SDK Wizard</vt:lpstr>
      <vt:lpstr>Moxa x86 Linux SDK Wizard</vt:lpstr>
      <vt:lpstr>Moxa x86 Linux SDK: </vt:lpstr>
      <vt:lpstr>Moxa x86 Linux SDK: </vt:lpstr>
      <vt:lpstr>Moxa x86 Linux SDK: </vt:lpstr>
      <vt:lpstr>Moxa x86 Linux SDK: </vt:lpstr>
      <vt:lpstr>Moxa x86 Linux SDK: </vt:lpstr>
      <vt:lpstr>Moxa x86 Linux SDK: </vt:lpstr>
      <vt:lpstr>Moxa x86 Linux SDK: </vt:lpstr>
      <vt:lpstr>Troubleshooting: </vt:lpstr>
      <vt:lpstr>Troubleshooting: </vt:lpstr>
      <vt:lpstr>Troubleshooting: </vt:lpstr>
      <vt:lpstr>Troubleshooting: </vt:lpstr>
      <vt:lpstr>Troubleshooting: </vt:lpstr>
      <vt:lpstr>Product Specification of Released Models</vt:lpstr>
      <vt:lpstr>BXP-C100 Product Spec </vt:lpstr>
      <vt:lpstr>DRP-C100 Product Spec </vt:lpstr>
      <vt:lpstr>RKP-A110 Product Spec </vt:lpstr>
      <vt:lpstr>BXP-A100 Product Spec </vt:lpstr>
      <vt:lpstr>DRP-A100 Product Spec </vt:lpstr>
      <vt:lpstr>RKP-C110 Product Spec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Introducing the new x86 Industrial PC platforms:  BXP, DRP and RKP Series</dc:title>
  <dc:creator>Stefan Czoer</dc:creator>
  <cp:lastModifiedBy>Zoltan Fekete</cp:lastModifiedBy>
  <cp:revision>5</cp:revision>
  <dcterms:created xsi:type="dcterms:W3CDTF">2024-01-16T11:25:31Z</dcterms:created>
  <dcterms:modified xsi:type="dcterms:W3CDTF">2024-02-13T18:38:43Z</dcterms:modified>
</cp:coreProperties>
</file>