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702" r:id="rId3"/>
    <p:sldMasterId id="2147483717" r:id="rId4"/>
    <p:sldMasterId id="2147483732" r:id="rId5"/>
  </p:sldMasterIdLst>
  <p:notesMasterIdLst>
    <p:notesMasterId r:id="rId69"/>
  </p:notesMasterIdLst>
  <p:sldIdLst>
    <p:sldId id="256" r:id="rId6"/>
    <p:sldId id="262" r:id="rId7"/>
    <p:sldId id="367" r:id="rId8"/>
    <p:sldId id="4166" r:id="rId9"/>
    <p:sldId id="4127" r:id="rId10"/>
    <p:sldId id="4167" r:id="rId11"/>
    <p:sldId id="480" r:id="rId12"/>
    <p:sldId id="485" r:id="rId13"/>
    <p:sldId id="478" r:id="rId14"/>
    <p:sldId id="11118" r:id="rId15"/>
    <p:sldId id="11161" r:id="rId16"/>
    <p:sldId id="11165" r:id="rId17"/>
    <p:sldId id="11168" r:id="rId18"/>
    <p:sldId id="11178" r:id="rId19"/>
    <p:sldId id="11179" r:id="rId20"/>
    <p:sldId id="474" r:id="rId21"/>
    <p:sldId id="11167" r:id="rId22"/>
    <p:sldId id="494" r:id="rId23"/>
    <p:sldId id="487" r:id="rId24"/>
    <p:sldId id="516" r:id="rId25"/>
    <p:sldId id="490" r:id="rId26"/>
    <p:sldId id="491" r:id="rId27"/>
    <p:sldId id="539" r:id="rId28"/>
    <p:sldId id="488" r:id="rId29"/>
    <p:sldId id="555" r:id="rId30"/>
    <p:sldId id="540" r:id="rId31"/>
    <p:sldId id="495" r:id="rId32"/>
    <p:sldId id="496" r:id="rId33"/>
    <p:sldId id="500" r:id="rId34"/>
    <p:sldId id="517" r:id="rId35"/>
    <p:sldId id="505" r:id="rId36"/>
    <p:sldId id="498" r:id="rId37"/>
    <p:sldId id="503" r:id="rId38"/>
    <p:sldId id="504" r:id="rId39"/>
    <p:sldId id="519" r:id="rId40"/>
    <p:sldId id="520" r:id="rId41"/>
    <p:sldId id="521" r:id="rId42"/>
    <p:sldId id="11169" r:id="rId43"/>
    <p:sldId id="507" r:id="rId44"/>
    <p:sldId id="492" r:id="rId45"/>
    <p:sldId id="11170" r:id="rId46"/>
    <p:sldId id="508" r:id="rId47"/>
    <p:sldId id="510" r:id="rId48"/>
    <p:sldId id="518" r:id="rId49"/>
    <p:sldId id="483" r:id="rId50"/>
    <p:sldId id="11176" r:id="rId51"/>
    <p:sldId id="513" r:id="rId52"/>
    <p:sldId id="11174" r:id="rId53"/>
    <p:sldId id="11171" r:id="rId54"/>
    <p:sldId id="11175" r:id="rId55"/>
    <p:sldId id="11184" r:id="rId56"/>
    <p:sldId id="11185" r:id="rId57"/>
    <p:sldId id="11186" r:id="rId58"/>
    <p:sldId id="11182" r:id="rId59"/>
    <p:sldId id="11177" r:id="rId60"/>
    <p:sldId id="11183" r:id="rId61"/>
    <p:sldId id="259" r:id="rId62"/>
    <p:sldId id="11141" r:id="rId63"/>
    <p:sldId id="4148" r:id="rId64"/>
    <p:sldId id="4147" r:id="rId65"/>
    <p:sldId id="11181" r:id="rId66"/>
    <p:sldId id="11180" r:id="rId67"/>
    <p:sldId id="511" r:id="rId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6E0B4"/>
    <a:srgbClr val="D9D9D9"/>
    <a:srgbClr val="DD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72973" autoAdjust="0"/>
  </p:normalViewPr>
  <p:slideViewPr>
    <p:cSldViewPr snapToGrid="0">
      <p:cViewPr varScale="1">
        <p:scale>
          <a:sx n="83" d="100"/>
          <a:sy n="83" d="100"/>
        </p:scale>
        <p:origin x="147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23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notesMaster" Target="notesMasters/notesMaster1.xml"/><Relationship Id="rId77" Type="http://schemas.openxmlformats.org/officeDocument/2006/relationships/customXml" Target="../customXml/item3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presProps" Target="presProps.xml"/><Relationship Id="rId75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customXml" Target="../customXml/item2.xml"/><Relationship Id="rId7" Type="http://schemas.openxmlformats.org/officeDocument/2006/relationships/slide" Target="slides/slide2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oltan Fekete" userId="111df729-daa5-4beb-9362-c7b087d52698" providerId="ADAL" clId="{D1A0C1D6-2A65-435D-8968-0F0832FD3341}"/>
    <pc:docChg chg="delSld modSld sldOrd">
      <pc:chgData name="Zoltan Fekete" userId="111df729-daa5-4beb-9362-c7b087d52698" providerId="ADAL" clId="{D1A0C1D6-2A65-435D-8968-0F0832FD3341}" dt="2024-02-14T09:01:27.656" v="24" actId="47"/>
      <pc:docMkLst>
        <pc:docMk/>
      </pc:docMkLst>
      <pc:sldChg chg="modNotesTx">
        <pc:chgData name="Zoltan Fekete" userId="111df729-daa5-4beb-9362-c7b087d52698" providerId="ADAL" clId="{D1A0C1D6-2A65-435D-8968-0F0832FD3341}" dt="2024-02-14T08:55:56.721" v="0" actId="6549"/>
        <pc:sldMkLst>
          <pc:docMk/>
          <pc:sldMk cId="3764705566" sldId="256"/>
        </pc:sldMkLst>
      </pc:sldChg>
      <pc:sldChg chg="modNotesTx">
        <pc:chgData name="Zoltan Fekete" userId="111df729-daa5-4beb-9362-c7b087d52698" providerId="ADAL" clId="{D1A0C1D6-2A65-435D-8968-0F0832FD3341}" dt="2024-02-14T08:56:00.484" v="1" actId="6549"/>
        <pc:sldMkLst>
          <pc:docMk/>
          <pc:sldMk cId="4084318273" sldId="262"/>
        </pc:sldMkLst>
      </pc:sldChg>
      <pc:sldChg chg="del">
        <pc:chgData name="Zoltan Fekete" userId="111df729-daa5-4beb-9362-c7b087d52698" providerId="ADAL" clId="{D1A0C1D6-2A65-435D-8968-0F0832FD3341}" dt="2024-02-14T09:01:23.984" v="22" actId="47"/>
        <pc:sldMkLst>
          <pc:docMk/>
          <pc:sldMk cId="1856633804" sldId="414"/>
        </pc:sldMkLst>
      </pc:sldChg>
      <pc:sldChg chg="del">
        <pc:chgData name="Zoltan Fekete" userId="111df729-daa5-4beb-9362-c7b087d52698" providerId="ADAL" clId="{D1A0C1D6-2A65-435D-8968-0F0832FD3341}" dt="2024-02-14T09:01:25.374" v="23" actId="47"/>
        <pc:sldMkLst>
          <pc:docMk/>
          <pc:sldMk cId="542774206" sldId="431"/>
        </pc:sldMkLst>
      </pc:sldChg>
      <pc:sldChg chg="del">
        <pc:chgData name="Zoltan Fekete" userId="111df729-daa5-4beb-9362-c7b087d52698" providerId="ADAL" clId="{D1A0C1D6-2A65-435D-8968-0F0832FD3341}" dt="2024-02-14T09:01:27.656" v="24" actId="47"/>
        <pc:sldMkLst>
          <pc:docMk/>
          <pc:sldMk cId="127072098" sldId="432"/>
        </pc:sldMkLst>
      </pc:sldChg>
      <pc:sldChg chg="mod modShow">
        <pc:chgData name="Zoltan Fekete" userId="111df729-daa5-4beb-9362-c7b087d52698" providerId="ADAL" clId="{D1A0C1D6-2A65-435D-8968-0F0832FD3341}" dt="2024-02-14T08:58:46.923" v="5" actId="729"/>
        <pc:sldMkLst>
          <pc:docMk/>
          <pc:sldMk cId="3996976177" sldId="519"/>
        </pc:sldMkLst>
      </pc:sldChg>
      <pc:sldChg chg="mod modShow">
        <pc:chgData name="Zoltan Fekete" userId="111df729-daa5-4beb-9362-c7b087d52698" providerId="ADAL" clId="{D1A0C1D6-2A65-435D-8968-0F0832FD3341}" dt="2024-02-14T08:58:50.162" v="6" actId="729"/>
        <pc:sldMkLst>
          <pc:docMk/>
          <pc:sldMk cId="693914604" sldId="520"/>
        </pc:sldMkLst>
      </pc:sldChg>
      <pc:sldChg chg="mod modShow">
        <pc:chgData name="Zoltan Fekete" userId="111df729-daa5-4beb-9362-c7b087d52698" providerId="ADAL" clId="{D1A0C1D6-2A65-435D-8968-0F0832FD3341}" dt="2024-02-14T08:58:53.395" v="7" actId="729"/>
        <pc:sldMkLst>
          <pc:docMk/>
          <pc:sldMk cId="889381383" sldId="521"/>
        </pc:sldMkLst>
      </pc:sldChg>
      <pc:sldChg chg="mod modShow">
        <pc:chgData name="Zoltan Fekete" userId="111df729-daa5-4beb-9362-c7b087d52698" providerId="ADAL" clId="{D1A0C1D6-2A65-435D-8968-0F0832FD3341}" dt="2024-02-14T08:56:35.023" v="2" actId="729"/>
        <pc:sldMkLst>
          <pc:docMk/>
          <pc:sldMk cId="2431423080" sldId="11118"/>
        </pc:sldMkLst>
      </pc:sldChg>
      <pc:sldChg chg="del">
        <pc:chgData name="Zoltan Fekete" userId="111df729-daa5-4beb-9362-c7b087d52698" providerId="ADAL" clId="{D1A0C1D6-2A65-435D-8968-0F0832FD3341}" dt="2024-02-14T09:00:40.783" v="17" actId="47"/>
        <pc:sldMkLst>
          <pc:docMk/>
          <pc:sldMk cId="2469399065" sldId="11130"/>
        </pc:sldMkLst>
      </pc:sldChg>
      <pc:sldChg chg="del">
        <pc:chgData name="Zoltan Fekete" userId="111df729-daa5-4beb-9362-c7b087d52698" providerId="ADAL" clId="{D1A0C1D6-2A65-435D-8968-0F0832FD3341}" dt="2024-02-14T09:00:41.838" v="18" actId="47"/>
        <pc:sldMkLst>
          <pc:docMk/>
          <pc:sldMk cId="172853569" sldId="11139"/>
        </pc:sldMkLst>
      </pc:sldChg>
      <pc:sldChg chg="del">
        <pc:chgData name="Zoltan Fekete" userId="111df729-daa5-4beb-9362-c7b087d52698" providerId="ADAL" clId="{D1A0C1D6-2A65-435D-8968-0F0832FD3341}" dt="2024-02-14T09:00:42.554" v="19" actId="47"/>
        <pc:sldMkLst>
          <pc:docMk/>
          <pc:sldMk cId="4084444904" sldId="11140"/>
        </pc:sldMkLst>
      </pc:sldChg>
      <pc:sldChg chg="del">
        <pc:chgData name="Zoltan Fekete" userId="111df729-daa5-4beb-9362-c7b087d52698" providerId="ADAL" clId="{D1A0C1D6-2A65-435D-8968-0F0832FD3341}" dt="2024-02-14T09:01:22.277" v="21" actId="47"/>
        <pc:sldMkLst>
          <pc:docMk/>
          <pc:sldMk cId="973147198" sldId="11143"/>
        </pc:sldMkLst>
      </pc:sldChg>
      <pc:sldChg chg="mod modShow">
        <pc:chgData name="Zoltan Fekete" userId="111df729-daa5-4beb-9362-c7b087d52698" providerId="ADAL" clId="{D1A0C1D6-2A65-435D-8968-0F0832FD3341}" dt="2024-02-14T08:56:37.773" v="3" actId="729"/>
        <pc:sldMkLst>
          <pc:docMk/>
          <pc:sldMk cId="1166757677" sldId="11161"/>
        </pc:sldMkLst>
      </pc:sldChg>
      <pc:sldChg chg="del">
        <pc:chgData name="Zoltan Fekete" userId="111df729-daa5-4beb-9362-c7b087d52698" providerId="ADAL" clId="{D1A0C1D6-2A65-435D-8968-0F0832FD3341}" dt="2024-02-14T09:00:57.271" v="20" actId="47"/>
        <pc:sldMkLst>
          <pc:docMk/>
          <pc:sldMk cId="4129203018" sldId="11163"/>
        </pc:sldMkLst>
      </pc:sldChg>
      <pc:sldChg chg="modNotesTx">
        <pc:chgData name="Zoltan Fekete" userId="111df729-daa5-4beb-9362-c7b087d52698" providerId="ADAL" clId="{D1A0C1D6-2A65-435D-8968-0F0832FD3341}" dt="2024-02-14T08:57:53.220" v="4" actId="6549"/>
        <pc:sldMkLst>
          <pc:docMk/>
          <pc:sldMk cId="1400870371" sldId="11167"/>
        </pc:sldMkLst>
      </pc:sldChg>
      <pc:sldChg chg="modNotesTx">
        <pc:chgData name="Zoltan Fekete" userId="111df729-daa5-4beb-9362-c7b087d52698" providerId="ADAL" clId="{D1A0C1D6-2A65-435D-8968-0F0832FD3341}" dt="2024-02-14T08:59:44.531" v="8" actId="6549"/>
        <pc:sldMkLst>
          <pc:docMk/>
          <pc:sldMk cId="3453686155" sldId="11171"/>
        </pc:sldMkLst>
      </pc:sldChg>
      <pc:sldChg chg="ord">
        <pc:chgData name="Zoltan Fekete" userId="111df729-daa5-4beb-9362-c7b087d52698" providerId="ADAL" clId="{D1A0C1D6-2A65-435D-8968-0F0832FD3341}" dt="2024-02-14T09:00:16.741" v="12"/>
        <pc:sldMkLst>
          <pc:docMk/>
          <pc:sldMk cId="3695847376" sldId="11184"/>
        </pc:sldMkLst>
      </pc:sldChg>
      <pc:sldChg chg="ord">
        <pc:chgData name="Zoltan Fekete" userId="111df729-daa5-4beb-9362-c7b087d52698" providerId="ADAL" clId="{D1A0C1D6-2A65-435D-8968-0F0832FD3341}" dt="2024-02-14T09:00:23.560" v="14"/>
        <pc:sldMkLst>
          <pc:docMk/>
          <pc:sldMk cId="1405774257" sldId="11185"/>
        </pc:sldMkLst>
      </pc:sldChg>
      <pc:sldChg chg="ord">
        <pc:chgData name="Zoltan Fekete" userId="111df729-daa5-4beb-9362-c7b087d52698" providerId="ADAL" clId="{D1A0C1D6-2A65-435D-8968-0F0832FD3341}" dt="2024-02-14T09:00:26.571" v="16"/>
        <pc:sldMkLst>
          <pc:docMk/>
          <pc:sldMk cId="901784254" sldId="11186"/>
        </pc:sldMkLst>
      </pc:sldChg>
      <pc:sldMasterChg chg="delSldLayout">
        <pc:chgData name="Zoltan Fekete" userId="111df729-daa5-4beb-9362-c7b087d52698" providerId="ADAL" clId="{D1A0C1D6-2A65-435D-8968-0F0832FD3341}" dt="2024-02-14T09:00:42.554" v="19" actId="47"/>
        <pc:sldMasterMkLst>
          <pc:docMk/>
          <pc:sldMasterMk cId="4194244170" sldId="2147483660"/>
        </pc:sldMasterMkLst>
        <pc:sldLayoutChg chg="del">
          <pc:chgData name="Zoltan Fekete" userId="111df729-daa5-4beb-9362-c7b087d52698" providerId="ADAL" clId="{D1A0C1D6-2A65-435D-8968-0F0832FD3341}" dt="2024-02-14T09:00:42.554" v="19" actId="47"/>
          <pc:sldLayoutMkLst>
            <pc:docMk/>
            <pc:sldMasterMk cId="4194244170" sldId="2147483660"/>
            <pc:sldLayoutMk cId="960083365" sldId="2147483759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5FE8BD-38FE-49E6-9C8F-B7E88E54E8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B1C4E600-9CF0-438F-A367-2D43BD2CC640}">
      <dgm:prSet/>
      <dgm:spPr>
        <a:solidFill>
          <a:schemeClr val="accent1"/>
        </a:solidFill>
      </dgm:spPr>
      <dgm:t>
        <a:bodyPr/>
        <a:lstStyle/>
        <a:p>
          <a:r>
            <a:rPr lang="en-GB" dirty="0"/>
            <a:t>Moxa Wi-Fi Portfolio Including AWK Wi-Fi 5 Devices (Refresher)</a:t>
          </a:r>
          <a:endParaRPr lang="en-DE" dirty="0"/>
        </a:p>
      </dgm:t>
    </dgm:pt>
    <dgm:pt modelId="{D3D70B35-641C-4D14-9E62-D28A64CE14F3}" type="parTrans" cxnId="{6B8CF91B-E7A1-4D87-A1F1-71CBCFBEDFC3}">
      <dgm:prSet/>
      <dgm:spPr/>
      <dgm:t>
        <a:bodyPr/>
        <a:lstStyle/>
        <a:p>
          <a:endParaRPr lang="en-DE"/>
        </a:p>
      </dgm:t>
    </dgm:pt>
    <dgm:pt modelId="{6FF4AE0E-BF4F-40B3-BD34-B1860A1B61F4}" type="sibTrans" cxnId="{6B8CF91B-E7A1-4D87-A1F1-71CBCFBEDFC3}">
      <dgm:prSet/>
      <dgm:spPr/>
      <dgm:t>
        <a:bodyPr/>
        <a:lstStyle/>
        <a:p>
          <a:endParaRPr lang="en-DE"/>
        </a:p>
      </dgm:t>
    </dgm:pt>
    <dgm:pt modelId="{FBCC250A-B6E3-4346-A457-3740B520CE8A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Scope, Introduction and Features</a:t>
          </a:r>
          <a:endParaRPr lang="en-DE" dirty="0"/>
        </a:p>
      </dgm:t>
    </dgm:pt>
    <dgm:pt modelId="{B9C1B25C-3F31-440F-9838-15048C9D2184}" type="parTrans" cxnId="{34A833AF-D91E-4A73-9CBF-631BBADC25AC}">
      <dgm:prSet/>
      <dgm:spPr/>
      <dgm:t>
        <a:bodyPr/>
        <a:lstStyle/>
        <a:p>
          <a:endParaRPr lang="en-DE"/>
        </a:p>
      </dgm:t>
    </dgm:pt>
    <dgm:pt modelId="{E822C211-AAB8-4BBB-BC76-B52246332BBB}" type="sibTrans" cxnId="{34A833AF-D91E-4A73-9CBF-631BBADC25AC}">
      <dgm:prSet/>
      <dgm:spPr/>
      <dgm:t>
        <a:bodyPr/>
        <a:lstStyle/>
        <a:p>
          <a:endParaRPr lang="en-DE"/>
        </a:p>
      </dgm:t>
    </dgm:pt>
    <dgm:pt modelId="{25F7319C-C430-4BA3-B76C-FE69476FC4D8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Security Enhancements</a:t>
          </a:r>
          <a:endParaRPr lang="en-DE" dirty="0"/>
        </a:p>
      </dgm:t>
    </dgm:pt>
    <dgm:pt modelId="{4189697F-9BEB-4C3B-B508-52FFC96376A9}" type="parTrans" cxnId="{935DAFD7-771F-4FA8-AB69-62ACFDA9E17B}">
      <dgm:prSet/>
      <dgm:spPr/>
      <dgm:t>
        <a:bodyPr/>
        <a:lstStyle/>
        <a:p>
          <a:endParaRPr lang="en-DE"/>
        </a:p>
      </dgm:t>
    </dgm:pt>
    <dgm:pt modelId="{F0B93D05-8537-4545-A6AA-87380B36770F}" type="sibTrans" cxnId="{935DAFD7-771F-4FA8-AB69-62ACFDA9E17B}">
      <dgm:prSet/>
      <dgm:spPr/>
      <dgm:t>
        <a:bodyPr/>
        <a:lstStyle/>
        <a:p>
          <a:endParaRPr lang="en-DE"/>
        </a:p>
      </dgm:t>
    </dgm:pt>
    <dgm:pt modelId="{42E04A23-32C7-4678-B1FE-FFC3F90CD759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Roaming Enhancements</a:t>
          </a:r>
          <a:endParaRPr lang="en-DE" dirty="0"/>
        </a:p>
      </dgm:t>
    </dgm:pt>
    <dgm:pt modelId="{B00B9B6F-D15B-4079-8C2B-D823C1B58BBF}" type="parTrans" cxnId="{4AD0E4CD-AB26-49DD-86BD-4F56E76C720B}">
      <dgm:prSet/>
      <dgm:spPr/>
      <dgm:t>
        <a:bodyPr/>
        <a:lstStyle/>
        <a:p>
          <a:endParaRPr lang="en-DE"/>
        </a:p>
      </dgm:t>
    </dgm:pt>
    <dgm:pt modelId="{6E2F9325-3A42-4CED-A823-E20501615F31}" type="sibTrans" cxnId="{4AD0E4CD-AB26-49DD-86BD-4F56E76C720B}">
      <dgm:prSet/>
      <dgm:spPr/>
      <dgm:t>
        <a:bodyPr/>
        <a:lstStyle/>
        <a:p>
          <a:endParaRPr lang="en-DE"/>
        </a:p>
      </dgm:t>
    </dgm:pt>
    <dgm:pt modelId="{43208C92-DEF4-4B2F-8F4D-EE26DF18061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Services and Utilities</a:t>
          </a:r>
          <a:endParaRPr lang="en-DE" dirty="0"/>
        </a:p>
      </dgm:t>
    </dgm:pt>
    <dgm:pt modelId="{97DCF867-0352-4F49-9CBD-0EFC2B5DD144}" type="parTrans" cxnId="{531FEEF6-8D63-4226-A98E-9495B2D3CD0C}">
      <dgm:prSet/>
      <dgm:spPr/>
      <dgm:t>
        <a:bodyPr/>
        <a:lstStyle/>
        <a:p>
          <a:endParaRPr lang="en-DE"/>
        </a:p>
      </dgm:t>
    </dgm:pt>
    <dgm:pt modelId="{71ECCF75-CA7E-44F0-9594-76C612A2BCDD}" type="sibTrans" cxnId="{531FEEF6-8D63-4226-A98E-9495B2D3CD0C}">
      <dgm:prSet/>
      <dgm:spPr/>
      <dgm:t>
        <a:bodyPr/>
        <a:lstStyle/>
        <a:p>
          <a:endParaRPr lang="en-DE"/>
        </a:p>
      </dgm:t>
    </dgm:pt>
    <dgm:pt modelId="{BB267D62-E817-4756-B432-75DBC22223EC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Demo</a:t>
          </a:r>
          <a:endParaRPr lang="en-DE" dirty="0"/>
        </a:p>
      </dgm:t>
    </dgm:pt>
    <dgm:pt modelId="{EEF75AB5-07B4-4167-BAD0-1FD09C99DA8E}" type="parTrans" cxnId="{73F87491-668B-4E1D-9345-8FCCECE092A7}">
      <dgm:prSet/>
      <dgm:spPr/>
      <dgm:t>
        <a:bodyPr/>
        <a:lstStyle/>
        <a:p>
          <a:endParaRPr lang="en-DE"/>
        </a:p>
      </dgm:t>
    </dgm:pt>
    <dgm:pt modelId="{671B5F56-E205-42CC-93F9-5846A1569223}" type="sibTrans" cxnId="{73F87491-668B-4E1D-9345-8FCCECE092A7}">
      <dgm:prSet/>
      <dgm:spPr/>
      <dgm:t>
        <a:bodyPr/>
        <a:lstStyle/>
        <a:p>
          <a:endParaRPr lang="en-DE"/>
        </a:p>
      </dgm:t>
    </dgm:pt>
    <dgm:pt modelId="{B6C0CAD3-44EB-4C71-86FC-C52543813D74}" type="pres">
      <dgm:prSet presAssocID="{DA5FE8BD-38FE-49E6-9C8F-B7E88E54E8A8}" presName="linear" presStyleCnt="0">
        <dgm:presLayoutVars>
          <dgm:animLvl val="lvl"/>
          <dgm:resizeHandles val="exact"/>
        </dgm:presLayoutVars>
      </dgm:prSet>
      <dgm:spPr/>
    </dgm:pt>
    <dgm:pt modelId="{C51632C5-21FD-465F-95FE-E3CB0E200C2B}" type="pres">
      <dgm:prSet presAssocID="{B1C4E600-9CF0-438F-A367-2D43BD2CC640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26C979B3-F6D7-4D95-9FDD-93C398D9233F}" type="pres">
      <dgm:prSet presAssocID="{6FF4AE0E-BF4F-40B3-BD34-B1860A1B61F4}" presName="spacer" presStyleCnt="0"/>
      <dgm:spPr/>
    </dgm:pt>
    <dgm:pt modelId="{FBC50E8F-DBEF-4DF2-9A5C-94A8CC1D7099}" type="pres">
      <dgm:prSet presAssocID="{FBCC250A-B6E3-4346-A457-3740B520CE8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C102F08F-272E-4406-9214-0E838C7E461E}" type="pres">
      <dgm:prSet presAssocID="{E822C211-AAB8-4BBB-BC76-B52246332BBB}" presName="spacer" presStyleCnt="0"/>
      <dgm:spPr/>
    </dgm:pt>
    <dgm:pt modelId="{C9D8B732-4A4D-43C0-AEBE-34E09D63BD6C}" type="pres">
      <dgm:prSet presAssocID="{25F7319C-C430-4BA3-B76C-FE69476FC4D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C755B1B-7A20-4EB2-BE59-00327D531457}" type="pres">
      <dgm:prSet presAssocID="{F0B93D05-8537-4545-A6AA-87380B36770F}" presName="spacer" presStyleCnt="0"/>
      <dgm:spPr/>
    </dgm:pt>
    <dgm:pt modelId="{822E01D0-170A-418C-BFF1-AF5359DB4A03}" type="pres">
      <dgm:prSet presAssocID="{42E04A23-32C7-4678-B1FE-FFC3F90CD759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43E145E-9474-4234-AA4D-7A6D9861E2DD}" type="pres">
      <dgm:prSet presAssocID="{6E2F9325-3A42-4CED-A823-E20501615F31}" presName="spacer" presStyleCnt="0"/>
      <dgm:spPr/>
    </dgm:pt>
    <dgm:pt modelId="{EB04F480-025D-44F8-9FB3-CE9C35DE036B}" type="pres">
      <dgm:prSet presAssocID="{43208C92-DEF4-4B2F-8F4D-EE26DF18061F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3C6AE906-4DCD-4CEC-A8A4-6141BD43AA7B}" type="pres">
      <dgm:prSet presAssocID="{71ECCF75-CA7E-44F0-9594-76C612A2BCDD}" presName="spacer" presStyleCnt="0"/>
      <dgm:spPr/>
    </dgm:pt>
    <dgm:pt modelId="{8A14E96A-8191-4EB0-BFA3-03291F93758E}" type="pres">
      <dgm:prSet presAssocID="{BB267D62-E817-4756-B432-75DBC22223EC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261B4608-F2B6-4F83-A8CC-7A7658AD54FD}" type="presOf" srcId="{BB267D62-E817-4756-B432-75DBC22223EC}" destId="{8A14E96A-8191-4EB0-BFA3-03291F93758E}" srcOrd="0" destOrd="0" presId="urn:microsoft.com/office/officeart/2005/8/layout/vList2"/>
    <dgm:cxn modelId="{6B8CF91B-E7A1-4D87-A1F1-71CBCFBEDFC3}" srcId="{DA5FE8BD-38FE-49E6-9C8F-B7E88E54E8A8}" destId="{B1C4E600-9CF0-438F-A367-2D43BD2CC640}" srcOrd="0" destOrd="0" parTransId="{D3D70B35-641C-4D14-9E62-D28A64CE14F3}" sibTransId="{6FF4AE0E-BF4F-40B3-BD34-B1860A1B61F4}"/>
    <dgm:cxn modelId="{B429092D-033D-4481-864B-57FFA902308E}" type="presOf" srcId="{43208C92-DEF4-4B2F-8F4D-EE26DF18061F}" destId="{EB04F480-025D-44F8-9FB3-CE9C35DE036B}" srcOrd="0" destOrd="0" presId="urn:microsoft.com/office/officeart/2005/8/layout/vList2"/>
    <dgm:cxn modelId="{7280016A-789A-4B4C-BAD8-9A1F2D2EC72F}" type="presOf" srcId="{B1C4E600-9CF0-438F-A367-2D43BD2CC640}" destId="{C51632C5-21FD-465F-95FE-E3CB0E200C2B}" srcOrd="0" destOrd="0" presId="urn:microsoft.com/office/officeart/2005/8/layout/vList2"/>
    <dgm:cxn modelId="{D9C02852-AE97-4C6C-B372-6D39069BE707}" type="presOf" srcId="{42E04A23-32C7-4678-B1FE-FFC3F90CD759}" destId="{822E01D0-170A-418C-BFF1-AF5359DB4A03}" srcOrd="0" destOrd="0" presId="urn:microsoft.com/office/officeart/2005/8/layout/vList2"/>
    <dgm:cxn modelId="{D1781773-7955-4AAA-AF86-73A228404A16}" type="presOf" srcId="{FBCC250A-B6E3-4346-A457-3740B520CE8A}" destId="{FBC50E8F-DBEF-4DF2-9A5C-94A8CC1D7099}" srcOrd="0" destOrd="0" presId="urn:microsoft.com/office/officeart/2005/8/layout/vList2"/>
    <dgm:cxn modelId="{4E03F274-2AF6-4FB0-81FF-800BC162D90A}" type="presOf" srcId="{25F7319C-C430-4BA3-B76C-FE69476FC4D8}" destId="{C9D8B732-4A4D-43C0-AEBE-34E09D63BD6C}" srcOrd="0" destOrd="0" presId="urn:microsoft.com/office/officeart/2005/8/layout/vList2"/>
    <dgm:cxn modelId="{CFCABC7B-36AE-424F-94FB-7934BE0C2330}" type="presOf" srcId="{DA5FE8BD-38FE-49E6-9C8F-B7E88E54E8A8}" destId="{B6C0CAD3-44EB-4C71-86FC-C52543813D74}" srcOrd="0" destOrd="0" presId="urn:microsoft.com/office/officeart/2005/8/layout/vList2"/>
    <dgm:cxn modelId="{73F87491-668B-4E1D-9345-8FCCECE092A7}" srcId="{DA5FE8BD-38FE-49E6-9C8F-B7E88E54E8A8}" destId="{BB267D62-E817-4756-B432-75DBC22223EC}" srcOrd="5" destOrd="0" parTransId="{EEF75AB5-07B4-4167-BAD0-1FD09C99DA8E}" sibTransId="{671B5F56-E205-42CC-93F9-5846A1569223}"/>
    <dgm:cxn modelId="{34A833AF-D91E-4A73-9CBF-631BBADC25AC}" srcId="{DA5FE8BD-38FE-49E6-9C8F-B7E88E54E8A8}" destId="{FBCC250A-B6E3-4346-A457-3740B520CE8A}" srcOrd="1" destOrd="0" parTransId="{B9C1B25C-3F31-440F-9838-15048C9D2184}" sibTransId="{E822C211-AAB8-4BBB-BC76-B52246332BBB}"/>
    <dgm:cxn modelId="{4AD0E4CD-AB26-49DD-86BD-4F56E76C720B}" srcId="{DA5FE8BD-38FE-49E6-9C8F-B7E88E54E8A8}" destId="{42E04A23-32C7-4678-B1FE-FFC3F90CD759}" srcOrd="3" destOrd="0" parTransId="{B00B9B6F-D15B-4079-8C2B-D823C1B58BBF}" sibTransId="{6E2F9325-3A42-4CED-A823-E20501615F31}"/>
    <dgm:cxn modelId="{935DAFD7-771F-4FA8-AB69-62ACFDA9E17B}" srcId="{DA5FE8BD-38FE-49E6-9C8F-B7E88E54E8A8}" destId="{25F7319C-C430-4BA3-B76C-FE69476FC4D8}" srcOrd="2" destOrd="0" parTransId="{4189697F-9BEB-4C3B-B508-52FFC96376A9}" sibTransId="{F0B93D05-8537-4545-A6AA-87380B36770F}"/>
    <dgm:cxn modelId="{531FEEF6-8D63-4226-A98E-9495B2D3CD0C}" srcId="{DA5FE8BD-38FE-49E6-9C8F-B7E88E54E8A8}" destId="{43208C92-DEF4-4B2F-8F4D-EE26DF18061F}" srcOrd="4" destOrd="0" parTransId="{97DCF867-0352-4F49-9CBD-0EFC2B5DD144}" sibTransId="{71ECCF75-CA7E-44F0-9594-76C612A2BCDD}"/>
    <dgm:cxn modelId="{36D9B0DB-45D9-470D-AFAE-2F334DE421C1}" type="presParOf" srcId="{B6C0CAD3-44EB-4C71-86FC-C52543813D74}" destId="{C51632C5-21FD-465F-95FE-E3CB0E200C2B}" srcOrd="0" destOrd="0" presId="urn:microsoft.com/office/officeart/2005/8/layout/vList2"/>
    <dgm:cxn modelId="{21FAB57E-91FF-4BA9-BD6E-1C5B85A3B759}" type="presParOf" srcId="{B6C0CAD3-44EB-4C71-86FC-C52543813D74}" destId="{26C979B3-F6D7-4D95-9FDD-93C398D9233F}" srcOrd="1" destOrd="0" presId="urn:microsoft.com/office/officeart/2005/8/layout/vList2"/>
    <dgm:cxn modelId="{DC503CF3-0A69-4141-9E50-A770233F4C8C}" type="presParOf" srcId="{B6C0CAD3-44EB-4C71-86FC-C52543813D74}" destId="{FBC50E8F-DBEF-4DF2-9A5C-94A8CC1D7099}" srcOrd="2" destOrd="0" presId="urn:microsoft.com/office/officeart/2005/8/layout/vList2"/>
    <dgm:cxn modelId="{DE112BB4-A1D4-4861-8C6D-A58C82E83C05}" type="presParOf" srcId="{B6C0CAD3-44EB-4C71-86FC-C52543813D74}" destId="{C102F08F-272E-4406-9214-0E838C7E461E}" srcOrd="3" destOrd="0" presId="urn:microsoft.com/office/officeart/2005/8/layout/vList2"/>
    <dgm:cxn modelId="{6E784A4D-C4E9-47C8-B72A-18C76F31C60E}" type="presParOf" srcId="{B6C0CAD3-44EB-4C71-86FC-C52543813D74}" destId="{C9D8B732-4A4D-43C0-AEBE-34E09D63BD6C}" srcOrd="4" destOrd="0" presId="urn:microsoft.com/office/officeart/2005/8/layout/vList2"/>
    <dgm:cxn modelId="{EAA611CB-1EE6-447B-BEE5-4BC821BEF8AA}" type="presParOf" srcId="{B6C0CAD3-44EB-4C71-86FC-C52543813D74}" destId="{FC755B1B-7A20-4EB2-BE59-00327D531457}" srcOrd="5" destOrd="0" presId="urn:microsoft.com/office/officeart/2005/8/layout/vList2"/>
    <dgm:cxn modelId="{3CD80DC1-451E-4DC1-BA40-FE6C3E4D130B}" type="presParOf" srcId="{B6C0CAD3-44EB-4C71-86FC-C52543813D74}" destId="{822E01D0-170A-418C-BFF1-AF5359DB4A03}" srcOrd="6" destOrd="0" presId="urn:microsoft.com/office/officeart/2005/8/layout/vList2"/>
    <dgm:cxn modelId="{7E761D6C-B057-47C9-8B2E-30BAAB67E48E}" type="presParOf" srcId="{B6C0CAD3-44EB-4C71-86FC-C52543813D74}" destId="{B43E145E-9474-4234-AA4D-7A6D9861E2DD}" srcOrd="7" destOrd="0" presId="urn:microsoft.com/office/officeart/2005/8/layout/vList2"/>
    <dgm:cxn modelId="{1579FE97-FB15-4777-848E-CA58AF5D769E}" type="presParOf" srcId="{B6C0CAD3-44EB-4C71-86FC-C52543813D74}" destId="{EB04F480-025D-44F8-9FB3-CE9C35DE036B}" srcOrd="8" destOrd="0" presId="urn:microsoft.com/office/officeart/2005/8/layout/vList2"/>
    <dgm:cxn modelId="{0F3A1DAF-DDFA-496A-99D8-D6A9222BA0BB}" type="presParOf" srcId="{B6C0CAD3-44EB-4C71-86FC-C52543813D74}" destId="{3C6AE906-4DCD-4CEC-A8A4-6141BD43AA7B}" srcOrd="9" destOrd="0" presId="urn:microsoft.com/office/officeart/2005/8/layout/vList2"/>
    <dgm:cxn modelId="{2695E462-B1A3-49CF-BB7E-BE60B00C181C}" type="presParOf" srcId="{B6C0CAD3-44EB-4C71-86FC-C52543813D74}" destId="{8A14E96A-8191-4EB0-BFA3-03291F93758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5FE8BD-38FE-49E6-9C8F-B7E88E54E8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B1C4E600-9CF0-438F-A367-2D43BD2CC640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Moxa Wi-Fi Portfolio Including AWK Wi-Fi 5 Devices (Refresher)</a:t>
          </a:r>
          <a:endParaRPr lang="en-DE" dirty="0"/>
        </a:p>
      </dgm:t>
    </dgm:pt>
    <dgm:pt modelId="{D3D70B35-641C-4D14-9E62-D28A64CE14F3}" type="parTrans" cxnId="{6B8CF91B-E7A1-4D87-A1F1-71CBCFBEDFC3}">
      <dgm:prSet/>
      <dgm:spPr/>
      <dgm:t>
        <a:bodyPr/>
        <a:lstStyle/>
        <a:p>
          <a:endParaRPr lang="en-DE"/>
        </a:p>
      </dgm:t>
    </dgm:pt>
    <dgm:pt modelId="{6FF4AE0E-BF4F-40B3-BD34-B1860A1B61F4}" type="sibTrans" cxnId="{6B8CF91B-E7A1-4D87-A1F1-71CBCFBEDFC3}">
      <dgm:prSet/>
      <dgm:spPr/>
      <dgm:t>
        <a:bodyPr/>
        <a:lstStyle/>
        <a:p>
          <a:endParaRPr lang="en-DE"/>
        </a:p>
      </dgm:t>
    </dgm:pt>
    <dgm:pt modelId="{FBCC250A-B6E3-4346-A457-3740B520CE8A}">
      <dgm:prSet/>
      <dgm:spPr>
        <a:solidFill>
          <a:schemeClr val="accent1"/>
        </a:solidFill>
      </dgm:spPr>
      <dgm:t>
        <a:bodyPr/>
        <a:lstStyle/>
        <a:p>
          <a:r>
            <a:rPr lang="en-GB" dirty="0"/>
            <a:t>VR2.0 Scope, Introduction and Features</a:t>
          </a:r>
          <a:endParaRPr lang="en-DE" dirty="0"/>
        </a:p>
      </dgm:t>
    </dgm:pt>
    <dgm:pt modelId="{B9C1B25C-3F31-440F-9838-15048C9D2184}" type="parTrans" cxnId="{34A833AF-D91E-4A73-9CBF-631BBADC25AC}">
      <dgm:prSet/>
      <dgm:spPr/>
      <dgm:t>
        <a:bodyPr/>
        <a:lstStyle/>
        <a:p>
          <a:endParaRPr lang="en-DE"/>
        </a:p>
      </dgm:t>
    </dgm:pt>
    <dgm:pt modelId="{E822C211-AAB8-4BBB-BC76-B52246332BBB}" type="sibTrans" cxnId="{34A833AF-D91E-4A73-9CBF-631BBADC25AC}">
      <dgm:prSet/>
      <dgm:spPr/>
      <dgm:t>
        <a:bodyPr/>
        <a:lstStyle/>
        <a:p>
          <a:endParaRPr lang="en-DE"/>
        </a:p>
      </dgm:t>
    </dgm:pt>
    <dgm:pt modelId="{25F7319C-C430-4BA3-B76C-FE69476FC4D8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Security Enhancements</a:t>
          </a:r>
          <a:endParaRPr lang="en-DE" dirty="0"/>
        </a:p>
      </dgm:t>
    </dgm:pt>
    <dgm:pt modelId="{4189697F-9BEB-4C3B-B508-52FFC96376A9}" type="parTrans" cxnId="{935DAFD7-771F-4FA8-AB69-62ACFDA9E17B}">
      <dgm:prSet/>
      <dgm:spPr/>
      <dgm:t>
        <a:bodyPr/>
        <a:lstStyle/>
        <a:p>
          <a:endParaRPr lang="en-DE"/>
        </a:p>
      </dgm:t>
    </dgm:pt>
    <dgm:pt modelId="{F0B93D05-8537-4545-A6AA-87380B36770F}" type="sibTrans" cxnId="{935DAFD7-771F-4FA8-AB69-62ACFDA9E17B}">
      <dgm:prSet/>
      <dgm:spPr/>
      <dgm:t>
        <a:bodyPr/>
        <a:lstStyle/>
        <a:p>
          <a:endParaRPr lang="en-DE"/>
        </a:p>
      </dgm:t>
    </dgm:pt>
    <dgm:pt modelId="{42E04A23-32C7-4678-B1FE-FFC3F90CD759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Roaming Enhancements</a:t>
          </a:r>
          <a:endParaRPr lang="en-DE" dirty="0"/>
        </a:p>
      </dgm:t>
    </dgm:pt>
    <dgm:pt modelId="{B00B9B6F-D15B-4079-8C2B-D823C1B58BBF}" type="parTrans" cxnId="{4AD0E4CD-AB26-49DD-86BD-4F56E76C720B}">
      <dgm:prSet/>
      <dgm:spPr/>
      <dgm:t>
        <a:bodyPr/>
        <a:lstStyle/>
        <a:p>
          <a:endParaRPr lang="en-DE"/>
        </a:p>
      </dgm:t>
    </dgm:pt>
    <dgm:pt modelId="{6E2F9325-3A42-4CED-A823-E20501615F31}" type="sibTrans" cxnId="{4AD0E4CD-AB26-49DD-86BD-4F56E76C720B}">
      <dgm:prSet/>
      <dgm:spPr/>
      <dgm:t>
        <a:bodyPr/>
        <a:lstStyle/>
        <a:p>
          <a:endParaRPr lang="en-DE"/>
        </a:p>
      </dgm:t>
    </dgm:pt>
    <dgm:pt modelId="{43208C92-DEF4-4B2F-8F4D-EE26DF18061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Services and Utilities</a:t>
          </a:r>
          <a:endParaRPr lang="en-DE" dirty="0"/>
        </a:p>
      </dgm:t>
    </dgm:pt>
    <dgm:pt modelId="{97DCF867-0352-4F49-9CBD-0EFC2B5DD144}" type="parTrans" cxnId="{531FEEF6-8D63-4226-A98E-9495B2D3CD0C}">
      <dgm:prSet/>
      <dgm:spPr/>
      <dgm:t>
        <a:bodyPr/>
        <a:lstStyle/>
        <a:p>
          <a:endParaRPr lang="en-DE"/>
        </a:p>
      </dgm:t>
    </dgm:pt>
    <dgm:pt modelId="{71ECCF75-CA7E-44F0-9594-76C612A2BCDD}" type="sibTrans" cxnId="{531FEEF6-8D63-4226-A98E-9495B2D3CD0C}">
      <dgm:prSet/>
      <dgm:spPr/>
      <dgm:t>
        <a:bodyPr/>
        <a:lstStyle/>
        <a:p>
          <a:endParaRPr lang="en-DE"/>
        </a:p>
      </dgm:t>
    </dgm:pt>
    <dgm:pt modelId="{BB267D62-E817-4756-B432-75DBC22223EC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Demo</a:t>
          </a:r>
          <a:endParaRPr lang="en-DE" dirty="0"/>
        </a:p>
      </dgm:t>
    </dgm:pt>
    <dgm:pt modelId="{EEF75AB5-07B4-4167-BAD0-1FD09C99DA8E}" type="parTrans" cxnId="{73F87491-668B-4E1D-9345-8FCCECE092A7}">
      <dgm:prSet/>
      <dgm:spPr/>
      <dgm:t>
        <a:bodyPr/>
        <a:lstStyle/>
        <a:p>
          <a:endParaRPr lang="en-DE"/>
        </a:p>
      </dgm:t>
    </dgm:pt>
    <dgm:pt modelId="{671B5F56-E205-42CC-93F9-5846A1569223}" type="sibTrans" cxnId="{73F87491-668B-4E1D-9345-8FCCECE092A7}">
      <dgm:prSet/>
      <dgm:spPr/>
      <dgm:t>
        <a:bodyPr/>
        <a:lstStyle/>
        <a:p>
          <a:endParaRPr lang="en-DE"/>
        </a:p>
      </dgm:t>
    </dgm:pt>
    <dgm:pt modelId="{B6C0CAD3-44EB-4C71-86FC-C52543813D74}" type="pres">
      <dgm:prSet presAssocID="{DA5FE8BD-38FE-49E6-9C8F-B7E88E54E8A8}" presName="linear" presStyleCnt="0">
        <dgm:presLayoutVars>
          <dgm:animLvl val="lvl"/>
          <dgm:resizeHandles val="exact"/>
        </dgm:presLayoutVars>
      </dgm:prSet>
      <dgm:spPr/>
    </dgm:pt>
    <dgm:pt modelId="{C51632C5-21FD-465F-95FE-E3CB0E200C2B}" type="pres">
      <dgm:prSet presAssocID="{B1C4E600-9CF0-438F-A367-2D43BD2CC640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26C979B3-F6D7-4D95-9FDD-93C398D9233F}" type="pres">
      <dgm:prSet presAssocID="{6FF4AE0E-BF4F-40B3-BD34-B1860A1B61F4}" presName="spacer" presStyleCnt="0"/>
      <dgm:spPr/>
    </dgm:pt>
    <dgm:pt modelId="{FBC50E8F-DBEF-4DF2-9A5C-94A8CC1D7099}" type="pres">
      <dgm:prSet presAssocID="{FBCC250A-B6E3-4346-A457-3740B520CE8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C102F08F-272E-4406-9214-0E838C7E461E}" type="pres">
      <dgm:prSet presAssocID="{E822C211-AAB8-4BBB-BC76-B52246332BBB}" presName="spacer" presStyleCnt="0"/>
      <dgm:spPr/>
    </dgm:pt>
    <dgm:pt modelId="{C9D8B732-4A4D-43C0-AEBE-34E09D63BD6C}" type="pres">
      <dgm:prSet presAssocID="{25F7319C-C430-4BA3-B76C-FE69476FC4D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C755B1B-7A20-4EB2-BE59-00327D531457}" type="pres">
      <dgm:prSet presAssocID="{F0B93D05-8537-4545-A6AA-87380B36770F}" presName="spacer" presStyleCnt="0"/>
      <dgm:spPr/>
    </dgm:pt>
    <dgm:pt modelId="{822E01D0-170A-418C-BFF1-AF5359DB4A03}" type="pres">
      <dgm:prSet presAssocID="{42E04A23-32C7-4678-B1FE-FFC3F90CD759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43E145E-9474-4234-AA4D-7A6D9861E2DD}" type="pres">
      <dgm:prSet presAssocID="{6E2F9325-3A42-4CED-A823-E20501615F31}" presName="spacer" presStyleCnt="0"/>
      <dgm:spPr/>
    </dgm:pt>
    <dgm:pt modelId="{EB04F480-025D-44F8-9FB3-CE9C35DE036B}" type="pres">
      <dgm:prSet presAssocID="{43208C92-DEF4-4B2F-8F4D-EE26DF18061F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3C6AE906-4DCD-4CEC-A8A4-6141BD43AA7B}" type="pres">
      <dgm:prSet presAssocID="{71ECCF75-CA7E-44F0-9594-76C612A2BCDD}" presName="spacer" presStyleCnt="0"/>
      <dgm:spPr/>
    </dgm:pt>
    <dgm:pt modelId="{8A14E96A-8191-4EB0-BFA3-03291F93758E}" type="pres">
      <dgm:prSet presAssocID="{BB267D62-E817-4756-B432-75DBC22223EC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261B4608-F2B6-4F83-A8CC-7A7658AD54FD}" type="presOf" srcId="{BB267D62-E817-4756-B432-75DBC22223EC}" destId="{8A14E96A-8191-4EB0-BFA3-03291F93758E}" srcOrd="0" destOrd="0" presId="urn:microsoft.com/office/officeart/2005/8/layout/vList2"/>
    <dgm:cxn modelId="{6B8CF91B-E7A1-4D87-A1F1-71CBCFBEDFC3}" srcId="{DA5FE8BD-38FE-49E6-9C8F-B7E88E54E8A8}" destId="{B1C4E600-9CF0-438F-A367-2D43BD2CC640}" srcOrd="0" destOrd="0" parTransId="{D3D70B35-641C-4D14-9E62-D28A64CE14F3}" sibTransId="{6FF4AE0E-BF4F-40B3-BD34-B1860A1B61F4}"/>
    <dgm:cxn modelId="{B429092D-033D-4481-864B-57FFA902308E}" type="presOf" srcId="{43208C92-DEF4-4B2F-8F4D-EE26DF18061F}" destId="{EB04F480-025D-44F8-9FB3-CE9C35DE036B}" srcOrd="0" destOrd="0" presId="urn:microsoft.com/office/officeart/2005/8/layout/vList2"/>
    <dgm:cxn modelId="{7280016A-789A-4B4C-BAD8-9A1F2D2EC72F}" type="presOf" srcId="{B1C4E600-9CF0-438F-A367-2D43BD2CC640}" destId="{C51632C5-21FD-465F-95FE-E3CB0E200C2B}" srcOrd="0" destOrd="0" presId="urn:microsoft.com/office/officeart/2005/8/layout/vList2"/>
    <dgm:cxn modelId="{D9C02852-AE97-4C6C-B372-6D39069BE707}" type="presOf" srcId="{42E04A23-32C7-4678-B1FE-FFC3F90CD759}" destId="{822E01D0-170A-418C-BFF1-AF5359DB4A03}" srcOrd="0" destOrd="0" presId="urn:microsoft.com/office/officeart/2005/8/layout/vList2"/>
    <dgm:cxn modelId="{D1781773-7955-4AAA-AF86-73A228404A16}" type="presOf" srcId="{FBCC250A-B6E3-4346-A457-3740B520CE8A}" destId="{FBC50E8F-DBEF-4DF2-9A5C-94A8CC1D7099}" srcOrd="0" destOrd="0" presId="urn:microsoft.com/office/officeart/2005/8/layout/vList2"/>
    <dgm:cxn modelId="{4E03F274-2AF6-4FB0-81FF-800BC162D90A}" type="presOf" srcId="{25F7319C-C430-4BA3-B76C-FE69476FC4D8}" destId="{C9D8B732-4A4D-43C0-AEBE-34E09D63BD6C}" srcOrd="0" destOrd="0" presId="urn:microsoft.com/office/officeart/2005/8/layout/vList2"/>
    <dgm:cxn modelId="{CFCABC7B-36AE-424F-94FB-7934BE0C2330}" type="presOf" srcId="{DA5FE8BD-38FE-49E6-9C8F-B7E88E54E8A8}" destId="{B6C0CAD3-44EB-4C71-86FC-C52543813D74}" srcOrd="0" destOrd="0" presId="urn:microsoft.com/office/officeart/2005/8/layout/vList2"/>
    <dgm:cxn modelId="{73F87491-668B-4E1D-9345-8FCCECE092A7}" srcId="{DA5FE8BD-38FE-49E6-9C8F-B7E88E54E8A8}" destId="{BB267D62-E817-4756-B432-75DBC22223EC}" srcOrd="5" destOrd="0" parTransId="{EEF75AB5-07B4-4167-BAD0-1FD09C99DA8E}" sibTransId="{671B5F56-E205-42CC-93F9-5846A1569223}"/>
    <dgm:cxn modelId="{34A833AF-D91E-4A73-9CBF-631BBADC25AC}" srcId="{DA5FE8BD-38FE-49E6-9C8F-B7E88E54E8A8}" destId="{FBCC250A-B6E3-4346-A457-3740B520CE8A}" srcOrd="1" destOrd="0" parTransId="{B9C1B25C-3F31-440F-9838-15048C9D2184}" sibTransId="{E822C211-AAB8-4BBB-BC76-B52246332BBB}"/>
    <dgm:cxn modelId="{4AD0E4CD-AB26-49DD-86BD-4F56E76C720B}" srcId="{DA5FE8BD-38FE-49E6-9C8F-B7E88E54E8A8}" destId="{42E04A23-32C7-4678-B1FE-FFC3F90CD759}" srcOrd="3" destOrd="0" parTransId="{B00B9B6F-D15B-4079-8C2B-D823C1B58BBF}" sibTransId="{6E2F9325-3A42-4CED-A823-E20501615F31}"/>
    <dgm:cxn modelId="{935DAFD7-771F-4FA8-AB69-62ACFDA9E17B}" srcId="{DA5FE8BD-38FE-49E6-9C8F-B7E88E54E8A8}" destId="{25F7319C-C430-4BA3-B76C-FE69476FC4D8}" srcOrd="2" destOrd="0" parTransId="{4189697F-9BEB-4C3B-B508-52FFC96376A9}" sibTransId="{F0B93D05-8537-4545-A6AA-87380B36770F}"/>
    <dgm:cxn modelId="{531FEEF6-8D63-4226-A98E-9495B2D3CD0C}" srcId="{DA5FE8BD-38FE-49E6-9C8F-B7E88E54E8A8}" destId="{43208C92-DEF4-4B2F-8F4D-EE26DF18061F}" srcOrd="4" destOrd="0" parTransId="{97DCF867-0352-4F49-9CBD-0EFC2B5DD144}" sibTransId="{71ECCF75-CA7E-44F0-9594-76C612A2BCDD}"/>
    <dgm:cxn modelId="{36D9B0DB-45D9-470D-AFAE-2F334DE421C1}" type="presParOf" srcId="{B6C0CAD3-44EB-4C71-86FC-C52543813D74}" destId="{C51632C5-21FD-465F-95FE-E3CB0E200C2B}" srcOrd="0" destOrd="0" presId="urn:microsoft.com/office/officeart/2005/8/layout/vList2"/>
    <dgm:cxn modelId="{21FAB57E-91FF-4BA9-BD6E-1C5B85A3B759}" type="presParOf" srcId="{B6C0CAD3-44EB-4C71-86FC-C52543813D74}" destId="{26C979B3-F6D7-4D95-9FDD-93C398D9233F}" srcOrd="1" destOrd="0" presId="urn:microsoft.com/office/officeart/2005/8/layout/vList2"/>
    <dgm:cxn modelId="{DC503CF3-0A69-4141-9E50-A770233F4C8C}" type="presParOf" srcId="{B6C0CAD3-44EB-4C71-86FC-C52543813D74}" destId="{FBC50E8F-DBEF-4DF2-9A5C-94A8CC1D7099}" srcOrd="2" destOrd="0" presId="urn:microsoft.com/office/officeart/2005/8/layout/vList2"/>
    <dgm:cxn modelId="{DE112BB4-A1D4-4861-8C6D-A58C82E83C05}" type="presParOf" srcId="{B6C0CAD3-44EB-4C71-86FC-C52543813D74}" destId="{C102F08F-272E-4406-9214-0E838C7E461E}" srcOrd="3" destOrd="0" presId="urn:microsoft.com/office/officeart/2005/8/layout/vList2"/>
    <dgm:cxn modelId="{6E784A4D-C4E9-47C8-B72A-18C76F31C60E}" type="presParOf" srcId="{B6C0CAD3-44EB-4C71-86FC-C52543813D74}" destId="{C9D8B732-4A4D-43C0-AEBE-34E09D63BD6C}" srcOrd="4" destOrd="0" presId="urn:microsoft.com/office/officeart/2005/8/layout/vList2"/>
    <dgm:cxn modelId="{EAA611CB-1EE6-447B-BEE5-4BC821BEF8AA}" type="presParOf" srcId="{B6C0CAD3-44EB-4C71-86FC-C52543813D74}" destId="{FC755B1B-7A20-4EB2-BE59-00327D531457}" srcOrd="5" destOrd="0" presId="urn:microsoft.com/office/officeart/2005/8/layout/vList2"/>
    <dgm:cxn modelId="{3CD80DC1-451E-4DC1-BA40-FE6C3E4D130B}" type="presParOf" srcId="{B6C0CAD3-44EB-4C71-86FC-C52543813D74}" destId="{822E01D0-170A-418C-BFF1-AF5359DB4A03}" srcOrd="6" destOrd="0" presId="urn:microsoft.com/office/officeart/2005/8/layout/vList2"/>
    <dgm:cxn modelId="{7E761D6C-B057-47C9-8B2E-30BAAB67E48E}" type="presParOf" srcId="{B6C0CAD3-44EB-4C71-86FC-C52543813D74}" destId="{B43E145E-9474-4234-AA4D-7A6D9861E2DD}" srcOrd="7" destOrd="0" presId="urn:microsoft.com/office/officeart/2005/8/layout/vList2"/>
    <dgm:cxn modelId="{1579FE97-FB15-4777-848E-CA58AF5D769E}" type="presParOf" srcId="{B6C0CAD3-44EB-4C71-86FC-C52543813D74}" destId="{EB04F480-025D-44F8-9FB3-CE9C35DE036B}" srcOrd="8" destOrd="0" presId="urn:microsoft.com/office/officeart/2005/8/layout/vList2"/>
    <dgm:cxn modelId="{0F3A1DAF-DDFA-496A-99D8-D6A9222BA0BB}" type="presParOf" srcId="{B6C0CAD3-44EB-4C71-86FC-C52543813D74}" destId="{3C6AE906-4DCD-4CEC-A8A4-6141BD43AA7B}" srcOrd="9" destOrd="0" presId="urn:microsoft.com/office/officeart/2005/8/layout/vList2"/>
    <dgm:cxn modelId="{2695E462-B1A3-49CF-BB7E-BE60B00C181C}" type="presParOf" srcId="{B6C0CAD3-44EB-4C71-86FC-C52543813D74}" destId="{8A14E96A-8191-4EB0-BFA3-03291F93758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5FE8BD-38FE-49E6-9C8F-B7E88E54E8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B1C4E600-9CF0-438F-A367-2D43BD2CC640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Moxa Wi-Fi Portfolio Including AWK Wi-Fi 5 Devices (Refresher)</a:t>
          </a:r>
          <a:endParaRPr lang="en-DE" dirty="0"/>
        </a:p>
      </dgm:t>
    </dgm:pt>
    <dgm:pt modelId="{D3D70B35-641C-4D14-9E62-D28A64CE14F3}" type="parTrans" cxnId="{6B8CF91B-E7A1-4D87-A1F1-71CBCFBEDFC3}">
      <dgm:prSet/>
      <dgm:spPr/>
      <dgm:t>
        <a:bodyPr/>
        <a:lstStyle/>
        <a:p>
          <a:endParaRPr lang="en-DE"/>
        </a:p>
      </dgm:t>
    </dgm:pt>
    <dgm:pt modelId="{6FF4AE0E-BF4F-40B3-BD34-B1860A1B61F4}" type="sibTrans" cxnId="{6B8CF91B-E7A1-4D87-A1F1-71CBCFBEDFC3}">
      <dgm:prSet/>
      <dgm:spPr/>
      <dgm:t>
        <a:bodyPr/>
        <a:lstStyle/>
        <a:p>
          <a:endParaRPr lang="en-DE"/>
        </a:p>
      </dgm:t>
    </dgm:pt>
    <dgm:pt modelId="{FBCC250A-B6E3-4346-A457-3740B520CE8A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Scope, Introduction and Features</a:t>
          </a:r>
          <a:endParaRPr lang="en-DE" dirty="0"/>
        </a:p>
      </dgm:t>
    </dgm:pt>
    <dgm:pt modelId="{B9C1B25C-3F31-440F-9838-15048C9D2184}" type="parTrans" cxnId="{34A833AF-D91E-4A73-9CBF-631BBADC25AC}">
      <dgm:prSet/>
      <dgm:spPr/>
      <dgm:t>
        <a:bodyPr/>
        <a:lstStyle/>
        <a:p>
          <a:endParaRPr lang="en-DE"/>
        </a:p>
      </dgm:t>
    </dgm:pt>
    <dgm:pt modelId="{E822C211-AAB8-4BBB-BC76-B52246332BBB}" type="sibTrans" cxnId="{34A833AF-D91E-4A73-9CBF-631BBADC25AC}">
      <dgm:prSet/>
      <dgm:spPr/>
      <dgm:t>
        <a:bodyPr/>
        <a:lstStyle/>
        <a:p>
          <a:endParaRPr lang="en-DE"/>
        </a:p>
      </dgm:t>
    </dgm:pt>
    <dgm:pt modelId="{25F7319C-C430-4BA3-B76C-FE69476FC4D8}">
      <dgm:prSet/>
      <dgm:spPr>
        <a:solidFill>
          <a:schemeClr val="accent1"/>
        </a:solidFill>
      </dgm:spPr>
      <dgm:t>
        <a:bodyPr/>
        <a:lstStyle/>
        <a:p>
          <a:r>
            <a:rPr lang="en-GB" dirty="0"/>
            <a:t>VR2.0 Security Enhancements</a:t>
          </a:r>
          <a:endParaRPr lang="en-DE" dirty="0"/>
        </a:p>
      </dgm:t>
    </dgm:pt>
    <dgm:pt modelId="{4189697F-9BEB-4C3B-B508-52FFC96376A9}" type="parTrans" cxnId="{935DAFD7-771F-4FA8-AB69-62ACFDA9E17B}">
      <dgm:prSet/>
      <dgm:spPr/>
      <dgm:t>
        <a:bodyPr/>
        <a:lstStyle/>
        <a:p>
          <a:endParaRPr lang="en-DE"/>
        </a:p>
      </dgm:t>
    </dgm:pt>
    <dgm:pt modelId="{F0B93D05-8537-4545-A6AA-87380B36770F}" type="sibTrans" cxnId="{935DAFD7-771F-4FA8-AB69-62ACFDA9E17B}">
      <dgm:prSet/>
      <dgm:spPr/>
      <dgm:t>
        <a:bodyPr/>
        <a:lstStyle/>
        <a:p>
          <a:endParaRPr lang="en-DE"/>
        </a:p>
      </dgm:t>
    </dgm:pt>
    <dgm:pt modelId="{42E04A23-32C7-4678-B1FE-FFC3F90CD759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Roaming Enhancements</a:t>
          </a:r>
          <a:endParaRPr lang="en-DE" dirty="0"/>
        </a:p>
      </dgm:t>
    </dgm:pt>
    <dgm:pt modelId="{B00B9B6F-D15B-4079-8C2B-D823C1B58BBF}" type="parTrans" cxnId="{4AD0E4CD-AB26-49DD-86BD-4F56E76C720B}">
      <dgm:prSet/>
      <dgm:spPr/>
      <dgm:t>
        <a:bodyPr/>
        <a:lstStyle/>
        <a:p>
          <a:endParaRPr lang="en-DE"/>
        </a:p>
      </dgm:t>
    </dgm:pt>
    <dgm:pt modelId="{6E2F9325-3A42-4CED-A823-E20501615F31}" type="sibTrans" cxnId="{4AD0E4CD-AB26-49DD-86BD-4F56E76C720B}">
      <dgm:prSet/>
      <dgm:spPr/>
      <dgm:t>
        <a:bodyPr/>
        <a:lstStyle/>
        <a:p>
          <a:endParaRPr lang="en-DE"/>
        </a:p>
      </dgm:t>
    </dgm:pt>
    <dgm:pt modelId="{43208C92-DEF4-4B2F-8F4D-EE26DF18061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Services and Utilities</a:t>
          </a:r>
          <a:endParaRPr lang="en-DE" dirty="0"/>
        </a:p>
      </dgm:t>
    </dgm:pt>
    <dgm:pt modelId="{97DCF867-0352-4F49-9CBD-0EFC2B5DD144}" type="parTrans" cxnId="{531FEEF6-8D63-4226-A98E-9495B2D3CD0C}">
      <dgm:prSet/>
      <dgm:spPr/>
      <dgm:t>
        <a:bodyPr/>
        <a:lstStyle/>
        <a:p>
          <a:endParaRPr lang="en-DE"/>
        </a:p>
      </dgm:t>
    </dgm:pt>
    <dgm:pt modelId="{71ECCF75-CA7E-44F0-9594-76C612A2BCDD}" type="sibTrans" cxnId="{531FEEF6-8D63-4226-A98E-9495B2D3CD0C}">
      <dgm:prSet/>
      <dgm:spPr/>
      <dgm:t>
        <a:bodyPr/>
        <a:lstStyle/>
        <a:p>
          <a:endParaRPr lang="en-DE"/>
        </a:p>
      </dgm:t>
    </dgm:pt>
    <dgm:pt modelId="{BB267D62-E817-4756-B432-75DBC22223EC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Demo</a:t>
          </a:r>
          <a:endParaRPr lang="en-DE" dirty="0"/>
        </a:p>
      </dgm:t>
    </dgm:pt>
    <dgm:pt modelId="{EEF75AB5-07B4-4167-BAD0-1FD09C99DA8E}" type="parTrans" cxnId="{73F87491-668B-4E1D-9345-8FCCECE092A7}">
      <dgm:prSet/>
      <dgm:spPr/>
      <dgm:t>
        <a:bodyPr/>
        <a:lstStyle/>
        <a:p>
          <a:endParaRPr lang="en-DE"/>
        </a:p>
      </dgm:t>
    </dgm:pt>
    <dgm:pt modelId="{671B5F56-E205-42CC-93F9-5846A1569223}" type="sibTrans" cxnId="{73F87491-668B-4E1D-9345-8FCCECE092A7}">
      <dgm:prSet/>
      <dgm:spPr/>
      <dgm:t>
        <a:bodyPr/>
        <a:lstStyle/>
        <a:p>
          <a:endParaRPr lang="en-DE"/>
        </a:p>
      </dgm:t>
    </dgm:pt>
    <dgm:pt modelId="{B6C0CAD3-44EB-4C71-86FC-C52543813D74}" type="pres">
      <dgm:prSet presAssocID="{DA5FE8BD-38FE-49E6-9C8F-B7E88E54E8A8}" presName="linear" presStyleCnt="0">
        <dgm:presLayoutVars>
          <dgm:animLvl val="lvl"/>
          <dgm:resizeHandles val="exact"/>
        </dgm:presLayoutVars>
      </dgm:prSet>
      <dgm:spPr/>
    </dgm:pt>
    <dgm:pt modelId="{C51632C5-21FD-465F-95FE-E3CB0E200C2B}" type="pres">
      <dgm:prSet presAssocID="{B1C4E600-9CF0-438F-A367-2D43BD2CC640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26C979B3-F6D7-4D95-9FDD-93C398D9233F}" type="pres">
      <dgm:prSet presAssocID="{6FF4AE0E-BF4F-40B3-BD34-B1860A1B61F4}" presName="spacer" presStyleCnt="0"/>
      <dgm:spPr/>
    </dgm:pt>
    <dgm:pt modelId="{FBC50E8F-DBEF-4DF2-9A5C-94A8CC1D7099}" type="pres">
      <dgm:prSet presAssocID="{FBCC250A-B6E3-4346-A457-3740B520CE8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C102F08F-272E-4406-9214-0E838C7E461E}" type="pres">
      <dgm:prSet presAssocID="{E822C211-AAB8-4BBB-BC76-B52246332BBB}" presName="spacer" presStyleCnt="0"/>
      <dgm:spPr/>
    </dgm:pt>
    <dgm:pt modelId="{C9D8B732-4A4D-43C0-AEBE-34E09D63BD6C}" type="pres">
      <dgm:prSet presAssocID="{25F7319C-C430-4BA3-B76C-FE69476FC4D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C755B1B-7A20-4EB2-BE59-00327D531457}" type="pres">
      <dgm:prSet presAssocID="{F0B93D05-8537-4545-A6AA-87380B36770F}" presName="spacer" presStyleCnt="0"/>
      <dgm:spPr/>
    </dgm:pt>
    <dgm:pt modelId="{822E01D0-170A-418C-BFF1-AF5359DB4A03}" type="pres">
      <dgm:prSet presAssocID="{42E04A23-32C7-4678-B1FE-FFC3F90CD759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43E145E-9474-4234-AA4D-7A6D9861E2DD}" type="pres">
      <dgm:prSet presAssocID="{6E2F9325-3A42-4CED-A823-E20501615F31}" presName="spacer" presStyleCnt="0"/>
      <dgm:spPr/>
    </dgm:pt>
    <dgm:pt modelId="{EB04F480-025D-44F8-9FB3-CE9C35DE036B}" type="pres">
      <dgm:prSet presAssocID="{43208C92-DEF4-4B2F-8F4D-EE26DF18061F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3C6AE906-4DCD-4CEC-A8A4-6141BD43AA7B}" type="pres">
      <dgm:prSet presAssocID="{71ECCF75-CA7E-44F0-9594-76C612A2BCDD}" presName="spacer" presStyleCnt="0"/>
      <dgm:spPr/>
    </dgm:pt>
    <dgm:pt modelId="{8A14E96A-8191-4EB0-BFA3-03291F93758E}" type="pres">
      <dgm:prSet presAssocID="{BB267D62-E817-4756-B432-75DBC22223EC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261B4608-F2B6-4F83-A8CC-7A7658AD54FD}" type="presOf" srcId="{BB267D62-E817-4756-B432-75DBC22223EC}" destId="{8A14E96A-8191-4EB0-BFA3-03291F93758E}" srcOrd="0" destOrd="0" presId="urn:microsoft.com/office/officeart/2005/8/layout/vList2"/>
    <dgm:cxn modelId="{6B8CF91B-E7A1-4D87-A1F1-71CBCFBEDFC3}" srcId="{DA5FE8BD-38FE-49E6-9C8F-B7E88E54E8A8}" destId="{B1C4E600-9CF0-438F-A367-2D43BD2CC640}" srcOrd="0" destOrd="0" parTransId="{D3D70B35-641C-4D14-9E62-D28A64CE14F3}" sibTransId="{6FF4AE0E-BF4F-40B3-BD34-B1860A1B61F4}"/>
    <dgm:cxn modelId="{B429092D-033D-4481-864B-57FFA902308E}" type="presOf" srcId="{43208C92-DEF4-4B2F-8F4D-EE26DF18061F}" destId="{EB04F480-025D-44F8-9FB3-CE9C35DE036B}" srcOrd="0" destOrd="0" presId="urn:microsoft.com/office/officeart/2005/8/layout/vList2"/>
    <dgm:cxn modelId="{7280016A-789A-4B4C-BAD8-9A1F2D2EC72F}" type="presOf" srcId="{B1C4E600-9CF0-438F-A367-2D43BD2CC640}" destId="{C51632C5-21FD-465F-95FE-E3CB0E200C2B}" srcOrd="0" destOrd="0" presId="urn:microsoft.com/office/officeart/2005/8/layout/vList2"/>
    <dgm:cxn modelId="{D9C02852-AE97-4C6C-B372-6D39069BE707}" type="presOf" srcId="{42E04A23-32C7-4678-B1FE-FFC3F90CD759}" destId="{822E01D0-170A-418C-BFF1-AF5359DB4A03}" srcOrd="0" destOrd="0" presId="urn:microsoft.com/office/officeart/2005/8/layout/vList2"/>
    <dgm:cxn modelId="{D1781773-7955-4AAA-AF86-73A228404A16}" type="presOf" srcId="{FBCC250A-B6E3-4346-A457-3740B520CE8A}" destId="{FBC50E8F-DBEF-4DF2-9A5C-94A8CC1D7099}" srcOrd="0" destOrd="0" presId="urn:microsoft.com/office/officeart/2005/8/layout/vList2"/>
    <dgm:cxn modelId="{4E03F274-2AF6-4FB0-81FF-800BC162D90A}" type="presOf" srcId="{25F7319C-C430-4BA3-B76C-FE69476FC4D8}" destId="{C9D8B732-4A4D-43C0-AEBE-34E09D63BD6C}" srcOrd="0" destOrd="0" presId="urn:microsoft.com/office/officeart/2005/8/layout/vList2"/>
    <dgm:cxn modelId="{CFCABC7B-36AE-424F-94FB-7934BE0C2330}" type="presOf" srcId="{DA5FE8BD-38FE-49E6-9C8F-B7E88E54E8A8}" destId="{B6C0CAD3-44EB-4C71-86FC-C52543813D74}" srcOrd="0" destOrd="0" presId="urn:microsoft.com/office/officeart/2005/8/layout/vList2"/>
    <dgm:cxn modelId="{73F87491-668B-4E1D-9345-8FCCECE092A7}" srcId="{DA5FE8BD-38FE-49E6-9C8F-B7E88E54E8A8}" destId="{BB267D62-E817-4756-B432-75DBC22223EC}" srcOrd="5" destOrd="0" parTransId="{EEF75AB5-07B4-4167-BAD0-1FD09C99DA8E}" sibTransId="{671B5F56-E205-42CC-93F9-5846A1569223}"/>
    <dgm:cxn modelId="{34A833AF-D91E-4A73-9CBF-631BBADC25AC}" srcId="{DA5FE8BD-38FE-49E6-9C8F-B7E88E54E8A8}" destId="{FBCC250A-B6E3-4346-A457-3740B520CE8A}" srcOrd="1" destOrd="0" parTransId="{B9C1B25C-3F31-440F-9838-15048C9D2184}" sibTransId="{E822C211-AAB8-4BBB-BC76-B52246332BBB}"/>
    <dgm:cxn modelId="{4AD0E4CD-AB26-49DD-86BD-4F56E76C720B}" srcId="{DA5FE8BD-38FE-49E6-9C8F-B7E88E54E8A8}" destId="{42E04A23-32C7-4678-B1FE-FFC3F90CD759}" srcOrd="3" destOrd="0" parTransId="{B00B9B6F-D15B-4079-8C2B-D823C1B58BBF}" sibTransId="{6E2F9325-3A42-4CED-A823-E20501615F31}"/>
    <dgm:cxn modelId="{935DAFD7-771F-4FA8-AB69-62ACFDA9E17B}" srcId="{DA5FE8BD-38FE-49E6-9C8F-B7E88E54E8A8}" destId="{25F7319C-C430-4BA3-B76C-FE69476FC4D8}" srcOrd="2" destOrd="0" parTransId="{4189697F-9BEB-4C3B-B508-52FFC96376A9}" sibTransId="{F0B93D05-8537-4545-A6AA-87380B36770F}"/>
    <dgm:cxn modelId="{531FEEF6-8D63-4226-A98E-9495B2D3CD0C}" srcId="{DA5FE8BD-38FE-49E6-9C8F-B7E88E54E8A8}" destId="{43208C92-DEF4-4B2F-8F4D-EE26DF18061F}" srcOrd="4" destOrd="0" parTransId="{97DCF867-0352-4F49-9CBD-0EFC2B5DD144}" sibTransId="{71ECCF75-CA7E-44F0-9594-76C612A2BCDD}"/>
    <dgm:cxn modelId="{36D9B0DB-45D9-470D-AFAE-2F334DE421C1}" type="presParOf" srcId="{B6C0CAD3-44EB-4C71-86FC-C52543813D74}" destId="{C51632C5-21FD-465F-95FE-E3CB0E200C2B}" srcOrd="0" destOrd="0" presId="urn:microsoft.com/office/officeart/2005/8/layout/vList2"/>
    <dgm:cxn modelId="{21FAB57E-91FF-4BA9-BD6E-1C5B85A3B759}" type="presParOf" srcId="{B6C0CAD3-44EB-4C71-86FC-C52543813D74}" destId="{26C979B3-F6D7-4D95-9FDD-93C398D9233F}" srcOrd="1" destOrd="0" presId="urn:microsoft.com/office/officeart/2005/8/layout/vList2"/>
    <dgm:cxn modelId="{DC503CF3-0A69-4141-9E50-A770233F4C8C}" type="presParOf" srcId="{B6C0CAD3-44EB-4C71-86FC-C52543813D74}" destId="{FBC50E8F-DBEF-4DF2-9A5C-94A8CC1D7099}" srcOrd="2" destOrd="0" presId="urn:microsoft.com/office/officeart/2005/8/layout/vList2"/>
    <dgm:cxn modelId="{DE112BB4-A1D4-4861-8C6D-A58C82E83C05}" type="presParOf" srcId="{B6C0CAD3-44EB-4C71-86FC-C52543813D74}" destId="{C102F08F-272E-4406-9214-0E838C7E461E}" srcOrd="3" destOrd="0" presId="urn:microsoft.com/office/officeart/2005/8/layout/vList2"/>
    <dgm:cxn modelId="{6E784A4D-C4E9-47C8-B72A-18C76F31C60E}" type="presParOf" srcId="{B6C0CAD3-44EB-4C71-86FC-C52543813D74}" destId="{C9D8B732-4A4D-43C0-AEBE-34E09D63BD6C}" srcOrd="4" destOrd="0" presId="urn:microsoft.com/office/officeart/2005/8/layout/vList2"/>
    <dgm:cxn modelId="{EAA611CB-1EE6-447B-BEE5-4BC821BEF8AA}" type="presParOf" srcId="{B6C0CAD3-44EB-4C71-86FC-C52543813D74}" destId="{FC755B1B-7A20-4EB2-BE59-00327D531457}" srcOrd="5" destOrd="0" presId="urn:microsoft.com/office/officeart/2005/8/layout/vList2"/>
    <dgm:cxn modelId="{3CD80DC1-451E-4DC1-BA40-FE6C3E4D130B}" type="presParOf" srcId="{B6C0CAD3-44EB-4C71-86FC-C52543813D74}" destId="{822E01D0-170A-418C-BFF1-AF5359DB4A03}" srcOrd="6" destOrd="0" presId="urn:microsoft.com/office/officeart/2005/8/layout/vList2"/>
    <dgm:cxn modelId="{7E761D6C-B057-47C9-8B2E-30BAAB67E48E}" type="presParOf" srcId="{B6C0CAD3-44EB-4C71-86FC-C52543813D74}" destId="{B43E145E-9474-4234-AA4D-7A6D9861E2DD}" srcOrd="7" destOrd="0" presId="urn:microsoft.com/office/officeart/2005/8/layout/vList2"/>
    <dgm:cxn modelId="{1579FE97-FB15-4777-848E-CA58AF5D769E}" type="presParOf" srcId="{B6C0CAD3-44EB-4C71-86FC-C52543813D74}" destId="{EB04F480-025D-44F8-9FB3-CE9C35DE036B}" srcOrd="8" destOrd="0" presId="urn:microsoft.com/office/officeart/2005/8/layout/vList2"/>
    <dgm:cxn modelId="{0F3A1DAF-DDFA-496A-99D8-D6A9222BA0BB}" type="presParOf" srcId="{B6C0CAD3-44EB-4C71-86FC-C52543813D74}" destId="{3C6AE906-4DCD-4CEC-A8A4-6141BD43AA7B}" srcOrd="9" destOrd="0" presId="urn:microsoft.com/office/officeart/2005/8/layout/vList2"/>
    <dgm:cxn modelId="{2695E462-B1A3-49CF-BB7E-BE60B00C181C}" type="presParOf" srcId="{B6C0CAD3-44EB-4C71-86FC-C52543813D74}" destId="{8A14E96A-8191-4EB0-BFA3-03291F93758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5FE8BD-38FE-49E6-9C8F-B7E88E54E8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B1C4E600-9CF0-438F-A367-2D43BD2CC640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Moxa Wi-Fi Portfolio Including AWK Wi-Fi 5 Devices (Refresher)</a:t>
          </a:r>
          <a:endParaRPr lang="en-DE" dirty="0"/>
        </a:p>
      </dgm:t>
    </dgm:pt>
    <dgm:pt modelId="{D3D70B35-641C-4D14-9E62-D28A64CE14F3}" type="parTrans" cxnId="{6B8CF91B-E7A1-4D87-A1F1-71CBCFBEDFC3}">
      <dgm:prSet/>
      <dgm:spPr/>
      <dgm:t>
        <a:bodyPr/>
        <a:lstStyle/>
        <a:p>
          <a:endParaRPr lang="en-DE"/>
        </a:p>
      </dgm:t>
    </dgm:pt>
    <dgm:pt modelId="{6FF4AE0E-BF4F-40B3-BD34-B1860A1B61F4}" type="sibTrans" cxnId="{6B8CF91B-E7A1-4D87-A1F1-71CBCFBEDFC3}">
      <dgm:prSet/>
      <dgm:spPr/>
      <dgm:t>
        <a:bodyPr/>
        <a:lstStyle/>
        <a:p>
          <a:endParaRPr lang="en-DE"/>
        </a:p>
      </dgm:t>
    </dgm:pt>
    <dgm:pt modelId="{FBCC250A-B6E3-4346-A457-3740B520CE8A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Scope, Introduction and Features</a:t>
          </a:r>
          <a:endParaRPr lang="en-DE" dirty="0"/>
        </a:p>
      </dgm:t>
    </dgm:pt>
    <dgm:pt modelId="{B9C1B25C-3F31-440F-9838-15048C9D2184}" type="parTrans" cxnId="{34A833AF-D91E-4A73-9CBF-631BBADC25AC}">
      <dgm:prSet/>
      <dgm:spPr/>
      <dgm:t>
        <a:bodyPr/>
        <a:lstStyle/>
        <a:p>
          <a:endParaRPr lang="en-DE"/>
        </a:p>
      </dgm:t>
    </dgm:pt>
    <dgm:pt modelId="{E822C211-AAB8-4BBB-BC76-B52246332BBB}" type="sibTrans" cxnId="{34A833AF-D91E-4A73-9CBF-631BBADC25AC}">
      <dgm:prSet/>
      <dgm:spPr/>
      <dgm:t>
        <a:bodyPr/>
        <a:lstStyle/>
        <a:p>
          <a:endParaRPr lang="en-DE"/>
        </a:p>
      </dgm:t>
    </dgm:pt>
    <dgm:pt modelId="{25F7319C-C430-4BA3-B76C-FE69476FC4D8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Security Enhancements</a:t>
          </a:r>
          <a:endParaRPr lang="en-DE" dirty="0"/>
        </a:p>
      </dgm:t>
    </dgm:pt>
    <dgm:pt modelId="{4189697F-9BEB-4C3B-B508-52FFC96376A9}" type="parTrans" cxnId="{935DAFD7-771F-4FA8-AB69-62ACFDA9E17B}">
      <dgm:prSet/>
      <dgm:spPr/>
      <dgm:t>
        <a:bodyPr/>
        <a:lstStyle/>
        <a:p>
          <a:endParaRPr lang="en-DE"/>
        </a:p>
      </dgm:t>
    </dgm:pt>
    <dgm:pt modelId="{F0B93D05-8537-4545-A6AA-87380B36770F}" type="sibTrans" cxnId="{935DAFD7-771F-4FA8-AB69-62ACFDA9E17B}">
      <dgm:prSet/>
      <dgm:spPr/>
      <dgm:t>
        <a:bodyPr/>
        <a:lstStyle/>
        <a:p>
          <a:endParaRPr lang="en-DE"/>
        </a:p>
      </dgm:t>
    </dgm:pt>
    <dgm:pt modelId="{42E04A23-32C7-4678-B1FE-FFC3F90CD759}">
      <dgm:prSet/>
      <dgm:spPr>
        <a:solidFill>
          <a:schemeClr val="accent1"/>
        </a:solidFill>
      </dgm:spPr>
      <dgm:t>
        <a:bodyPr/>
        <a:lstStyle/>
        <a:p>
          <a:r>
            <a:rPr lang="en-GB" dirty="0"/>
            <a:t>VR2.0 Roaming Enhancements</a:t>
          </a:r>
          <a:endParaRPr lang="en-DE" dirty="0"/>
        </a:p>
      </dgm:t>
    </dgm:pt>
    <dgm:pt modelId="{B00B9B6F-D15B-4079-8C2B-D823C1B58BBF}" type="parTrans" cxnId="{4AD0E4CD-AB26-49DD-86BD-4F56E76C720B}">
      <dgm:prSet/>
      <dgm:spPr/>
      <dgm:t>
        <a:bodyPr/>
        <a:lstStyle/>
        <a:p>
          <a:endParaRPr lang="en-DE"/>
        </a:p>
      </dgm:t>
    </dgm:pt>
    <dgm:pt modelId="{6E2F9325-3A42-4CED-A823-E20501615F31}" type="sibTrans" cxnId="{4AD0E4CD-AB26-49DD-86BD-4F56E76C720B}">
      <dgm:prSet/>
      <dgm:spPr/>
      <dgm:t>
        <a:bodyPr/>
        <a:lstStyle/>
        <a:p>
          <a:endParaRPr lang="en-DE"/>
        </a:p>
      </dgm:t>
    </dgm:pt>
    <dgm:pt modelId="{43208C92-DEF4-4B2F-8F4D-EE26DF18061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Services and Utilities</a:t>
          </a:r>
          <a:endParaRPr lang="en-DE" dirty="0"/>
        </a:p>
      </dgm:t>
    </dgm:pt>
    <dgm:pt modelId="{97DCF867-0352-4F49-9CBD-0EFC2B5DD144}" type="parTrans" cxnId="{531FEEF6-8D63-4226-A98E-9495B2D3CD0C}">
      <dgm:prSet/>
      <dgm:spPr/>
      <dgm:t>
        <a:bodyPr/>
        <a:lstStyle/>
        <a:p>
          <a:endParaRPr lang="en-DE"/>
        </a:p>
      </dgm:t>
    </dgm:pt>
    <dgm:pt modelId="{71ECCF75-CA7E-44F0-9594-76C612A2BCDD}" type="sibTrans" cxnId="{531FEEF6-8D63-4226-A98E-9495B2D3CD0C}">
      <dgm:prSet/>
      <dgm:spPr/>
      <dgm:t>
        <a:bodyPr/>
        <a:lstStyle/>
        <a:p>
          <a:endParaRPr lang="en-DE"/>
        </a:p>
      </dgm:t>
    </dgm:pt>
    <dgm:pt modelId="{BB267D62-E817-4756-B432-75DBC22223EC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Demo</a:t>
          </a:r>
          <a:endParaRPr lang="en-DE" dirty="0"/>
        </a:p>
      </dgm:t>
    </dgm:pt>
    <dgm:pt modelId="{EEF75AB5-07B4-4167-BAD0-1FD09C99DA8E}" type="parTrans" cxnId="{73F87491-668B-4E1D-9345-8FCCECE092A7}">
      <dgm:prSet/>
      <dgm:spPr/>
      <dgm:t>
        <a:bodyPr/>
        <a:lstStyle/>
        <a:p>
          <a:endParaRPr lang="en-DE"/>
        </a:p>
      </dgm:t>
    </dgm:pt>
    <dgm:pt modelId="{671B5F56-E205-42CC-93F9-5846A1569223}" type="sibTrans" cxnId="{73F87491-668B-4E1D-9345-8FCCECE092A7}">
      <dgm:prSet/>
      <dgm:spPr/>
      <dgm:t>
        <a:bodyPr/>
        <a:lstStyle/>
        <a:p>
          <a:endParaRPr lang="en-DE"/>
        </a:p>
      </dgm:t>
    </dgm:pt>
    <dgm:pt modelId="{B6C0CAD3-44EB-4C71-86FC-C52543813D74}" type="pres">
      <dgm:prSet presAssocID="{DA5FE8BD-38FE-49E6-9C8F-B7E88E54E8A8}" presName="linear" presStyleCnt="0">
        <dgm:presLayoutVars>
          <dgm:animLvl val="lvl"/>
          <dgm:resizeHandles val="exact"/>
        </dgm:presLayoutVars>
      </dgm:prSet>
      <dgm:spPr/>
    </dgm:pt>
    <dgm:pt modelId="{C51632C5-21FD-465F-95FE-E3CB0E200C2B}" type="pres">
      <dgm:prSet presAssocID="{B1C4E600-9CF0-438F-A367-2D43BD2CC640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26C979B3-F6D7-4D95-9FDD-93C398D9233F}" type="pres">
      <dgm:prSet presAssocID="{6FF4AE0E-BF4F-40B3-BD34-B1860A1B61F4}" presName="spacer" presStyleCnt="0"/>
      <dgm:spPr/>
    </dgm:pt>
    <dgm:pt modelId="{FBC50E8F-DBEF-4DF2-9A5C-94A8CC1D7099}" type="pres">
      <dgm:prSet presAssocID="{FBCC250A-B6E3-4346-A457-3740B520CE8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C102F08F-272E-4406-9214-0E838C7E461E}" type="pres">
      <dgm:prSet presAssocID="{E822C211-AAB8-4BBB-BC76-B52246332BBB}" presName="spacer" presStyleCnt="0"/>
      <dgm:spPr/>
    </dgm:pt>
    <dgm:pt modelId="{C9D8B732-4A4D-43C0-AEBE-34E09D63BD6C}" type="pres">
      <dgm:prSet presAssocID="{25F7319C-C430-4BA3-B76C-FE69476FC4D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C755B1B-7A20-4EB2-BE59-00327D531457}" type="pres">
      <dgm:prSet presAssocID="{F0B93D05-8537-4545-A6AA-87380B36770F}" presName="spacer" presStyleCnt="0"/>
      <dgm:spPr/>
    </dgm:pt>
    <dgm:pt modelId="{822E01D0-170A-418C-BFF1-AF5359DB4A03}" type="pres">
      <dgm:prSet presAssocID="{42E04A23-32C7-4678-B1FE-FFC3F90CD759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43E145E-9474-4234-AA4D-7A6D9861E2DD}" type="pres">
      <dgm:prSet presAssocID="{6E2F9325-3A42-4CED-A823-E20501615F31}" presName="spacer" presStyleCnt="0"/>
      <dgm:spPr/>
    </dgm:pt>
    <dgm:pt modelId="{EB04F480-025D-44F8-9FB3-CE9C35DE036B}" type="pres">
      <dgm:prSet presAssocID="{43208C92-DEF4-4B2F-8F4D-EE26DF18061F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3C6AE906-4DCD-4CEC-A8A4-6141BD43AA7B}" type="pres">
      <dgm:prSet presAssocID="{71ECCF75-CA7E-44F0-9594-76C612A2BCDD}" presName="spacer" presStyleCnt="0"/>
      <dgm:spPr/>
    </dgm:pt>
    <dgm:pt modelId="{8A14E96A-8191-4EB0-BFA3-03291F93758E}" type="pres">
      <dgm:prSet presAssocID="{BB267D62-E817-4756-B432-75DBC22223EC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261B4608-F2B6-4F83-A8CC-7A7658AD54FD}" type="presOf" srcId="{BB267D62-E817-4756-B432-75DBC22223EC}" destId="{8A14E96A-8191-4EB0-BFA3-03291F93758E}" srcOrd="0" destOrd="0" presId="urn:microsoft.com/office/officeart/2005/8/layout/vList2"/>
    <dgm:cxn modelId="{6B8CF91B-E7A1-4D87-A1F1-71CBCFBEDFC3}" srcId="{DA5FE8BD-38FE-49E6-9C8F-B7E88E54E8A8}" destId="{B1C4E600-9CF0-438F-A367-2D43BD2CC640}" srcOrd="0" destOrd="0" parTransId="{D3D70B35-641C-4D14-9E62-D28A64CE14F3}" sibTransId="{6FF4AE0E-BF4F-40B3-BD34-B1860A1B61F4}"/>
    <dgm:cxn modelId="{B429092D-033D-4481-864B-57FFA902308E}" type="presOf" srcId="{43208C92-DEF4-4B2F-8F4D-EE26DF18061F}" destId="{EB04F480-025D-44F8-9FB3-CE9C35DE036B}" srcOrd="0" destOrd="0" presId="urn:microsoft.com/office/officeart/2005/8/layout/vList2"/>
    <dgm:cxn modelId="{7280016A-789A-4B4C-BAD8-9A1F2D2EC72F}" type="presOf" srcId="{B1C4E600-9CF0-438F-A367-2D43BD2CC640}" destId="{C51632C5-21FD-465F-95FE-E3CB0E200C2B}" srcOrd="0" destOrd="0" presId="urn:microsoft.com/office/officeart/2005/8/layout/vList2"/>
    <dgm:cxn modelId="{D9C02852-AE97-4C6C-B372-6D39069BE707}" type="presOf" srcId="{42E04A23-32C7-4678-B1FE-FFC3F90CD759}" destId="{822E01D0-170A-418C-BFF1-AF5359DB4A03}" srcOrd="0" destOrd="0" presId="urn:microsoft.com/office/officeart/2005/8/layout/vList2"/>
    <dgm:cxn modelId="{D1781773-7955-4AAA-AF86-73A228404A16}" type="presOf" srcId="{FBCC250A-B6E3-4346-A457-3740B520CE8A}" destId="{FBC50E8F-DBEF-4DF2-9A5C-94A8CC1D7099}" srcOrd="0" destOrd="0" presId="urn:microsoft.com/office/officeart/2005/8/layout/vList2"/>
    <dgm:cxn modelId="{4E03F274-2AF6-4FB0-81FF-800BC162D90A}" type="presOf" srcId="{25F7319C-C430-4BA3-B76C-FE69476FC4D8}" destId="{C9D8B732-4A4D-43C0-AEBE-34E09D63BD6C}" srcOrd="0" destOrd="0" presId="urn:microsoft.com/office/officeart/2005/8/layout/vList2"/>
    <dgm:cxn modelId="{CFCABC7B-36AE-424F-94FB-7934BE0C2330}" type="presOf" srcId="{DA5FE8BD-38FE-49E6-9C8F-B7E88E54E8A8}" destId="{B6C0CAD3-44EB-4C71-86FC-C52543813D74}" srcOrd="0" destOrd="0" presId="urn:microsoft.com/office/officeart/2005/8/layout/vList2"/>
    <dgm:cxn modelId="{73F87491-668B-4E1D-9345-8FCCECE092A7}" srcId="{DA5FE8BD-38FE-49E6-9C8F-B7E88E54E8A8}" destId="{BB267D62-E817-4756-B432-75DBC22223EC}" srcOrd="5" destOrd="0" parTransId="{EEF75AB5-07B4-4167-BAD0-1FD09C99DA8E}" sibTransId="{671B5F56-E205-42CC-93F9-5846A1569223}"/>
    <dgm:cxn modelId="{34A833AF-D91E-4A73-9CBF-631BBADC25AC}" srcId="{DA5FE8BD-38FE-49E6-9C8F-B7E88E54E8A8}" destId="{FBCC250A-B6E3-4346-A457-3740B520CE8A}" srcOrd="1" destOrd="0" parTransId="{B9C1B25C-3F31-440F-9838-15048C9D2184}" sibTransId="{E822C211-AAB8-4BBB-BC76-B52246332BBB}"/>
    <dgm:cxn modelId="{4AD0E4CD-AB26-49DD-86BD-4F56E76C720B}" srcId="{DA5FE8BD-38FE-49E6-9C8F-B7E88E54E8A8}" destId="{42E04A23-32C7-4678-B1FE-FFC3F90CD759}" srcOrd="3" destOrd="0" parTransId="{B00B9B6F-D15B-4079-8C2B-D823C1B58BBF}" sibTransId="{6E2F9325-3A42-4CED-A823-E20501615F31}"/>
    <dgm:cxn modelId="{935DAFD7-771F-4FA8-AB69-62ACFDA9E17B}" srcId="{DA5FE8BD-38FE-49E6-9C8F-B7E88E54E8A8}" destId="{25F7319C-C430-4BA3-B76C-FE69476FC4D8}" srcOrd="2" destOrd="0" parTransId="{4189697F-9BEB-4C3B-B508-52FFC96376A9}" sibTransId="{F0B93D05-8537-4545-A6AA-87380B36770F}"/>
    <dgm:cxn modelId="{531FEEF6-8D63-4226-A98E-9495B2D3CD0C}" srcId="{DA5FE8BD-38FE-49E6-9C8F-B7E88E54E8A8}" destId="{43208C92-DEF4-4B2F-8F4D-EE26DF18061F}" srcOrd="4" destOrd="0" parTransId="{97DCF867-0352-4F49-9CBD-0EFC2B5DD144}" sibTransId="{71ECCF75-CA7E-44F0-9594-76C612A2BCDD}"/>
    <dgm:cxn modelId="{36D9B0DB-45D9-470D-AFAE-2F334DE421C1}" type="presParOf" srcId="{B6C0CAD3-44EB-4C71-86FC-C52543813D74}" destId="{C51632C5-21FD-465F-95FE-E3CB0E200C2B}" srcOrd="0" destOrd="0" presId="urn:microsoft.com/office/officeart/2005/8/layout/vList2"/>
    <dgm:cxn modelId="{21FAB57E-91FF-4BA9-BD6E-1C5B85A3B759}" type="presParOf" srcId="{B6C0CAD3-44EB-4C71-86FC-C52543813D74}" destId="{26C979B3-F6D7-4D95-9FDD-93C398D9233F}" srcOrd="1" destOrd="0" presId="urn:microsoft.com/office/officeart/2005/8/layout/vList2"/>
    <dgm:cxn modelId="{DC503CF3-0A69-4141-9E50-A770233F4C8C}" type="presParOf" srcId="{B6C0CAD3-44EB-4C71-86FC-C52543813D74}" destId="{FBC50E8F-DBEF-4DF2-9A5C-94A8CC1D7099}" srcOrd="2" destOrd="0" presId="urn:microsoft.com/office/officeart/2005/8/layout/vList2"/>
    <dgm:cxn modelId="{DE112BB4-A1D4-4861-8C6D-A58C82E83C05}" type="presParOf" srcId="{B6C0CAD3-44EB-4C71-86FC-C52543813D74}" destId="{C102F08F-272E-4406-9214-0E838C7E461E}" srcOrd="3" destOrd="0" presId="urn:microsoft.com/office/officeart/2005/8/layout/vList2"/>
    <dgm:cxn modelId="{6E784A4D-C4E9-47C8-B72A-18C76F31C60E}" type="presParOf" srcId="{B6C0CAD3-44EB-4C71-86FC-C52543813D74}" destId="{C9D8B732-4A4D-43C0-AEBE-34E09D63BD6C}" srcOrd="4" destOrd="0" presId="urn:microsoft.com/office/officeart/2005/8/layout/vList2"/>
    <dgm:cxn modelId="{EAA611CB-1EE6-447B-BEE5-4BC821BEF8AA}" type="presParOf" srcId="{B6C0CAD3-44EB-4C71-86FC-C52543813D74}" destId="{FC755B1B-7A20-4EB2-BE59-00327D531457}" srcOrd="5" destOrd="0" presId="urn:microsoft.com/office/officeart/2005/8/layout/vList2"/>
    <dgm:cxn modelId="{3CD80DC1-451E-4DC1-BA40-FE6C3E4D130B}" type="presParOf" srcId="{B6C0CAD3-44EB-4C71-86FC-C52543813D74}" destId="{822E01D0-170A-418C-BFF1-AF5359DB4A03}" srcOrd="6" destOrd="0" presId="urn:microsoft.com/office/officeart/2005/8/layout/vList2"/>
    <dgm:cxn modelId="{7E761D6C-B057-47C9-8B2E-30BAAB67E48E}" type="presParOf" srcId="{B6C0CAD3-44EB-4C71-86FC-C52543813D74}" destId="{B43E145E-9474-4234-AA4D-7A6D9861E2DD}" srcOrd="7" destOrd="0" presId="urn:microsoft.com/office/officeart/2005/8/layout/vList2"/>
    <dgm:cxn modelId="{1579FE97-FB15-4777-848E-CA58AF5D769E}" type="presParOf" srcId="{B6C0CAD3-44EB-4C71-86FC-C52543813D74}" destId="{EB04F480-025D-44F8-9FB3-CE9C35DE036B}" srcOrd="8" destOrd="0" presId="urn:microsoft.com/office/officeart/2005/8/layout/vList2"/>
    <dgm:cxn modelId="{0F3A1DAF-DDFA-496A-99D8-D6A9222BA0BB}" type="presParOf" srcId="{B6C0CAD3-44EB-4C71-86FC-C52543813D74}" destId="{3C6AE906-4DCD-4CEC-A8A4-6141BD43AA7B}" srcOrd="9" destOrd="0" presId="urn:microsoft.com/office/officeart/2005/8/layout/vList2"/>
    <dgm:cxn modelId="{2695E462-B1A3-49CF-BB7E-BE60B00C181C}" type="presParOf" srcId="{B6C0CAD3-44EB-4C71-86FC-C52543813D74}" destId="{8A14E96A-8191-4EB0-BFA3-03291F93758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5FE8BD-38FE-49E6-9C8F-B7E88E54E8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B1C4E600-9CF0-438F-A367-2D43BD2CC640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Moxa Wi-Fi Portfolio Including AWK Wi-Fi 5 Devices (Refresher)</a:t>
          </a:r>
          <a:endParaRPr lang="en-DE" dirty="0"/>
        </a:p>
      </dgm:t>
    </dgm:pt>
    <dgm:pt modelId="{D3D70B35-641C-4D14-9E62-D28A64CE14F3}" type="parTrans" cxnId="{6B8CF91B-E7A1-4D87-A1F1-71CBCFBEDFC3}">
      <dgm:prSet/>
      <dgm:spPr/>
      <dgm:t>
        <a:bodyPr/>
        <a:lstStyle/>
        <a:p>
          <a:endParaRPr lang="en-DE"/>
        </a:p>
      </dgm:t>
    </dgm:pt>
    <dgm:pt modelId="{6FF4AE0E-BF4F-40B3-BD34-B1860A1B61F4}" type="sibTrans" cxnId="{6B8CF91B-E7A1-4D87-A1F1-71CBCFBEDFC3}">
      <dgm:prSet/>
      <dgm:spPr/>
      <dgm:t>
        <a:bodyPr/>
        <a:lstStyle/>
        <a:p>
          <a:endParaRPr lang="en-DE"/>
        </a:p>
      </dgm:t>
    </dgm:pt>
    <dgm:pt modelId="{FBCC250A-B6E3-4346-A457-3740B520CE8A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Scope, Introduction and Features</a:t>
          </a:r>
          <a:endParaRPr lang="en-DE" dirty="0"/>
        </a:p>
      </dgm:t>
    </dgm:pt>
    <dgm:pt modelId="{B9C1B25C-3F31-440F-9838-15048C9D2184}" type="parTrans" cxnId="{34A833AF-D91E-4A73-9CBF-631BBADC25AC}">
      <dgm:prSet/>
      <dgm:spPr/>
      <dgm:t>
        <a:bodyPr/>
        <a:lstStyle/>
        <a:p>
          <a:endParaRPr lang="en-DE"/>
        </a:p>
      </dgm:t>
    </dgm:pt>
    <dgm:pt modelId="{E822C211-AAB8-4BBB-BC76-B52246332BBB}" type="sibTrans" cxnId="{34A833AF-D91E-4A73-9CBF-631BBADC25AC}">
      <dgm:prSet/>
      <dgm:spPr/>
      <dgm:t>
        <a:bodyPr/>
        <a:lstStyle/>
        <a:p>
          <a:endParaRPr lang="en-DE"/>
        </a:p>
      </dgm:t>
    </dgm:pt>
    <dgm:pt modelId="{25F7319C-C430-4BA3-B76C-FE69476FC4D8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Security Enhancements</a:t>
          </a:r>
          <a:endParaRPr lang="en-DE" dirty="0"/>
        </a:p>
      </dgm:t>
    </dgm:pt>
    <dgm:pt modelId="{4189697F-9BEB-4C3B-B508-52FFC96376A9}" type="parTrans" cxnId="{935DAFD7-771F-4FA8-AB69-62ACFDA9E17B}">
      <dgm:prSet/>
      <dgm:spPr/>
      <dgm:t>
        <a:bodyPr/>
        <a:lstStyle/>
        <a:p>
          <a:endParaRPr lang="en-DE"/>
        </a:p>
      </dgm:t>
    </dgm:pt>
    <dgm:pt modelId="{F0B93D05-8537-4545-A6AA-87380B36770F}" type="sibTrans" cxnId="{935DAFD7-771F-4FA8-AB69-62ACFDA9E17B}">
      <dgm:prSet/>
      <dgm:spPr/>
      <dgm:t>
        <a:bodyPr/>
        <a:lstStyle/>
        <a:p>
          <a:endParaRPr lang="en-DE"/>
        </a:p>
      </dgm:t>
    </dgm:pt>
    <dgm:pt modelId="{42E04A23-32C7-4678-B1FE-FFC3F90CD759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Roaming Enhancements</a:t>
          </a:r>
          <a:endParaRPr lang="en-DE" dirty="0"/>
        </a:p>
      </dgm:t>
    </dgm:pt>
    <dgm:pt modelId="{B00B9B6F-D15B-4079-8C2B-D823C1B58BBF}" type="parTrans" cxnId="{4AD0E4CD-AB26-49DD-86BD-4F56E76C720B}">
      <dgm:prSet/>
      <dgm:spPr/>
      <dgm:t>
        <a:bodyPr/>
        <a:lstStyle/>
        <a:p>
          <a:endParaRPr lang="en-DE"/>
        </a:p>
      </dgm:t>
    </dgm:pt>
    <dgm:pt modelId="{6E2F9325-3A42-4CED-A823-E20501615F31}" type="sibTrans" cxnId="{4AD0E4CD-AB26-49DD-86BD-4F56E76C720B}">
      <dgm:prSet/>
      <dgm:spPr/>
      <dgm:t>
        <a:bodyPr/>
        <a:lstStyle/>
        <a:p>
          <a:endParaRPr lang="en-DE"/>
        </a:p>
      </dgm:t>
    </dgm:pt>
    <dgm:pt modelId="{43208C92-DEF4-4B2F-8F4D-EE26DF18061F}">
      <dgm:prSet/>
      <dgm:spPr>
        <a:solidFill>
          <a:schemeClr val="accent1"/>
        </a:solidFill>
      </dgm:spPr>
      <dgm:t>
        <a:bodyPr/>
        <a:lstStyle/>
        <a:p>
          <a:r>
            <a:rPr lang="en-GB" dirty="0"/>
            <a:t>VR2.0 Services and Utilities</a:t>
          </a:r>
          <a:endParaRPr lang="en-DE" dirty="0"/>
        </a:p>
      </dgm:t>
    </dgm:pt>
    <dgm:pt modelId="{97DCF867-0352-4F49-9CBD-0EFC2B5DD144}" type="parTrans" cxnId="{531FEEF6-8D63-4226-A98E-9495B2D3CD0C}">
      <dgm:prSet/>
      <dgm:spPr/>
      <dgm:t>
        <a:bodyPr/>
        <a:lstStyle/>
        <a:p>
          <a:endParaRPr lang="en-DE"/>
        </a:p>
      </dgm:t>
    </dgm:pt>
    <dgm:pt modelId="{71ECCF75-CA7E-44F0-9594-76C612A2BCDD}" type="sibTrans" cxnId="{531FEEF6-8D63-4226-A98E-9495B2D3CD0C}">
      <dgm:prSet/>
      <dgm:spPr/>
      <dgm:t>
        <a:bodyPr/>
        <a:lstStyle/>
        <a:p>
          <a:endParaRPr lang="en-DE"/>
        </a:p>
      </dgm:t>
    </dgm:pt>
    <dgm:pt modelId="{BB267D62-E817-4756-B432-75DBC22223EC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Demo</a:t>
          </a:r>
          <a:endParaRPr lang="en-DE" dirty="0"/>
        </a:p>
      </dgm:t>
    </dgm:pt>
    <dgm:pt modelId="{EEF75AB5-07B4-4167-BAD0-1FD09C99DA8E}" type="parTrans" cxnId="{73F87491-668B-4E1D-9345-8FCCECE092A7}">
      <dgm:prSet/>
      <dgm:spPr/>
      <dgm:t>
        <a:bodyPr/>
        <a:lstStyle/>
        <a:p>
          <a:endParaRPr lang="en-DE"/>
        </a:p>
      </dgm:t>
    </dgm:pt>
    <dgm:pt modelId="{671B5F56-E205-42CC-93F9-5846A1569223}" type="sibTrans" cxnId="{73F87491-668B-4E1D-9345-8FCCECE092A7}">
      <dgm:prSet/>
      <dgm:spPr/>
      <dgm:t>
        <a:bodyPr/>
        <a:lstStyle/>
        <a:p>
          <a:endParaRPr lang="en-DE"/>
        </a:p>
      </dgm:t>
    </dgm:pt>
    <dgm:pt modelId="{B6C0CAD3-44EB-4C71-86FC-C52543813D74}" type="pres">
      <dgm:prSet presAssocID="{DA5FE8BD-38FE-49E6-9C8F-B7E88E54E8A8}" presName="linear" presStyleCnt="0">
        <dgm:presLayoutVars>
          <dgm:animLvl val="lvl"/>
          <dgm:resizeHandles val="exact"/>
        </dgm:presLayoutVars>
      </dgm:prSet>
      <dgm:spPr/>
    </dgm:pt>
    <dgm:pt modelId="{C51632C5-21FD-465F-95FE-E3CB0E200C2B}" type="pres">
      <dgm:prSet presAssocID="{B1C4E600-9CF0-438F-A367-2D43BD2CC640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26C979B3-F6D7-4D95-9FDD-93C398D9233F}" type="pres">
      <dgm:prSet presAssocID="{6FF4AE0E-BF4F-40B3-BD34-B1860A1B61F4}" presName="spacer" presStyleCnt="0"/>
      <dgm:spPr/>
    </dgm:pt>
    <dgm:pt modelId="{FBC50E8F-DBEF-4DF2-9A5C-94A8CC1D7099}" type="pres">
      <dgm:prSet presAssocID="{FBCC250A-B6E3-4346-A457-3740B520CE8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C102F08F-272E-4406-9214-0E838C7E461E}" type="pres">
      <dgm:prSet presAssocID="{E822C211-AAB8-4BBB-BC76-B52246332BBB}" presName="spacer" presStyleCnt="0"/>
      <dgm:spPr/>
    </dgm:pt>
    <dgm:pt modelId="{C9D8B732-4A4D-43C0-AEBE-34E09D63BD6C}" type="pres">
      <dgm:prSet presAssocID="{25F7319C-C430-4BA3-B76C-FE69476FC4D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C755B1B-7A20-4EB2-BE59-00327D531457}" type="pres">
      <dgm:prSet presAssocID="{F0B93D05-8537-4545-A6AA-87380B36770F}" presName="spacer" presStyleCnt="0"/>
      <dgm:spPr/>
    </dgm:pt>
    <dgm:pt modelId="{822E01D0-170A-418C-BFF1-AF5359DB4A03}" type="pres">
      <dgm:prSet presAssocID="{42E04A23-32C7-4678-B1FE-FFC3F90CD759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43E145E-9474-4234-AA4D-7A6D9861E2DD}" type="pres">
      <dgm:prSet presAssocID="{6E2F9325-3A42-4CED-A823-E20501615F31}" presName="spacer" presStyleCnt="0"/>
      <dgm:spPr/>
    </dgm:pt>
    <dgm:pt modelId="{EB04F480-025D-44F8-9FB3-CE9C35DE036B}" type="pres">
      <dgm:prSet presAssocID="{43208C92-DEF4-4B2F-8F4D-EE26DF18061F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3C6AE906-4DCD-4CEC-A8A4-6141BD43AA7B}" type="pres">
      <dgm:prSet presAssocID="{71ECCF75-CA7E-44F0-9594-76C612A2BCDD}" presName="spacer" presStyleCnt="0"/>
      <dgm:spPr/>
    </dgm:pt>
    <dgm:pt modelId="{8A14E96A-8191-4EB0-BFA3-03291F93758E}" type="pres">
      <dgm:prSet presAssocID="{BB267D62-E817-4756-B432-75DBC22223EC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261B4608-F2B6-4F83-A8CC-7A7658AD54FD}" type="presOf" srcId="{BB267D62-E817-4756-B432-75DBC22223EC}" destId="{8A14E96A-8191-4EB0-BFA3-03291F93758E}" srcOrd="0" destOrd="0" presId="urn:microsoft.com/office/officeart/2005/8/layout/vList2"/>
    <dgm:cxn modelId="{6B8CF91B-E7A1-4D87-A1F1-71CBCFBEDFC3}" srcId="{DA5FE8BD-38FE-49E6-9C8F-B7E88E54E8A8}" destId="{B1C4E600-9CF0-438F-A367-2D43BD2CC640}" srcOrd="0" destOrd="0" parTransId="{D3D70B35-641C-4D14-9E62-D28A64CE14F3}" sibTransId="{6FF4AE0E-BF4F-40B3-BD34-B1860A1B61F4}"/>
    <dgm:cxn modelId="{B429092D-033D-4481-864B-57FFA902308E}" type="presOf" srcId="{43208C92-DEF4-4B2F-8F4D-EE26DF18061F}" destId="{EB04F480-025D-44F8-9FB3-CE9C35DE036B}" srcOrd="0" destOrd="0" presId="urn:microsoft.com/office/officeart/2005/8/layout/vList2"/>
    <dgm:cxn modelId="{7280016A-789A-4B4C-BAD8-9A1F2D2EC72F}" type="presOf" srcId="{B1C4E600-9CF0-438F-A367-2D43BD2CC640}" destId="{C51632C5-21FD-465F-95FE-E3CB0E200C2B}" srcOrd="0" destOrd="0" presId="urn:microsoft.com/office/officeart/2005/8/layout/vList2"/>
    <dgm:cxn modelId="{D9C02852-AE97-4C6C-B372-6D39069BE707}" type="presOf" srcId="{42E04A23-32C7-4678-B1FE-FFC3F90CD759}" destId="{822E01D0-170A-418C-BFF1-AF5359DB4A03}" srcOrd="0" destOrd="0" presId="urn:microsoft.com/office/officeart/2005/8/layout/vList2"/>
    <dgm:cxn modelId="{D1781773-7955-4AAA-AF86-73A228404A16}" type="presOf" srcId="{FBCC250A-B6E3-4346-A457-3740B520CE8A}" destId="{FBC50E8F-DBEF-4DF2-9A5C-94A8CC1D7099}" srcOrd="0" destOrd="0" presId="urn:microsoft.com/office/officeart/2005/8/layout/vList2"/>
    <dgm:cxn modelId="{4E03F274-2AF6-4FB0-81FF-800BC162D90A}" type="presOf" srcId="{25F7319C-C430-4BA3-B76C-FE69476FC4D8}" destId="{C9D8B732-4A4D-43C0-AEBE-34E09D63BD6C}" srcOrd="0" destOrd="0" presId="urn:microsoft.com/office/officeart/2005/8/layout/vList2"/>
    <dgm:cxn modelId="{CFCABC7B-36AE-424F-94FB-7934BE0C2330}" type="presOf" srcId="{DA5FE8BD-38FE-49E6-9C8F-B7E88E54E8A8}" destId="{B6C0CAD3-44EB-4C71-86FC-C52543813D74}" srcOrd="0" destOrd="0" presId="urn:microsoft.com/office/officeart/2005/8/layout/vList2"/>
    <dgm:cxn modelId="{73F87491-668B-4E1D-9345-8FCCECE092A7}" srcId="{DA5FE8BD-38FE-49E6-9C8F-B7E88E54E8A8}" destId="{BB267D62-E817-4756-B432-75DBC22223EC}" srcOrd="5" destOrd="0" parTransId="{EEF75AB5-07B4-4167-BAD0-1FD09C99DA8E}" sibTransId="{671B5F56-E205-42CC-93F9-5846A1569223}"/>
    <dgm:cxn modelId="{34A833AF-D91E-4A73-9CBF-631BBADC25AC}" srcId="{DA5FE8BD-38FE-49E6-9C8F-B7E88E54E8A8}" destId="{FBCC250A-B6E3-4346-A457-3740B520CE8A}" srcOrd="1" destOrd="0" parTransId="{B9C1B25C-3F31-440F-9838-15048C9D2184}" sibTransId="{E822C211-AAB8-4BBB-BC76-B52246332BBB}"/>
    <dgm:cxn modelId="{4AD0E4CD-AB26-49DD-86BD-4F56E76C720B}" srcId="{DA5FE8BD-38FE-49E6-9C8F-B7E88E54E8A8}" destId="{42E04A23-32C7-4678-B1FE-FFC3F90CD759}" srcOrd="3" destOrd="0" parTransId="{B00B9B6F-D15B-4079-8C2B-D823C1B58BBF}" sibTransId="{6E2F9325-3A42-4CED-A823-E20501615F31}"/>
    <dgm:cxn modelId="{935DAFD7-771F-4FA8-AB69-62ACFDA9E17B}" srcId="{DA5FE8BD-38FE-49E6-9C8F-B7E88E54E8A8}" destId="{25F7319C-C430-4BA3-B76C-FE69476FC4D8}" srcOrd="2" destOrd="0" parTransId="{4189697F-9BEB-4C3B-B508-52FFC96376A9}" sibTransId="{F0B93D05-8537-4545-A6AA-87380B36770F}"/>
    <dgm:cxn modelId="{531FEEF6-8D63-4226-A98E-9495B2D3CD0C}" srcId="{DA5FE8BD-38FE-49E6-9C8F-B7E88E54E8A8}" destId="{43208C92-DEF4-4B2F-8F4D-EE26DF18061F}" srcOrd="4" destOrd="0" parTransId="{97DCF867-0352-4F49-9CBD-0EFC2B5DD144}" sibTransId="{71ECCF75-CA7E-44F0-9594-76C612A2BCDD}"/>
    <dgm:cxn modelId="{36D9B0DB-45D9-470D-AFAE-2F334DE421C1}" type="presParOf" srcId="{B6C0CAD3-44EB-4C71-86FC-C52543813D74}" destId="{C51632C5-21FD-465F-95FE-E3CB0E200C2B}" srcOrd="0" destOrd="0" presId="urn:microsoft.com/office/officeart/2005/8/layout/vList2"/>
    <dgm:cxn modelId="{21FAB57E-91FF-4BA9-BD6E-1C5B85A3B759}" type="presParOf" srcId="{B6C0CAD3-44EB-4C71-86FC-C52543813D74}" destId="{26C979B3-F6D7-4D95-9FDD-93C398D9233F}" srcOrd="1" destOrd="0" presId="urn:microsoft.com/office/officeart/2005/8/layout/vList2"/>
    <dgm:cxn modelId="{DC503CF3-0A69-4141-9E50-A770233F4C8C}" type="presParOf" srcId="{B6C0CAD3-44EB-4C71-86FC-C52543813D74}" destId="{FBC50E8F-DBEF-4DF2-9A5C-94A8CC1D7099}" srcOrd="2" destOrd="0" presId="urn:microsoft.com/office/officeart/2005/8/layout/vList2"/>
    <dgm:cxn modelId="{DE112BB4-A1D4-4861-8C6D-A58C82E83C05}" type="presParOf" srcId="{B6C0CAD3-44EB-4C71-86FC-C52543813D74}" destId="{C102F08F-272E-4406-9214-0E838C7E461E}" srcOrd="3" destOrd="0" presId="urn:microsoft.com/office/officeart/2005/8/layout/vList2"/>
    <dgm:cxn modelId="{6E784A4D-C4E9-47C8-B72A-18C76F31C60E}" type="presParOf" srcId="{B6C0CAD3-44EB-4C71-86FC-C52543813D74}" destId="{C9D8B732-4A4D-43C0-AEBE-34E09D63BD6C}" srcOrd="4" destOrd="0" presId="urn:microsoft.com/office/officeart/2005/8/layout/vList2"/>
    <dgm:cxn modelId="{EAA611CB-1EE6-447B-BEE5-4BC821BEF8AA}" type="presParOf" srcId="{B6C0CAD3-44EB-4C71-86FC-C52543813D74}" destId="{FC755B1B-7A20-4EB2-BE59-00327D531457}" srcOrd="5" destOrd="0" presId="urn:microsoft.com/office/officeart/2005/8/layout/vList2"/>
    <dgm:cxn modelId="{3CD80DC1-451E-4DC1-BA40-FE6C3E4D130B}" type="presParOf" srcId="{B6C0CAD3-44EB-4C71-86FC-C52543813D74}" destId="{822E01D0-170A-418C-BFF1-AF5359DB4A03}" srcOrd="6" destOrd="0" presId="urn:microsoft.com/office/officeart/2005/8/layout/vList2"/>
    <dgm:cxn modelId="{7E761D6C-B057-47C9-8B2E-30BAAB67E48E}" type="presParOf" srcId="{B6C0CAD3-44EB-4C71-86FC-C52543813D74}" destId="{B43E145E-9474-4234-AA4D-7A6D9861E2DD}" srcOrd="7" destOrd="0" presId="urn:microsoft.com/office/officeart/2005/8/layout/vList2"/>
    <dgm:cxn modelId="{1579FE97-FB15-4777-848E-CA58AF5D769E}" type="presParOf" srcId="{B6C0CAD3-44EB-4C71-86FC-C52543813D74}" destId="{EB04F480-025D-44F8-9FB3-CE9C35DE036B}" srcOrd="8" destOrd="0" presId="urn:microsoft.com/office/officeart/2005/8/layout/vList2"/>
    <dgm:cxn modelId="{0F3A1DAF-DDFA-496A-99D8-D6A9222BA0BB}" type="presParOf" srcId="{B6C0CAD3-44EB-4C71-86FC-C52543813D74}" destId="{3C6AE906-4DCD-4CEC-A8A4-6141BD43AA7B}" srcOrd="9" destOrd="0" presId="urn:microsoft.com/office/officeart/2005/8/layout/vList2"/>
    <dgm:cxn modelId="{2695E462-B1A3-49CF-BB7E-BE60B00C181C}" type="presParOf" srcId="{B6C0CAD3-44EB-4C71-86FC-C52543813D74}" destId="{8A14E96A-8191-4EB0-BFA3-03291F93758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A5FE8BD-38FE-49E6-9C8F-B7E88E54E8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B1C4E600-9CF0-438F-A367-2D43BD2CC640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Moxa Wi-Fi Portfolio Including AWK Wi-Fi 5 Devices (Refresher)</a:t>
          </a:r>
          <a:endParaRPr lang="en-DE" dirty="0"/>
        </a:p>
      </dgm:t>
    </dgm:pt>
    <dgm:pt modelId="{D3D70B35-641C-4D14-9E62-D28A64CE14F3}" type="parTrans" cxnId="{6B8CF91B-E7A1-4D87-A1F1-71CBCFBEDFC3}">
      <dgm:prSet/>
      <dgm:spPr/>
      <dgm:t>
        <a:bodyPr/>
        <a:lstStyle/>
        <a:p>
          <a:endParaRPr lang="en-DE"/>
        </a:p>
      </dgm:t>
    </dgm:pt>
    <dgm:pt modelId="{6FF4AE0E-BF4F-40B3-BD34-B1860A1B61F4}" type="sibTrans" cxnId="{6B8CF91B-E7A1-4D87-A1F1-71CBCFBEDFC3}">
      <dgm:prSet/>
      <dgm:spPr/>
      <dgm:t>
        <a:bodyPr/>
        <a:lstStyle/>
        <a:p>
          <a:endParaRPr lang="en-DE"/>
        </a:p>
      </dgm:t>
    </dgm:pt>
    <dgm:pt modelId="{FBCC250A-B6E3-4346-A457-3740B520CE8A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Scope, Introduction and Features</a:t>
          </a:r>
          <a:endParaRPr lang="en-DE" dirty="0"/>
        </a:p>
      </dgm:t>
    </dgm:pt>
    <dgm:pt modelId="{B9C1B25C-3F31-440F-9838-15048C9D2184}" type="parTrans" cxnId="{34A833AF-D91E-4A73-9CBF-631BBADC25AC}">
      <dgm:prSet/>
      <dgm:spPr/>
      <dgm:t>
        <a:bodyPr/>
        <a:lstStyle/>
        <a:p>
          <a:endParaRPr lang="en-DE"/>
        </a:p>
      </dgm:t>
    </dgm:pt>
    <dgm:pt modelId="{E822C211-AAB8-4BBB-BC76-B52246332BBB}" type="sibTrans" cxnId="{34A833AF-D91E-4A73-9CBF-631BBADC25AC}">
      <dgm:prSet/>
      <dgm:spPr/>
      <dgm:t>
        <a:bodyPr/>
        <a:lstStyle/>
        <a:p>
          <a:endParaRPr lang="en-DE"/>
        </a:p>
      </dgm:t>
    </dgm:pt>
    <dgm:pt modelId="{25F7319C-C430-4BA3-B76C-FE69476FC4D8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Security Enhancements</a:t>
          </a:r>
          <a:endParaRPr lang="en-DE" dirty="0"/>
        </a:p>
      </dgm:t>
    </dgm:pt>
    <dgm:pt modelId="{4189697F-9BEB-4C3B-B508-52FFC96376A9}" type="parTrans" cxnId="{935DAFD7-771F-4FA8-AB69-62ACFDA9E17B}">
      <dgm:prSet/>
      <dgm:spPr/>
      <dgm:t>
        <a:bodyPr/>
        <a:lstStyle/>
        <a:p>
          <a:endParaRPr lang="en-DE"/>
        </a:p>
      </dgm:t>
    </dgm:pt>
    <dgm:pt modelId="{F0B93D05-8537-4545-A6AA-87380B36770F}" type="sibTrans" cxnId="{935DAFD7-771F-4FA8-AB69-62ACFDA9E17B}">
      <dgm:prSet/>
      <dgm:spPr/>
      <dgm:t>
        <a:bodyPr/>
        <a:lstStyle/>
        <a:p>
          <a:endParaRPr lang="en-DE"/>
        </a:p>
      </dgm:t>
    </dgm:pt>
    <dgm:pt modelId="{42E04A23-32C7-4678-B1FE-FFC3F90CD759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Roaming Enhancements</a:t>
          </a:r>
          <a:endParaRPr lang="en-DE" dirty="0"/>
        </a:p>
      </dgm:t>
    </dgm:pt>
    <dgm:pt modelId="{B00B9B6F-D15B-4079-8C2B-D823C1B58BBF}" type="parTrans" cxnId="{4AD0E4CD-AB26-49DD-86BD-4F56E76C720B}">
      <dgm:prSet/>
      <dgm:spPr/>
      <dgm:t>
        <a:bodyPr/>
        <a:lstStyle/>
        <a:p>
          <a:endParaRPr lang="en-DE"/>
        </a:p>
      </dgm:t>
    </dgm:pt>
    <dgm:pt modelId="{6E2F9325-3A42-4CED-A823-E20501615F31}" type="sibTrans" cxnId="{4AD0E4CD-AB26-49DD-86BD-4F56E76C720B}">
      <dgm:prSet/>
      <dgm:spPr/>
      <dgm:t>
        <a:bodyPr/>
        <a:lstStyle/>
        <a:p>
          <a:endParaRPr lang="en-DE"/>
        </a:p>
      </dgm:t>
    </dgm:pt>
    <dgm:pt modelId="{43208C92-DEF4-4B2F-8F4D-EE26DF18061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en-GB" dirty="0"/>
            <a:t>VR2.0 Services and Utilities</a:t>
          </a:r>
          <a:endParaRPr lang="en-DE" dirty="0"/>
        </a:p>
      </dgm:t>
    </dgm:pt>
    <dgm:pt modelId="{97DCF867-0352-4F49-9CBD-0EFC2B5DD144}" type="parTrans" cxnId="{531FEEF6-8D63-4226-A98E-9495B2D3CD0C}">
      <dgm:prSet/>
      <dgm:spPr/>
      <dgm:t>
        <a:bodyPr/>
        <a:lstStyle/>
        <a:p>
          <a:endParaRPr lang="en-DE"/>
        </a:p>
      </dgm:t>
    </dgm:pt>
    <dgm:pt modelId="{71ECCF75-CA7E-44F0-9594-76C612A2BCDD}" type="sibTrans" cxnId="{531FEEF6-8D63-4226-A98E-9495B2D3CD0C}">
      <dgm:prSet/>
      <dgm:spPr/>
      <dgm:t>
        <a:bodyPr/>
        <a:lstStyle/>
        <a:p>
          <a:endParaRPr lang="en-DE"/>
        </a:p>
      </dgm:t>
    </dgm:pt>
    <dgm:pt modelId="{BB267D62-E817-4756-B432-75DBC22223EC}">
      <dgm:prSet/>
      <dgm:spPr>
        <a:solidFill>
          <a:schemeClr val="accent1"/>
        </a:solidFill>
      </dgm:spPr>
      <dgm:t>
        <a:bodyPr/>
        <a:lstStyle/>
        <a:p>
          <a:r>
            <a:rPr lang="en-GB" dirty="0"/>
            <a:t>VR2.0 Demo</a:t>
          </a:r>
          <a:endParaRPr lang="en-DE" dirty="0"/>
        </a:p>
      </dgm:t>
    </dgm:pt>
    <dgm:pt modelId="{EEF75AB5-07B4-4167-BAD0-1FD09C99DA8E}" type="parTrans" cxnId="{73F87491-668B-4E1D-9345-8FCCECE092A7}">
      <dgm:prSet/>
      <dgm:spPr/>
      <dgm:t>
        <a:bodyPr/>
        <a:lstStyle/>
        <a:p>
          <a:endParaRPr lang="en-DE"/>
        </a:p>
      </dgm:t>
    </dgm:pt>
    <dgm:pt modelId="{671B5F56-E205-42CC-93F9-5846A1569223}" type="sibTrans" cxnId="{73F87491-668B-4E1D-9345-8FCCECE092A7}">
      <dgm:prSet/>
      <dgm:spPr/>
      <dgm:t>
        <a:bodyPr/>
        <a:lstStyle/>
        <a:p>
          <a:endParaRPr lang="en-DE"/>
        </a:p>
      </dgm:t>
    </dgm:pt>
    <dgm:pt modelId="{B6C0CAD3-44EB-4C71-86FC-C52543813D74}" type="pres">
      <dgm:prSet presAssocID="{DA5FE8BD-38FE-49E6-9C8F-B7E88E54E8A8}" presName="linear" presStyleCnt="0">
        <dgm:presLayoutVars>
          <dgm:animLvl val="lvl"/>
          <dgm:resizeHandles val="exact"/>
        </dgm:presLayoutVars>
      </dgm:prSet>
      <dgm:spPr/>
    </dgm:pt>
    <dgm:pt modelId="{C51632C5-21FD-465F-95FE-E3CB0E200C2B}" type="pres">
      <dgm:prSet presAssocID="{B1C4E600-9CF0-438F-A367-2D43BD2CC640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26C979B3-F6D7-4D95-9FDD-93C398D9233F}" type="pres">
      <dgm:prSet presAssocID="{6FF4AE0E-BF4F-40B3-BD34-B1860A1B61F4}" presName="spacer" presStyleCnt="0"/>
      <dgm:spPr/>
    </dgm:pt>
    <dgm:pt modelId="{FBC50E8F-DBEF-4DF2-9A5C-94A8CC1D7099}" type="pres">
      <dgm:prSet presAssocID="{FBCC250A-B6E3-4346-A457-3740B520CE8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C102F08F-272E-4406-9214-0E838C7E461E}" type="pres">
      <dgm:prSet presAssocID="{E822C211-AAB8-4BBB-BC76-B52246332BBB}" presName="spacer" presStyleCnt="0"/>
      <dgm:spPr/>
    </dgm:pt>
    <dgm:pt modelId="{C9D8B732-4A4D-43C0-AEBE-34E09D63BD6C}" type="pres">
      <dgm:prSet presAssocID="{25F7319C-C430-4BA3-B76C-FE69476FC4D8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C755B1B-7A20-4EB2-BE59-00327D531457}" type="pres">
      <dgm:prSet presAssocID="{F0B93D05-8537-4545-A6AA-87380B36770F}" presName="spacer" presStyleCnt="0"/>
      <dgm:spPr/>
    </dgm:pt>
    <dgm:pt modelId="{822E01D0-170A-418C-BFF1-AF5359DB4A03}" type="pres">
      <dgm:prSet presAssocID="{42E04A23-32C7-4678-B1FE-FFC3F90CD759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43E145E-9474-4234-AA4D-7A6D9861E2DD}" type="pres">
      <dgm:prSet presAssocID="{6E2F9325-3A42-4CED-A823-E20501615F31}" presName="spacer" presStyleCnt="0"/>
      <dgm:spPr/>
    </dgm:pt>
    <dgm:pt modelId="{EB04F480-025D-44F8-9FB3-CE9C35DE036B}" type="pres">
      <dgm:prSet presAssocID="{43208C92-DEF4-4B2F-8F4D-EE26DF18061F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3C6AE906-4DCD-4CEC-A8A4-6141BD43AA7B}" type="pres">
      <dgm:prSet presAssocID="{71ECCF75-CA7E-44F0-9594-76C612A2BCDD}" presName="spacer" presStyleCnt="0"/>
      <dgm:spPr/>
    </dgm:pt>
    <dgm:pt modelId="{8A14E96A-8191-4EB0-BFA3-03291F93758E}" type="pres">
      <dgm:prSet presAssocID="{BB267D62-E817-4756-B432-75DBC22223EC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261B4608-F2B6-4F83-A8CC-7A7658AD54FD}" type="presOf" srcId="{BB267D62-E817-4756-B432-75DBC22223EC}" destId="{8A14E96A-8191-4EB0-BFA3-03291F93758E}" srcOrd="0" destOrd="0" presId="urn:microsoft.com/office/officeart/2005/8/layout/vList2"/>
    <dgm:cxn modelId="{6B8CF91B-E7A1-4D87-A1F1-71CBCFBEDFC3}" srcId="{DA5FE8BD-38FE-49E6-9C8F-B7E88E54E8A8}" destId="{B1C4E600-9CF0-438F-A367-2D43BD2CC640}" srcOrd="0" destOrd="0" parTransId="{D3D70B35-641C-4D14-9E62-D28A64CE14F3}" sibTransId="{6FF4AE0E-BF4F-40B3-BD34-B1860A1B61F4}"/>
    <dgm:cxn modelId="{B429092D-033D-4481-864B-57FFA902308E}" type="presOf" srcId="{43208C92-DEF4-4B2F-8F4D-EE26DF18061F}" destId="{EB04F480-025D-44F8-9FB3-CE9C35DE036B}" srcOrd="0" destOrd="0" presId="urn:microsoft.com/office/officeart/2005/8/layout/vList2"/>
    <dgm:cxn modelId="{7280016A-789A-4B4C-BAD8-9A1F2D2EC72F}" type="presOf" srcId="{B1C4E600-9CF0-438F-A367-2D43BD2CC640}" destId="{C51632C5-21FD-465F-95FE-E3CB0E200C2B}" srcOrd="0" destOrd="0" presId="urn:microsoft.com/office/officeart/2005/8/layout/vList2"/>
    <dgm:cxn modelId="{D9C02852-AE97-4C6C-B372-6D39069BE707}" type="presOf" srcId="{42E04A23-32C7-4678-B1FE-FFC3F90CD759}" destId="{822E01D0-170A-418C-BFF1-AF5359DB4A03}" srcOrd="0" destOrd="0" presId="urn:microsoft.com/office/officeart/2005/8/layout/vList2"/>
    <dgm:cxn modelId="{D1781773-7955-4AAA-AF86-73A228404A16}" type="presOf" srcId="{FBCC250A-B6E3-4346-A457-3740B520CE8A}" destId="{FBC50E8F-DBEF-4DF2-9A5C-94A8CC1D7099}" srcOrd="0" destOrd="0" presId="urn:microsoft.com/office/officeart/2005/8/layout/vList2"/>
    <dgm:cxn modelId="{4E03F274-2AF6-4FB0-81FF-800BC162D90A}" type="presOf" srcId="{25F7319C-C430-4BA3-B76C-FE69476FC4D8}" destId="{C9D8B732-4A4D-43C0-AEBE-34E09D63BD6C}" srcOrd="0" destOrd="0" presId="urn:microsoft.com/office/officeart/2005/8/layout/vList2"/>
    <dgm:cxn modelId="{CFCABC7B-36AE-424F-94FB-7934BE0C2330}" type="presOf" srcId="{DA5FE8BD-38FE-49E6-9C8F-B7E88E54E8A8}" destId="{B6C0CAD3-44EB-4C71-86FC-C52543813D74}" srcOrd="0" destOrd="0" presId="urn:microsoft.com/office/officeart/2005/8/layout/vList2"/>
    <dgm:cxn modelId="{73F87491-668B-4E1D-9345-8FCCECE092A7}" srcId="{DA5FE8BD-38FE-49E6-9C8F-B7E88E54E8A8}" destId="{BB267D62-E817-4756-B432-75DBC22223EC}" srcOrd="5" destOrd="0" parTransId="{EEF75AB5-07B4-4167-BAD0-1FD09C99DA8E}" sibTransId="{671B5F56-E205-42CC-93F9-5846A1569223}"/>
    <dgm:cxn modelId="{34A833AF-D91E-4A73-9CBF-631BBADC25AC}" srcId="{DA5FE8BD-38FE-49E6-9C8F-B7E88E54E8A8}" destId="{FBCC250A-B6E3-4346-A457-3740B520CE8A}" srcOrd="1" destOrd="0" parTransId="{B9C1B25C-3F31-440F-9838-15048C9D2184}" sibTransId="{E822C211-AAB8-4BBB-BC76-B52246332BBB}"/>
    <dgm:cxn modelId="{4AD0E4CD-AB26-49DD-86BD-4F56E76C720B}" srcId="{DA5FE8BD-38FE-49E6-9C8F-B7E88E54E8A8}" destId="{42E04A23-32C7-4678-B1FE-FFC3F90CD759}" srcOrd="3" destOrd="0" parTransId="{B00B9B6F-D15B-4079-8C2B-D823C1B58BBF}" sibTransId="{6E2F9325-3A42-4CED-A823-E20501615F31}"/>
    <dgm:cxn modelId="{935DAFD7-771F-4FA8-AB69-62ACFDA9E17B}" srcId="{DA5FE8BD-38FE-49E6-9C8F-B7E88E54E8A8}" destId="{25F7319C-C430-4BA3-B76C-FE69476FC4D8}" srcOrd="2" destOrd="0" parTransId="{4189697F-9BEB-4C3B-B508-52FFC96376A9}" sibTransId="{F0B93D05-8537-4545-A6AA-87380B36770F}"/>
    <dgm:cxn modelId="{531FEEF6-8D63-4226-A98E-9495B2D3CD0C}" srcId="{DA5FE8BD-38FE-49E6-9C8F-B7E88E54E8A8}" destId="{43208C92-DEF4-4B2F-8F4D-EE26DF18061F}" srcOrd="4" destOrd="0" parTransId="{97DCF867-0352-4F49-9CBD-0EFC2B5DD144}" sibTransId="{71ECCF75-CA7E-44F0-9594-76C612A2BCDD}"/>
    <dgm:cxn modelId="{36D9B0DB-45D9-470D-AFAE-2F334DE421C1}" type="presParOf" srcId="{B6C0CAD3-44EB-4C71-86FC-C52543813D74}" destId="{C51632C5-21FD-465F-95FE-E3CB0E200C2B}" srcOrd="0" destOrd="0" presId="urn:microsoft.com/office/officeart/2005/8/layout/vList2"/>
    <dgm:cxn modelId="{21FAB57E-91FF-4BA9-BD6E-1C5B85A3B759}" type="presParOf" srcId="{B6C0CAD3-44EB-4C71-86FC-C52543813D74}" destId="{26C979B3-F6D7-4D95-9FDD-93C398D9233F}" srcOrd="1" destOrd="0" presId="urn:microsoft.com/office/officeart/2005/8/layout/vList2"/>
    <dgm:cxn modelId="{DC503CF3-0A69-4141-9E50-A770233F4C8C}" type="presParOf" srcId="{B6C0CAD3-44EB-4C71-86FC-C52543813D74}" destId="{FBC50E8F-DBEF-4DF2-9A5C-94A8CC1D7099}" srcOrd="2" destOrd="0" presId="urn:microsoft.com/office/officeart/2005/8/layout/vList2"/>
    <dgm:cxn modelId="{DE112BB4-A1D4-4861-8C6D-A58C82E83C05}" type="presParOf" srcId="{B6C0CAD3-44EB-4C71-86FC-C52543813D74}" destId="{C102F08F-272E-4406-9214-0E838C7E461E}" srcOrd="3" destOrd="0" presId="urn:microsoft.com/office/officeart/2005/8/layout/vList2"/>
    <dgm:cxn modelId="{6E784A4D-C4E9-47C8-B72A-18C76F31C60E}" type="presParOf" srcId="{B6C0CAD3-44EB-4C71-86FC-C52543813D74}" destId="{C9D8B732-4A4D-43C0-AEBE-34E09D63BD6C}" srcOrd="4" destOrd="0" presId="urn:microsoft.com/office/officeart/2005/8/layout/vList2"/>
    <dgm:cxn modelId="{EAA611CB-1EE6-447B-BEE5-4BC821BEF8AA}" type="presParOf" srcId="{B6C0CAD3-44EB-4C71-86FC-C52543813D74}" destId="{FC755B1B-7A20-4EB2-BE59-00327D531457}" srcOrd="5" destOrd="0" presId="urn:microsoft.com/office/officeart/2005/8/layout/vList2"/>
    <dgm:cxn modelId="{3CD80DC1-451E-4DC1-BA40-FE6C3E4D130B}" type="presParOf" srcId="{B6C0CAD3-44EB-4C71-86FC-C52543813D74}" destId="{822E01D0-170A-418C-BFF1-AF5359DB4A03}" srcOrd="6" destOrd="0" presId="urn:microsoft.com/office/officeart/2005/8/layout/vList2"/>
    <dgm:cxn modelId="{7E761D6C-B057-47C9-8B2E-30BAAB67E48E}" type="presParOf" srcId="{B6C0CAD3-44EB-4C71-86FC-C52543813D74}" destId="{B43E145E-9474-4234-AA4D-7A6D9861E2DD}" srcOrd="7" destOrd="0" presId="urn:microsoft.com/office/officeart/2005/8/layout/vList2"/>
    <dgm:cxn modelId="{1579FE97-FB15-4777-848E-CA58AF5D769E}" type="presParOf" srcId="{B6C0CAD3-44EB-4C71-86FC-C52543813D74}" destId="{EB04F480-025D-44F8-9FB3-CE9C35DE036B}" srcOrd="8" destOrd="0" presId="urn:microsoft.com/office/officeart/2005/8/layout/vList2"/>
    <dgm:cxn modelId="{0F3A1DAF-DDFA-496A-99D8-D6A9222BA0BB}" type="presParOf" srcId="{B6C0CAD3-44EB-4C71-86FC-C52543813D74}" destId="{3C6AE906-4DCD-4CEC-A8A4-6141BD43AA7B}" srcOrd="9" destOrd="0" presId="urn:microsoft.com/office/officeart/2005/8/layout/vList2"/>
    <dgm:cxn modelId="{2695E462-B1A3-49CF-BB7E-BE60B00C181C}" type="presParOf" srcId="{B6C0CAD3-44EB-4C71-86FC-C52543813D74}" destId="{8A14E96A-8191-4EB0-BFA3-03291F93758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632C5-21FD-465F-95FE-E3CB0E200C2B}">
      <dsp:nvSpPr>
        <dsp:cNvPr id="0" name=""/>
        <dsp:cNvSpPr/>
      </dsp:nvSpPr>
      <dsp:spPr>
        <a:xfrm>
          <a:off x="0" y="18381"/>
          <a:ext cx="11425269" cy="678600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Moxa Wi-Fi Portfolio Including AWK Wi-Fi 5 Devices (Refresher)</a:t>
          </a:r>
          <a:endParaRPr lang="en-DE" sz="2900" kern="1200" dirty="0"/>
        </a:p>
      </dsp:txBody>
      <dsp:txXfrm>
        <a:off x="33127" y="51508"/>
        <a:ext cx="11359015" cy="612346"/>
      </dsp:txXfrm>
    </dsp:sp>
    <dsp:sp modelId="{FBC50E8F-DBEF-4DF2-9A5C-94A8CC1D7099}">
      <dsp:nvSpPr>
        <dsp:cNvPr id="0" name=""/>
        <dsp:cNvSpPr/>
      </dsp:nvSpPr>
      <dsp:spPr>
        <a:xfrm>
          <a:off x="0" y="78050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Scope, Introduction and Features</a:t>
          </a:r>
          <a:endParaRPr lang="en-DE" sz="2900" kern="1200" dirty="0"/>
        </a:p>
      </dsp:txBody>
      <dsp:txXfrm>
        <a:off x="33127" y="813628"/>
        <a:ext cx="11359015" cy="612346"/>
      </dsp:txXfrm>
    </dsp:sp>
    <dsp:sp modelId="{C9D8B732-4A4D-43C0-AEBE-34E09D63BD6C}">
      <dsp:nvSpPr>
        <dsp:cNvPr id="0" name=""/>
        <dsp:cNvSpPr/>
      </dsp:nvSpPr>
      <dsp:spPr>
        <a:xfrm>
          <a:off x="0" y="154262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Security Enhancements</a:t>
          </a:r>
          <a:endParaRPr lang="en-DE" sz="2900" kern="1200" dirty="0"/>
        </a:p>
      </dsp:txBody>
      <dsp:txXfrm>
        <a:off x="33127" y="1575748"/>
        <a:ext cx="11359015" cy="612346"/>
      </dsp:txXfrm>
    </dsp:sp>
    <dsp:sp modelId="{822E01D0-170A-418C-BFF1-AF5359DB4A03}">
      <dsp:nvSpPr>
        <dsp:cNvPr id="0" name=""/>
        <dsp:cNvSpPr/>
      </dsp:nvSpPr>
      <dsp:spPr>
        <a:xfrm>
          <a:off x="0" y="230474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Roaming Enhancements</a:t>
          </a:r>
          <a:endParaRPr lang="en-DE" sz="2900" kern="1200" dirty="0"/>
        </a:p>
      </dsp:txBody>
      <dsp:txXfrm>
        <a:off x="33127" y="2337868"/>
        <a:ext cx="11359015" cy="612346"/>
      </dsp:txXfrm>
    </dsp:sp>
    <dsp:sp modelId="{EB04F480-025D-44F8-9FB3-CE9C35DE036B}">
      <dsp:nvSpPr>
        <dsp:cNvPr id="0" name=""/>
        <dsp:cNvSpPr/>
      </dsp:nvSpPr>
      <dsp:spPr>
        <a:xfrm>
          <a:off x="0" y="306686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Services and Utilities</a:t>
          </a:r>
          <a:endParaRPr lang="en-DE" sz="2900" kern="1200" dirty="0"/>
        </a:p>
      </dsp:txBody>
      <dsp:txXfrm>
        <a:off x="33127" y="3099988"/>
        <a:ext cx="11359015" cy="612346"/>
      </dsp:txXfrm>
    </dsp:sp>
    <dsp:sp modelId="{8A14E96A-8191-4EB0-BFA3-03291F93758E}">
      <dsp:nvSpPr>
        <dsp:cNvPr id="0" name=""/>
        <dsp:cNvSpPr/>
      </dsp:nvSpPr>
      <dsp:spPr>
        <a:xfrm>
          <a:off x="0" y="38289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Demo</a:t>
          </a:r>
          <a:endParaRPr lang="en-DE" sz="2900" kern="1200" dirty="0"/>
        </a:p>
      </dsp:txBody>
      <dsp:txXfrm>
        <a:off x="33127" y="3862108"/>
        <a:ext cx="11359015" cy="6123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632C5-21FD-465F-95FE-E3CB0E200C2B}">
      <dsp:nvSpPr>
        <dsp:cNvPr id="0" name=""/>
        <dsp:cNvSpPr/>
      </dsp:nvSpPr>
      <dsp:spPr>
        <a:xfrm>
          <a:off x="0" y="183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Moxa Wi-Fi Portfolio Including AWK Wi-Fi 5 Devices (Refresher)</a:t>
          </a:r>
          <a:endParaRPr lang="en-DE" sz="2900" kern="1200" dirty="0"/>
        </a:p>
      </dsp:txBody>
      <dsp:txXfrm>
        <a:off x="33127" y="51508"/>
        <a:ext cx="11359015" cy="612346"/>
      </dsp:txXfrm>
    </dsp:sp>
    <dsp:sp modelId="{FBC50E8F-DBEF-4DF2-9A5C-94A8CC1D7099}">
      <dsp:nvSpPr>
        <dsp:cNvPr id="0" name=""/>
        <dsp:cNvSpPr/>
      </dsp:nvSpPr>
      <dsp:spPr>
        <a:xfrm>
          <a:off x="0" y="780501"/>
          <a:ext cx="11425269" cy="678600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Scope, Introduction and Features</a:t>
          </a:r>
          <a:endParaRPr lang="en-DE" sz="2900" kern="1200" dirty="0"/>
        </a:p>
      </dsp:txBody>
      <dsp:txXfrm>
        <a:off x="33127" y="813628"/>
        <a:ext cx="11359015" cy="612346"/>
      </dsp:txXfrm>
    </dsp:sp>
    <dsp:sp modelId="{C9D8B732-4A4D-43C0-AEBE-34E09D63BD6C}">
      <dsp:nvSpPr>
        <dsp:cNvPr id="0" name=""/>
        <dsp:cNvSpPr/>
      </dsp:nvSpPr>
      <dsp:spPr>
        <a:xfrm>
          <a:off x="0" y="154262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Security Enhancements</a:t>
          </a:r>
          <a:endParaRPr lang="en-DE" sz="2900" kern="1200" dirty="0"/>
        </a:p>
      </dsp:txBody>
      <dsp:txXfrm>
        <a:off x="33127" y="1575748"/>
        <a:ext cx="11359015" cy="612346"/>
      </dsp:txXfrm>
    </dsp:sp>
    <dsp:sp modelId="{822E01D0-170A-418C-BFF1-AF5359DB4A03}">
      <dsp:nvSpPr>
        <dsp:cNvPr id="0" name=""/>
        <dsp:cNvSpPr/>
      </dsp:nvSpPr>
      <dsp:spPr>
        <a:xfrm>
          <a:off x="0" y="230474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Roaming Enhancements</a:t>
          </a:r>
          <a:endParaRPr lang="en-DE" sz="2900" kern="1200" dirty="0"/>
        </a:p>
      </dsp:txBody>
      <dsp:txXfrm>
        <a:off x="33127" y="2337868"/>
        <a:ext cx="11359015" cy="612346"/>
      </dsp:txXfrm>
    </dsp:sp>
    <dsp:sp modelId="{EB04F480-025D-44F8-9FB3-CE9C35DE036B}">
      <dsp:nvSpPr>
        <dsp:cNvPr id="0" name=""/>
        <dsp:cNvSpPr/>
      </dsp:nvSpPr>
      <dsp:spPr>
        <a:xfrm>
          <a:off x="0" y="306686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Services and Utilities</a:t>
          </a:r>
          <a:endParaRPr lang="en-DE" sz="2900" kern="1200" dirty="0"/>
        </a:p>
      </dsp:txBody>
      <dsp:txXfrm>
        <a:off x="33127" y="3099988"/>
        <a:ext cx="11359015" cy="612346"/>
      </dsp:txXfrm>
    </dsp:sp>
    <dsp:sp modelId="{8A14E96A-8191-4EB0-BFA3-03291F93758E}">
      <dsp:nvSpPr>
        <dsp:cNvPr id="0" name=""/>
        <dsp:cNvSpPr/>
      </dsp:nvSpPr>
      <dsp:spPr>
        <a:xfrm>
          <a:off x="0" y="38289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Demo</a:t>
          </a:r>
          <a:endParaRPr lang="en-DE" sz="2900" kern="1200" dirty="0"/>
        </a:p>
      </dsp:txBody>
      <dsp:txXfrm>
        <a:off x="33127" y="3862108"/>
        <a:ext cx="11359015" cy="6123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632C5-21FD-465F-95FE-E3CB0E200C2B}">
      <dsp:nvSpPr>
        <dsp:cNvPr id="0" name=""/>
        <dsp:cNvSpPr/>
      </dsp:nvSpPr>
      <dsp:spPr>
        <a:xfrm>
          <a:off x="0" y="183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Moxa Wi-Fi Portfolio Including AWK Wi-Fi 5 Devices (Refresher)</a:t>
          </a:r>
          <a:endParaRPr lang="en-DE" sz="2900" kern="1200" dirty="0"/>
        </a:p>
      </dsp:txBody>
      <dsp:txXfrm>
        <a:off x="33127" y="51508"/>
        <a:ext cx="11359015" cy="612346"/>
      </dsp:txXfrm>
    </dsp:sp>
    <dsp:sp modelId="{FBC50E8F-DBEF-4DF2-9A5C-94A8CC1D7099}">
      <dsp:nvSpPr>
        <dsp:cNvPr id="0" name=""/>
        <dsp:cNvSpPr/>
      </dsp:nvSpPr>
      <dsp:spPr>
        <a:xfrm>
          <a:off x="0" y="78050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Scope, Introduction and Features</a:t>
          </a:r>
          <a:endParaRPr lang="en-DE" sz="2900" kern="1200" dirty="0"/>
        </a:p>
      </dsp:txBody>
      <dsp:txXfrm>
        <a:off x="33127" y="813628"/>
        <a:ext cx="11359015" cy="612346"/>
      </dsp:txXfrm>
    </dsp:sp>
    <dsp:sp modelId="{C9D8B732-4A4D-43C0-AEBE-34E09D63BD6C}">
      <dsp:nvSpPr>
        <dsp:cNvPr id="0" name=""/>
        <dsp:cNvSpPr/>
      </dsp:nvSpPr>
      <dsp:spPr>
        <a:xfrm>
          <a:off x="0" y="1542621"/>
          <a:ext cx="11425269" cy="678600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Security Enhancements</a:t>
          </a:r>
          <a:endParaRPr lang="en-DE" sz="2900" kern="1200" dirty="0"/>
        </a:p>
      </dsp:txBody>
      <dsp:txXfrm>
        <a:off x="33127" y="1575748"/>
        <a:ext cx="11359015" cy="612346"/>
      </dsp:txXfrm>
    </dsp:sp>
    <dsp:sp modelId="{822E01D0-170A-418C-BFF1-AF5359DB4A03}">
      <dsp:nvSpPr>
        <dsp:cNvPr id="0" name=""/>
        <dsp:cNvSpPr/>
      </dsp:nvSpPr>
      <dsp:spPr>
        <a:xfrm>
          <a:off x="0" y="230474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Roaming Enhancements</a:t>
          </a:r>
          <a:endParaRPr lang="en-DE" sz="2900" kern="1200" dirty="0"/>
        </a:p>
      </dsp:txBody>
      <dsp:txXfrm>
        <a:off x="33127" y="2337868"/>
        <a:ext cx="11359015" cy="612346"/>
      </dsp:txXfrm>
    </dsp:sp>
    <dsp:sp modelId="{EB04F480-025D-44F8-9FB3-CE9C35DE036B}">
      <dsp:nvSpPr>
        <dsp:cNvPr id="0" name=""/>
        <dsp:cNvSpPr/>
      </dsp:nvSpPr>
      <dsp:spPr>
        <a:xfrm>
          <a:off x="0" y="306686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Services and Utilities</a:t>
          </a:r>
          <a:endParaRPr lang="en-DE" sz="2900" kern="1200" dirty="0"/>
        </a:p>
      </dsp:txBody>
      <dsp:txXfrm>
        <a:off x="33127" y="3099988"/>
        <a:ext cx="11359015" cy="612346"/>
      </dsp:txXfrm>
    </dsp:sp>
    <dsp:sp modelId="{8A14E96A-8191-4EB0-BFA3-03291F93758E}">
      <dsp:nvSpPr>
        <dsp:cNvPr id="0" name=""/>
        <dsp:cNvSpPr/>
      </dsp:nvSpPr>
      <dsp:spPr>
        <a:xfrm>
          <a:off x="0" y="38289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Demo</a:t>
          </a:r>
          <a:endParaRPr lang="en-DE" sz="2900" kern="1200" dirty="0"/>
        </a:p>
      </dsp:txBody>
      <dsp:txXfrm>
        <a:off x="33127" y="3862108"/>
        <a:ext cx="11359015" cy="6123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632C5-21FD-465F-95FE-E3CB0E200C2B}">
      <dsp:nvSpPr>
        <dsp:cNvPr id="0" name=""/>
        <dsp:cNvSpPr/>
      </dsp:nvSpPr>
      <dsp:spPr>
        <a:xfrm>
          <a:off x="0" y="183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Moxa Wi-Fi Portfolio Including AWK Wi-Fi 5 Devices (Refresher)</a:t>
          </a:r>
          <a:endParaRPr lang="en-DE" sz="2900" kern="1200" dirty="0"/>
        </a:p>
      </dsp:txBody>
      <dsp:txXfrm>
        <a:off x="33127" y="51508"/>
        <a:ext cx="11359015" cy="612346"/>
      </dsp:txXfrm>
    </dsp:sp>
    <dsp:sp modelId="{FBC50E8F-DBEF-4DF2-9A5C-94A8CC1D7099}">
      <dsp:nvSpPr>
        <dsp:cNvPr id="0" name=""/>
        <dsp:cNvSpPr/>
      </dsp:nvSpPr>
      <dsp:spPr>
        <a:xfrm>
          <a:off x="0" y="78050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Scope, Introduction and Features</a:t>
          </a:r>
          <a:endParaRPr lang="en-DE" sz="2900" kern="1200" dirty="0"/>
        </a:p>
      </dsp:txBody>
      <dsp:txXfrm>
        <a:off x="33127" y="813628"/>
        <a:ext cx="11359015" cy="612346"/>
      </dsp:txXfrm>
    </dsp:sp>
    <dsp:sp modelId="{C9D8B732-4A4D-43C0-AEBE-34E09D63BD6C}">
      <dsp:nvSpPr>
        <dsp:cNvPr id="0" name=""/>
        <dsp:cNvSpPr/>
      </dsp:nvSpPr>
      <dsp:spPr>
        <a:xfrm>
          <a:off x="0" y="154262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Security Enhancements</a:t>
          </a:r>
          <a:endParaRPr lang="en-DE" sz="2900" kern="1200" dirty="0"/>
        </a:p>
      </dsp:txBody>
      <dsp:txXfrm>
        <a:off x="33127" y="1575748"/>
        <a:ext cx="11359015" cy="612346"/>
      </dsp:txXfrm>
    </dsp:sp>
    <dsp:sp modelId="{822E01D0-170A-418C-BFF1-AF5359DB4A03}">
      <dsp:nvSpPr>
        <dsp:cNvPr id="0" name=""/>
        <dsp:cNvSpPr/>
      </dsp:nvSpPr>
      <dsp:spPr>
        <a:xfrm>
          <a:off x="0" y="2304741"/>
          <a:ext cx="11425269" cy="678600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Roaming Enhancements</a:t>
          </a:r>
          <a:endParaRPr lang="en-DE" sz="2900" kern="1200" dirty="0"/>
        </a:p>
      </dsp:txBody>
      <dsp:txXfrm>
        <a:off x="33127" y="2337868"/>
        <a:ext cx="11359015" cy="612346"/>
      </dsp:txXfrm>
    </dsp:sp>
    <dsp:sp modelId="{EB04F480-025D-44F8-9FB3-CE9C35DE036B}">
      <dsp:nvSpPr>
        <dsp:cNvPr id="0" name=""/>
        <dsp:cNvSpPr/>
      </dsp:nvSpPr>
      <dsp:spPr>
        <a:xfrm>
          <a:off x="0" y="306686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Services and Utilities</a:t>
          </a:r>
          <a:endParaRPr lang="en-DE" sz="2900" kern="1200" dirty="0"/>
        </a:p>
      </dsp:txBody>
      <dsp:txXfrm>
        <a:off x="33127" y="3099988"/>
        <a:ext cx="11359015" cy="612346"/>
      </dsp:txXfrm>
    </dsp:sp>
    <dsp:sp modelId="{8A14E96A-8191-4EB0-BFA3-03291F93758E}">
      <dsp:nvSpPr>
        <dsp:cNvPr id="0" name=""/>
        <dsp:cNvSpPr/>
      </dsp:nvSpPr>
      <dsp:spPr>
        <a:xfrm>
          <a:off x="0" y="38289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Demo</a:t>
          </a:r>
          <a:endParaRPr lang="en-DE" sz="2900" kern="1200" dirty="0"/>
        </a:p>
      </dsp:txBody>
      <dsp:txXfrm>
        <a:off x="33127" y="3862108"/>
        <a:ext cx="11359015" cy="6123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632C5-21FD-465F-95FE-E3CB0E200C2B}">
      <dsp:nvSpPr>
        <dsp:cNvPr id="0" name=""/>
        <dsp:cNvSpPr/>
      </dsp:nvSpPr>
      <dsp:spPr>
        <a:xfrm>
          <a:off x="0" y="183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Moxa Wi-Fi Portfolio Including AWK Wi-Fi 5 Devices (Refresher)</a:t>
          </a:r>
          <a:endParaRPr lang="en-DE" sz="2900" kern="1200" dirty="0"/>
        </a:p>
      </dsp:txBody>
      <dsp:txXfrm>
        <a:off x="33127" y="51508"/>
        <a:ext cx="11359015" cy="612346"/>
      </dsp:txXfrm>
    </dsp:sp>
    <dsp:sp modelId="{FBC50E8F-DBEF-4DF2-9A5C-94A8CC1D7099}">
      <dsp:nvSpPr>
        <dsp:cNvPr id="0" name=""/>
        <dsp:cNvSpPr/>
      </dsp:nvSpPr>
      <dsp:spPr>
        <a:xfrm>
          <a:off x="0" y="78050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Scope, Introduction and Features</a:t>
          </a:r>
          <a:endParaRPr lang="en-DE" sz="2900" kern="1200" dirty="0"/>
        </a:p>
      </dsp:txBody>
      <dsp:txXfrm>
        <a:off x="33127" y="813628"/>
        <a:ext cx="11359015" cy="612346"/>
      </dsp:txXfrm>
    </dsp:sp>
    <dsp:sp modelId="{C9D8B732-4A4D-43C0-AEBE-34E09D63BD6C}">
      <dsp:nvSpPr>
        <dsp:cNvPr id="0" name=""/>
        <dsp:cNvSpPr/>
      </dsp:nvSpPr>
      <dsp:spPr>
        <a:xfrm>
          <a:off x="0" y="154262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Security Enhancements</a:t>
          </a:r>
          <a:endParaRPr lang="en-DE" sz="2900" kern="1200" dirty="0"/>
        </a:p>
      </dsp:txBody>
      <dsp:txXfrm>
        <a:off x="33127" y="1575748"/>
        <a:ext cx="11359015" cy="612346"/>
      </dsp:txXfrm>
    </dsp:sp>
    <dsp:sp modelId="{822E01D0-170A-418C-BFF1-AF5359DB4A03}">
      <dsp:nvSpPr>
        <dsp:cNvPr id="0" name=""/>
        <dsp:cNvSpPr/>
      </dsp:nvSpPr>
      <dsp:spPr>
        <a:xfrm>
          <a:off x="0" y="230474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Roaming Enhancements</a:t>
          </a:r>
          <a:endParaRPr lang="en-DE" sz="2900" kern="1200" dirty="0"/>
        </a:p>
      </dsp:txBody>
      <dsp:txXfrm>
        <a:off x="33127" y="2337868"/>
        <a:ext cx="11359015" cy="612346"/>
      </dsp:txXfrm>
    </dsp:sp>
    <dsp:sp modelId="{EB04F480-025D-44F8-9FB3-CE9C35DE036B}">
      <dsp:nvSpPr>
        <dsp:cNvPr id="0" name=""/>
        <dsp:cNvSpPr/>
      </dsp:nvSpPr>
      <dsp:spPr>
        <a:xfrm>
          <a:off x="0" y="3066861"/>
          <a:ext cx="11425269" cy="678600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Services and Utilities</a:t>
          </a:r>
          <a:endParaRPr lang="en-DE" sz="2900" kern="1200" dirty="0"/>
        </a:p>
      </dsp:txBody>
      <dsp:txXfrm>
        <a:off x="33127" y="3099988"/>
        <a:ext cx="11359015" cy="612346"/>
      </dsp:txXfrm>
    </dsp:sp>
    <dsp:sp modelId="{8A14E96A-8191-4EB0-BFA3-03291F93758E}">
      <dsp:nvSpPr>
        <dsp:cNvPr id="0" name=""/>
        <dsp:cNvSpPr/>
      </dsp:nvSpPr>
      <dsp:spPr>
        <a:xfrm>
          <a:off x="0" y="38289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Demo</a:t>
          </a:r>
          <a:endParaRPr lang="en-DE" sz="2900" kern="1200" dirty="0"/>
        </a:p>
      </dsp:txBody>
      <dsp:txXfrm>
        <a:off x="33127" y="3862108"/>
        <a:ext cx="11359015" cy="6123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632C5-21FD-465F-95FE-E3CB0E200C2B}">
      <dsp:nvSpPr>
        <dsp:cNvPr id="0" name=""/>
        <dsp:cNvSpPr/>
      </dsp:nvSpPr>
      <dsp:spPr>
        <a:xfrm>
          <a:off x="0" y="1838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Moxa Wi-Fi Portfolio Including AWK Wi-Fi 5 Devices (Refresher)</a:t>
          </a:r>
          <a:endParaRPr lang="en-DE" sz="2900" kern="1200" dirty="0"/>
        </a:p>
      </dsp:txBody>
      <dsp:txXfrm>
        <a:off x="33127" y="51508"/>
        <a:ext cx="11359015" cy="612346"/>
      </dsp:txXfrm>
    </dsp:sp>
    <dsp:sp modelId="{FBC50E8F-DBEF-4DF2-9A5C-94A8CC1D7099}">
      <dsp:nvSpPr>
        <dsp:cNvPr id="0" name=""/>
        <dsp:cNvSpPr/>
      </dsp:nvSpPr>
      <dsp:spPr>
        <a:xfrm>
          <a:off x="0" y="78050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Scope, Introduction and Features</a:t>
          </a:r>
          <a:endParaRPr lang="en-DE" sz="2900" kern="1200" dirty="0"/>
        </a:p>
      </dsp:txBody>
      <dsp:txXfrm>
        <a:off x="33127" y="813628"/>
        <a:ext cx="11359015" cy="612346"/>
      </dsp:txXfrm>
    </dsp:sp>
    <dsp:sp modelId="{C9D8B732-4A4D-43C0-AEBE-34E09D63BD6C}">
      <dsp:nvSpPr>
        <dsp:cNvPr id="0" name=""/>
        <dsp:cNvSpPr/>
      </dsp:nvSpPr>
      <dsp:spPr>
        <a:xfrm>
          <a:off x="0" y="154262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Security Enhancements</a:t>
          </a:r>
          <a:endParaRPr lang="en-DE" sz="2900" kern="1200" dirty="0"/>
        </a:p>
      </dsp:txBody>
      <dsp:txXfrm>
        <a:off x="33127" y="1575748"/>
        <a:ext cx="11359015" cy="612346"/>
      </dsp:txXfrm>
    </dsp:sp>
    <dsp:sp modelId="{822E01D0-170A-418C-BFF1-AF5359DB4A03}">
      <dsp:nvSpPr>
        <dsp:cNvPr id="0" name=""/>
        <dsp:cNvSpPr/>
      </dsp:nvSpPr>
      <dsp:spPr>
        <a:xfrm>
          <a:off x="0" y="230474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Roaming Enhancements</a:t>
          </a:r>
          <a:endParaRPr lang="en-DE" sz="2900" kern="1200" dirty="0"/>
        </a:p>
      </dsp:txBody>
      <dsp:txXfrm>
        <a:off x="33127" y="2337868"/>
        <a:ext cx="11359015" cy="612346"/>
      </dsp:txXfrm>
    </dsp:sp>
    <dsp:sp modelId="{EB04F480-025D-44F8-9FB3-CE9C35DE036B}">
      <dsp:nvSpPr>
        <dsp:cNvPr id="0" name=""/>
        <dsp:cNvSpPr/>
      </dsp:nvSpPr>
      <dsp:spPr>
        <a:xfrm>
          <a:off x="0" y="3066861"/>
          <a:ext cx="11425269" cy="678600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Services and Utilities</a:t>
          </a:r>
          <a:endParaRPr lang="en-DE" sz="2900" kern="1200" dirty="0"/>
        </a:p>
      </dsp:txBody>
      <dsp:txXfrm>
        <a:off x="33127" y="3099988"/>
        <a:ext cx="11359015" cy="612346"/>
      </dsp:txXfrm>
    </dsp:sp>
    <dsp:sp modelId="{8A14E96A-8191-4EB0-BFA3-03291F93758E}">
      <dsp:nvSpPr>
        <dsp:cNvPr id="0" name=""/>
        <dsp:cNvSpPr/>
      </dsp:nvSpPr>
      <dsp:spPr>
        <a:xfrm>
          <a:off x="0" y="3828981"/>
          <a:ext cx="11425269" cy="678600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VR2.0 Demo</a:t>
          </a:r>
          <a:endParaRPr lang="en-DE" sz="2900" kern="1200" dirty="0"/>
        </a:p>
      </dsp:txBody>
      <dsp:txXfrm>
        <a:off x="33127" y="3862108"/>
        <a:ext cx="11359015" cy="6123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204AC-DA26-49D8-A863-B4D436C49631}" type="datetimeFigureOut">
              <a:rPr lang="zh-TW" altLang="en-US" smtClean="0"/>
              <a:t>2024/2/14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BD06F-B1B9-4A73-B30F-0F8790C79A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4363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6864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61946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Manage expectations cleverly</a:t>
            </a:r>
          </a:p>
          <a:p>
            <a:r>
              <a:rPr lang="en-US" dirty="0"/>
              <a:t>Advertised rates are maximum, raw data rates</a:t>
            </a:r>
          </a:p>
          <a:p>
            <a:pPr marL="171450" indent="-171450">
              <a:buFontTx/>
              <a:buChar char="-"/>
            </a:pPr>
            <a:r>
              <a:rPr lang="en-US" dirty="0"/>
              <a:t>If radio conditions not ideal a ‘slower’ coding scheme is used</a:t>
            </a:r>
          </a:p>
          <a:p>
            <a:pPr marL="171450" indent="-171450">
              <a:buFontTx/>
              <a:buChar char="-"/>
            </a:pPr>
            <a:r>
              <a:rPr lang="en-US" dirty="0"/>
              <a:t>Raw data rate is decreased by forward error correction – at best 5 bytes in – 6 bytes on radio interface (Coding 5/6)</a:t>
            </a:r>
          </a:p>
          <a:p>
            <a:pPr marL="171450" indent="-171450">
              <a:buFontTx/>
              <a:buChar char="-"/>
            </a:pPr>
            <a:r>
              <a:rPr lang="en-US" dirty="0"/>
              <a:t>Further decreased by radio header, Layer 2 header, small </a:t>
            </a:r>
            <a:r>
              <a:rPr lang="en-US"/>
              <a:t>packet size…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TCP/UDP rates are even lower…. (IP header, TCP overhead,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marL="171450" indent="-171450">
              <a:buFontTx/>
              <a:buChar char="-"/>
            </a:pPr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0EA689-19C5-4178-9B82-B6294A11D36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63849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Introducing the VR2.0 features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6279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3 main categories</a:t>
            </a:r>
          </a:p>
          <a:p>
            <a:r>
              <a:rPr lang="en-GB" dirty="0"/>
              <a:t>- Lots of focus on security</a:t>
            </a:r>
          </a:p>
          <a:p>
            <a:r>
              <a:rPr lang="en-GB" dirty="0"/>
              <a:t>- Roaming enhancements</a:t>
            </a:r>
          </a:p>
          <a:p>
            <a:r>
              <a:rPr lang="en-GB" dirty="0"/>
              <a:t>- Increasing usability by providing new services and utilities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0737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a table for reference. </a:t>
            </a:r>
          </a:p>
          <a:p>
            <a:r>
              <a:rPr lang="en-GB" dirty="0"/>
              <a:t>Green ones are new or enhanced in VR2.0</a:t>
            </a:r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45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Release notes is a good source of information</a:t>
            </a:r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3363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Product Launch was about a year ago (we had trial products in 2022). Product was launched with VR 1.1</a:t>
            </a:r>
          </a:p>
          <a:p>
            <a:r>
              <a:rPr lang="en-GB" dirty="0"/>
              <a:t>VR2.0 is not the latest, available for more than 6 months, but it is important, full of new features. </a:t>
            </a:r>
          </a:p>
          <a:p>
            <a:r>
              <a:rPr lang="en-GB" dirty="0"/>
              <a:t>Knowledge required for MTSC troubleshooting</a:t>
            </a:r>
          </a:p>
          <a:p>
            <a:r>
              <a:rPr lang="en-GB" dirty="0"/>
              <a:t>VR3.0 content not finalised.</a:t>
            </a:r>
          </a:p>
          <a:p>
            <a:r>
              <a:rPr lang="en-GB" dirty="0"/>
              <a:t>- probably less new features</a:t>
            </a:r>
          </a:p>
          <a:p>
            <a:r>
              <a:rPr lang="en-GB" dirty="0"/>
              <a:t>- TLS v1.3 support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04841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Most of them mandatory for IEC-62443-4-2 certification</a:t>
            </a:r>
          </a:p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2729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Password policy</a:t>
            </a:r>
          </a:p>
          <a:p>
            <a:r>
              <a:rPr lang="en-GB" altLang="zh-TW" dirty="0"/>
              <a:t>Usual suspects:</a:t>
            </a:r>
          </a:p>
          <a:p>
            <a:r>
              <a:rPr lang="en-GB" altLang="zh-TW" dirty="0"/>
              <a:t>- minimum length 8 characters </a:t>
            </a:r>
            <a:r>
              <a:rPr lang="en-GB" altLang="zh-TW" dirty="0">
                <a:sym typeface="Wingdings" panose="05000000000000000000" pitchFamily="2" charset="2"/>
              </a:rPr>
              <a:t> no more moxa as password. </a:t>
            </a:r>
            <a:r>
              <a:rPr lang="en-GB" altLang="zh-TW" dirty="0" err="1">
                <a:sym typeface="Wingdings" panose="05000000000000000000" pitchFamily="2" charset="2"/>
              </a:rPr>
              <a:t>Moxamoxa</a:t>
            </a:r>
            <a:r>
              <a:rPr lang="en-GB" altLang="zh-TW" dirty="0">
                <a:sym typeface="Wingdings" panose="05000000000000000000" pitchFamily="2" charset="2"/>
              </a:rPr>
              <a:t> would still work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- can define complex passwords (capitals, numbers, special characters)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- forces a password change after upgrade to VR2.0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42296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Wi-fi ACL controls, which clients can connect and which one not.</a:t>
            </a:r>
          </a:p>
          <a:p>
            <a:r>
              <a:rPr lang="en-GB" altLang="zh-TW" dirty="0"/>
              <a:t>Static is simpler:</a:t>
            </a:r>
            <a:r>
              <a:rPr lang="zh-TW" altLang="en-US" dirty="0"/>
              <a:t> </a:t>
            </a:r>
            <a:r>
              <a:rPr lang="en-GB" altLang="zh-TW" dirty="0"/>
              <a:t>define</a:t>
            </a:r>
            <a:r>
              <a:rPr lang="zh-TW" altLang="en-US" dirty="0"/>
              <a:t> </a:t>
            </a:r>
            <a:r>
              <a:rPr lang="en-GB" altLang="zh-TW" dirty="0"/>
              <a:t>list</a:t>
            </a:r>
            <a:r>
              <a:rPr lang="zh-TW" altLang="en-US" dirty="0"/>
              <a:t> </a:t>
            </a:r>
            <a:r>
              <a:rPr lang="en-GB" altLang="zh-TW" dirty="0"/>
              <a:t>of</a:t>
            </a:r>
            <a:r>
              <a:rPr lang="zh-TW" altLang="en-US" dirty="0"/>
              <a:t> </a:t>
            </a:r>
            <a:r>
              <a:rPr lang="en-GB" altLang="zh-TW" dirty="0"/>
              <a:t>client MAC addresses</a:t>
            </a:r>
          </a:p>
          <a:p>
            <a:r>
              <a:rPr lang="en-GB" altLang="zh-TW" dirty="0"/>
              <a:t>- can be a white list, or Accept list: defined MACs are allowed, and only those</a:t>
            </a:r>
          </a:p>
          <a:p>
            <a:r>
              <a:rPr lang="en-GB" altLang="zh-TW" dirty="0"/>
              <a:t>- or a blacklist, or Block list: only those specified are NOT allowed</a:t>
            </a:r>
          </a:p>
          <a:p>
            <a:r>
              <a:rPr lang="en-GB" altLang="zh-TW" dirty="0"/>
              <a:t>On Access points list controls the clients that can connect</a:t>
            </a:r>
          </a:p>
          <a:p>
            <a:r>
              <a:rPr lang="en-GB" altLang="zh-TW" dirty="0"/>
              <a:t>On Clients it controls to which access points the client can connect</a:t>
            </a:r>
          </a:p>
          <a:p>
            <a:endParaRPr lang="en-GB" altLang="zh-TW" dirty="0"/>
          </a:p>
          <a:p>
            <a:r>
              <a:rPr lang="en-GB" altLang="zh-TW" dirty="0"/>
              <a:t>On access point automatic ACL is also available</a:t>
            </a:r>
          </a:p>
          <a:p>
            <a:r>
              <a:rPr lang="en-GB" altLang="zh-TW" dirty="0"/>
              <a:t>- initially all clients are allowed</a:t>
            </a:r>
          </a:p>
          <a:p>
            <a:r>
              <a:rPr lang="en-GB" altLang="zh-TW" dirty="0"/>
              <a:t>- if a client fails authentication a predefined number of times, it will get on the automatic block list </a:t>
            </a:r>
            <a:r>
              <a:rPr lang="en-GB" altLang="zh-TW" dirty="0">
                <a:sym typeface="Wingdings" panose="05000000000000000000" pitchFamily="2" charset="2"/>
              </a:rPr>
              <a:t> rogue client cannot try indefinitely to connect.</a:t>
            </a:r>
            <a:endParaRPr lang="en-GB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9179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22764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If a client blocked automatically </a:t>
            </a:r>
            <a:r>
              <a:rPr lang="en-GB" altLang="zh-TW" dirty="0">
                <a:sym typeface="Wingdings" panose="05000000000000000000" pitchFamily="2" charset="2"/>
              </a:rPr>
              <a:t> manual unblock possible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Static list (accept or block) can be of max 200 entries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The total entries of automatic + static lists are limited to 1024  so to get around automatic blocking intruder may need to bring (or simulate) up to 1024 clients 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21921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Manual client disconnection on APs or Masters </a:t>
            </a:r>
            <a:r>
              <a:rPr lang="en-GB" altLang="zh-TW" dirty="0">
                <a:sym typeface="Wingdings" panose="05000000000000000000" pitchFamily="2" charset="2"/>
              </a:rPr>
              <a:t> managing clients on an AP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When client associated with AP: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- shows up on client list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- can be selected for disconnection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- in the pop-up window possible to add to blocked client ACL list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5311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Disconnection also possible from Client side</a:t>
            </a:r>
          </a:p>
          <a:p>
            <a:r>
              <a:rPr lang="en-GB" altLang="zh-TW" dirty="0"/>
              <a:t>From Wireless Settings </a:t>
            </a:r>
            <a:r>
              <a:rPr lang="en-GB" altLang="zh-TW" dirty="0">
                <a:sym typeface="Wingdings" panose="05000000000000000000" pitchFamily="2" charset="2"/>
              </a:rPr>
              <a:t> Wi-Fi Connections page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Select icon next to current BSSID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75679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Client isolation is for managing security on AP side: which clients can talk to each other</a:t>
            </a:r>
          </a:p>
          <a:p>
            <a:r>
              <a:rPr lang="en-GB" dirty="0"/>
              <a:t>- by default no communication is prevented between clients</a:t>
            </a:r>
          </a:p>
          <a:p>
            <a:r>
              <a:rPr lang="en-GB" dirty="0"/>
              <a:t>- isolation within same SSID</a:t>
            </a:r>
          </a:p>
          <a:p>
            <a:r>
              <a:rPr lang="en-GB" dirty="0"/>
              <a:t>- isolation within same subnet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19885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Wireless Client Isolation prevents one Wireless Client connected to an access point to communicate with another Client connected to the same access point.</a:t>
            </a:r>
          </a:p>
          <a:p>
            <a:r>
              <a:rPr lang="en-US" altLang="zh-TW" dirty="0"/>
              <a:t>It helps to prevent brute force attacks on clients' user names and passwords</a:t>
            </a:r>
          </a:p>
          <a:p>
            <a:r>
              <a:rPr lang="en-US" altLang="zh-TW" dirty="0"/>
              <a:t>Isolation is based on VAP (Virtual Access Points), not just SSID. VAP = SSID + frequency band</a:t>
            </a:r>
          </a:p>
          <a:p>
            <a:r>
              <a:rPr lang="en-US" altLang="zh-TW" dirty="0"/>
              <a:t>Look at the examples:</a:t>
            </a:r>
          </a:p>
          <a:p>
            <a:r>
              <a:rPr lang="en-US" altLang="zh-TW" dirty="0"/>
              <a:t>- if both clients are on same AP, same SSID, same frequency </a:t>
            </a:r>
            <a:r>
              <a:rPr lang="en-US" altLang="zh-TW" dirty="0">
                <a:sym typeface="Wingdings" panose="05000000000000000000" pitchFamily="2" charset="2"/>
              </a:rPr>
              <a:t> cannot communicate</a:t>
            </a:r>
          </a:p>
          <a:p>
            <a:r>
              <a:rPr lang="en-US" altLang="zh-TW" dirty="0">
                <a:sym typeface="Wingdings" panose="05000000000000000000" pitchFamily="2" charset="2"/>
              </a:rPr>
              <a:t>If anything is different, they can</a:t>
            </a:r>
          </a:p>
          <a:p>
            <a:r>
              <a:rPr lang="en-US" altLang="zh-TW" dirty="0">
                <a:sym typeface="Wingdings" panose="05000000000000000000" pitchFamily="2" charset="2"/>
              </a:rPr>
              <a:t>- same SSID, same AP, but different band  yes</a:t>
            </a:r>
          </a:p>
          <a:p>
            <a:r>
              <a:rPr lang="en-US" altLang="zh-TW" dirty="0">
                <a:sym typeface="Wingdings" panose="05000000000000000000" pitchFamily="2" charset="2"/>
              </a:rPr>
              <a:t>- same SSID, same frequency, but different AP  yes</a:t>
            </a:r>
          </a:p>
          <a:p>
            <a:r>
              <a:rPr lang="en-US" altLang="zh-TW" dirty="0">
                <a:sym typeface="Wingdings" panose="05000000000000000000" pitchFamily="2" charset="2"/>
              </a:rPr>
              <a:t>- same SSID, different band or AP  yes</a:t>
            </a:r>
          </a:p>
          <a:p>
            <a:r>
              <a:rPr lang="en-US" altLang="zh-TW" dirty="0">
                <a:sym typeface="Wingdings" panose="05000000000000000000" pitchFamily="2" charset="2"/>
              </a:rPr>
              <a:t>- different SSID and same or different band and same or different AP  yes</a:t>
            </a:r>
            <a:endParaRPr lang="en-US" altLang="zh-TW" dirty="0"/>
          </a:p>
          <a:p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58640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Isolation within the same subnet means, that clients on the same subnet (even if on different access points) cannot communicate to each other, except with the gateway on the subnet.</a:t>
            </a:r>
          </a:p>
          <a:p>
            <a:r>
              <a:rPr lang="en-GB" altLang="zh-TW" dirty="0"/>
              <a:t>There could be exceptions: these should be defined on allowed subnet list.</a:t>
            </a:r>
          </a:p>
          <a:p>
            <a:r>
              <a:rPr lang="en-GB" altLang="zh-TW" dirty="0"/>
              <a:t>- communication is possible on those explicitly defined allowed subnet from outside of the VAP (other access point, or other frequency, or from LAN)</a:t>
            </a:r>
          </a:p>
          <a:p>
            <a:r>
              <a:rPr lang="en-GB" altLang="zh-TW" dirty="0"/>
              <a:t>- within same VAP communication on same subnet is not possible, even if defined on allowed subnet list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01715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example shows the client isolation within the same subnet in practice.</a:t>
            </a:r>
          </a:p>
          <a:p>
            <a:r>
              <a:rPr lang="en-GB" dirty="0"/>
              <a:t>Look the communication from (orange) Client 1 </a:t>
            </a:r>
            <a:r>
              <a:rPr lang="en-GB" dirty="0" err="1"/>
              <a:t>pont</a:t>
            </a:r>
            <a:r>
              <a:rPr lang="en-GB" dirty="0"/>
              <a:t> of view, which is connected to SSID1 on 5GHz.</a:t>
            </a:r>
          </a:p>
          <a:p>
            <a:r>
              <a:rPr lang="en-GB" dirty="0"/>
              <a:t>- Client 2 is on the allowed subnet list, but on the same VAP (SSID1, 5GHz) </a:t>
            </a:r>
            <a:r>
              <a:rPr lang="en-GB" dirty="0">
                <a:sym typeface="Wingdings" panose="05000000000000000000" pitchFamily="2" charset="2"/>
              </a:rPr>
              <a:t> cannot communicate</a:t>
            </a:r>
          </a:p>
          <a:p>
            <a:r>
              <a:rPr lang="en-GB" dirty="0">
                <a:sym typeface="Wingdings" panose="05000000000000000000" pitchFamily="2" charset="2"/>
              </a:rPr>
              <a:t>- Client 3 </a:t>
            </a:r>
            <a:r>
              <a:rPr lang="en-GB" dirty="0"/>
              <a:t>is on the allowed subnet list, on different VAP (same SSID, but different band) </a:t>
            </a:r>
            <a:r>
              <a:rPr lang="en-GB" dirty="0">
                <a:sym typeface="Wingdings" panose="05000000000000000000" pitchFamily="2" charset="2"/>
              </a:rPr>
              <a:t> ok</a:t>
            </a:r>
          </a:p>
          <a:p>
            <a:r>
              <a:rPr lang="en-GB" dirty="0">
                <a:sym typeface="Wingdings" panose="05000000000000000000" pitchFamily="2" charset="2"/>
              </a:rPr>
              <a:t>- Client 4 is not on the allowed list  no communications</a:t>
            </a:r>
          </a:p>
          <a:p>
            <a:r>
              <a:rPr lang="en-GB" dirty="0">
                <a:sym typeface="Wingdings" panose="05000000000000000000" pitchFamily="2" charset="2"/>
              </a:rPr>
              <a:t>- Client 5 </a:t>
            </a:r>
            <a:r>
              <a:rPr lang="en-GB" dirty="0"/>
              <a:t>is on the allowed subnet list, </a:t>
            </a:r>
            <a:r>
              <a:rPr lang="en-GB" dirty="0">
                <a:sym typeface="Wingdings" panose="05000000000000000000" pitchFamily="2" charset="2"/>
              </a:rPr>
              <a:t>different SSID, same frequency, so different VAP  ok</a:t>
            </a:r>
          </a:p>
          <a:p>
            <a:r>
              <a:rPr lang="en-GB" dirty="0">
                <a:sym typeface="Wingdings" panose="05000000000000000000" pitchFamily="2" charset="2"/>
              </a:rPr>
              <a:t>- Client 6 </a:t>
            </a:r>
            <a:r>
              <a:rPr lang="en-GB" dirty="0"/>
              <a:t>is on the allowed subnet list, </a:t>
            </a:r>
            <a:r>
              <a:rPr lang="en-GB" dirty="0">
                <a:sym typeface="Wingdings" panose="05000000000000000000" pitchFamily="2" charset="2"/>
              </a:rPr>
              <a:t>different SSID and different band  ok</a:t>
            </a:r>
          </a:p>
          <a:p>
            <a:r>
              <a:rPr lang="en-GB" dirty="0">
                <a:sym typeface="Wingdings" panose="05000000000000000000" pitchFamily="2" charset="2"/>
              </a:rPr>
              <a:t>- Client 7 is not on the allowed list, coming from the LAN  no connection</a:t>
            </a:r>
          </a:p>
          <a:p>
            <a:r>
              <a:rPr lang="en-GB" dirty="0">
                <a:sym typeface="Wingdings" panose="05000000000000000000" pitchFamily="2" charset="2"/>
              </a:rPr>
              <a:t>- Client 8 </a:t>
            </a:r>
            <a:r>
              <a:rPr lang="en-GB" dirty="0"/>
              <a:t>is on the allowed subnet list, </a:t>
            </a:r>
            <a:r>
              <a:rPr lang="en-GB" dirty="0">
                <a:sym typeface="Wingdings" panose="05000000000000000000" pitchFamily="2" charset="2"/>
              </a:rPr>
              <a:t>it on LAN  ok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84311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In order to prevent the DoS attack, Trusted Access allows the management of which IP or MAC are able to access this device. (IEC-62443: CR 5.3, CR 7.1)</a:t>
            </a:r>
          </a:p>
          <a:p>
            <a:r>
              <a:rPr lang="en-US" altLang="zh-TW" dirty="0"/>
              <a:t>Layer 2: MAC address</a:t>
            </a:r>
          </a:p>
          <a:p>
            <a:r>
              <a:rPr lang="en-US" altLang="zh-TW" dirty="0"/>
              <a:t>Layer 3: IP address</a:t>
            </a:r>
          </a:p>
          <a:p>
            <a:r>
              <a:rPr lang="en-US" altLang="zh-TW" dirty="0"/>
              <a:t>Be careful, a lot of interfaces are affected!!! Trusted access typically affects all incoming connections</a:t>
            </a:r>
          </a:p>
          <a:p>
            <a:r>
              <a:rPr lang="en-US" altLang="zh-TW" dirty="0"/>
              <a:t>- HTTP/HTTPS, SSH, Telnet, SNMP are clear, all are bi-directional communications and because incoming messages are dropped when coming from not trusted source, they do not work</a:t>
            </a:r>
          </a:p>
          <a:p>
            <a:r>
              <a:rPr lang="en-US" altLang="zh-TW" dirty="0"/>
              <a:t>- New Moxa Command is the mechanism allowing broadcast search and implement commands from management tools like </a:t>
            </a:r>
            <a:r>
              <a:rPr lang="en-US" altLang="zh-TW" dirty="0" err="1"/>
              <a:t>Mxconfig</a:t>
            </a:r>
            <a:r>
              <a:rPr lang="en-US" altLang="zh-TW" dirty="0"/>
              <a:t>. The legacy Moxa Command used ports 4000/4001 for both search and command. The New Moxa command uses port 40404 for search and HTTPS port for command.</a:t>
            </a:r>
          </a:p>
          <a:p>
            <a:r>
              <a:rPr lang="en-US" altLang="zh-TW" dirty="0"/>
              <a:t>- SMTP mail is affected</a:t>
            </a:r>
          </a:p>
          <a:p>
            <a:r>
              <a:rPr lang="en-US" altLang="zh-TW" dirty="0"/>
              <a:t>- Syslog is only affected if TLS security is used, it is then bidirectional. RSSI reporting for TRA is similar.</a:t>
            </a:r>
          </a:p>
          <a:p>
            <a:r>
              <a:rPr lang="en-US" altLang="zh-TW" dirty="0"/>
              <a:t>- SNMP trap is one-way with UDP and not affected unless encryption is set up with v3. SNMP Informs have acknowledgments and are always affected.</a:t>
            </a:r>
          </a:p>
          <a:p>
            <a:r>
              <a:rPr lang="en-US" altLang="zh-TW" dirty="0"/>
              <a:t>- Others are similar…</a:t>
            </a:r>
          </a:p>
          <a:p>
            <a:r>
              <a:rPr lang="en-US" altLang="zh-TW" dirty="0"/>
              <a:t>Always think, when setting up trusted access, what functionalities might be affected and need to be taken care of (e.g. mail server, NMS server, DHCP server addresses, </a:t>
            </a:r>
            <a:r>
              <a:rPr lang="en-US" altLang="zh-TW" dirty="0" err="1"/>
              <a:t>etc</a:t>
            </a:r>
            <a:r>
              <a:rPr lang="en-US" altLang="zh-TW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67912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Slides shows were certificates are used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- incoming TCP connections – like web </a:t>
            </a:r>
            <a:r>
              <a:rPr lang="en-US" altLang="zh-TW" b="0" i="0" dirty="0" err="1">
                <a:solidFill>
                  <a:srgbClr val="172B4D"/>
                </a:solidFill>
                <a:effectLst/>
                <a:latin typeface="-apple-system"/>
              </a:rPr>
              <a:t>gui</a:t>
            </a:r>
            <a:endParaRPr lang="en-US" altLang="zh-TW" b="0" i="0" dirty="0">
              <a:solidFill>
                <a:srgbClr val="172B4D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- outgoing TCP connections – sending mail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- outgoing connection with mutual authentication, typically when TLS is used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- device data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  * signatures: can be checked if subsequently has changed (e.g. log file) – if signature is invalid, may not be loadable to device</a:t>
            </a:r>
          </a:p>
          <a:p>
            <a:pPr algn="l">
              <a:buFont typeface="Arial" panose="020B0604020202020204" pitchFamily="34" charset="0"/>
              <a:buNone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  * encryption: not readable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altLang="zh-TW" b="0" i="0" dirty="0">
              <a:solidFill>
                <a:srgbClr val="172B4D"/>
              </a:solidFill>
              <a:effectLst/>
              <a:latin typeface="-apple-system"/>
            </a:endParaRPr>
          </a:p>
          <a:p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6261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Certificate management has the following functionalities:</a:t>
            </a:r>
          </a:p>
          <a:p>
            <a:r>
              <a:rPr lang="en-GB" altLang="zh-TW" dirty="0"/>
              <a:t>- re-generate self-signed certificate and key </a:t>
            </a:r>
            <a:r>
              <a:rPr lang="en-GB" altLang="zh-TW" dirty="0">
                <a:sym typeface="Wingdings" panose="05000000000000000000" pitchFamily="2" charset="2"/>
              </a:rPr>
              <a:t>increases security if periodically done.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- upload external and trusted certificates and keys to the device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  * formats:…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- create a signing request to have a proper certificate signed by a trusted authority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8987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Classic 11n (Wi-Fi 4) portfolio</a:t>
            </a:r>
          </a:p>
          <a:p>
            <a:pPr marL="171450" indent="-171450">
              <a:buFontTx/>
              <a:buChar char="-"/>
            </a:pPr>
            <a:r>
              <a:rPr lang="en-US" altLang="zh-TW" dirty="0"/>
              <a:t>1000 series: value products: AP and client</a:t>
            </a:r>
          </a:p>
          <a:p>
            <a:pPr marL="171450" indent="-171450">
              <a:buFontTx/>
              <a:buChar char="-"/>
            </a:pPr>
            <a:r>
              <a:rPr lang="en-US" altLang="zh-TW" dirty="0"/>
              <a:t>3000/4000 series: Advanced products: indoor and outdoor AP/bridge/client</a:t>
            </a:r>
          </a:p>
          <a:p>
            <a:pPr marL="0" indent="0">
              <a:buFontTx/>
              <a:buNone/>
            </a:pPr>
            <a:endParaRPr lang="en-US" altLang="zh-TW" dirty="0"/>
          </a:p>
          <a:p>
            <a:pPr marL="0" indent="0">
              <a:buFontTx/>
              <a:buNone/>
            </a:pPr>
            <a:r>
              <a:rPr lang="en-US" altLang="zh-TW" dirty="0"/>
              <a:t>New 11ac (Wi-Fi 5) portfolio</a:t>
            </a:r>
          </a:p>
          <a:p>
            <a:pPr marL="171450" indent="-171450">
              <a:buFontTx/>
              <a:buChar char="-"/>
            </a:pPr>
            <a:r>
              <a:rPr lang="en-US" altLang="zh-TW" dirty="0"/>
              <a:t>In value series: Client only</a:t>
            </a:r>
          </a:p>
          <a:p>
            <a:pPr marL="171450" indent="-171450">
              <a:buFontTx/>
              <a:buChar char="-"/>
            </a:pPr>
            <a:r>
              <a:rPr lang="en-US" altLang="zh-TW" dirty="0"/>
              <a:t>Advanced products: Indoor/outdoor AP/bridge/client</a:t>
            </a:r>
          </a:p>
          <a:p>
            <a:pPr marL="0" indent="0">
              <a:buFontTx/>
              <a:buNone/>
            </a:pPr>
            <a:endParaRPr lang="en-US" altLang="zh-TW" dirty="0"/>
          </a:p>
          <a:p>
            <a:pPr marL="0" indent="0">
              <a:buFontTx/>
              <a:buNone/>
            </a:pPr>
            <a:r>
              <a:rPr lang="en-US" altLang="zh-TW" dirty="0"/>
              <a:t>Scope of VR – Wi-Fi 5 products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5312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Certificate Authorities certificates are needed to be able to be uploaded to the device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02376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This key is generated by the device itself without reliance on components that may be outside of the device’s security zone. </a:t>
            </a:r>
            <a:r>
              <a:rPr lang="en-US" altLang="zh-TW" b="0" i="1" baseline="-25000" dirty="0">
                <a:solidFill>
                  <a:srgbClr val="172B4D"/>
                </a:solidFill>
                <a:effectLst/>
                <a:latin typeface="-apple-system"/>
              </a:rPr>
              <a:t>(IEC-62443: NDR 3.13)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Used for encrypting files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Renewing takes time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- new key is generated by proper algorithm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- all certificates, encrypted files decrypted with old key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="0" i="0" dirty="0">
                <a:solidFill>
                  <a:srgbClr val="172B4D"/>
                </a:solidFill>
                <a:effectLst/>
                <a:latin typeface="-apple-system"/>
              </a:rPr>
              <a:t>- encrypted again with new one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b="0" i="0" dirty="0">
              <a:solidFill>
                <a:srgbClr val="172B4D"/>
              </a:solidFill>
              <a:effectLst/>
              <a:latin typeface="-apple-syste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b="0" i="0" dirty="0">
              <a:solidFill>
                <a:srgbClr val="172B4D"/>
              </a:solidFill>
              <a:effectLst/>
              <a:latin typeface="-apple-system"/>
            </a:endParaRP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46924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SSH key renewal is also a manually triggered automatic process.</a:t>
            </a:r>
          </a:p>
          <a:p>
            <a:r>
              <a:rPr lang="en-GB" dirty="0"/>
              <a:t>Current active SSH session will use old key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55590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AWK does internal audits on settings according to IEC-62443-4-2</a:t>
            </a:r>
          </a:p>
          <a:p>
            <a:r>
              <a:rPr lang="en-GB" altLang="zh-TW" dirty="0"/>
              <a:t>Violations are shown in 3 categories</a:t>
            </a:r>
          </a:p>
          <a:p>
            <a:r>
              <a:rPr lang="en-GB" altLang="zh-TW" dirty="0"/>
              <a:t>- red L1</a:t>
            </a:r>
          </a:p>
          <a:p>
            <a:r>
              <a:rPr lang="en-GB" altLang="zh-TW" dirty="0"/>
              <a:t>- orange L2</a:t>
            </a:r>
          </a:p>
          <a:p>
            <a:r>
              <a:rPr lang="en-GB" altLang="zh-TW" dirty="0"/>
              <a:t>- yellow L3/4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88447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These pages are for reference.. Full listing in handout material…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00577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76693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68069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51076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31820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Turbo Roaming was of course available already when product was released.</a:t>
            </a:r>
          </a:p>
          <a:p>
            <a:r>
              <a:rPr lang="en-GB" altLang="zh-TW" dirty="0"/>
              <a:t>These are some important enhancements</a:t>
            </a:r>
          </a:p>
          <a:p>
            <a:r>
              <a:rPr lang="en-GB" altLang="zh-TW" dirty="0"/>
              <a:t>- support TR in slave mode (not only in client)</a:t>
            </a:r>
          </a:p>
          <a:p>
            <a:r>
              <a:rPr lang="en-GB" altLang="zh-TW" dirty="0"/>
              <a:t>- support TR with WPA encryption</a:t>
            </a:r>
          </a:p>
          <a:p>
            <a:r>
              <a:rPr lang="en-GB" altLang="zh-TW" dirty="0"/>
              <a:t>  </a:t>
            </a:r>
            <a:r>
              <a:rPr lang="en-GB" altLang="zh-TW" dirty="0">
                <a:sym typeface="Wingdings" panose="05000000000000000000" pitchFamily="2" charset="2"/>
              </a:rPr>
              <a:t> increases roaming time to 350msec practically once every 12 hours, when keys regenerated. All other roaming cases are 150 msec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- RSSI reporting for TRA v2.0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  * default reporting interval 50 msec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  * TLS security option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5595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Refresh our memories</a:t>
            </a:r>
          </a:p>
          <a:p>
            <a:r>
              <a:rPr lang="en-GB" altLang="zh-TW" dirty="0"/>
              <a:t>Indoor model</a:t>
            </a:r>
          </a:p>
          <a:p>
            <a:r>
              <a:rPr lang="en-GB" altLang="zh-TW" dirty="0"/>
              <a:t>- new 11ac wave model</a:t>
            </a:r>
          </a:p>
          <a:p>
            <a:r>
              <a:rPr lang="en-GB" altLang="zh-TW" dirty="0"/>
              <a:t>- dual radio, AP can communicate on both 2.4 and 5 GHz concurrently</a:t>
            </a:r>
          </a:p>
          <a:p>
            <a:r>
              <a:rPr lang="en-GB" altLang="zh-TW" dirty="0"/>
              <a:t>- 2-way MIMO</a:t>
            </a:r>
          </a:p>
          <a:p>
            <a:r>
              <a:rPr lang="en-GB" altLang="zh-TW" dirty="0"/>
              <a:t>- AP combined raw data rate up to 1.3 Gbps</a:t>
            </a:r>
          </a:p>
          <a:p>
            <a:endParaRPr lang="en-GB" altLang="zh-TW" dirty="0"/>
          </a:p>
          <a:p>
            <a:r>
              <a:rPr lang="en-GB" altLang="zh-TW" dirty="0"/>
              <a:t>- Two models: US model and rest of the world</a:t>
            </a:r>
          </a:p>
          <a:p>
            <a:r>
              <a:rPr lang="en-GB" altLang="zh-TW" dirty="0"/>
              <a:t>- NAT/routing functions to interface easily e.g. in machines, AGVs</a:t>
            </a:r>
          </a:p>
          <a:p>
            <a:r>
              <a:rPr lang="en-GB" altLang="zh-TW" dirty="0"/>
              <a:t>- full command line interface</a:t>
            </a:r>
          </a:p>
          <a:p>
            <a:endParaRPr lang="en-GB" altLang="zh-TW" dirty="0"/>
          </a:p>
          <a:p>
            <a:r>
              <a:rPr lang="en-GB" altLang="zh-TW" dirty="0"/>
              <a:t>- supports popular Turbo Roaming,</a:t>
            </a:r>
          </a:p>
          <a:p>
            <a:r>
              <a:rPr lang="en-GB" altLang="zh-TW" dirty="0"/>
              <a:t>- latest WPA3 encryption</a:t>
            </a:r>
          </a:p>
          <a:p>
            <a:r>
              <a:rPr lang="en-GB" altLang="zh-TW" dirty="0"/>
              <a:t>- bandpass filter – no interference from e.g. LTE/5G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69812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Turbo roaming is only available on moxa clients. </a:t>
            </a:r>
          </a:p>
          <a:p>
            <a:r>
              <a:rPr lang="en-GB" altLang="zh-TW" dirty="0"/>
              <a:t>AP based client disconnection is to improve 3</a:t>
            </a:r>
            <a:r>
              <a:rPr lang="en-GB" altLang="zh-TW" baseline="30000" dirty="0"/>
              <a:t>rd</a:t>
            </a:r>
            <a:r>
              <a:rPr lang="en-GB" altLang="zh-TW" dirty="0"/>
              <a:t> party client roaming</a:t>
            </a:r>
          </a:p>
          <a:p>
            <a:r>
              <a:rPr lang="en-GB" altLang="zh-TW" dirty="0"/>
              <a:t>- otherwise roaming is slow, only when connection is lost</a:t>
            </a:r>
          </a:p>
          <a:p>
            <a:r>
              <a:rPr lang="en-GB" altLang="zh-TW" dirty="0"/>
              <a:t>Solution:</a:t>
            </a:r>
          </a:p>
          <a:p>
            <a:r>
              <a:rPr lang="en-GB" altLang="zh-TW" dirty="0"/>
              <a:t>- AP checks client SNR/RSSI once per second</a:t>
            </a:r>
          </a:p>
          <a:p>
            <a:r>
              <a:rPr lang="en-GB" altLang="zh-TW" dirty="0"/>
              <a:t>- if below threshold </a:t>
            </a:r>
            <a:r>
              <a:rPr lang="en-GB" altLang="zh-TW" dirty="0">
                <a:sym typeface="Wingdings" panose="05000000000000000000" pitchFamily="2" charset="2"/>
              </a:rPr>
              <a:t> AP </a:t>
            </a:r>
            <a:r>
              <a:rPr lang="en-GB" altLang="zh-TW" dirty="0" err="1">
                <a:sym typeface="Wingdings" panose="05000000000000000000" pitchFamily="2" charset="2"/>
              </a:rPr>
              <a:t>Disassoc</a:t>
            </a:r>
            <a:endParaRPr lang="en-GB" altLang="zh-TW" dirty="0">
              <a:sym typeface="Wingdings" panose="05000000000000000000" pitchFamily="2" charset="2"/>
            </a:endParaRPr>
          </a:p>
          <a:p>
            <a:r>
              <a:rPr lang="en-GB" altLang="zh-TW" dirty="0">
                <a:sym typeface="Wingdings" panose="05000000000000000000" pitchFamily="2" charset="2"/>
              </a:rPr>
              <a:t>- if client does not send data for 10 sec  AP </a:t>
            </a:r>
            <a:r>
              <a:rPr lang="en-GB" altLang="zh-TW" dirty="0" err="1">
                <a:sym typeface="Wingdings" panose="05000000000000000000" pitchFamily="2" charset="2"/>
              </a:rPr>
              <a:t>Disassoc</a:t>
            </a:r>
            <a:endParaRPr lang="en-GB" altLang="zh-TW" dirty="0">
              <a:sym typeface="Wingdings" panose="05000000000000000000" pitchFamily="2" charset="2"/>
            </a:endParaRPr>
          </a:p>
          <a:p>
            <a:r>
              <a:rPr lang="en-GB" altLang="zh-TW" dirty="0">
                <a:sym typeface="Wingdings" panose="05000000000000000000" pitchFamily="2" charset="2"/>
              </a:rPr>
              <a:t>- client must send frame every second (e.g. ping)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76040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76738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DHCP server</a:t>
            </a:r>
          </a:p>
          <a:p>
            <a:r>
              <a:rPr lang="en-GB" altLang="zh-TW" dirty="0"/>
              <a:t>- quite typical solution</a:t>
            </a:r>
          </a:p>
          <a:p>
            <a:r>
              <a:rPr lang="en-GB" altLang="zh-TW" dirty="0"/>
              <a:t>- for AP, master and client router modes</a:t>
            </a:r>
          </a:p>
          <a:p>
            <a:r>
              <a:rPr lang="en-GB" altLang="zh-TW" dirty="0"/>
              <a:t>- statically assigned MAC addresses possible</a:t>
            </a:r>
          </a:p>
          <a:p>
            <a:r>
              <a:rPr lang="en-GB" altLang="zh-TW" dirty="0"/>
              <a:t>For AP/Master mode LAN has to have static address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9855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RADIUS may be used for two different purposes in AWK.</a:t>
            </a:r>
          </a:p>
          <a:p>
            <a:r>
              <a:rPr lang="en-GB" altLang="zh-TW" dirty="0"/>
              <a:t>This is for User Authentication. </a:t>
            </a:r>
          </a:p>
          <a:p>
            <a:r>
              <a:rPr lang="en-GB" altLang="zh-TW" dirty="0"/>
              <a:t>Not to be mixed with RADIUS based Wi-Fi client authentication.</a:t>
            </a:r>
          </a:p>
          <a:p>
            <a:r>
              <a:rPr lang="en-GB" altLang="zh-TW" dirty="0"/>
              <a:t>Supports 2 RADIUS servers</a:t>
            </a:r>
          </a:p>
          <a:p>
            <a:r>
              <a:rPr lang="en-GB" altLang="zh-TW" dirty="0"/>
              <a:t>Supports number of authentication types</a:t>
            </a:r>
          </a:p>
          <a:p>
            <a:r>
              <a:rPr lang="en-GB" altLang="zh-TW" dirty="0"/>
              <a:t>If diagnostic account exists </a:t>
            </a:r>
            <a:r>
              <a:rPr lang="en-GB" altLang="zh-TW" dirty="0">
                <a:sym typeface="Wingdings" panose="05000000000000000000" pitchFamily="2" charset="2"/>
              </a:rPr>
              <a:t> works without RADIUS authentication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96449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again a reference slides. </a:t>
            </a:r>
          </a:p>
          <a:p>
            <a:r>
              <a:rPr lang="en-GB" dirty="0"/>
              <a:t>4 RADIUS user levels</a:t>
            </a:r>
          </a:p>
          <a:p>
            <a:r>
              <a:rPr lang="en-GB" dirty="0"/>
              <a:t>- Admin, Engineer, User, Custom</a:t>
            </a:r>
          </a:p>
          <a:p>
            <a:r>
              <a:rPr lang="en-GB" dirty="0"/>
              <a:t>- AWK functionalities are mapped to 3 standard levels</a:t>
            </a:r>
          </a:p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050554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Multi-language support</a:t>
            </a:r>
          </a:p>
          <a:p>
            <a:r>
              <a:rPr lang="en-GB" dirty="0"/>
              <a:t>In Europe pretty much English is relevant.</a:t>
            </a:r>
          </a:p>
          <a:p>
            <a:r>
              <a:rPr lang="en-GB" dirty="0"/>
              <a:t>But worldwide support for Japanese and Chinese is important.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20965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AWK now supports </a:t>
            </a:r>
            <a:r>
              <a:rPr lang="en-GB" dirty="0" err="1"/>
              <a:t>Mxview</a:t>
            </a:r>
            <a:r>
              <a:rPr lang="en-GB" dirty="0"/>
              <a:t> One.</a:t>
            </a:r>
          </a:p>
          <a:p>
            <a:r>
              <a:rPr lang="en-GB" dirty="0"/>
              <a:t>Note: no support for legacy </a:t>
            </a:r>
            <a:r>
              <a:rPr lang="en-GB" dirty="0" err="1"/>
              <a:t>Mxview</a:t>
            </a:r>
            <a:endParaRPr lang="en-GB" dirty="0"/>
          </a:p>
          <a:p>
            <a:r>
              <a:rPr lang="en-GB" dirty="0"/>
              <a:t>Picture: test network, we use in our demo as well: 2 APs connected to a switch, one client connected to a remote computer. </a:t>
            </a:r>
            <a:r>
              <a:rPr lang="en-GB" dirty="0" err="1"/>
              <a:t>Mxview</a:t>
            </a:r>
            <a:r>
              <a:rPr lang="en-GB" dirty="0"/>
              <a:t> One manages all the devices.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763426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configuration management there is support for latest version of </a:t>
            </a:r>
            <a:r>
              <a:rPr lang="en-GB" dirty="0" err="1"/>
              <a:t>Mxconfig</a:t>
            </a:r>
            <a:r>
              <a:rPr lang="en-GB" dirty="0"/>
              <a:t> 3.x (non-java)</a:t>
            </a:r>
          </a:p>
          <a:p>
            <a:r>
              <a:rPr lang="en-GB" dirty="0"/>
              <a:t>Some other new behaviour related to wired ports</a:t>
            </a:r>
          </a:p>
          <a:p>
            <a:r>
              <a:rPr lang="en-GB" dirty="0"/>
              <a:t>- LAN ports disabled during boot-up</a:t>
            </a:r>
          </a:p>
          <a:p>
            <a:r>
              <a:rPr lang="en-GB" dirty="0"/>
              <a:t>- Adjustable MTU size – making sure that LAN and Wi-fi sides are in sync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380682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Let’s summarise all the features at the end, before the demo.</a:t>
            </a:r>
          </a:p>
          <a:p>
            <a:r>
              <a:rPr lang="en-GB" dirty="0"/>
              <a:t>- Security features</a:t>
            </a:r>
          </a:p>
          <a:p>
            <a:r>
              <a:rPr lang="en-GB" dirty="0"/>
              <a:t>- Roaming enhancements</a:t>
            </a:r>
          </a:p>
          <a:p>
            <a:r>
              <a:rPr lang="en-GB" dirty="0"/>
              <a:t>- Services and Utilities.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675033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6036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Very similar to 3252A, but outdoor version</a:t>
            </a:r>
          </a:p>
          <a:p>
            <a:r>
              <a:rPr lang="en-US" altLang="zh-TW" dirty="0"/>
              <a:t>- Ingress protection: IP68 criteria used: 1 m under water; duration 2 </a:t>
            </a:r>
            <a:r>
              <a:rPr lang="en-US" altLang="zh-TW" dirty="0" err="1"/>
              <a:t>hrs</a:t>
            </a:r>
            <a:endParaRPr lang="en-US" altLang="zh-TW" dirty="0"/>
          </a:p>
          <a:p>
            <a:r>
              <a:rPr lang="en-US" altLang="zh-TW" dirty="0"/>
              <a:t>- strong antenna isolation to ESD 30 kV, Surge 6 kV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71268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11F3A-153D-AA92-F4CA-9C87C8D6A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47E3B4-DB8D-6C3D-7B85-6A072F1CF2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F25618-5553-3BD7-3A37-D84B91AA89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15AB0F-C1BC-1FA3-B41A-F60D82B349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210330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F2CFD-761D-09FE-1B9C-64366446FA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A55FE5-3CE4-581D-4564-3CD0309585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B8B0CF-9452-5813-539B-0417777C0C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CDCC71-5116-0182-9696-36E46109ED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03236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94550-44D6-EA2A-A01D-58B79FD21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4C4C8C-3A52-BEE5-7BB0-45DF56C2F1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70240F-E257-7B36-F3B5-09024E95C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0F155-B907-4374-5F53-2D08BBBEAD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733742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70758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here the specific VM approvals</a:t>
            </a:r>
          </a:p>
          <a:p>
            <a:pPr marL="171450" indent="-171450">
              <a:buFontTx/>
              <a:buChar char="-"/>
            </a:pPr>
            <a:r>
              <a:rPr lang="en-US" dirty="0"/>
              <a:t>ATEX C1D2</a:t>
            </a:r>
          </a:p>
          <a:p>
            <a:pPr marL="171450" indent="-171450">
              <a:buFontTx/>
              <a:buChar char="-"/>
            </a:pPr>
            <a:r>
              <a:rPr lang="en-US" dirty="0"/>
              <a:t>E1</a:t>
            </a:r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987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This is indoor client</a:t>
            </a:r>
          </a:p>
          <a:p>
            <a:r>
              <a:rPr lang="en-GB" altLang="zh-TW" dirty="0"/>
              <a:t>Single radio</a:t>
            </a:r>
          </a:p>
          <a:p>
            <a:r>
              <a:rPr lang="en-GB" altLang="zh-TW" dirty="0"/>
              <a:t>Client is always single radio – up to 867 Mbps</a:t>
            </a:r>
          </a:p>
          <a:p>
            <a:r>
              <a:rPr lang="en-GB" altLang="zh-TW" dirty="0"/>
              <a:t>Very compact size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426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AP or Master Mode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TW" dirty="0"/>
              <a:t>Master/Slave: MAC address transparent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TW" dirty="0"/>
              <a:t>Support for multiple SSIDs, with own transmission rate settings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zh-TW" dirty="0"/>
          </a:p>
          <a:p>
            <a:r>
              <a:rPr lang="en-GB" altLang="zh-TW" dirty="0"/>
              <a:t>WDS (wireless distribution system) not supported, no repeater mode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2437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Client, Slave or Client-Router mode</a:t>
            </a:r>
          </a:p>
          <a:p>
            <a:r>
              <a:rPr lang="en-GB" altLang="zh-TW" dirty="0"/>
              <a:t>Client router mode adds additional flexibility</a:t>
            </a:r>
          </a:p>
          <a:p>
            <a:r>
              <a:rPr lang="en-GB" altLang="zh-TW" dirty="0"/>
              <a:t>Channel plan makes turbo roaming more effective – list used channels, can be mixture of 2.4 and 5 GHz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9170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TW" dirty="0"/>
              <a:t>Turbo Roaming</a:t>
            </a:r>
          </a:p>
          <a:p>
            <a:r>
              <a:rPr lang="en-GB" altLang="zh-TW" dirty="0"/>
              <a:t>Channel plan improves efficiency</a:t>
            </a:r>
          </a:p>
          <a:p>
            <a:r>
              <a:rPr lang="en-GB" altLang="zh-TW" dirty="0"/>
              <a:t>- More channels to scan – scan time longer </a:t>
            </a:r>
            <a:r>
              <a:rPr lang="en-GB" altLang="zh-TW" dirty="0">
                <a:sym typeface="Wingdings" panose="05000000000000000000" pitchFamily="2" charset="2"/>
              </a:rPr>
              <a:t> device may react to rapidly dropping Rx signal slower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- Channel scanning takes CPU resources  affects bandwidth</a:t>
            </a:r>
          </a:p>
          <a:p>
            <a:r>
              <a:rPr lang="en-GB" altLang="zh-TW" dirty="0">
                <a:sym typeface="Wingdings" panose="05000000000000000000" pitchFamily="2" charset="2"/>
              </a:rPr>
              <a:t>Scanning time &lt;&gt; roaming time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402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2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4.png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png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5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2468893"/>
            <a:ext cx="10177131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/>
              <a:t>Click to edit Master subtitle style</a:t>
            </a:r>
            <a:endParaRPr lang="en-US" dirty="0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406486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67" y="4677139"/>
            <a:ext cx="9601067" cy="690200"/>
          </a:xfrm>
        </p:spPr>
        <p:txBody>
          <a:bodyPr anchor="ctr" anchorCtr="0"/>
          <a:lstStyle>
            <a:lvl1pPr algn="ctr">
              <a:defRPr sz="2667" b="1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000" y="452670"/>
            <a:ext cx="960000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zh-TW"/>
              <a:t>Click icon to add picture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67" y="5367338"/>
            <a:ext cx="9601067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3897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343984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163" y="1604797"/>
            <a:ext cx="11315467" cy="4128459"/>
          </a:xfrm>
          <a:noFill/>
        </p:spPr>
        <p:txBody>
          <a:bodyPr/>
          <a:lstStyle/>
          <a:p>
            <a:r>
              <a:rPr lang="en-US" altLang="zh-TW"/>
              <a:t>Click icon to add SmartArt graphic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5981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68075" y="5061181"/>
            <a:ext cx="4320480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524376" y="740702"/>
            <a:ext cx="9601067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1103446" y="1028734"/>
            <a:ext cx="516941" cy="372151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7248128" y="4101075"/>
            <a:ext cx="516941" cy="372151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62684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508000" y="260648"/>
            <a:ext cx="4243851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27381" y="5253203"/>
            <a:ext cx="4295056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5519936" y="12468"/>
            <a:ext cx="6672064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5039883" y="356659"/>
            <a:ext cx="516941" cy="44394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11376587" y="5157192"/>
            <a:ext cx="516941" cy="384043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96859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911424" y="6472368"/>
            <a:ext cx="38400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 dirty="0">
                <a:solidFill>
                  <a:schemeClr val="tx2"/>
                </a:solidFill>
              </a:rPr>
              <a:t>© </a:t>
            </a:r>
            <a:r>
              <a:rPr lang="en-US" altLang="zh-TW" sz="1600" dirty="0" err="1">
                <a:solidFill>
                  <a:schemeClr val="tx2"/>
                </a:solidFill>
              </a:rPr>
              <a:t>Moxa</a:t>
            </a:r>
            <a:r>
              <a:rPr lang="en-US" altLang="zh-TW" sz="1600" dirty="0">
                <a:solidFill>
                  <a:schemeClr val="tx2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7536160" y="2180861"/>
            <a:ext cx="46085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6400" b="1" dirty="0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03361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AAF2B44-507D-41F7-9704-95633139B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DF936B8-D9C8-4200-851F-E153BE548B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TW"/>
              <a:t>Click to edit Master subtitle style</a:t>
            </a:r>
            <a:endParaRPr lang="zh-TW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BD569D5-ABBB-4598-8DF2-95AA72290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E7752-7121-4F4D-BF5E-A2083F25CA24}" type="datetimeFigureOut">
              <a:rPr lang="zh-TW" altLang="en-US" smtClean="0"/>
              <a:t>2024/2/14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4CA8B43-38A9-42C5-81CE-4178FDB6D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3022E06-B4D8-4A25-8FEB-5B408C1FE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8081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728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形 2">
            <a:extLst>
              <a:ext uri="{FF2B5EF4-FFF2-40B4-BE49-F238E27FC236}">
                <a16:creationId xmlns:a16="http://schemas.microsoft.com/office/drawing/2014/main" id="{AEC19EE2-2999-47D5-BD38-90D9973C45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090"/>
          <a:stretch/>
        </p:blipFill>
        <p:spPr>
          <a:xfrm>
            <a:off x="0" y="0"/>
            <a:ext cx="2546237" cy="6858000"/>
          </a:xfrm>
          <a:prstGeom prst="rect">
            <a:avLst/>
          </a:prstGeom>
        </p:spPr>
      </p:pic>
      <p:sp>
        <p:nvSpPr>
          <p:cNvPr id="6" name="Shape 12">
            <a:extLst>
              <a:ext uri="{FF2B5EF4-FFF2-40B4-BE49-F238E27FC236}">
                <a16:creationId xmlns:a16="http://schemas.microsoft.com/office/drawing/2014/main" id="{020B82EF-8F67-452C-A2CA-D84176E006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8355" y="2919633"/>
            <a:ext cx="8907928" cy="834017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tabLst>
                <a:tab pos="3086023" algn="l"/>
              </a:tabLst>
              <a:defRPr sz="4000" b="1" cap="none">
                <a:solidFill>
                  <a:schemeClr val="bg1"/>
                </a:solidFill>
                <a:latin typeface="Helvetica 55 Roman" panose="020B0500000000000000" pitchFamily="34" charset="0"/>
                <a:ea typeface="Helvetica 55 Roman" panose="020B0500000000000000" pitchFamily="34" charset="0"/>
                <a:cs typeface="Helvetica 55 Roman" panose="020B0500000000000000" pitchFamily="34" charset="0"/>
                <a:sym typeface="Acer Foco Black"/>
              </a:defRPr>
            </a:lvl1pPr>
          </a:lstStyle>
          <a:p>
            <a:r>
              <a:rPr lang="en-US" dirty="0"/>
              <a:t>Master Title Goes Here In 4</a:t>
            </a:r>
            <a:r>
              <a:rPr lang="en-US" altLang="zh-TW" dirty="0"/>
              <a:t>0</a:t>
            </a:r>
            <a:r>
              <a:rPr lang="en-US" dirty="0"/>
              <a:t>pts</a:t>
            </a:r>
          </a:p>
        </p:txBody>
      </p:sp>
      <p:sp>
        <p:nvSpPr>
          <p:cNvPr id="7" name="Shape 13">
            <a:extLst>
              <a:ext uri="{FF2B5EF4-FFF2-40B4-BE49-F238E27FC236}">
                <a16:creationId xmlns:a16="http://schemas.microsoft.com/office/drawing/2014/main" id="{C5E46A20-E267-4E5F-953C-1C3FA52C5633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2298355" y="3766566"/>
            <a:ext cx="8907928" cy="29718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bg1"/>
                </a:solidFill>
              </a:defRPr>
            </a:lvl1pPr>
          </a:lstStyle>
          <a:p>
            <a:r>
              <a:rPr dirty="0"/>
              <a:t>Presentation subtitle goes here in sentence case</a:t>
            </a:r>
            <a:r>
              <a:rPr lang="en-US" altLang="zh-TW" dirty="0"/>
              <a:t> 22</a:t>
            </a:r>
            <a:r>
              <a:rPr dirty="0"/>
              <a:t>pts.</a:t>
            </a:r>
          </a:p>
        </p:txBody>
      </p:sp>
      <p:pic>
        <p:nvPicPr>
          <p:cNvPr id="8" name="圖形 7">
            <a:extLst>
              <a:ext uri="{FF2B5EF4-FFF2-40B4-BE49-F238E27FC236}">
                <a16:creationId xmlns:a16="http://schemas.microsoft.com/office/drawing/2014/main" id="{0BD6CFA9-F415-47CA-839D-130993E2C0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75634" y="397449"/>
            <a:ext cx="2052719" cy="45229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9AC257F-AD66-4819-8CC2-C02B7C7CA0C0}"/>
              </a:ext>
            </a:extLst>
          </p:cNvPr>
          <p:cNvSpPr/>
          <p:nvPr/>
        </p:nvSpPr>
        <p:spPr>
          <a:xfrm>
            <a:off x="11506200" y="6302830"/>
            <a:ext cx="533400" cy="452295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 dirty="0"/>
          </a:p>
        </p:txBody>
      </p:sp>
      <p:sp>
        <p:nvSpPr>
          <p:cNvPr id="18" name="Shape 13">
            <a:extLst>
              <a:ext uri="{FF2B5EF4-FFF2-40B4-BE49-F238E27FC236}">
                <a16:creationId xmlns:a16="http://schemas.microsoft.com/office/drawing/2014/main" id="{45417057-3C00-43DB-9CD7-488D910CF71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98355" y="5298632"/>
            <a:ext cx="2371616" cy="27907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Presenter’s Name</a:t>
            </a:r>
            <a:endParaRPr dirty="0"/>
          </a:p>
        </p:txBody>
      </p:sp>
      <p:sp>
        <p:nvSpPr>
          <p:cNvPr id="19" name="Shape 13">
            <a:extLst>
              <a:ext uri="{FF2B5EF4-FFF2-40B4-BE49-F238E27FC236}">
                <a16:creationId xmlns:a16="http://schemas.microsoft.com/office/drawing/2014/main" id="{85693B13-6057-4E91-B00F-B17F353F5DD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98355" y="5628396"/>
            <a:ext cx="2371616" cy="27907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Presenter’s Position</a:t>
            </a:r>
            <a:endParaRPr dirty="0"/>
          </a:p>
        </p:txBody>
      </p:sp>
      <p:sp>
        <p:nvSpPr>
          <p:cNvPr id="21" name="Shape 13">
            <a:extLst>
              <a:ext uri="{FF2B5EF4-FFF2-40B4-BE49-F238E27FC236}">
                <a16:creationId xmlns:a16="http://schemas.microsoft.com/office/drawing/2014/main" id="{74031AA5-05A5-49B0-9953-0C5B8278DB6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21818" y="5628395"/>
            <a:ext cx="2382503" cy="2790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Month dd, YYYY</a:t>
            </a:r>
            <a:endParaRPr dirty="0"/>
          </a:p>
        </p:txBody>
      </p:sp>
      <p:sp>
        <p:nvSpPr>
          <p:cNvPr id="10" name="Shape 13">
            <a:extLst>
              <a:ext uri="{FF2B5EF4-FFF2-40B4-BE49-F238E27FC236}">
                <a16:creationId xmlns:a16="http://schemas.microsoft.com/office/drawing/2014/main" id="{338F3628-026B-40C4-9EBB-17BAF27B7F4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98355" y="397448"/>
            <a:ext cx="2371616" cy="27907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Activity Name</a:t>
            </a:r>
            <a:endParaRPr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9F65DE9-9FC4-429C-9B2E-8D5BC94C9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5730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pter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>
            <a:extLst>
              <a:ext uri="{FF2B5EF4-FFF2-40B4-BE49-F238E27FC236}">
                <a16:creationId xmlns:a16="http://schemas.microsoft.com/office/drawing/2014/main" id="{B1B14761-E9EE-4FC6-B84A-D7D6EC326EC2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B85DE0BC-837E-4415-93F1-8558A5B7E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0" name="Shape 13">
            <a:extLst>
              <a:ext uri="{FF2B5EF4-FFF2-40B4-BE49-F238E27FC236}">
                <a16:creationId xmlns:a16="http://schemas.microsoft.com/office/drawing/2014/main" id="{3B7AB0CE-B219-4B22-AE12-7B1A0ACF3192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1521059" y="1827610"/>
            <a:ext cx="8907928" cy="29718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bg1"/>
                </a:solidFill>
              </a:defRPr>
            </a:lvl1pPr>
          </a:lstStyle>
          <a:p>
            <a:r>
              <a:rPr dirty="0"/>
              <a:t>Presentation subtitle goes here in sentence case</a:t>
            </a:r>
            <a:r>
              <a:rPr lang="en-US" altLang="zh-TW" dirty="0"/>
              <a:t> 22</a:t>
            </a:r>
            <a:r>
              <a:rPr dirty="0"/>
              <a:t>pts.</a:t>
            </a:r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07AFD145-130F-4B27-9671-FC4624E482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1059" y="980676"/>
            <a:ext cx="8907928" cy="834017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tabLst>
                <a:tab pos="3086023" algn="l"/>
              </a:tabLst>
              <a:defRPr sz="3800" b="1" cap="none">
                <a:solidFill>
                  <a:schemeClr val="bg1"/>
                </a:solidFill>
                <a:latin typeface="Helvetica 55 Roman" panose="020B0500000000000000" pitchFamily="34" charset="0"/>
                <a:ea typeface="Helvetica 55 Roman" panose="020B0500000000000000" pitchFamily="34" charset="0"/>
                <a:cs typeface="Helvetica 55 Roman" panose="020B0500000000000000" pitchFamily="34" charset="0"/>
                <a:sym typeface="Acer Foco Black"/>
              </a:defRPr>
            </a:lvl1pPr>
          </a:lstStyle>
          <a:p>
            <a:r>
              <a:rPr lang="en-US" dirty="0"/>
              <a:t>Chapter Title Goes Here In 38pts</a:t>
            </a:r>
          </a:p>
        </p:txBody>
      </p:sp>
      <p:sp>
        <p:nvSpPr>
          <p:cNvPr id="13" name="投影片編號版面配置區 8">
            <a:extLst>
              <a:ext uri="{FF2B5EF4-FFF2-40B4-BE49-F238E27FC236}">
                <a16:creationId xmlns:a16="http://schemas.microsoft.com/office/drawing/2014/main" id="{0A4E9C8B-D67B-4301-90A0-1AA02E4DE5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圖形 6">
            <a:extLst>
              <a:ext uri="{FF2B5EF4-FFF2-40B4-BE49-F238E27FC236}">
                <a16:creationId xmlns:a16="http://schemas.microsoft.com/office/drawing/2014/main" id="{9CB38AFA-BEB0-4109-AB28-5018E096DEC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503031" y="-748353"/>
            <a:ext cx="2328241" cy="436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87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Divi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>
            <a:extLst>
              <a:ext uri="{FF2B5EF4-FFF2-40B4-BE49-F238E27FC236}">
                <a16:creationId xmlns:a16="http://schemas.microsoft.com/office/drawing/2014/main" id="{B1B14761-E9EE-4FC6-B84A-D7D6EC326EC2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B85DE0BC-837E-4415-93F1-8558A5B7E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pic>
        <p:nvPicPr>
          <p:cNvPr id="7" name="圖形 6">
            <a:extLst>
              <a:ext uri="{FF2B5EF4-FFF2-40B4-BE49-F238E27FC236}">
                <a16:creationId xmlns:a16="http://schemas.microsoft.com/office/drawing/2014/main" id="{9CB38AFA-BEB0-4109-AB28-5018E096DE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507917" y="-767487"/>
            <a:ext cx="2328241" cy="4369669"/>
          </a:xfrm>
          <a:prstGeom prst="rect">
            <a:avLst/>
          </a:prstGeom>
        </p:spPr>
      </p:pic>
      <p:sp>
        <p:nvSpPr>
          <p:cNvPr id="10" name="Shape 13">
            <a:extLst>
              <a:ext uri="{FF2B5EF4-FFF2-40B4-BE49-F238E27FC236}">
                <a16:creationId xmlns:a16="http://schemas.microsoft.com/office/drawing/2014/main" id="{3B7AB0CE-B219-4B22-AE12-7B1A0ACF3192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1521059" y="1827610"/>
            <a:ext cx="8907928" cy="29718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bg1"/>
                </a:solidFill>
              </a:defRPr>
            </a:lvl1pPr>
          </a:lstStyle>
          <a:p>
            <a:r>
              <a:rPr dirty="0"/>
              <a:t>Presentation subtitle goes here in sentence case</a:t>
            </a:r>
            <a:r>
              <a:rPr lang="en-US" altLang="zh-TW" dirty="0"/>
              <a:t> 22</a:t>
            </a:r>
            <a:r>
              <a:rPr dirty="0"/>
              <a:t>pts.</a:t>
            </a:r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07AFD145-130F-4B27-9671-FC4624E482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1059" y="980676"/>
            <a:ext cx="8907928" cy="834017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tabLst>
                <a:tab pos="3086023" algn="l"/>
              </a:tabLst>
              <a:defRPr sz="3800" b="1" cap="none">
                <a:solidFill>
                  <a:schemeClr val="bg1"/>
                </a:solidFill>
                <a:latin typeface="Helvetica 55 Roman" panose="020B0500000000000000" pitchFamily="34" charset="0"/>
                <a:ea typeface="Helvetica 55 Roman" panose="020B0500000000000000" pitchFamily="34" charset="0"/>
                <a:cs typeface="Helvetica 55 Roman" panose="020B0500000000000000" pitchFamily="34" charset="0"/>
                <a:sym typeface="Acer Foco Black"/>
              </a:defRPr>
            </a:lvl1pPr>
          </a:lstStyle>
          <a:p>
            <a:r>
              <a:rPr lang="en-US" dirty="0"/>
              <a:t>Chapter Title Goes Here In 38pts</a:t>
            </a:r>
          </a:p>
        </p:txBody>
      </p:sp>
      <p:sp>
        <p:nvSpPr>
          <p:cNvPr id="13" name="投影片編號版面配置區 8">
            <a:extLst>
              <a:ext uri="{FF2B5EF4-FFF2-40B4-BE49-F238E27FC236}">
                <a16:creationId xmlns:a16="http://schemas.microsoft.com/office/drawing/2014/main" id="{0A4E9C8B-D67B-4301-90A0-1AA02E4DE5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696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275297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_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3129"/>
            <a:ext cx="346317" cy="798289"/>
          </a:xfrm>
          <a:prstGeom prst="rect">
            <a:avLst/>
          </a:prstGeom>
        </p:spPr>
      </p:pic>
      <p:pic>
        <p:nvPicPr>
          <p:cNvPr id="12" name="圖形 11">
            <a:extLst>
              <a:ext uri="{FF2B5EF4-FFF2-40B4-BE49-F238E27FC236}">
                <a16:creationId xmlns:a16="http://schemas.microsoft.com/office/drawing/2014/main" id="{DEE32A98-148C-4689-AE27-DD7BBAD9A9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1" name="Shape 2">
            <a:extLst>
              <a:ext uri="{FF2B5EF4-FFF2-40B4-BE49-F238E27FC236}">
                <a16:creationId xmlns:a16="http://schemas.microsoft.com/office/drawing/2014/main" id="{1EC1ADA5-A26B-4215-953E-5E7E996DA4EE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712DBB9-F379-45DB-987B-C43DABFB8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232665"/>
            <a:ext cx="10800000" cy="540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sp>
        <p:nvSpPr>
          <p:cNvPr id="18" name="投影片編號版面配置區 8">
            <a:extLst>
              <a:ext uri="{FF2B5EF4-FFF2-40B4-BE49-F238E27FC236}">
                <a16:creationId xmlns:a16="http://schemas.microsoft.com/office/drawing/2014/main" id="{CCC6C0CD-4F53-4D78-93FF-38F5FD58D3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72702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_White Background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D712DBB9-F379-45DB-987B-C43DABFB8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1" y="232665"/>
            <a:ext cx="11083283" cy="55441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04CF4D0A-4E30-4E74-A846-A5AE4CC7B2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" y="83127"/>
            <a:ext cx="346316" cy="798288"/>
          </a:xfrm>
          <a:prstGeom prst="rect">
            <a:avLst/>
          </a:prstGeom>
        </p:spPr>
      </p:pic>
      <p:sp>
        <p:nvSpPr>
          <p:cNvPr id="7" name="Shape 2">
            <a:extLst>
              <a:ext uri="{FF2B5EF4-FFF2-40B4-BE49-F238E27FC236}">
                <a16:creationId xmlns:a16="http://schemas.microsoft.com/office/drawing/2014/main" id="{54009CCB-D761-4C53-A506-091828FBA136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8" name="圖形 7">
            <a:extLst>
              <a:ext uri="{FF2B5EF4-FFF2-40B4-BE49-F238E27FC236}">
                <a16:creationId xmlns:a16="http://schemas.microsoft.com/office/drawing/2014/main" id="{A88AC0C2-F23A-49F2-A0B2-8EDEC56E0D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3" name="投影片編號版面配置區 8">
            <a:extLst>
              <a:ext uri="{FF2B5EF4-FFF2-40B4-BE49-F238E27FC236}">
                <a16:creationId xmlns:a16="http://schemas.microsoft.com/office/drawing/2014/main" id="{A48894BC-F191-4710-AC01-AD070591AF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9296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Content_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3129"/>
            <a:ext cx="346317" cy="798289"/>
          </a:xfrm>
          <a:prstGeom prst="rect">
            <a:avLst/>
          </a:prstGeom>
        </p:spPr>
      </p:pic>
      <p:sp>
        <p:nvSpPr>
          <p:cNvPr id="16" name="文字版面配置區 14">
            <a:extLst>
              <a:ext uri="{FF2B5EF4-FFF2-40B4-BE49-F238E27FC236}">
                <a16:creationId xmlns:a16="http://schemas.microsoft.com/office/drawing/2014/main" id="{DDC908EC-997A-4593-A0C7-5B24DA3350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275" y="1023062"/>
            <a:ext cx="5546725" cy="51593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latin typeface="+mj-lt"/>
              </a:defRPr>
            </a:lvl1pPr>
            <a:lvl2pPr marL="457189" indent="-457189">
              <a:lnSpc>
                <a:spcPct val="100000"/>
              </a:lnSpc>
              <a:buNone/>
              <a:defRPr sz="1800"/>
            </a:lvl2pPr>
            <a:lvl3pPr marL="520687" indent="-342891">
              <a:lnSpc>
                <a:spcPct val="100000"/>
              </a:lnSpc>
              <a:buFont typeface="+mj-lt"/>
              <a:buAutoNum type="alphaLcPeriod"/>
              <a:defRPr sz="1600"/>
            </a:lvl3pPr>
          </a:lstStyle>
          <a:p>
            <a:pPr lvl="0"/>
            <a:r>
              <a:rPr lang="en-US" altLang="zh-TW" dirty="0"/>
              <a:t>Subtitle text goes here in sentence case 20pts.</a:t>
            </a:r>
          </a:p>
          <a:p>
            <a:pPr lvl="0"/>
            <a:endParaRPr lang="en-US" altLang="zh-TW" dirty="0"/>
          </a:p>
        </p:txBody>
      </p:sp>
      <p:pic>
        <p:nvPicPr>
          <p:cNvPr id="8" name="圖形 7">
            <a:extLst>
              <a:ext uri="{FF2B5EF4-FFF2-40B4-BE49-F238E27FC236}">
                <a16:creationId xmlns:a16="http://schemas.microsoft.com/office/drawing/2014/main" id="{8F2FE838-1482-43D4-9CE3-30BF9E7780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0" name="Shape 2">
            <a:extLst>
              <a:ext uri="{FF2B5EF4-FFF2-40B4-BE49-F238E27FC236}">
                <a16:creationId xmlns:a16="http://schemas.microsoft.com/office/drawing/2014/main" id="{5414DDB5-EBBA-4595-A977-ED4A3D398EDA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3" name="標題 3">
            <a:extLst>
              <a:ext uri="{FF2B5EF4-FFF2-40B4-BE49-F238E27FC236}">
                <a16:creationId xmlns:a16="http://schemas.microsoft.com/office/drawing/2014/main" id="{0404410B-0135-4FC9-B6FC-F55846DBCA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232665"/>
            <a:ext cx="10800000" cy="540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sp>
        <p:nvSpPr>
          <p:cNvPr id="15" name="投影片編號版面配置區 8">
            <a:extLst>
              <a:ext uri="{FF2B5EF4-FFF2-40B4-BE49-F238E27FC236}">
                <a16:creationId xmlns:a16="http://schemas.microsoft.com/office/drawing/2014/main" id="{9050B877-EA44-4F4F-9821-F6D10D1C6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9745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Content_Black Background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形 4">
            <a:extLst>
              <a:ext uri="{FF2B5EF4-FFF2-40B4-BE49-F238E27FC236}">
                <a16:creationId xmlns:a16="http://schemas.microsoft.com/office/drawing/2014/main" id="{002BE982-9BC7-4382-A866-68FD841AE8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" y="83127"/>
            <a:ext cx="346316" cy="798288"/>
          </a:xfrm>
          <a:prstGeom prst="rect">
            <a:avLst/>
          </a:prstGeom>
        </p:spPr>
      </p:pic>
      <p:sp>
        <p:nvSpPr>
          <p:cNvPr id="12" name="文字版面配置區 14">
            <a:extLst>
              <a:ext uri="{FF2B5EF4-FFF2-40B4-BE49-F238E27FC236}">
                <a16:creationId xmlns:a16="http://schemas.microsoft.com/office/drawing/2014/main" id="{48B6A2BA-857E-4BEB-9CBD-9303C33AAA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275" y="1023062"/>
            <a:ext cx="5546725" cy="51593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solidFill>
                  <a:schemeClr val="bg1"/>
                </a:solidFill>
                <a:latin typeface="Helvetica 55 Roman" panose="020B0500000000000000" pitchFamily="34" charset="0"/>
              </a:defRPr>
            </a:lvl1pPr>
            <a:lvl2pPr marL="457189" indent="-457189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520687" indent="-342891">
              <a:lnSpc>
                <a:spcPct val="100000"/>
              </a:lnSpc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altLang="zh-TW" dirty="0"/>
              <a:t>Subtitle text goes here in sentence case 20pts.</a:t>
            </a:r>
          </a:p>
        </p:txBody>
      </p:sp>
      <p:sp>
        <p:nvSpPr>
          <p:cNvPr id="10" name="Shape 2">
            <a:extLst>
              <a:ext uri="{FF2B5EF4-FFF2-40B4-BE49-F238E27FC236}">
                <a16:creationId xmlns:a16="http://schemas.microsoft.com/office/drawing/2014/main" id="{EED8B395-0D01-494F-B9AF-8AACB3D8BFC4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13" name="圖形 12">
            <a:extLst>
              <a:ext uri="{FF2B5EF4-FFF2-40B4-BE49-F238E27FC236}">
                <a16:creationId xmlns:a16="http://schemas.microsoft.com/office/drawing/2014/main" id="{51A63058-B3EF-443D-B169-6B840513A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4" name="標題 3">
            <a:extLst>
              <a:ext uri="{FF2B5EF4-FFF2-40B4-BE49-F238E27FC236}">
                <a16:creationId xmlns:a16="http://schemas.microsoft.com/office/drawing/2014/main" id="{542AC463-2E70-4A87-BD71-AC9427CE8C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1" y="232665"/>
            <a:ext cx="11083283" cy="55441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sp>
        <p:nvSpPr>
          <p:cNvPr id="15" name="投影片編號版面配置區 8">
            <a:extLst>
              <a:ext uri="{FF2B5EF4-FFF2-40B4-BE49-F238E27FC236}">
                <a16:creationId xmlns:a16="http://schemas.microsoft.com/office/drawing/2014/main" id="{A4BDCDFA-5530-49E9-9874-3ABCB1217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79662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+Content_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3129"/>
            <a:ext cx="346317" cy="798289"/>
          </a:xfrm>
          <a:prstGeom prst="rect">
            <a:avLst/>
          </a:prstGeom>
        </p:spPr>
      </p:pic>
      <p:sp>
        <p:nvSpPr>
          <p:cNvPr id="12" name="文字版面配置區 14">
            <a:extLst>
              <a:ext uri="{FF2B5EF4-FFF2-40B4-BE49-F238E27FC236}">
                <a16:creationId xmlns:a16="http://schemas.microsoft.com/office/drawing/2014/main" id="{35C57921-B694-48EC-A52A-74653D6264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276" y="1023062"/>
            <a:ext cx="11134725" cy="51593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latin typeface="Helvetica 55 Roman" panose="020B0500000000000000" pitchFamily="34" charset="0"/>
              </a:defRPr>
            </a:lvl1pPr>
            <a:lvl2pPr marL="457189" indent="-457189">
              <a:lnSpc>
                <a:spcPct val="100000"/>
              </a:lnSpc>
              <a:buNone/>
              <a:defRPr sz="1800"/>
            </a:lvl2pPr>
            <a:lvl3pPr marL="520687" indent="-342891">
              <a:lnSpc>
                <a:spcPct val="100000"/>
              </a:lnSpc>
              <a:buFont typeface="+mj-lt"/>
              <a:buAutoNum type="alphaLcPeriod"/>
              <a:defRPr sz="1600"/>
            </a:lvl3pPr>
          </a:lstStyle>
          <a:p>
            <a:pPr lvl="0"/>
            <a:r>
              <a:rPr lang="en-US" altLang="zh-TW" dirty="0"/>
              <a:t>Subtitle text goes here in sentence case 20pts.</a:t>
            </a:r>
          </a:p>
          <a:p>
            <a:pPr lvl="0"/>
            <a:endParaRPr lang="en-US" altLang="zh-TW" dirty="0"/>
          </a:p>
        </p:txBody>
      </p:sp>
      <p:pic>
        <p:nvPicPr>
          <p:cNvPr id="8" name="圖形 7">
            <a:extLst>
              <a:ext uri="{FF2B5EF4-FFF2-40B4-BE49-F238E27FC236}">
                <a16:creationId xmlns:a16="http://schemas.microsoft.com/office/drawing/2014/main" id="{2A1A4164-FC64-4381-8A28-97ECEE886F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3" name="Shape 2">
            <a:extLst>
              <a:ext uri="{FF2B5EF4-FFF2-40B4-BE49-F238E27FC236}">
                <a16:creationId xmlns:a16="http://schemas.microsoft.com/office/drawing/2014/main" id="{0D4F6B18-76AF-43E0-B3DC-4A7F5681D25A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5" name="標題 3">
            <a:extLst>
              <a:ext uri="{FF2B5EF4-FFF2-40B4-BE49-F238E27FC236}">
                <a16:creationId xmlns:a16="http://schemas.microsoft.com/office/drawing/2014/main" id="{D34A8718-67DE-4AE4-B8C7-C150758B2E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232665"/>
            <a:ext cx="10800000" cy="540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sp>
        <p:nvSpPr>
          <p:cNvPr id="16" name="投影片編號版面配置區 8">
            <a:extLst>
              <a:ext uri="{FF2B5EF4-FFF2-40B4-BE49-F238E27FC236}">
                <a16:creationId xmlns:a16="http://schemas.microsoft.com/office/drawing/2014/main" id="{0A7BE64B-B392-4D0D-B9E7-6FB858283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55723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+Content_Black Background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形 4">
            <a:extLst>
              <a:ext uri="{FF2B5EF4-FFF2-40B4-BE49-F238E27FC236}">
                <a16:creationId xmlns:a16="http://schemas.microsoft.com/office/drawing/2014/main" id="{002BE982-9BC7-4382-A866-68FD841AE8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" y="83127"/>
            <a:ext cx="346316" cy="798288"/>
          </a:xfrm>
          <a:prstGeom prst="rect">
            <a:avLst/>
          </a:prstGeom>
        </p:spPr>
      </p:pic>
      <p:sp>
        <p:nvSpPr>
          <p:cNvPr id="12" name="文字版面配置區 14">
            <a:extLst>
              <a:ext uri="{FF2B5EF4-FFF2-40B4-BE49-F238E27FC236}">
                <a16:creationId xmlns:a16="http://schemas.microsoft.com/office/drawing/2014/main" id="{83835291-9C7E-4E6F-B1E0-76DF0B5FB9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276" y="1023062"/>
            <a:ext cx="11134725" cy="51593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solidFill>
                  <a:schemeClr val="bg1"/>
                </a:solidFill>
                <a:latin typeface="Helvetica 55 Roman" panose="020B0500000000000000" pitchFamily="34" charset="0"/>
              </a:defRPr>
            </a:lvl1pPr>
            <a:lvl2pPr marL="457189" indent="-457189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520687" indent="-342891">
              <a:lnSpc>
                <a:spcPct val="100000"/>
              </a:lnSpc>
              <a:buFont typeface="+mj-lt"/>
              <a:buAutoNum type="alphaLcPeriod"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altLang="zh-TW" dirty="0"/>
              <a:t>Subtitle text goes here in sentence case 20pts.</a:t>
            </a:r>
          </a:p>
        </p:txBody>
      </p:sp>
      <p:sp>
        <p:nvSpPr>
          <p:cNvPr id="10" name="Shape 2">
            <a:extLst>
              <a:ext uri="{FF2B5EF4-FFF2-40B4-BE49-F238E27FC236}">
                <a16:creationId xmlns:a16="http://schemas.microsoft.com/office/drawing/2014/main" id="{902E33D2-84E4-4B60-BCE1-EAD258EAD8F2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bg1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pic>
        <p:nvPicPr>
          <p:cNvPr id="13" name="圖形 12">
            <a:extLst>
              <a:ext uri="{FF2B5EF4-FFF2-40B4-BE49-F238E27FC236}">
                <a16:creationId xmlns:a16="http://schemas.microsoft.com/office/drawing/2014/main" id="{7BC1DDBE-3234-473B-A0DA-0624F38CA4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5" name="標題 3">
            <a:extLst>
              <a:ext uri="{FF2B5EF4-FFF2-40B4-BE49-F238E27FC236}">
                <a16:creationId xmlns:a16="http://schemas.microsoft.com/office/drawing/2014/main" id="{17065640-08A5-458E-949E-048C30BD47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1" y="232665"/>
            <a:ext cx="11083283" cy="55441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sp>
        <p:nvSpPr>
          <p:cNvPr id="16" name="投影片編號版面配置區 8">
            <a:extLst>
              <a:ext uri="{FF2B5EF4-FFF2-40B4-BE49-F238E27FC236}">
                <a16:creationId xmlns:a16="http://schemas.microsoft.com/office/drawing/2014/main" id="{04526776-0018-4138-9465-1D63969D9A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bg1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33776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Two Column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3129"/>
            <a:ext cx="346317" cy="798289"/>
          </a:xfrm>
          <a:prstGeom prst="rect">
            <a:avLst/>
          </a:prstGeom>
        </p:spPr>
      </p:pic>
      <p:sp>
        <p:nvSpPr>
          <p:cNvPr id="18" name="文字版面配置區 14">
            <a:extLst>
              <a:ext uri="{FF2B5EF4-FFF2-40B4-BE49-F238E27FC236}">
                <a16:creationId xmlns:a16="http://schemas.microsoft.com/office/drawing/2014/main" id="{C234244C-92DB-445E-8585-9C073EA08E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275" y="1023062"/>
            <a:ext cx="5546725" cy="51593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latin typeface="Helvetica 55 Roman" panose="020B0500000000000000" pitchFamily="34" charset="0"/>
              </a:defRPr>
            </a:lvl1pPr>
            <a:lvl2pPr marL="457189" indent="-457189">
              <a:buNone/>
              <a:defRPr sz="1600"/>
            </a:lvl2pPr>
            <a:lvl3pPr marL="520687" indent="-342891">
              <a:buFont typeface="+mj-lt"/>
              <a:buAutoNum type="alphaLcPeriod"/>
              <a:defRPr sz="1400"/>
            </a:lvl3pPr>
          </a:lstStyle>
          <a:p>
            <a:pPr lvl="0"/>
            <a:r>
              <a:rPr lang="en-US" altLang="zh-TW" dirty="0"/>
              <a:t>Subtitle text goes here in sentence case 20pts.</a:t>
            </a:r>
          </a:p>
          <a:p>
            <a:pPr lvl="0"/>
            <a:endParaRPr lang="en-US" altLang="zh-TW" dirty="0"/>
          </a:p>
        </p:txBody>
      </p:sp>
      <p:sp>
        <p:nvSpPr>
          <p:cNvPr id="19" name="文字版面配置區 14">
            <a:extLst>
              <a:ext uri="{FF2B5EF4-FFF2-40B4-BE49-F238E27FC236}">
                <a16:creationId xmlns:a16="http://schemas.microsoft.com/office/drawing/2014/main" id="{52B62BD1-5680-4F40-B929-9DF39AB94B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37276" y="1023062"/>
            <a:ext cx="5546725" cy="51593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latin typeface="Helvetica 55 Roman" panose="020B0500000000000000" pitchFamily="34" charset="0"/>
              </a:defRPr>
            </a:lvl1pPr>
            <a:lvl2pPr marL="457189" indent="-457189">
              <a:buNone/>
              <a:defRPr sz="1600"/>
            </a:lvl2pPr>
            <a:lvl3pPr marL="520687" indent="-342891">
              <a:buFont typeface="+mj-lt"/>
              <a:buAutoNum type="alphaLcPeriod"/>
              <a:defRPr sz="1400"/>
            </a:lvl3pPr>
          </a:lstStyle>
          <a:p>
            <a:pPr lvl="0"/>
            <a:r>
              <a:rPr lang="en-US" altLang="zh-TW" dirty="0"/>
              <a:t>Subtitle text goes here in sentence case 20pts.</a:t>
            </a:r>
          </a:p>
          <a:p>
            <a:pPr lvl="0"/>
            <a:endParaRPr lang="en-US" altLang="zh-TW" dirty="0"/>
          </a:p>
        </p:txBody>
      </p:sp>
      <p:pic>
        <p:nvPicPr>
          <p:cNvPr id="10" name="圖形 9">
            <a:extLst>
              <a:ext uri="{FF2B5EF4-FFF2-40B4-BE49-F238E27FC236}">
                <a16:creationId xmlns:a16="http://schemas.microsoft.com/office/drawing/2014/main" id="{B5C2A2EB-9AA0-40CA-93BB-8CF8FB3239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1" name="Shape 2">
            <a:extLst>
              <a:ext uri="{FF2B5EF4-FFF2-40B4-BE49-F238E27FC236}">
                <a16:creationId xmlns:a16="http://schemas.microsoft.com/office/drawing/2014/main" id="{20385932-EDDE-4164-8406-7905D9928060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2" name="標題 3">
            <a:extLst>
              <a:ext uri="{FF2B5EF4-FFF2-40B4-BE49-F238E27FC236}">
                <a16:creationId xmlns:a16="http://schemas.microsoft.com/office/drawing/2014/main" id="{9E14AE9C-4666-4AB2-860A-726F7B191F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232665"/>
            <a:ext cx="10800000" cy="540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sp>
        <p:nvSpPr>
          <p:cNvPr id="14" name="投影片編號版面配置區 8">
            <a:extLst>
              <a:ext uri="{FF2B5EF4-FFF2-40B4-BE49-F238E27FC236}">
                <a16:creationId xmlns:a16="http://schemas.microsoft.com/office/drawing/2014/main" id="{26175888-23D1-4351-BD99-C98D394E7C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84242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Contents+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3129"/>
            <a:ext cx="346317" cy="798289"/>
          </a:xfrm>
          <a:prstGeom prst="rect">
            <a:avLst/>
          </a:prstGeom>
        </p:spPr>
      </p:pic>
      <p:sp>
        <p:nvSpPr>
          <p:cNvPr id="31" name="圖片版面配置區 30">
            <a:extLst>
              <a:ext uri="{FF2B5EF4-FFF2-40B4-BE49-F238E27FC236}">
                <a16:creationId xmlns:a16="http://schemas.microsoft.com/office/drawing/2014/main" id="{17EBBE27-4BEC-4814-B83E-6B03D587C94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05236" y="1"/>
            <a:ext cx="6097032" cy="6858001"/>
          </a:xfrm>
          <a:custGeom>
            <a:avLst/>
            <a:gdLst>
              <a:gd name="connsiteX0" fmla="*/ 0 w 5948362"/>
              <a:gd name="connsiteY0" fmla="*/ 0 h 6858000"/>
              <a:gd name="connsiteX1" fmla="*/ 5948362 w 5948362"/>
              <a:gd name="connsiteY1" fmla="*/ 0 h 6858000"/>
              <a:gd name="connsiteX2" fmla="*/ 5948362 w 5948362"/>
              <a:gd name="connsiteY2" fmla="*/ 6858000 h 6858000"/>
              <a:gd name="connsiteX3" fmla="*/ 0 w 5948362"/>
              <a:gd name="connsiteY3" fmla="*/ 6858000 h 6858000"/>
              <a:gd name="connsiteX4" fmla="*/ 0 w 5948362"/>
              <a:gd name="connsiteY4" fmla="*/ 860294 h 6858000"/>
              <a:gd name="connsiteX5" fmla="*/ 327991 w 5948362"/>
              <a:gd name="connsiteY5" fmla="*/ 482271 h 6858000"/>
              <a:gd name="connsiteX6" fmla="*/ 0 w 5948362"/>
              <a:gd name="connsiteY6" fmla="*/ 104248 h 6858000"/>
              <a:gd name="connsiteX0" fmla="*/ 0 w 6105380"/>
              <a:gd name="connsiteY0" fmla="*/ 0 h 6858000"/>
              <a:gd name="connsiteX1" fmla="*/ 6105380 w 6105380"/>
              <a:gd name="connsiteY1" fmla="*/ 0 h 6858000"/>
              <a:gd name="connsiteX2" fmla="*/ 5948362 w 6105380"/>
              <a:gd name="connsiteY2" fmla="*/ 6858000 h 6858000"/>
              <a:gd name="connsiteX3" fmla="*/ 0 w 6105380"/>
              <a:gd name="connsiteY3" fmla="*/ 6858000 h 6858000"/>
              <a:gd name="connsiteX4" fmla="*/ 0 w 6105380"/>
              <a:gd name="connsiteY4" fmla="*/ 860294 h 6858000"/>
              <a:gd name="connsiteX5" fmla="*/ 327991 w 6105380"/>
              <a:gd name="connsiteY5" fmla="*/ 482271 h 6858000"/>
              <a:gd name="connsiteX6" fmla="*/ 0 w 6105380"/>
              <a:gd name="connsiteY6" fmla="*/ 104248 h 6858000"/>
              <a:gd name="connsiteX7" fmla="*/ 0 w 6105380"/>
              <a:gd name="connsiteY7" fmla="*/ 0 h 6858000"/>
              <a:gd name="connsiteX0" fmla="*/ 0 w 6105380"/>
              <a:gd name="connsiteY0" fmla="*/ 0 h 6867237"/>
              <a:gd name="connsiteX1" fmla="*/ 6105380 w 6105380"/>
              <a:gd name="connsiteY1" fmla="*/ 0 h 6867237"/>
              <a:gd name="connsiteX2" fmla="*/ 6096144 w 6105380"/>
              <a:gd name="connsiteY2" fmla="*/ 6867237 h 6867237"/>
              <a:gd name="connsiteX3" fmla="*/ 0 w 6105380"/>
              <a:gd name="connsiteY3" fmla="*/ 6858000 h 6867237"/>
              <a:gd name="connsiteX4" fmla="*/ 0 w 6105380"/>
              <a:gd name="connsiteY4" fmla="*/ 860294 h 6867237"/>
              <a:gd name="connsiteX5" fmla="*/ 327991 w 6105380"/>
              <a:gd name="connsiteY5" fmla="*/ 482271 h 6867237"/>
              <a:gd name="connsiteX6" fmla="*/ 0 w 6105380"/>
              <a:gd name="connsiteY6" fmla="*/ 104248 h 6867237"/>
              <a:gd name="connsiteX7" fmla="*/ 0 w 6105380"/>
              <a:gd name="connsiteY7" fmla="*/ 0 h 6867237"/>
              <a:gd name="connsiteX0" fmla="*/ 0 w 6105380"/>
              <a:gd name="connsiteY0" fmla="*/ 0 h 6858001"/>
              <a:gd name="connsiteX1" fmla="*/ 6105380 w 6105380"/>
              <a:gd name="connsiteY1" fmla="*/ 0 h 6858001"/>
              <a:gd name="connsiteX2" fmla="*/ 6096144 w 6105380"/>
              <a:gd name="connsiteY2" fmla="*/ 6858001 h 6858001"/>
              <a:gd name="connsiteX3" fmla="*/ 0 w 6105380"/>
              <a:gd name="connsiteY3" fmla="*/ 6858000 h 6858001"/>
              <a:gd name="connsiteX4" fmla="*/ 0 w 6105380"/>
              <a:gd name="connsiteY4" fmla="*/ 860294 h 6858001"/>
              <a:gd name="connsiteX5" fmla="*/ 327991 w 6105380"/>
              <a:gd name="connsiteY5" fmla="*/ 482271 h 6858001"/>
              <a:gd name="connsiteX6" fmla="*/ 0 w 6105380"/>
              <a:gd name="connsiteY6" fmla="*/ 104248 h 6858001"/>
              <a:gd name="connsiteX7" fmla="*/ 0 w 6105380"/>
              <a:gd name="connsiteY7" fmla="*/ 0 h 6858001"/>
              <a:gd name="connsiteX0" fmla="*/ 0 w 6096553"/>
              <a:gd name="connsiteY0" fmla="*/ 9236 h 6867237"/>
              <a:gd name="connsiteX1" fmla="*/ 6086907 w 6096553"/>
              <a:gd name="connsiteY1" fmla="*/ 0 h 6867237"/>
              <a:gd name="connsiteX2" fmla="*/ 6096144 w 6096553"/>
              <a:gd name="connsiteY2" fmla="*/ 6867237 h 6867237"/>
              <a:gd name="connsiteX3" fmla="*/ 0 w 6096553"/>
              <a:gd name="connsiteY3" fmla="*/ 6867236 h 6867237"/>
              <a:gd name="connsiteX4" fmla="*/ 0 w 6096553"/>
              <a:gd name="connsiteY4" fmla="*/ 869530 h 6867237"/>
              <a:gd name="connsiteX5" fmla="*/ 327991 w 6096553"/>
              <a:gd name="connsiteY5" fmla="*/ 491507 h 6867237"/>
              <a:gd name="connsiteX6" fmla="*/ 0 w 6096553"/>
              <a:gd name="connsiteY6" fmla="*/ 113484 h 6867237"/>
              <a:gd name="connsiteX7" fmla="*/ 0 w 6096553"/>
              <a:gd name="connsiteY7" fmla="*/ 9236 h 6867237"/>
              <a:gd name="connsiteX0" fmla="*/ 0 w 6097032"/>
              <a:gd name="connsiteY0" fmla="*/ 9236 h 6867237"/>
              <a:gd name="connsiteX1" fmla="*/ 6096143 w 6097032"/>
              <a:gd name="connsiteY1" fmla="*/ 0 h 6867237"/>
              <a:gd name="connsiteX2" fmla="*/ 6096144 w 6097032"/>
              <a:gd name="connsiteY2" fmla="*/ 6867237 h 6867237"/>
              <a:gd name="connsiteX3" fmla="*/ 0 w 6097032"/>
              <a:gd name="connsiteY3" fmla="*/ 6867236 h 6867237"/>
              <a:gd name="connsiteX4" fmla="*/ 0 w 6097032"/>
              <a:gd name="connsiteY4" fmla="*/ 869530 h 6867237"/>
              <a:gd name="connsiteX5" fmla="*/ 327991 w 6097032"/>
              <a:gd name="connsiteY5" fmla="*/ 491507 h 6867237"/>
              <a:gd name="connsiteX6" fmla="*/ 0 w 6097032"/>
              <a:gd name="connsiteY6" fmla="*/ 113484 h 6867237"/>
              <a:gd name="connsiteX7" fmla="*/ 0 w 6097032"/>
              <a:gd name="connsiteY7" fmla="*/ 9236 h 6867237"/>
              <a:gd name="connsiteX0" fmla="*/ 0 w 6097032"/>
              <a:gd name="connsiteY0" fmla="*/ 18472 h 6876473"/>
              <a:gd name="connsiteX1" fmla="*/ 6096143 w 6097032"/>
              <a:gd name="connsiteY1" fmla="*/ 0 h 6876473"/>
              <a:gd name="connsiteX2" fmla="*/ 6096144 w 6097032"/>
              <a:gd name="connsiteY2" fmla="*/ 6876473 h 6876473"/>
              <a:gd name="connsiteX3" fmla="*/ 0 w 6097032"/>
              <a:gd name="connsiteY3" fmla="*/ 6876472 h 6876473"/>
              <a:gd name="connsiteX4" fmla="*/ 0 w 6097032"/>
              <a:gd name="connsiteY4" fmla="*/ 878766 h 6876473"/>
              <a:gd name="connsiteX5" fmla="*/ 327991 w 6097032"/>
              <a:gd name="connsiteY5" fmla="*/ 500743 h 6876473"/>
              <a:gd name="connsiteX6" fmla="*/ 0 w 6097032"/>
              <a:gd name="connsiteY6" fmla="*/ 122720 h 6876473"/>
              <a:gd name="connsiteX7" fmla="*/ 0 w 6097032"/>
              <a:gd name="connsiteY7" fmla="*/ 18472 h 6876473"/>
              <a:gd name="connsiteX0" fmla="*/ 0 w 6097032"/>
              <a:gd name="connsiteY0" fmla="*/ 0 h 6858001"/>
              <a:gd name="connsiteX1" fmla="*/ 6096143 w 6097032"/>
              <a:gd name="connsiteY1" fmla="*/ 1 h 6858001"/>
              <a:gd name="connsiteX2" fmla="*/ 6096144 w 6097032"/>
              <a:gd name="connsiteY2" fmla="*/ 6858001 h 6858001"/>
              <a:gd name="connsiteX3" fmla="*/ 0 w 6097032"/>
              <a:gd name="connsiteY3" fmla="*/ 6858000 h 6858001"/>
              <a:gd name="connsiteX4" fmla="*/ 0 w 6097032"/>
              <a:gd name="connsiteY4" fmla="*/ 860294 h 6858001"/>
              <a:gd name="connsiteX5" fmla="*/ 327991 w 6097032"/>
              <a:gd name="connsiteY5" fmla="*/ 482271 h 6858001"/>
              <a:gd name="connsiteX6" fmla="*/ 0 w 6097032"/>
              <a:gd name="connsiteY6" fmla="*/ 104248 h 6858001"/>
              <a:gd name="connsiteX7" fmla="*/ 0 w 6097032"/>
              <a:gd name="connsiteY7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7032" h="6858001">
                <a:moveTo>
                  <a:pt x="0" y="0"/>
                </a:moveTo>
                <a:lnTo>
                  <a:pt x="6096143" y="1"/>
                </a:lnTo>
                <a:cubicBezTo>
                  <a:pt x="6093064" y="2289080"/>
                  <a:pt x="6099223" y="4568922"/>
                  <a:pt x="6096144" y="6858001"/>
                </a:cubicBezTo>
                <a:lnTo>
                  <a:pt x="0" y="6858000"/>
                </a:lnTo>
                <a:lnTo>
                  <a:pt x="0" y="860294"/>
                </a:lnTo>
                <a:lnTo>
                  <a:pt x="327991" y="482271"/>
                </a:lnTo>
                <a:lnTo>
                  <a:pt x="0" y="104248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                             Click icon to add image</a:t>
            </a:r>
          </a:p>
        </p:txBody>
      </p:sp>
      <p:sp>
        <p:nvSpPr>
          <p:cNvPr id="38" name="文字版面配置區 14">
            <a:extLst>
              <a:ext uri="{FF2B5EF4-FFF2-40B4-BE49-F238E27FC236}">
                <a16:creationId xmlns:a16="http://schemas.microsoft.com/office/drawing/2014/main" id="{1904C5B8-E243-4A28-AA50-5B7C173044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277" y="1310843"/>
            <a:ext cx="5434835" cy="48136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latin typeface="Helvetica 55 Roman" panose="020B0500000000000000" pitchFamily="34" charset="0"/>
              </a:defRPr>
            </a:lvl1pPr>
            <a:lvl2pPr marL="457189" indent="-457189">
              <a:buNone/>
              <a:defRPr sz="1600"/>
            </a:lvl2pPr>
            <a:lvl3pPr marL="520687" indent="-342891">
              <a:buFont typeface="+mj-lt"/>
              <a:buAutoNum type="alphaLcPeriod"/>
              <a:defRPr sz="1400"/>
            </a:lvl3pPr>
          </a:lstStyle>
          <a:p>
            <a:pPr lvl="0"/>
            <a:r>
              <a:rPr lang="en-US" altLang="zh-TW" dirty="0"/>
              <a:t>Subtitle text goes here in sentence case 20pts.</a:t>
            </a:r>
          </a:p>
          <a:p>
            <a:pPr lvl="0"/>
            <a:endParaRPr lang="en-US" altLang="zh-TW" dirty="0"/>
          </a:p>
        </p:txBody>
      </p:sp>
      <p:pic>
        <p:nvPicPr>
          <p:cNvPr id="10" name="圖形 9">
            <a:extLst>
              <a:ext uri="{FF2B5EF4-FFF2-40B4-BE49-F238E27FC236}">
                <a16:creationId xmlns:a16="http://schemas.microsoft.com/office/drawing/2014/main" id="{C54F5BA9-3AA8-4B48-B355-83D203ED7C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1" name="Shape 2">
            <a:extLst>
              <a:ext uri="{FF2B5EF4-FFF2-40B4-BE49-F238E27FC236}">
                <a16:creationId xmlns:a16="http://schemas.microsoft.com/office/drawing/2014/main" id="{D89C3138-3F45-4FBF-9100-422D00898E49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2" name="標題 3">
            <a:extLst>
              <a:ext uri="{FF2B5EF4-FFF2-40B4-BE49-F238E27FC236}">
                <a16:creationId xmlns:a16="http://schemas.microsoft.com/office/drawing/2014/main" id="{A5B9F85B-A043-4BF8-89C4-EF90A3EF1A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2" y="232665"/>
            <a:ext cx="5444111" cy="540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sp>
        <p:nvSpPr>
          <p:cNvPr id="13" name="投影片編號版面配置區 8">
            <a:extLst>
              <a:ext uri="{FF2B5EF4-FFF2-40B4-BE49-F238E27FC236}">
                <a16:creationId xmlns:a16="http://schemas.microsoft.com/office/drawing/2014/main" id="{7E57DE07-44DE-476A-A922-67E705122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3758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_templat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形 2">
            <a:extLst>
              <a:ext uri="{FF2B5EF4-FFF2-40B4-BE49-F238E27FC236}">
                <a16:creationId xmlns:a16="http://schemas.microsoft.com/office/drawing/2014/main" id="{D1D0A6C0-6782-45C9-BD2C-7A566F502D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3129"/>
            <a:ext cx="346317" cy="798289"/>
          </a:xfrm>
          <a:prstGeom prst="rect">
            <a:avLst/>
          </a:prstGeom>
        </p:spPr>
      </p:pic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FDA2844C-666C-4158-82F0-DD8E219F025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1462434"/>
            <a:ext cx="6458673" cy="47859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altLang="zh-TW" dirty="0"/>
              <a:t>Click icon to add image</a:t>
            </a:r>
            <a:endParaRPr lang="zh-TW" altLang="en-US" dirty="0"/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A6F3EF56-D0B7-4FC7-B68C-1B9D3FC2BF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3" name="Shape 2">
            <a:extLst>
              <a:ext uri="{FF2B5EF4-FFF2-40B4-BE49-F238E27FC236}">
                <a16:creationId xmlns:a16="http://schemas.microsoft.com/office/drawing/2014/main" id="{7D479CE0-EEFF-4740-A2D4-79B03875B845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4" name="文字版面配置區 14">
            <a:extLst>
              <a:ext uri="{FF2B5EF4-FFF2-40B4-BE49-F238E27FC236}">
                <a16:creationId xmlns:a16="http://schemas.microsoft.com/office/drawing/2014/main" id="{1E724C07-1471-4E7D-BCA6-D67D59C879C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9276" y="835237"/>
            <a:ext cx="11134725" cy="45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latin typeface="Helvetica 55 Roman" panose="020B0500000000000000" pitchFamily="34" charset="0"/>
              </a:defRPr>
            </a:lvl1pPr>
            <a:lvl2pPr marL="457189" indent="-457189">
              <a:buNone/>
              <a:defRPr sz="1600"/>
            </a:lvl2pPr>
            <a:lvl3pPr marL="520687" indent="-342891">
              <a:buFont typeface="+mj-lt"/>
              <a:buAutoNum type="alphaLcPeriod"/>
              <a:defRPr sz="1400"/>
            </a:lvl3pPr>
          </a:lstStyle>
          <a:p>
            <a:pPr lvl="0"/>
            <a:r>
              <a:rPr lang="en-US" altLang="zh-TW" dirty="0"/>
              <a:t>Subtitle text goes here in sentence case 20pts.</a:t>
            </a:r>
          </a:p>
          <a:p>
            <a:pPr lvl="0"/>
            <a:endParaRPr lang="en-US" altLang="zh-TW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D848B5C3-DB39-4B97-9D22-C4780EC37EE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58674" y="1462089"/>
            <a:ext cx="5733327" cy="43616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Solution A</a:t>
            </a:r>
            <a:endParaRPr lang="zh-TW" altLang="en-US" dirty="0"/>
          </a:p>
        </p:txBody>
      </p:sp>
      <p:sp>
        <p:nvSpPr>
          <p:cNvPr id="18" name="文字版面配置區 5">
            <a:extLst>
              <a:ext uri="{FF2B5EF4-FFF2-40B4-BE49-F238E27FC236}">
                <a16:creationId xmlns:a16="http://schemas.microsoft.com/office/drawing/2014/main" id="{C4131310-76AF-46B9-ACBD-D31F4267A64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58674" y="3083991"/>
            <a:ext cx="5733327" cy="43616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Solution A</a:t>
            </a:r>
            <a:endParaRPr lang="zh-TW" altLang="en-US" dirty="0"/>
          </a:p>
        </p:txBody>
      </p:sp>
      <p:sp>
        <p:nvSpPr>
          <p:cNvPr id="19" name="文字版面配置區 5">
            <a:extLst>
              <a:ext uri="{FF2B5EF4-FFF2-40B4-BE49-F238E27FC236}">
                <a16:creationId xmlns:a16="http://schemas.microsoft.com/office/drawing/2014/main" id="{D30DBC7E-1F99-4A85-A3AC-1222FD89FC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58674" y="4705892"/>
            <a:ext cx="5733327" cy="43616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Solution A</a:t>
            </a:r>
            <a:endParaRPr lang="zh-TW" altLang="en-US" dirty="0"/>
          </a:p>
        </p:txBody>
      </p:sp>
      <p:sp>
        <p:nvSpPr>
          <p:cNvPr id="20" name="文字版面配置區 7">
            <a:extLst>
              <a:ext uri="{FF2B5EF4-FFF2-40B4-BE49-F238E27FC236}">
                <a16:creationId xmlns:a16="http://schemas.microsoft.com/office/drawing/2014/main" id="{14AF501B-AD9B-421F-8081-A802965D3FD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58674" y="3520151"/>
            <a:ext cx="5733327" cy="1186264"/>
          </a:xfrm>
          <a:prstGeom prst="rect">
            <a:avLst/>
          </a:prstGeom>
        </p:spPr>
        <p:txBody>
          <a:bodyPr>
            <a:noAutofit/>
          </a:bodyPr>
          <a:lstStyle>
            <a:lvl1pPr marL="285744" marR="0" indent="-285744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  <a:lvl5pPr marL="1828754" indent="0">
              <a:buNone/>
              <a:defRPr/>
            </a:lvl5pPr>
          </a:lstStyle>
          <a:p>
            <a:pPr lvl="0"/>
            <a:r>
              <a:rPr lang="en-US" altLang="zh-TW" dirty="0"/>
              <a:t>Bullet Point 1</a:t>
            </a:r>
          </a:p>
          <a:p>
            <a:pPr marL="285744" marR="0" lvl="0" indent="-28574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 dirty="0"/>
              <a:t>Bullet Point 2</a:t>
            </a:r>
          </a:p>
          <a:p>
            <a:pPr marL="285744" marR="0" lvl="0" indent="-28574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 dirty="0"/>
              <a:t>Bullet Point 3</a:t>
            </a:r>
          </a:p>
          <a:p>
            <a:pPr lvl="0"/>
            <a:endParaRPr lang="zh-TW" altLang="en-US" dirty="0"/>
          </a:p>
        </p:txBody>
      </p:sp>
      <p:sp>
        <p:nvSpPr>
          <p:cNvPr id="21" name="文字版面配置區 7">
            <a:extLst>
              <a:ext uri="{FF2B5EF4-FFF2-40B4-BE49-F238E27FC236}">
                <a16:creationId xmlns:a16="http://schemas.microsoft.com/office/drawing/2014/main" id="{F0042309-24D7-4759-B954-6FCC7161E08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458674" y="5142053"/>
            <a:ext cx="5733327" cy="1106348"/>
          </a:xfrm>
          <a:prstGeom prst="rect">
            <a:avLst/>
          </a:prstGeom>
        </p:spPr>
        <p:txBody>
          <a:bodyPr>
            <a:noAutofit/>
          </a:bodyPr>
          <a:lstStyle>
            <a:lvl1pPr marL="285744" marR="0" indent="-285744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  <a:lvl5pPr marL="1828754" indent="0">
              <a:buNone/>
              <a:defRPr/>
            </a:lvl5pPr>
          </a:lstStyle>
          <a:p>
            <a:pPr lvl="0"/>
            <a:r>
              <a:rPr lang="en-US" altLang="zh-TW" dirty="0"/>
              <a:t>Bullet Point 1</a:t>
            </a:r>
          </a:p>
          <a:p>
            <a:pPr marL="285744" marR="0" lvl="0" indent="-28574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 dirty="0"/>
              <a:t>Bullet Point 2</a:t>
            </a:r>
          </a:p>
          <a:p>
            <a:pPr marL="285744" marR="0" lvl="0" indent="-28574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 dirty="0"/>
              <a:t>Bullet Point 3</a:t>
            </a:r>
          </a:p>
          <a:p>
            <a:pPr lvl="0"/>
            <a:endParaRPr lang="zh-TW" altLang="en-US" dirty="0"/>
          </a:p>
        </p:txBody>
      </p:sp>
      <p:sp>
        <p:nvSpPr>
          <p:cNvPr id="22" name="文字版面配置區 7">
            <a:extLst>
              <a:ext uri="{FF2B5EF4-FFF2-40B4-BE49-F238E27FC236}">
                <a16:creationId xmlns:a16="http://schemas.microsoft.com/office/drawing/2014/main" id="{01058CA3-8F60-413B-B2B8-6B203E725D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458674" y="1897988"/>
            <a:ext cx="5733327" cy="1186264"/>
          </a:xfrm>
          <a:prstGeom prst="rect">
            <a:avLst/>
          </a:prstGeom>
        </p:spPr>
        <p:txBody>
          <a:bodyPr>
            <a:noAutofit/>
          </a:bodyPr>
          <a:lstStyle>
            <a:lvl1pPr marL="285744" marR="0" indent="-285744" algn="l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  <a:lvl5pPr marL="1828754" indent="0">
              <a:buNone/>
              <a:defRPr/>
            </a:lvl5pPr>
          </a:lstStyle>
          <a:p>
            <a:pPr lvl="0"/>
            <a:r>
              <a:rPr lang="en-US" altLang="zh-TW" dirty="0"/>
              <a:t>Bullet Point 1</a:t>
            </a:r>
          </a:p>
          <a:p>
            <a:pPr marL="285744" marR="0" lvl="0" indent="-28574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 dirty="0"/>
              <a:t>Bullet Point 2</a:t>
            </a:r>
          </a:p>
          <a:p>
            <a:pPr marL="285744" marR="0" lvl="0" indent="-28574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TW" dirty="0"/>
              <a:t>Bullet Point 3</a:t>
            </a:r>
          </a:p>
          <a:p>
            <a:pPr lvl="0"/>
            <a:endParaRPr lang="zh-TW" altLang="en-US" dirty="0"/>
          </a:p>
        </p:txBody>
      </p:sp>
      <p:sp>
        <p:nvSpPr>
          <p:cNvPr id="23" name="標題 3">
            <a:extLst>
              <a:ext uri="{FF2B5EF4-FFF2-40B4-BE49-F238E27FC236}">
                <a16:creationId xmlns:a16="http://schemas.microsoft.com/office/drawing/2014/main" id="{14DF6A2C-7A0F-4D6B-9CE0-0E4082C6DB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232665"/>
            <a:ext cx="10800000" cy="540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sp>
        <p:nvSpPr>
          <p:cNvPr id="24" name="投影片編號版面配置區 8">
            <a:extLst>
              <a:ext uri="{FF2B5EF4-FFF2-40B4-BE49-F238E27FC236}">
                <a16:creationId xmlns:a16="http://schemas.microsoft.com/office/drawing/2014/main" id="{00E77262-76AE-4025-9B9C-A6C9133031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49631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_templat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形 2">
            <a:extLst>
              <a:ext uri="{FF2B5EF4-FFF2-40B4-BE49-F238E27FC236}">
                <a16:creationId xmlns:a16="http://schemas.microsoft.com/office/drawing/2014/main" id="{D1D0A6C0-6782-45C9-BD2C-7A566F502D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3129"/>
            <a:ext cx="346317" cy="798289"/>
          </a:xfrm>
          <a:prstGeom prst="rect">
            <a:avLst/>
          </a:prstGeom>
        </p:spPr>
      </p:pic>
      <p:sp>
        <p:nvSpPr>
          <p:cNvPr id="23" name="圖片版面配置區 9">
            <a:extLst>
              <a:ext uri="{FF2B5EF4-FFF2-40B4-BE49-F238E27FC236}">
                <a16:creationId xmlns:a16="http://schemas.microsoft.com/office/drawing/2014/main" id="{46BBFA10-8945-4834-83FB-9318B6B4A8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846951"/>
            <a:ext cx="4064000" cy="2200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altLang="zh-TW" dirty="0"/>
              <a:t>Click icon to add image</a:t>
            </a:r>
            <a:endParaRPr lang="zh-TW" altLang="en-US" dirty="0"/>
          </a:p>
        </p:txBody>
      </p:sp>
      <p:sp>
        <p:nvSpPr>
          <p:cNvPr id="26" name="圖片版面配置區 9">
            <a:extLst>
              <a:ext uri="{FF2B5EF4-FFF2-40B4-BE49-F238E27FC236}">
                <a16:creationId xmlns:a16="http://schemas.microsoft.com/office/drawing/2014/main" id="{B7A8C7F3-875D-4AF8-92AC-C30788FC27F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064000" y="1846951"/>
            <a:ext cx="4064000" cy="2200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altLang="zh-TW" dirty="0"/>
              <a:t>Click icon to add image</a:t>
            </a:r>
            <a:endParaRPr lang="zh-TW" altLang="en-US" dirty="0"/>
          </a:p>
        </p:txBody>
      </p:sp>
      <p:sp>
        <p:nvSpPr>
          <p:cNvPr id="27" name="圖片版面配置區 9">
            <a:extLst>
              <a:ext uri="{FF2B5EF4-FFF2-40B4-BE49-F238E27FC236}">
                <a16:creationId xmlns:a16="http://schemas.microsoft.com/office/drawing/2014/main" id="{9AF09624-125B-46FC-AF30-B115797D1B2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8000" y="1846951"/>
            <a:ext cx="4064000" cy="2200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altLang="zh-TW" dirty="0"/>
              <a:t>Click icon to add image</a:t>
            </a:r>
            <a:endParaRPr lang="zh-TW" altLang="en-US" dirty="0"/>
          </a:p>
        </p:txBody>
      </p:sp>
      <p:sp>
        <p:nvSpPr>
          <p:cNvPr id="28" name="圖片版面配置區 9">
            <a:extLst>
              <a:ext uri="{FF2B5EF4-FFF2-40B4-BE49-F238E27FC236}">
                <a16:creationId xmlns:a16="http://schemas.microsoft.com/office/drawing/2014/main" id="{624C8F17-E15B-474B-A284-06EC5D6C675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4047676"/>
            <a:ext cx="4064000" cy="2200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altLang="zh-TW" dirty="0"/>
              <a:t>Click icon to add image</a:t>
            </a:r>
            <a:endParaRPr lang="zh-TW" altLang="en-US" dirty="0"/>
          </a:p>
        </p:txBody>
      </p:sp>
      <p:sp>
        <p:nvSpPr>
          <p:cNvPr id="29" name="圖片版面配置區 9">
            <a:extLst>
              <a:ext uri="{FF2B5EF4-FFF2-40B4-BE49-F238E27FC236}">
                <a16:creationId xmlns:a16="http://schemas.microsoft.com/office/drawing/2014/main" id="{EB47D290-A31F-410B-8A70-C352F5469B6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064000" y="4047676"/>
            <a:ext cx="4064000" cy="2200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altLang="zh-TW" dirty="0"/>
              <a:t>Click icon to add image</a:t>
            </a:r>
            <a:endParaRPr lang="zh-TW" altLang="en-US" dirty="0"/>
          </a:p>
        </p:txBody>
      </p:sp>
      <p:sp>
        <p:nvSpPr>
          <p:cNvPr id="30" name="圖片版面配置區 9">
            <a:extLst>
              <a:ext uri="{FF2B5EF4-FFF2-40B4-BE49-F238E27FC236}">
                <a16:creationId xmlns:a16="http://schemas.microsoft.com/office/drawing/2014/main" id="{BCE885A7-D654-4BB6-85A7-13C48C04E61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128000" y="4047676"/>
            <a:ext cx="4064000" cy="2200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altLang="zh-TW" dirty="0"/>
              <a:t>Click icon to add image</a:t>
            </a:r>
            <a:endParaRPr lang="zh-TW" altLang="en-US" dirty="0"/>
          </a:p>
        </p:txBody>
      </p:sp>
      <p:pic>
        <p:nvPicPr>
          <p:cNvPr id="16" name="圖形 15">
            <a:extLst>
              <a:ext uri="{FF2B5EF4-FFF2-40B4-BE49-F238E27FC236}">
                <a16:creationId xmlns:a16="http://schemas.microsoft.com/office/drawing/2014/main" id="{2D6BE28F-FE6A-429A-B3C7-66DBAF72CF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17" name="Shape 2">
            <a:extLst>
              <a:ext uri="{FF2B5EF4-FFF2-40B4-BE49-F238E27FC236}">
                <a16:creationId xmlns:a16="http://schemas.microsoft.com/office/drawing/2014/main" id="{6BE44E78-9BAB-4FA3-9EFA-08AEDB7669C2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18" name="文字版面配置區 14">
            <a:extLst>
              <a:ext uri="{FF2B5EF4-FFF2-40B4-BE49-F238E27FC236}">
                <a16:creationId xmlns:a16="http://schemas.microsoft.com/office/drawing/2014/main" id="{AD04CA37-5D3B-48B9-BB91-192587C21CB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9276" y="835237"/>
            <a:ext cx="11134725" cy="45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latin typeface="Helvetica 55 Roman" panose="020B0500000000000000" pitchFamily="34" charset="0"/>
              </a:defRPr>
            </a:lvl1pPr>
            <a:lvl2pPr marL="457189" indent="-457189">
              <a:buNone/>
              <a:defRPr sz="1600"/>
            </a:lvl2pPr>
            <a:lvl3pPr marL="520687" indent="-342891">
              <a:buFont typeface="+mj-lt"/>
              <a:buAutoNum type="alphaLcPeriod"/>
              <a:defRPr sz="1400"/>
            </a:lvl3pPr>
          </a:lstStyle>
          <a:p>
            <a:pPr lvl="0"/>
            <a:r>
              <a:rPr lang="en-US" altLang="zh-TW" dirty="0"/>
              <a:t>Subtitle text goes here in sentence case 20pts.</a:t>
            </a:r>
          </a:p>
          <a:p>
            <a:pPr lvl="0"/>
            <a:endParaRPr lang="en-US" altLang="zh-TW" dirty="0"/>
          </a:p>
        </p:txBody>
      </p:sp>
      <p:sp>
        <p:nvSpPr>
          <p:cNvPr id="19" name="標題 3">
            <a:extLst>
              <a:ext uri="{FF2B5EF4-FFF2-40B4-BE49-F238E27FC236}">
                <a16:creationId xmlns:a16="http://schemas.microsoft.com/office/drawing/2014/main" id="{6C021E8A-DB5F-47F7-86AB-07EEC1193B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232665"/>
            <a:ext cx="10800000" cy="540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 dirty="0"/>
              <a:t>Page Title Goes Here in Title Case 30pt</a:t>
            </a:r>
          </a:p>
        </p:txBody>
      </p:sp>
      <p:sp>
        <p:nvSpPr>
          <p:cNvPr id="20" name="投影片編號版面配置區 8">
            <a:extLst>
              <a:ext uri="{FF2B5EF4-FFF2-40B4-BE49-F238E27FC236}">
                <a16:creationId xmlns:a16="http://schemas.microsoft.com/office/drawing/2014/main" id="{CC2AC25C-78B4-45F0-81F8-5E74E2FF82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3636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3959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_templat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0ECB68F-79CC-4C09-97D9-5D3A9B2BC1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3" name="圖片版面配置區 12">
            <a:extLst>
              <a:ext uri="{FF2B5EF4-FFF2-40B4-BE49-F238E27FC236}">
                <a16:creationId xmlns:a16="http://schemas.microsoft.com/office/drawing/2014/main" id="{3BE8C99E-4545-45A5-AFF6-C367656D85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icon to add image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38428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形 4">
            <a:extLst>
              <a:ext uri="{FF2B5EF4-FFF2-40B4-BE49-F238E27FC236}">
                <a16:creationId xmlns:a16="http://schemas.microsoft.com/office/drawing/2014/main" id="{F669875B-B3A6-42A5-B02E-A624CAB35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565" y="6458185"/>
            <a:ext cx="981819" cy="144000"/>
          </a:xfrm>
          <a:prstGeom prst="rect">
            <a:avLst/>
          </a:prstGeom>
        </p:spPr>
      </p:pic>
      <p:sp>
        <p:nvSpPr>
          <p:cNvPr id="7" name="Shape 2">
            <a:extLst>
              <a:ext uri="{FF2B5EF4-FFF2-40B4-BE49-F238E27FC236}">
                <a16:creationId xmlns:a16="http://schemas.microsoft.com/office/drawing/2014/main" id="{F99C4DF7-9678-44F6-BA1A-F4756A869B55}"/>
              </a:ext>
            </a:extLst>
          </p:cNvPr>
          <p:cNvSpPr/>
          <p:nvPr/>
        </p:nvSpPr>
        <p:spPr>
          <a:xfrm>
            <a:off x="1778909" y="6463122"/>
            <a:ext cx="1141338" cy="14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lnSpc>
                <a:spcPct val="90000"/>
              </a:lnSpc>
              <a:defRPr sz="600">
                <a:solidFill>
                  <a:schemeClr val="accent4"/>
                </a:solidFill>
              </a:defRPr>
            </a:lvl1pPr>
          </a:lstStyle>
          <a:p>
            <a:r>
              <a:rPr sz="1051" kern="1000" spc="100" baseline="0" dirty="0">
                <a:solidFill>
                  <a:schemeClr val="tx2"/>
                </a:solidFill>
                <a:latin typeface="+mn-lt"/>
                <a:ea typeface="Acer Foco" charset="0"/>
                <a:cs typeface="Acer Foco" charset="0"/>
              </a:rPr>
              <a:t>CONFIDENTIAL</a:t>
            </a:r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57E9FDB6-EE50-4B54-97B3-49675C36F2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2"/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99484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形 4">
            <a:extLst>
              <a:ext uri="{FF2B5EF4-FFF2-40B4-BE49-F238E27FC236}">
                <a16:creationId xmlns:a16="http://schemas.microsoft.com/office/drawing/2014/main" id="{CCF52607-7718-4A2F-88AA-7DF90D6676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0476" t="23333" b="23334"/>
          <a:stretch/>
        </p:blipFill>
        <p:spPr>
          <a:xfrm>
            <a:off x="7722057" y="0"/>
            <a:ext cx="4469945" cy="68580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94964F17-B805-4FD1-B873-60AA376B7F29}"/>
              </a:ext>
            </a:extLst>
          </p:cNvPr>
          <p:cNvSpPr txBox="1"/>
          <p:nvPr/>
        </p:nvSpPr>
        <p:spPr>
          <a:xfrm>
            <a:off x="4265916" y="2967336"/>
            <a:ext cx="36601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5400" b="1" dirty="0">
                <a:solidFill>
                  <a:schemeClr val="bg1"/>
                </a:solidFill>
                <a:latin typeface="+mj-lt"/>
              </a:rPr>
              <a:t>Thank You</a:t>
            </a:r>
            <a:endParaRPr lang="zh-TW" alt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9D930FF-4CCE-45EF-9593-41857C8C8E2C}"/>
              </a:ext>
            </a:extLst>
          </p:cNvPr>
          <p:cNvSpPr/>
          <p:nvPr/>
        </p:nvSpPr>
        <p:spPr>
          <a:xfrm>
            <a:off x="11506200" y="6302830"/>
            <a:ext cx="533400" cy="452295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C80CDF6-E0E4-4B29-AB2F-70E6EEED75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9343" y="6023041"/>
            <a:ext cx="1734460" cy="38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424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Lar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367" y="1358900"/>
            <a:ext cx="11014836" cy="5046133"/>
          </a:xfrm>
        </p:spPr>
        <p:txBody>
          <a:bodyPr/>
          <a:lstStyle>
            <a:lvl1pPr>
              <a:defRPr sz="2400"/>
            </a:lvl1pPr>
            <a:lvl2pPr marL="226473" indent="-226473">
              <a:spcBef>
                <a:spcPts val="1333"/>
              </a:spcBef>
              <a:defRPr sz="2400"/>
            </a:lvl2pPr>
            <a:lvl3pPr marL="452943" indent="-226473">
              <a:defRPr sz="2400"/>
            </a:lvl3pPr>
            <a:lvl4pPr marL="689999" indent="-237055">
              <a:defRPr sz="2400"/>
            </a:lvl4pPr>
            <a:lvl5pPr marL="916472" indent="-226473">
              <a:defRPr sz="2400"/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9EB56-B4C5-2E4E-B762-64A51E14A3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448785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3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3"/>
            <a:ext cx="8496000" cy="608852"/>
          </a:xfrm>
        </p:spPr>
        <p:txBody>
          <a:bodyPr anchor="b" anchorCtr="0">
            <a:normAutofit/>
          </a:bodyPr>
          <a:lstStyle>
            <a:lvl1pPr marL="457178" marR="0" indent="-457178" algn="l" defTabSz="121914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1"/>
            <a:ext cx="8496000" cy="384043"/>
          </a:xfrm>
        </p:spPr>
        <p:txBody>
          <a:bodyPr anchor="b" anchorCtr="0">
            <a:noAutofit/>
          </a:bodyPr>
          <a:lstStyle>
            <a:lvl1pPr marL="457178" marR="0" indent="-457178" algn="l" defTabSz="121914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78" marR="0" lvl="0" indent="-457178" algn="l" defTabSz="121914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4" y="68628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78" marR="0" indent="-457178" algn="l" defTabSz="121914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3065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2168596" cy="68580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911424" y="6472369"/>
            <a:ext cx="38400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>
              <a:defRPr/>
            </a:pPr>
            <a:r>
              <a:rPr lang="en-US" altLang="zh-TW" sz="1600" dirty="0">
                <a:solidFill>
                  <a:srgbClr val="008787"/>
                </a:solidFill>
              </a:rPr>
              <a:t>© Moxa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7536160" y="2180861"/>
            <a:ext cx="46085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TW" sz="6400" b="1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436121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2" y="640533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934342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2" y="640533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95980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98400" y="6444000"/>
            <a:ext cx="384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097226" rtl="0" eaLnBrk="1" latinLnBrk="0" hangingPunct="1"/>
            <a:r>
              <a:rPr lang="en-US" sz="168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3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5154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93573F0-0220-9648-AE73-32C7717532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en-US" altLang="zh-TW"/>
              <a:t>Click to edit Master title style</a:t>
            </a:r>
            <a:endParaRPr kumimoji="1"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C1C92A1-C9E1-4D49-B3D8-5DDC625AE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kumimoji="1" lang="en-US" altLang="zh-TW"/>
              <a:t>Click to edit Master subtitle style</a:t>
            </a:r>
            <a:endParaRPr kumimoji="1" lang="zh-TW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CF4B885-A105-B441-8377-33380C7813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BF93F73-B74F-BE4E-B9B1-ADA73674B42E}" type="datetimeFigureOut">
              <a:rPr kumimoji="1" lang="zh-TW" altLang="en-US" smtClean="0"/>
              <a:t>2024/2/14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AC8778A-15C0-B44F-8419-A4B6C7A0A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448252"/>
            <a:ext cx="3860800" cy="365125"/>
          </a:xfrm>
          <a:prstGeom prst="rect">
            <a:avLst/>
          </a:prstGeom>
        </p:spPr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915DCB0-6290-A244-AF0C-63D394CF3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DC5CF-5974-FD40-BC35-9623234EB9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63246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356659"/>
            <a:ext cx="11425269" cy="75895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371" y="1124744"/>
            <a:ext cx="11425269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 dirty="0"/>
              <a:t>Click to add subtitle</a:t>
            </a:r>
            <a:endParaRPr lang="zh-TW" alt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406393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1364" y="6249534"/>
            <a:ext cx="2104857" cy="536697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10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5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2468893"/>
            <a:ext cx="10177131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/>
              <a:t>Click to edit Master subtitle style</a:t>
            </a:r>
            <a:endParaRPr lang="en-US" dirty="0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2445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17122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039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356659"/>
            <a:ext cx="11425269" cy="75895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371" y="1124744"/>
            <a:ext cx="11425269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 dirty="0"/>
              <a:t>Click to add subtitle</a:t>
            </a:r>
            <a:endParaRPr lang="zh-TW" alt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447050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1796819"/>
            <a:ext cx="10612800" cy="1219200"/>
          </a:xfrm>
        </p:spPr>
        <p:txBody>
          <a:bodyPr anchor="ctr" anchorCtr="0">
            <a:normAutofit/>
          </a:bodyPr>
          <a:lstStyle>
            <a:lvl1pPr algn="ctr">
              <a:defRPr sz="5067" b="1" cap="none" baseline="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94037"/>
            <a:ext cx="1036320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9620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4031213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66216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1316765"/>
            <a:ext cx="518457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5947" y="1316765"/>
            <a:ext cx="5952661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713987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37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00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00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75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1796819"/>
            <a:ext cx="10612800" cy="1219200"/>
          </a:xfrm>
        </p:spPr>
        <p:txBody>
          <a:bodyPr anchor="ctr" anchorCtr="0">
            <a:normAutofit/>
          </a:bodyPr>
          <a:lstStyle>
            <a:lvl1pPr algn="ctr">
              <a:defRPr sz="5067" b="1" cap="none" baseline="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94037"/>
            <a:ext cx="1036320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1209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67" y="4677139"/>
            <a:ext cx="9601067" cy="690200"/>
          </a:xfrm>
        </p:spPr>
        <p:txBody>
          <a:bodyPr anchor="ctr" anchorCtr="0"/>
          <a:lstStyle>
            <a:lvl1pPr algn="ctr">
              <a:defRPr sz="2667" b="1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000" y="452670"/>
            <a:ext cx="960000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zh-TW"/>
              <a:t>Click icon to add picture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67" y="5367338"/>
            <a:ext cx="9601067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081406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343984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163" y="1604797"/>
            <a:ext cx="11315467" cy="4128459"/>
          </a:xfrm>
          <a:noFill/>
        </p:spPr>
        <p:txBody>
          <a:bodyPr/>
          <a:lstStyle/>
          <a:p>
            <a:r>
              <a:rPr lang="en-US" altLang="zh-TW"/>
              <a:t>Click icon to add SmartArt graphic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05108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68075" y="5061181"/>
            <a:ext cx="4320480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524376" y="740702"/>
            <a:ext cx="9601067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1103446" y="1028734"/>
            <a:ext cx="516941" cy="372151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7248128" y="4101075"/>
            <a:ext cx="516941" cy="372151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4143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508000" y="260648"/>
            <a:ext cx="4243851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27381" y="5253203"/>
            <a:ext cx="4295056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5519936" y="12468"/>
            <a:ext cx="6672064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5039883" y="356659"/>
            <a:ext cx="516941" cy="443940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11376587" y="5157192"/>
            <a:ext cx="516941" cy="384043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072327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911424" y="6472368"/>
            <a:ext cx="38400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>
              <a:defRPr/>
            </a:pPr>
            <a:r>
              <a:rPr lang="en-US" altLang="zh-TW" sz="1600" dirty="0">
                <a:solidFill>
                  <a:srgbClr val="008787"/>
                </a:solidFill>
              </a:rPr>
              <a:t>© </a:t>
            </a:r>
            <a:r>
              <a:rPr lang="en-US" altLang="zh-TW" sz="1600" dirty="0" err="1">
                <a:solidFill>
                  <a:srgbClr val="008787"/>
                </a:solidFill>
              </a:rPr>
              <a:t>Moxa</a:t>
            </a:r>
            <a:r>
              <a:rPr lang="en-US" altLang="zh-TW" sz="1600" dirty="0">
                <a:solidFill>
                  <a:srgbClr val="008787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7536160" y="2180861"/>
            <a:ext cx="46085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TW" sz="6400" b="1" dirty="0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64779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5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2468893"/>
            <a:ext cx="10177131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/>
              <a:t>Click to edit Master subtitle style</a:t>
            </a:r>
            <a:endParaRPr lang="en-US" dirty="0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38440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83596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041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356659"/>
            <a:ext cx="11425269" cy="75895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371" y="1124744"/>
            <a:ext cx="11425269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 dirty="0"/>
              <a:t>Click to add subtitle</a:t>
            </a:r>
            <a:endParaRPr lang="zh-TW" alt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552193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1796819"/>
            <a:ext cx="10612800" cy="1219200"/>
          </a:xfrm>
        </p:spPr>
        <p:txBody>
          <a:bodyPr anchor="ctr" anchorCtr="0">
            <a:normAutofit/>
          </a:bodyPr>
          <a:lstStyle>
            <a:lvl1pPr algn="ctr">
              <a:defRPr sz="5067" b="1" cap="none" baseline="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94037"/>
            <a:ext cx="1036320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86763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6157065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9144901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382856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1316765"/>
            <a:ext cx="518457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5947" y="1316765"/>
            <a:ext cx="5952661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2599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37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00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00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390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67" y="4677139"/>
            <a:ext cx="9601067" cy="690200"/>
          </a:xfrm>
        </p:spPr>
        <p:txBody>
          <a:bodyPr anchor="ctr" anchorCtr="0"/>
          <a:lstStyle>
            <a:lvl1pPr algn="ctr">
              <a:defRPr sz="2667" b="1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000" y="452670"/>
            <a:ext cx="960000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zh-TW"/>
              <a:t>Click icon to add picture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67" y="5367338"/>
            <a:ext cx="9601067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20075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343984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163" y="1604797"/>
            <a:ext cx="11315467" cy="4128459"/>
          </a:xfrm>
          <a:noFill/>
        </p:spPr>
        <p:txBody>
          <a:bodyPr/>
          <a:lstStyle/>
          <a:p>
            <a:r>
              <a:rPr lang="en-US" altLang="zh-TW"/>
              <a:t>Click icon to add SmartArt graphic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101176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68075" y="5061181"/>
            <a:ext cx="4320480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524376" y="740702"/>
            <a:ext cx="9601067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1103446" y="1028734"/>
            <a:ext cx="516941" cy="372151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7248128" y="4101075"/>
            <a:ext cx="516941" cy="372151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47584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508000" y="260648"/>
            <a:ext cx="4243851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27381" y="5253203"/>
            <a:ext cx="4295056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5519936" y="12468"/>
            <a:ext cx="6672064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5039883" y="356659"/>
            <a:ext cx="516941" cy="44394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11376587" y="5157192"/>
            <a:ext cx="516941" cy="384043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687853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911424" y="6472368"/>
            <a:ext cx="38400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 dirty="0">
                <a:solidFill>
                  <a:schemeClr val="tx2"/>
                </a:solidFill>
              </a:rPr>
              <a:t>© </a:t>
            </a:r>
            <a:r>
              <a:rPr lang="en-US" altLang="zh-TW" sz="1600" dirty="0" err="1">
                <a:solidFill>
                  <a:schemeClr val="tx2"/>
                </a:solidFill>
              </a:rPr>
              <a:t>Moxa</a:t>
            </a:r>
            <a:r>
              <a:rPr lang="en-US" altLang="zh-TW" sz="1600" dirty="0">
                <a:solidFill>
                  <a:schemeClr val="tx2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7536160" y="2180861"/>
            <a:ext cx="46085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6400" b="1" dirty="0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853512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5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2468893"/>
            <a:ext cx="10177131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/>
              <a:t>Click to edit Master subtitle style</a:t>
            </a:r>
            <a:endParaRPr lang="en-US" dirty="0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32027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66571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 Presenter’s Name</a:t>
            </a:r>
            <a:endParaRPr lang="zh-TW" altLang="en-US" dirty="0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Click to add Month </a:t>
            </a:r>
            <a:r>
              <a:rPr lang="en-US" altLang="zh-TW" dirty="0" err="1"/>
              <a:t>dd</a:t>
            </a:r>
            <a:r>
              <a:rPr lang="en-US" altLang="zh-TW" dirty="0"/>
              <a:t>, </a:t>
            </a:r>
            <a:r>
              <a:rPr lang="en-US" altLang="zh-TW" dirty="0" err="1"/>
              <a:t>YYYY</a:t>
            </a:r>
            <a:endParaRPr lang="zh-TW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 dirty="0"/>
              <a:t>Click to add presenter’s Position/Unit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567944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73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356659"/>
            <a:ext cx="11425269" cy="75895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371" y="1124744"/>
            <a:ext cx="11425269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 dirty="0"/>
              <a:t>Click to add subtitle</a:t>
            </a:r>
            <a:endParaRPr lang="zh-TW" alt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9517270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1796819"/>
            <a:ext cx="10612800" cy="1219200"/>
          </a:xfrm>
        </p:spPr>
        <p:txBody>
          <a:bodyPr anchor="ctr" anchorCtr="0">
            <a:normAutofit/>
          </a:bodyPr>
          <a:lstStyle>
            <a:lvl1pPr algn="ctr">
              <a:defRPr sz="5067" b="1" cap="none" baseline="0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94037"/>
            <a:ext cx="1036320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59027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570412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97798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1316765"/>
            <a:ext cx="518457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5947" y="1316765"/>
            <a:ext cx="5952661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5942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37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00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00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2971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67" y="4677139"/>
            <a:ext cx="9601067" cy="690200"/>
          </a:xfrm>
        </p:spPr>
        <p:txBody>
          <a:bodyPr anchor="ctr" anchorCtr="0"/>
          <a:lstStyle>
            <a:lvl1pPr algn="ctr">
              <a:defRPr sz="2667" b="1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000" y="452670"/>
            <a:ext cx="960000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zh-TW"/>
              <a:t>Click icon to add picture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67" y="5367338"/>
            <a:ext cx="9601067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877036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343984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163" y="1604797"/>
            <a:ext cx="11315467" cy="4128459"/>
          </a:xfrm>
          <a:noFill/>
        </p:spPr>
        <p:txBody>
          <a:bodyPr/>
          <a:lstStyle/>
          <a:p>
            <a:r>
              <a:rPr lang="en-US" altLang="zh-TW"/>
              <a:t>Click icon to add SmartArt graphic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432688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1316765"/>
            <a:ext cx="518457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5947" y="1316765"/>
            <a:ext cx="5952661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128526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68075" y="5061181"/>
            <a:ext cx="4320480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524376" y="740702"/>
            <a:ext cx="9601067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1103446" y="1028734"/>
            <a:ext cx="516941" cy="372151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7248128" y="4101075"/>
            <a:ext cx="516941" cy="372151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622616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508000" y="260648"/>
            <a:ext cx="4243851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27381" y="5253203"/>
            <a:ext cx="4295056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 dirty="0"/>
              <a:t>Name of Person Quoted,</a:t>
            </a:r>
            <a:br>
              <a:rPr lang="en-US" dirty="0"/>
            </a:br>
            <a:r>
              <a:rPr lang="en-US" dirty="0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5519936" y="12468"/>
            <a:ext cx="6672064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>
            <p:ph type="body" sz="quarter" idx="18"/>
          </p:nvPr>
        </p:nvSpPr>
        <p:spPr>
          <a:xfrm>
            <a:off x="5039883" y="356659"/>
            <a:ext cx="516941" cy="443940"/>
          </a:xfr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>
            <p:ph type="body" sz="quarter" idx="19"/>
          </p:nvPr>
        </p:nvSpPr>
        <p:spPr>
          <a:xfrm>
            <a:off x="11376587" y="5157192"/>
            <a:ext cx="516941" cy="384043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748010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68596" cy="6858000"/>
          </a:xfrm>
          <a:prstGeom prst="rect">
            <a:avLst/>
          </a:prstGeom>
        </p:spPr>
      </p:pic>
      <p:sp>
        <p:nvSpPr>
          <p:cNvPr id="5" name="TextBox 7"/>
          <p:cNvSpPr txBox="1"/>
          <p:nvPr/>
        </p:nvSpPr>
        <p:spPr>
          <a:xfrm>
            <a:off x="911424" y="6472368"/>
            <a:ext cx="38400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>
              <a:defRPr/>
            </a:pPr>
            <a:r>
              <a:rPr lang="en-US" altLang="zh-TW" sz="1600" dirty="0">
                <a:solidFill>
                  <a:srgbClr val="008787"/>
                </a:solidFill>
              </a:rPr>
              <a:t>© </a:t>
            </a:r>
            <a:r>
              <a:rPr lang="en-US" altLang="zh-TW" sz="1600" dirty="0" err="1">
                <a:solidFill>
                  <a:srgbClr val="008787"/>
                </a:solidFill>
              </a:rPr>
              <a:t>Moxa</a:t>
            </a:r>
            <a:r>
              <a:rPr lang="en-US" altLang="zh-TW" sz="1600" dirty="0">
                <a:solidFill>
                  <a:srgbClr val="008787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7536160" y="2180861"/>
            <a:ext cx="46085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TW" sz="6400" b="1" dirty="0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8583893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18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18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52945" y="6441691"/>
            <a:ext cx="384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r"/>
            <a:r>
              <a:rPr lang="en-US" sz="1200" dirty="0">
                <a:solidFill>
                  <a:srgbClr val="757575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1715098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400">
                <a:latin typeface="+mj-lt"/>
                <a:ea typeface="微軟正黑體" pitchFamily="34" charset="-120"/>
              </a:defRPr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ea typeface="微軟正黑體" pitchFamily="34" charset="-120"/>
              </a:defRPr>
            </a:lvl1pPr>
            <a:lvl2pPr>
              <a:defRPr b="1">
                <a:latin typeface="+mj-lt"/>
                <a:ea typeface="微軟正黑體" pitchFamily="34" charset="-120"/>
              </a:defRPr>
            </a:lvl2pPr>
            <a:lvl3pPr>
              <a:defRPr b="0">
                <a:latin typeface="+mj-lt"/>
                <a:ea typeface="微軟正黑體" pitchFamily="34" charset="-120"/>
              </a:defRPr>
            </a:lvl3pPr>
            <a:lvl4pPr>
              <a:defRPr sz="1800" b="0" baseline="0">
                <a:latin typeface="+mj-lt"/>
                <a:ea typeface="微軟正黑體" pitchFamily="34" charset="-120"/>
              </a:defRPr>
            </a:lvl4pPr>
            <a:lvl5pPr>
              <a:buNone/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quarter" idx="12"/>
          </p:nvPr>
        </p:nvSpPr>
        <p:spPr>
          <a:xfrm>
            <a:off x="638942" y="970355"/>
            <a:ext cx="8384116" cy="379412"/>
          </a:xfrm>
        </p:spPr>
        <p:txBody>
          <a:bodyPr/>
          <a:lstStyle>
            <a:lvl1pPr>
              <a:buNone/>
              <a:defRPr sz="2200" baseline="0">
                <a:solidFill>
                  <a:srgbClr val="008787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srgbClr val="000000">
                    <a:tint val="75000"/>
                  </a:srgbClr>
                </a:solidFill>
              </a:rPr>
              <a:t>Confidential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4ECD-15E4-40E2-A95D-BD9D0036F013}" type="slidenum">
              <a:rPr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8958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400">
                <a:latin typeface="+mj-lt"/>
                <a:ea typeface="微軟正黑體" pitchFamily="34" charset="-120"/>
              </a:defRPr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ea typeface="微軟正黑體" pitchFamily="34" charset="-120"/>
              </a:defRPr>
            </a:lvl1pPr>
            <a:lvl2pPr>
              <a:defRPr b="1">
                <a:latin typeface="+mj-lt"/>
                <a:ea typeface="微軟正黑體" pitchFamily="34" charset="-120"/>
              </a:defRPr>
            </a:lvl2pPr>
            <a:lvl3pPr>
              <a:defRPr b="0">
                <a:latin typeface="+mj-lt"/>
                <a:ea typeface="微軟正黑體" pitchFamily="34" charset="-120"/>
              </a:defRPr>
            </a:lvl3pPr>
            <a:lvl4pPr>
              <a:defRPr sz="1800" b="0" baseline="0">
                <a:latin typeface="+mj-lt"/>
                <a:ea typeface="微軟正黑體" pitchFamily="34" charset="-120"/>
              </a:defRPr>
            </a:lvl4pPr>
            <a:lvl5pPr>
              <a:buNone/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quarter" idx="12"/>
          </p:nvPr>
        </p:nvSpPr>
        <p:spPr>
          <a:xfrm>
            <a:off x="638942" y="970355"/>
            <a:ext cx="8384116" cy="379412"/>
          </a:xfrm>
        </p:spPr>
        <p:txBody>
          <a:bodyPr/>
          <a:lstStyle>
            <a:lvl1pPr>
              <a:buNone/>
              <a:defRPr sz="2200" baseline="0">
                <a:solidFill>
                  <a:srgbClr val="008787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srgbClr val="000000">
                    <a:tint val="75000"/>
                  </a:srgbClr>
                </a:solidFill>
              </a:rPr>
              <a:t>Confidential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4ECD-15E4-40E2-A95D-BD9D0036F013}" type="slidenum">
              <a:rPr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1852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400">
                <a:latin typeface="+mj-lt"/>
                <a:ea typeface="微軟正黑體" pitchFamily="34" charset="-120"/>
              </a:defRPr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ea typeface="微軟正黑體" pitchFamily="34" charset="-120"/>
              </a:defRPr>
            </a:lvl1pPr>
            <a:lvl2pPr>
              <a:defRPr b="1">
                <a:latin typeface="+mj-lt"/>
                <a:ea typeface="微軟正黑體" pitchFamily="34" charset="-120"/>
              </a:defRPr>
            </a:lvl2pPr>
            <a:lvl3pPr>
              <a:defRPr b="0">
                <a:latin typeface="+mj-lt"/>
                <a:ea typeface="微軟正黑體" pitchFamily="34" charset="-120"/>
              </a:defRPr>
            </a:lvl3pPr>
            <a:lvl4pPr>
              <a:defRPr sz="1800" b="0" baseline="0">
                <a:latin typeface="+mj-lt"/>
                <a:ea typeface="微軟正黑體" pitchFamily="34" charset="-120"/>
              </a:defRPr>
            </a:lvl4pPr>
            <a:lvl5pPr>
              <a:buNone/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quarter" idx="12"/>
          </p:nvPr>
        </p:nvSpPr>
        <p:spPr>
          <a:xfrm>
            <a:off x="638942" y="970355"/>
            <a:ext cx="8384116" cy="379412"/>
          </a:xfrm>
        </p:spPr>
        <p:txBody>
          <a:bodyPr/>
          <a:lstStyle>
            <a:lvl1pPr>
              <a:buNone/>
              <a:defRPr sz="2200" baseline="0">
                <a:solidFill>
                  <a:srgbClr val="008787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>
                <a:solidFill>
                  <a:srgbClr val="000000">
                    <a:tint val="75000"/>
                  </a:srgbClr>
                </a:solidFill>
              </a:rPr>
              <a:t>Confidential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B4ECD-15E4-40E2-A95D-BD9D0036F013}" type="slidenum">
              <a:rPr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7980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ppli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"/>
            <a:ext cx="12192000" cy="150002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37000">
                <a:srgbClr val="F1F1F3"/>
              </a:gs>
              <a:gs pos="100000">
                <a:srgbClr val="B5BAC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5" name="文字方塊 8"/>
          <p:cNvSpPr txBox="1"/>
          <p:nvPr/>
        </p:nvSpPr>
        <p:spPr>
          <a:xfrm>
            <a:off x="5423927" y="6464370"/>
            <a:ext cx="9925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solidFill>
                  <a:srgbClr val="FFFFFF"/>
                </a:solidFill>
              </a:rPr>
              <a:t>Confidential</a:t>
            </a:r>
            <a:endParaRPr lang="zh-TW" altLang="en-US" sz="1200" dirty="0">
              <a:solidFill>
                <a:srgbClr val="FFFFFF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-14817" y="-4763"/>
            <a:ext cx="2777068" cy="303213"/>
          </a:xfrm>
          <a:custGeom>
            <a:avLst/>
            <a:gdLst>
              <a:gd name="T0" fmla="*/ 2147483647 w 21600"/>
              <a:gd name="T1" fmla="*/ 2147483647 h 19813"/>
              <a:gd name="T2" fmla="*/ 2147483647 w 21600"/>
              <a:gd name="T3" fmla="*/ 2147483647 h 19813"/>
              <a:gd name="T4" fmla="*/ 2147483647 w 21600"/>
              <a:gd name="T5" fmla="*/ 2147483647 h 19813"/>
              <a:gd name="T6" fmla="*/ 2147483647 w 21600"/>
              <a:gd name="T7" fmla="*/ 2147483647 h 19813"/>
              <a:gd name="T8" fmla="*/ 0 w 21600"/>
              <a:gd name="T9" fmla="*/ 2147483647 h 19813"/>
              <a:gd name="T10" fmla="*/ 2147483647 w 21600"/>
              <a:gd name="T11" fmla="*/ 2147483647 h 19813"/>
              <a:gd name="T12" fmla="*/ 2147483647 w 21600"/>
              <a:gd name="T13" fmla="*/ 2147483647 h 198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600"/>
              <a:gd name="T22" fmla="*/ 0 h 19813"/>
              <a:gd name="T23" fmla="*/ 21600 w 21600"/>
              <a:gd name="T24" fmla="*/ 19813 h 198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19813">
                <a:moveTo>
                  <a:pt x="9" y="188"/>
                </a:moveTo>
                <a:lnTo>
                  <a:pt x="21600" y="188"/>
                </a:lnTo>
                <a:cubicBezTo>
                  <a:pt x="21600" y="188"/>
                  <a:pt x="19325" y="-1787"/>
                  <a:pt x="18069" y="7069"/>
                </a:cubicBezTo>
                <a:cubicBezTo>
                  <a:pt x="16813" y="15924"/>
                  <a:pt x="16275" y="19813"/>
                  <a:pt x="16275" y="19813"/>
                </a:cubicBezTo>
                <a:lnTo>
                  <a:pt x="0" y="19813"/>
                </a:lnTo>
                <a:lnTo>
                  <a:pt x="9" y="188"/>
                </a:lnTo>
                <a:close/>
                <a:moveTo>
                  <a:pt x="9" y="188"/>
                </a:moveTo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TW" altLang="en-US" sz="2000" b="1">
              <a:solidFill>
                <a:srgbClr val="FFFFFF"/>
              </a:solidFill>
            </a:endParaRPr>
          </a:p>
        </p:txBody>
      </p:sp>
      <p:sp>
        <p:nvSpPr>
          <p:cNvPr id="9" name="Rectangle 11"/>
          <p:cNvSpPr>
            <a:spLocks/>
          </p:cNvSpPr>
          <p:nvPr/>
        </p:nvSpPr>
        <p:spPr bwMode="auto">
          <a:xfrm>
            <a:off x="14817" y="-28574"/>
            <a:ext cx="203200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 anchor="ctr"/>
          <a:lstStyle/>
          <a:p>
            <a:pPr marL="39687" algn="ctr"/>
            <a:r>
              <a:rPr lang="en-US" altLang="zh-TW" sz="1400" b="1" dirty="0">
                <a:solidFill>
                  <a:srgbClr val="FFFFFF"/>
                </a:solidFill>
                <a:ea typeface="新細明體" pitchFamily="18" charset="-120"/>
                <a:cs typeface="Arial" charset="0"/>
              </a:rPr>
              <a:t>Application</a:t>
            </a:r>
          </a:p>
        </p:txBody>
      </p:sp>
      <p:sp>
        <p:nvSpPr>
          <p:cNvPr id="4" name="圖片版面配置區 3"/>
          <p:cNvSpPr>
            <a:spLocks noGrp="1"/>
          </p:cNvSpPr>
          <p:nvPr>
            <p:ph type="pic" sz="quarter" idx="10"/>
          </p:nvPr>
        </p:nvSpPr>
        <p:spPr>
          <a:xfrm>
            <a:off x="609600" y="1692277"/>
            <a:ext cx="5486400" cy="4329012"/>
          </a:xfrm>
        </p:spPr>
        <p:txBody>
          <a:bodyPr/>
          <a:lstStyle/>
          <a:p>
            <a:r>
              <a:rPr lang="en-US" altLang="zh-TW"/>
              <a:t>Click icon to add picture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390882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algn="ctr"/>
            <a:r>
              <a:rPr lang="en-US" sz="1600" dirty="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098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1362" y="6249533"/>
            <a:ext cx="2104857" cy="536697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854968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US" altLang="zh-TW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89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37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000" y="1403912"/>
            <a:ext cx="5472609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000" y="2364019"/>
            <a:ext cx="5472609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886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Key-Feature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4"/>
          <p:cNvSpPr/>
          <p:nvPr/>
        </p:nvSpPr>
        <p:spPr>
          <a:xfrm>
            <a:off x="797" y="-15412"/>
            <a:ext cx="12191999" cy="1179871"/>
          </a:xfrm>
          <a:custGeom>
            <a:avLst/>
            <a:gdLst>
              <a:gd name="connsiteX0" fmla="*/ 0 w 7943850"/>
              <a:gd name="connsiteY0" fmla="*/ 0 h 120650"/>
              <a:gd name="connsiteX1" fmla="*/ 1079500 w 7943850"/>
              <a:gd name="connsiteY1" fmla="*/ 6350 h 120650"/>
              <a:gd name="connsiteX2" fmla="*/ 1238250 w 7943850"/>
              <a:gd name="connsiteY2" fmla="*/ 120650 h 120650"/>
              <a:gd name="connsiteX3" fmla="*/ 1390650 w 7943850"/>
              <a:gd name="connsiteY3" fmla="*/ 0 h 120650"/>
              <a:gd name="connsiteX4" fmla="*/ 7943850 w 7943850"/>
              <a:gd name="connsiteY4" fmla="*/ 6350 h 120650"/>
              <a:gd name="connsiteX0" fmla="*/ 0 w 7943850"/>
              <a:gd name="connsiteY0" fmla="*/ 0 h 123825"/>
              <a:gd name="connsiteX1" fmla="*/ 1079500 w 7943850"/>
              <a:gd name="connsiteY1" fmla="*/ 6350 h 123825"/>
              <a:gd name="connsiteX2" fmla="*/ 1241425 w 7943850"/>
              <a:gd name="connsiteY2" fmla="*/ 123825 h 123825"/>
              <a:gd name="connsiteX3" fmla="*/ 1390650 w 7943850"/>
              <a:gd name="connsiteY3" fmla="*/ 0 h 123825"/>
              <a:gd name="connsiteX4" fmla="*/ 7943850 w 7943850"/>
              <a:gd name="connsiteY4" fmla="*/ 6350 h 123825"/>
              <a:gd name="connsiteX0" fmla="*/ 0 w 7943850"/>
              <a:gd name="connsiteY0" fmla="*/ 0 h 174625"/>
              <a:gd name="connsiteX1" fmla="*/ 1079500 w 7943850"/>
              <a:gd name="connsiteY1" fmla="*/ 6350 h 174625"/>
              <a:gd name="connsiteX2" fmla="*/ 1238250 w 7943850"/>
              <a:gd name="connsiteY2" fmla="*/ 174625 h 174625"/>
              <a:gd name="connsiteX3" fmla="*/ 1390650 w 7943850"/>
              <a:gd name="connsiteY3" fmla="*/ 0 h 174625"/>
              <a:gd name="connsiteX4" fmla="*/ 7943850 w 7943850"/>
              <a:gd name="connsiteY4" fmla="*/ 6350 h 174625"/>
              <a:gd name="connsiteX0" fmla="*/ 0 w 7943850"/>
              <a:gd name="connsiteY0" fmla="*/ 0 h 133350"/>
              <a:gd name="connsiteX1" fmla="*/ 1079500 w 7943850"/>
              <a:gd name="connsiteY1" fmla="*/ 6350 h 133350"/>
              <a:gd name="connsiteX2" fmla="*/ 1238250 w 7943850"/>
              <a:gd name="connsiteY2" fmla="*/ 133350 h 133350"/>
              <a:gd name="connsiteX3" fmla="*/ 1390650 w 7943850"/>
              <a:gd name="connsiteY3" fmla="*/ 0 h 133350"/>
              <a:gd name="connsiteX4" fmla="*/ 7943850 w 7943850"/>
              <a:gd name="connsiteY4" fmla="*/ 6350 h 133350"/>
              <a:gd name="connsiteX0" fmla="*/ 0 w 8020050"/>
              <a:gd name="connsiteY0" fmla="*/ 0 h 133350"/>
              <a:gd name="connsiteX1" fmla="*/ 1079500 w 8020050"/>
              <a:gd name="connsiteY1" fmla="*/ 6350 h 133350"/>
              <a:gd name="connsiteX2" fmla="*/ 1238250 w 8020050"/>
              <a:gd name="connsiteY2" fmla="*/ 133350 h 133350"/>
              <a:gd name="connsiteX3" fmla="*/ 1390650 w 8020050"/>
              <a:gd name="connsiteY3" fmla="*/ 0 h 133350"/>
              <a:gd name="connsiteX4" fmla="*/ 8020050 w 8020050"/>
              <a:gd name="connsiteY4" fmla="*/ 6350 h 133350"/>
              <a:gd name="connsiteX0" fmla="*/ 0 w 8020050"/>
              <a:gd name="connsiteY0" fmla="*/ 0 h 133350"/>
              <a:gd name="connsiteX1" fmla="*/ 1079500 w 8020050"/>
              <a:gd name="connsiteY1" fmla="*/ 6350 h 133350"/>
              <a:gd name="connsiteX2" fmla="*/ 1238250 w 8020050"/>
              <a:gd name="connsiteY2" fmla="*/ 133350 h 133350"/>
              <a:gd name="connsiteX3" fmla="*/ 1390650 w 8020050"/>
              <a:gd name="connsiteY3" fmla="*/ 0 h 133350"/>
              <a:gd name="connsiteX4" fmla="*/ 7912100 w 8020050"/>
              <a:gd name="connsiteY4" fmla="*/ 6350 h 133350"/>
              <a:gd name="connsiteX5" fmla="*/ 8020050 w 8020050"/>
              <a:gd name="connsiteY5" fmla="*/ 6350 h 133350"/>
              <a:gd name="connsiteX0" fmla="*/ 0 w 7912100"/>
              <a:gd name="connsiteY0" fmla="*/ 933450 h 1066800"/>
              <a:gd name="connsiteX1" fmla="*/ 1079500 w 7912100"/>
              <a:gd name="connsiteY1" fmla="*/ 939800 h 1066800"/>
              <a:gd name="connsiteX2" fmla="*/ 1238250 w 7912100"/>
              <a:gd name="connsiteY2" fmla="*/ 1066800 h 1066800"/>
              <a:gd name="connsiteX3" fmla="*/ 1390650 w 7912100"/>
              <a:gd name="connsiteY3" fmla="*/ 933450 h 1066800"/>
              <a:gd name="connsiteX4" fmla="*/ 7912100 w 7912100"/>
              <a:gd name="connsiteY4" fmla="*/ 939800 h 1066800"/>
              <a:gd name="connsiteX5" fmla="*/ 7905750 w 7912100"/>
              <a:gd name="connsiteY5" fmla="*/ 0 h 1066800"/>
              <a:gd name="connsiteX0" fmla="*/ 19050 w 7931150"/>
              <a:gd name="connsiteY0" fmla="*/ 939800 h 1073150"/>
              <a:gd name="connsiteX1" fmla="*/ 1098550 w 7931150"/>
              <a:gd name="connsiteY1" fmla="*/ 946150 h 1073150"/>
              <a:gd name="connsiteX2" fmla="*/ 1257300 w 7931150"/>
              <a:gd name="connsiteY2" fmla="*/ 1073150 h 1073150"/>
              <a:gd name="connsiteX3" fmla="*/ 1409700 w 7931150"/>
              <a:gd name="connsiteY3" fmla="*/ 939800 h 1073150"/>
              <a:gd name="connsiteX4" fmla="*/ 7931150 w 7931150"/>
              <a:gd name="connsiteY4" fmla="*/ 946150 h 1073150"/>
              <a:gd name="connsiteX5" fmla="*/ 0 w 7931150"/>
              <a:gd name="connsiteY5" fmla="*/ 0 h 1073150"/>
              <a:gd name="connsiteX0" fmla="*/ 19050 w 7931150"/>
              <a:gd name="connsiteY0" fmla="*/ 939800 h 1073150"/>
              <a:gd name="connsiteX1" fmla="*/ 1098550 w 7931150"/>
              <a:gd name="connsiteY1" fmla="*/ 946150 h 1073150"/>
              <a:gd name="connsiteX2" fmla="*/ 1257300 w 7931150"/>
              <a:gd name="connsiteY2" fmla="*/ 1073150 h 1073150"/>
              <a:gd name="connsiteX3" fmla="*/ 1409700 w 7931150"/>
              <a:gd name="connsiteY3" fmla="*/ 939800 h 1073150"/>
              <a:gd name="connsiteX4" fmla="*/ 7931150 w 7931150"/>
              <a:gd name="connsiteY4" fmla="*/ 946150 h 1073150"/>
              <a:gd name="connsiteX5" fmla="*/ 0 w 7931150"/>
              <a:gd name="connsiteY5" fmla="*/ 0 h 1073150"/>
              <a:gd name="connsiteX0" fmla="*/ 19050 w 7931150"/>
              <a:gd name="connsiteY0" fmla="*/ 939800 h 1073150"/>
              <a:gd name="connsiteX1" fmla="*/ 1098550 w 7931150"/>
              <a:gd name="connsiteY1" fmla="*/ 946150 h 1073150"/>
              <a:gd name="connsiteX2" fmla="*/ 1257300 w 7931150"/>
              <a:gd name="connsiteY2" fmla="*/ 1073150 h 1073150"/>
              <a:gd name="connsiteX3" fmla="*/ 1409700 w 7931150"/>
              <a:gd name="connsiteY3" fmla="*/ 939800 h 1073150"/>
              <a:gd name="connsiteX4" fmla="*/ 7931150 w 7931150"/>
              <a:gd name="connsiteY4" fmla="*/ 946150 h 1073150"/>
              <a:gd name="connsiteX5" fmla="*/ 0 w 7931150"/>
              <a:gd name="connsiteY5" fmla="*/ 0 h 1073150"/>
              <a:gd name="connsiteX0" fmla="*/ 19050 w 7931150"/>
              <a:gd name="connsiteY0" fmla="*/ 939800 h 1073150"/>
              <a:gd name="connsiteX1" fmla="*/ 1098550 w 7931150"/>
              <a:gd name="connsiteY1" fmla="*/ 946150 h 1073150"/>
              <a:gd name="connsiteX2" fmla="*/ 1257300 w 7931150"/>
              <a:gd name="connsiteY2" fmla="*/ 1073150 h 1073150"/>
              <a:gd name="connsiteX3" fmla="*/ 1409700 w 7931150"/>
              <a:gd name="connsiteY3" fmla="*/ 939800 h 1073150"/>
              <a:gd name="connsiteX4" fmla="*/ 7931150 w 7931150"/>
              <a:gd name="connsiteY4" fmla="*/ 946150 h 1073150"/>
              <a:gd name="connsiteX5" fmla="*/ 0 w 7931150"/>
              <a:gd name="connsiteY5" fmla="*/ 0 h 1073150"/>
              <a:gd name="connsiteX0" fmla="*/ 19050 w 8099583"/>
              <a:gd name="connsiteY0" fmla="*/ 939800 h 1073150"/>
              <a:gd name="connsiteX1" fmla="*/ 1098550 w 8099583"/>
              <a:gd name="connsiteY1" fmla="*/ 946150 h 1073150"/>
              <a:gd name="connsiteX2" fmla="*/ 1257300 w 8099583"/>
              <a:gd name="connsiteY2" fmla="*/ 1073150 h 1073150"/>
              <a:gd name="connsiteX3" fmla="*/ 1409700 w 8099583"/>
              <a:gd name="connsiteY3" fmla="*/ 939800 h 1073150"/>
              <a:gd name="connsiteX4" fmla="*/ 7931150 w 8099583"/>
              <a:gd name="connsiteY4" fmla="*/ 946150 h 1073150"/>
              <a:gd name="connsiteX5" fmla="*/ 5651500 w 8099583"/>
              <a:gd name="connsiteY5" fmla="*/ 596900 h 1073150"/>
              <a:gd name="connsiteX6" fmla="*/ 0 w 8099583"/>
              <a:gd name="connsiteY6" fmla="*/ 0 h 1073150"/>
              <a:gd name="connsiteX0" fmla="*/ 19050 w 8304702"/>
              <a:gd name="connsiteY0" fmla="*/ 1176219 h 1309569"/>
              <a:gd name="connsiteX1" fmla="*/ 1098550 w 8304702"/>
              <a:gd name="connsiteY1" fmla="*/ 1182569 h 1309569"/>
              <a:gd name="connsiteX2" fmla="*/ 1257300 w 8304702"/>
              <a:gd name="connsiteY2" fmla="*/ 1309569 h 1309569"/>
              <a:gd name="connsiteX3" fmla="*/ 1409700 w 8304702"/>
              <a:gd name="connsiteY3" fmla="*/ 1176219 h 1309569"/>
              <a:gd name="connsiteX4" fmla="*/ 7931150 w 8304702"/>
              <a:gd name="connsiteY4" fmla="*/ 1182569 h 1309569"/>
              <a:gd name="connsiteX5" fmla="*/ 7023100 w 8304702"/>
              <a:gd name="connsiteY5" fmla="*/ 33219 h 1309569"/>
              <a:gd name="connsiteX6" fmla="*/ 0 w 8304702"/>
              <a:gd name="connsiteY6" fmla="*/ 236419 h 1309569"/>
              <a:gd name="connsiteX0" fmla="*/ 19050 w 8124300"/>
              <a:gd name="connsiteY0" fmla="*/ 1176219 h 1309569"/>
              <a:gd name="connsiteX1" fmla="*/ 1098550 w 8124300"/>
              <a:gd name="connsiteY1" fmla="*/ 1182569 h 1309569"/>
              <a:gd name="connsiteX2" fmla="*/ 1257300 w 8124300"/>
              <a:gd name="connsiteY2" fmla="*/ 1309569 h 1309569"/>
              <a:gd name="connsiteX3" fmla="*/ 1409700 w 8124300"/>
              <a:gd name="connsiteY3" fmla="*/ 1176219 h 1309569"/>
              <a:gd name="connsiteX4" fmla="*/ 7931150 w 8124300"/>
              <a:gd name="connsiteY4" fmla="*/ 1182569 h 1309569"/>
              <a:gd name="connsiteX5" fmla="*/ 7023100 w 8124300"/>
              <a:gd name="connsiteY5" fmla="*/ 33219 h 1309569"/>
              <a:gd name="connsiteX6" fmla="*/ 0 w 8124300"/>
              <a:gd name="connsiteY6" fmla="*/ 236419 h 1309569"/>
              <a:gd name="connsiteX0" fmla="*/ 19050 w 8285640"/>
              <a:gd name="connsiteY0" fmla="*/ 971141 h 1104491"/>
              <a:gd name="connsiteX1" fmla="*/ 1098550 w 8285640"/>
              <a:gd name="connsiteY1" fmla="*/ 977491 h 1104491"/>
              <a:gd name="connsiteX2" fmla="*/ 1257300 w 8285640"/>
              <a:gd name="connsiteY2" fmla="*/ 1104491 h 1104491"/>
              <a:gd name="connsiteX3" fmla="*/ 1409700 w 8285640"/>
              <a:gd name="connsiteY3" fmla="*/ 971141 h 1104491"/>
              <a:gd name="connsiteX4" fmla="*/ 7931150 w 8285640"/>
              <a:gd name="connsiteY4" fmla="*/ 977491 h 1104491"/>
              <a:gd name="connsiteX5" fmla="*/ 7931150 w 8285640"/>
              <a:gd name="connsiteY5" fmla="*/ 56741 h 1104491"/>
              <a:gd name="connsiteX6" fmla="*/ 0 w 8285640"/>
              <a:gd name="connsiteY6" fmla="*/ 31341 h 1104491"/>
              <a:gd name="connsiteX0" fmla="*/ 19050 w 8244184"/>
              <a:gd name="connsiteY0" fmla="*/ 971141 h 1104491"/>
              <a:gd name="connsiteX1" fmla="*/ 1098550 w 8244184"/>
              <a:gd name="connsiteY1" fmla="*/ 977491 h 1104491"/>
              <a:gd name="connsiteX2" fmla="*/ 1257300 w 8244184"/>
              <a:gd name="connsiteY2" fmla="*/ 1104491 h 1104491"/>
              <a:gd name="connsiteX3" fmla="*/ 1409700 w 8244184"/>
              <a:gd name="connsiteY3" fmla="*/ 971141 h 1104491"/>
              <a:gd name="connsiteX4" fmla="*/ 7931150 w 8244184"/>
              <a:gd name="connsiteY4" fmla="*/ 977491 h 1104491"/>
              <a:gd name="connsiteX5" fmla="*/ 7931150 w 8244184"/>
              <a:gd name="connsiteY5" fmla="*/ 56741 h 1104491"/>
              <a:gd name="connsiteX6" fmla="*/ 0 w 8244184"/>
              <a:gd name="connsiteY6" fmla="*/ 31341 h 1104491"/>
              <a:gd name="connsiteX0" fmla="*/ 19050 w 7931541"/>
              <a:gd name="connsiteY0" fmla="*/ 971141 h 1104491"/>
              <a:gd name="connsiteX1" fmla="*/ 1098550 w 7931541"/>
              <a:gd name="connsiteY1" fmla="*/ 977491 h 1104491"/>
              <a:gd name="connsiteX2" fmla="*/ 1257300 w 7931541"/>
              <a:gd name="connsiteY2" fmla="*/ 1104491 h 1104491"/>
              <a:gd name="connsiteX3" fmla="*/ 1409700 w 7931541"/>
              <a:gd name="connsiteY3" fmla="*/ 971141 h 1104491"/>
              <a:gd name="connsiteX4" fmla="*/ 7931150 w 7931541"/>
              <a:gd name="connsiteY4" fmla="*/ 977491 h 1104491"/>
              <a:gd name="connsiteX5" fmla="*/ 7931150 w 7931541"/>
              <a:gd name="connsiteY5" fmla="*/ 56741 h 1104491"/>
              <a:gd name="connsiteX6" fmla="*/ 0 w 7931541"/>
              <a:gd name="connsiteY6" fmla="*/ 31341 h 1104491"/>
              <a:gd name="connsiteX0" fmla="*/ 19050 w 7931270"/>
              <a:gd name="connsiteY0" fmla="*/ 971141 h 1104491"/>
              <a:gd name="connsiteX1" fmla="*/ 1098550 w 7931270"/>
              <a:gd name="connsiteY1" fmla="*/ 977491 h 1104491"/>
              <a:gd name="connsiteX2" fmla="*/ 1257300 w 7931270"/>
              <a:gd name="connsiteY2" fmla="*/ 1104491 h 1104491"/>
              <a:gd name="connsiteX3" fmla="*/ 1409700 w 7931270"/>
              <a:gd name="connsiteY3" fmla="*/ 971141 h 1104491"/>
              <a:gd name="connsiteX4" fmla="*/ 7931150 w 7931270"/>
              <a:gd name="connsiteY4" fmla="*/ 977491 h 1104491"/>
              <a:gd name="connsiteX5" fmla="*/ 7912100 w 7931270"/>
              <a:gd name="connsiteY5" fmla="*/ 56741 h 1104491"/>
              <a:gd name="connsiteX6" fmla="*/ 0 w 7931270"/>
              <a:gd name="connsiteY6" fmla="*/ 31341 h 1104491"/>
              <a:gd name="connsiteX0" fmla="*/ 19050 w 7931270"/>
              <a:gd name="connsiteY0" fmla="*/ 939800 h 1073150"/>
              <a:gd name="connsiteX1" fmla="*/ 1098550 w 7931270"/>
              <a:gd name="connsiteY1" fmla="*/ 946150 h 1073150"/>
              <a:gd name="connsiteX2" fmla="*/ 1257300 w 7931270"/>
              <a:gd name="connsiteY2" fmla="*/ 1073150 h 1073150"/>
              <a:gd name="connsiteX3" fmla="*/ 1409700 w 7931270"/>
              <a:gd name="connsiteY3" fmla="*/ 939800 h 1073150"/>
              <a:gd name="connsiteX4" fmla="*/ 7931150 w 7931270"/>
              <a:gd name="connsiteY4" fmla="*/ 946150 h 1073150"/>
              <a:gd name="connsiteX5" fmla="*/ 7912100 w 7931270"/>
              <a:gd name="connsiteY5" fmla="*/ 25400 h 1073150"/>
              <a:gd name="connsiteX6" fmla="*/ 0 w 7931270"/>
              <a:gd name="connsiteY6" fmla="*/ 0 h 1073150"/>
              <a:gd name="connsiteX0" fmla="*/ 19050 w 7931270"/>
              <a:gd name="connsiteY0" fmla="*/ 939800 h 1073150"/>
              <a:gd name="connsiteX1" fmla="*/ 1098550 w 7931270"/>
              <a:gd name="connsiteY1" fmla="*/ 946150 h 1073150"/>
              <a:gd name="connsiteX2" fmla="*/ 1257300 w 7931270"/>
              <a:gd name="connsiteY2" fmla="*/ 1073150 h 1073150"/>
              <a:gd name="connsiteX3" fmla="*/ 1409700 w 7931270"/>
              <a:gd name="connsiteY3" fmla="*/ 939800 h 1073150"/>
              <a:gd name="connsiteX4" fmla="*/ 7931150 w 7931270"/>
              <a:gd name="connsiteY4" fmla="*/ 946150 h 1073150"/>
              <a:gd name="connsiteX5" fmla="*/ 7912100 w 7931270"/>
              <a:gd name="connsiteY5" fmla="*/ 25400 h 1073150"/>
              <a:gd name="connsiteX6" fmla="*/ 0 w 7931270"/>
              <a:gd name="connsiteY6" fmla="*/ 0 h 1073150"/>
              <a:gd name="connsiteX0" fmla="*/ 19050 w 7931270"/>
              <a:gd name="connsiteY0" fmla="*/ 939800 h 1073150"/>
              <a:gd name="connsiteX1" fmla="*/ 1098550 w 7931270"/>
              <a:gd name="connsiteY1" fmla="*/ 946150 h 1073150"/>
              <a:gd name="connsiteX2" fmla="*/ 1257300 w 7931270"/>
              <a:gd name="connsiteY2" fmla="*/ 1073150 h 1073150"/>
              <a:gd name="connsiteX3" fmla="*/ 1409700 w 7931270"/>
              <a:gd name="connsiteY3" fmla="*/ 939800 h 1073150"/>
              <a:gd name="connsiteX4" fmla="*/ 7931150 w 7931270"/>
              <a:gd name="connsiteY4" fmla="*/ 946150 h 1073150"/>
              <a:gd name="connsiteX5" fmla="*/ 7912100 w 7931270"/>
              <a:gd name="connsiteY5" fmla="*/ 25400 h 1073150"/>
              <a:gd name="connsiteX6" fmla="*/ 0 w 7931270"/>
              <a:gd name="connsiteY6" fmla="*/ 0 h 1073150"/>
              <a:gd name="connsiteX7" fmla="*/ 19050 w 7931270"/>
              <a:gd name="connsiteY7" fmla="*/ 939800 h 1073150"/>
              <a:gd name="connsiteX0" fmla="*/ 19050 w 7931270"/>
              <a:gd name="connsiteY0" fmla="*/ 939800 h 1073150"/>
              <a:gd name="connsiteX1" fmla="*/ 1098550 w 7931270"/>
              <a:gd name="connsiteY1" fmla="*/ 946150 h 1073150"/>
              <a:gd name="connsiteX2" fmla="*/ 1257300 w 7931270"/>
              <a:gd name="connsiteY2" fmla="*/ 1073150 h 1073150"/>
              <a:gd name="connsiteX3" fmla="*/ 1409700 w 7931270"/>
              <a:gd name="connsiteY3" fmla="*/ 939800 h 1073150"/>
              <a:gd name="connsiteX4" fmla="*/ 7931150 w 7931270"/>
              <a:gd name="connsiteY4" fmla="*/ 946150 h 1073150"/>
              <a:gd name="connsiteX5" fmla="*/ 7912100 w 7931270"/>
              <a:gd name="connsiteY5" fmla="*/ 25400 h 1073150"/>
              <a:gd name="connsiteX6" fmla="*/ 0 w 7931270"/>
              <a:gd name="connsiteY6" fmla="*/ 0 h 1073150"/>
              <a:gd name="connsiteX7" fmla="*/ 19050 w 7931270"/>
              <a:gd name="connsiteY7" fmla="*/ 939800 h 1073150"/>
              <a:gd name="connsiteX0" fmla="*/ 0 w 7912220"/>
              <a:gd name="connsiteY0" fmla="*/ 924338 h 1057688"/>
              <a:gd name="connsiteX1" fmla="*/ 1079500 w 7912220"/>
              <a:gd name="connsiteY1" fmla="*/ 930688 h 1057688"/>
              <a:gd name="connsiteX2" fmla="*/ 1238250 w 7912220"/>
              <a:gd name="connsiteY2" fmla="*/ 1057688 h 1057688"/>
              <a:gd name="connsiteX3" fmla="*/ 1390650 w 7912220"/>
              <a:gd name="connsiteY3" fmla="*/ 924338 h 1057688"/>
              <a:gd name="connsiteX4" fmla="*/ 7912100 w 7912220"/>
              <a:gd name="connsiteY4" fmla="*/ 930688 h 1057688"/>
              <a:gd name="connsiteX5" fmla="*/ 7893050 w 7912220"/>
              <a:gd name="connsiteY5" fmla="*/ 9938 h 1057688"/>
              <a:gd name="connsiteX6" fmla="*/ 6350 w 7912220"/>
              <a:gd name="connsiteY6" fmla="*/ 9938 h 1057688"/>
              <a:gd name="connsiteX7" fmla="*/ 0 w 7912220"/>
              <a:gd name="connsiteY7" fmla="*/ 924338 h 1057688"/>
              <a:gd name="connsiteX0" fmla="*/ 44518 w 7905938"/>
              <a:gd name="connsiteY0" fmla="*/ 932805 h 1057688"/>
              <a:gd name="connsiteX1" fmla="*/ 1073218 w 7905938"/>
              <a:gd name="connsiteY1" fmla="*/ 930688 h 1057688"/>
              <a:gd name="connsiteX2" fmla="*/ 1231968 w 7905938"/>
              <a:gd name="connsiteY2" fmla="*/ 1057688 h 1057688"/>
              <a:gd name="connsiteX3" fmla="*/ 1384368 w 7905938"/>
              <a:gd name="connsiteY3" fmla="*/ 924338 h 1057688"/>
              <a:gd name="connsiteX4" fmla="*/ 7905818 w 7905938"/>
              <a:gd name="connsiteY4" fmla="*/ 930688 h 1057688"/>
              <a:gd name="connsiteX5" fmla="*/ 7886768 w 7905938"/>
              <a:gd name="connsiteY5" fmla="*/ 9938 h 1057688"/>
              <a:gd name="connsiteX6" fmla="*/ 68 w 7905938"/>
              <a:gd name="connsiteY6" fmla="*/ 9938 h 1057688"/>
              <a:gd name="connsiteX7" fmla="*/ 44518 w 7905938"/>
              <a:gd name="connsiteY7" fmla="*/ 932805 h 1057688"/>
              <a:gd name="connsiteX0" fmla="*/ 0 w 7861420"/>
              <a:gd name="connsiteY0" fmla="*/ 923116 h 1047999"/>
              <a:gd name="connsiteX1" fmla="*/ 1028700 w 7861420"/>
              <a:gd name="connsiteY1" fmla="*/ 920999 h 1047999"/>
              <a:gd name="connsiteX2" fmla="*/ 1187450 w 7861420"/>
              <a:gd name="connsiteY2" fmla="*/ 1047999 h 1047999"/>
              <a:gd name="connsiteX3" fmla="*/ 1339850 w 7861420"/>
              <a:gd name="connsiteY3" fmla="*/ 914649 h 1047999"/>
              <a:gd name="connsiteX4" fmla="*/ 7861300 w 7861420"/>
              <a:gd name="connsiteY4" fmla="*/ 920999 h 1047999"/>
              <a:gd name="connsiteX5" fmla="*/ 7842250 w 7861420"/>
              <a:gd name="connsiteY5" fmla="*/ 249 h 1047999"/>
              <a:gd name="connsiteX6" fmla="*/ 167216 w 7861420"/>
              <a:gd name="connsiteY6" fmla="*/ 156882 h 1047999"/>
              <a:gd name="connsiteX7" fmla="*/ 0 w 7861420"/>
              <a:gd name="connsiteY7" fmla="*/ 923116 h 1047999"/>
              <a:gd name="connsiteX0" fmla="*/ 0 w 7861420"/>
              <a:gd name="connsiteY0" fmla="*/ 923116 h 1047999"/>
              <a:gd name="connsiteX1" fmla="*/ 1028700 w 7861420"/>
              <a:gd name="connsiteY1" fmla="*/ 920999 h 1047999"/>
              <a:gd name="connsiteX2" fmla="*/ 1187450 w 7861420"/>
              <a:gd name="connsiteY2" fmla="*/ 1047999 h 1047999"/>
              <a:gd name="connsiteX3" fmla="*/ 1339850 w 7861420"/>
              <a:gd name="connsiteY3" fmla="*/ 914649 h 1047999"/>
              <a:gd name="connsiteX4" fmla="*/ 7861300 w 7861420"/>
              <a:gd name="connsiteY4" fmla="*/ 920999 h 1047999"/>
              <a:gd name="connsiteX5" fmla="*/ 7842250 w 7861420"/>
              <a:gd name="connsiteY5" fmla="*/ 249 h 1047999"/>
              <a:gd name="connsiteX6" fmla="*/ 6350 w 7861420"/>
              <a:gd name="connsiteY6" fmla="*/ 55282 h 1047999"/>
              <a:gd name="connsiteX7" fmla="*/ 0 w 7861420"/>
              <a:gd name="connsiteY7" fmla="*/ 923116 h 1047999"/>
              <a:gd name="connsiteX0" fmla="*/ 6631 w 7868051"/>
              <a:gd name="connsiteY0" fmla="*/ 923116 h 1047999"/>
              <a:gd name="connsiteX1" fmla="*/ 1035331 w 7868051"/>
              <a:gd name="connsiteY1" fmla="*/ 920999 h 1047999"/>
              <a:gd name="connsiteX2" fmla="*/ 1194081 w 7868051"/>
              <a:gd name="connsiteY2" fmla="*/ 1047999 h 1047999"/>
              <a:gd name="connsiteX3" fmla="*/ 1346481 w 7868051"/>
              <a:gd name="connsiteY3" fmla="*/ 914649 h 1047999"/>
              <a:gd name="connsiteX4" fmla="*/ 7867931 w 7868051"/>
              <a:gd name="connsiteY4" fmla="*/ 920999 h 1047999"/>
              <a:gd name="connsiteX5" fmla="*/ 7848881 w 7868051"/>
              <a:gd name="connsiteY5" fmla="*/ 249 h 1047999"/>
              <a:gd name="connsiteX6" fmla="*/ 281 w 7868051"/>
              <a:gd name="connsiteY6" fmla="*/ 59515 h 1047999"/>
              <a:gd name="connsiteX7" fmla="*/ 6631 w 7868051"/>
              <a:gd name="connsiteY7" fmla="*/ 923116 h 1047999"/>
              <a:gd name="connsiteX0" fmla="*/ 6631 w 7848881"/>
              <a:gd name="connsiteY0" fmla="*/ 923116 h 1047999"/>
              <a:gd name="connsiteX1" fmla="*/ 1035331 w 7848881"/>
              <a:gd name="connsiteY1" fmla="*/ 920999 h 1047999"/>
              <a:gd name="connsiteX2" fmla="*/ 1194081 w 7848881"/>
              <a:gd name="connsiteY2" fmla="*/ 1047999 h 1047999"/>
              <a:gd name="connsiteX3" fmla="*/ 1346481 w 7848881"/>
              <a:gd name="connsiteY3" fmla="*/ 914649 h 1047999"/>
              <a:gd name="connsiteX4" fmla="*/ 7791731 w 7848881"/>
              <a:gd name="connsiteY4" fmla="*/ 920999 h 1047999"/>
              <a:gd name="connsiteX5" fmla="*/ 7848881 w 7848881"/>
              <a:gd name="connsiteY5" fmla="*/ 249 h 1047999"/>
              <a:gd name="connsiteX6" fmla="*/ 281 w 7848881"/>
              <a:gd name="connsiteY6" fmla="*/ 59515 h 1047999"/>
              <a:gd name="connsiteX7" fmla="*/ 6631 w 7848881"/>
              <a:gd name="connsiteY7" fmla="*/ 923116 h 1047999"/>
              <a:gd name="connsiteX0" fmla="*/ 6631 w 7791954"/>
              <a:gd name="connsiteY0" fmla="*/ 863601 h 988484"/>
              <a:gd name="connsiteX1" fmla="*/ 1035331 w 7791954"/>
              <a:gd name="connsiteY1" fmla="*/ 861484 h 988484"/>
              <a:gd name="connsiteX2" fmla="*/ 1194081 w 7791954"/>
              <a:gd name="connsiteY2" fmla="*/ 988484 h 988484"/>
              <a:gd name="connsiteX3" fmla="*/ 1346481 w 7791954"/>
              <a:gd name="connsiteY3" fmla="*/ 855134 h 988484"/>
              <a:gd name="connsiteX4" fmla="*/ 7791731 w 7791954"/>
              <a:gd name="connsiteY4" fmla="*/ 861484 h 988484"/>
              <a:gd name="connsiteX5" fmla="*/ 7785381 w 7791954"/>
              <a:gd name="connsiteY5" fmla="*/ 76201 h 988484"/>
              <a:gd name="connsiteX6" fmla="*/ 281 w 7791954"/>
              <a:gd name="connsiteY6" fmla="*/ 0 h 988484"/>
              <a:gd name="connsiteX7" fmla="*/ 6631 w 7791954"/>
              <a:gd name="connsiteY7" fmla="*/ 863601 h 988484"/>
              <a:gd name="connsiteX0" fmla="*/ 6631 w 7815015"/>
              <a:gd name="connsiteY0" fmla="*/ 872340 h 997223"/>
              <a:gd name="connsiteX1" fmla="*/ 1035331 w 7815015"/>
              <a:gd name="connsiteY1" fmla="*/ 870223 h 997223"/>
              <a:gd name="connsiteX2" fmla="*/ 1194081 w 7815015"/>
              <a:gd name="connsiteY2" fmla="*/ 997223 h 997223"/>
              <a:gd name="connsiteX3" fmla="*/ 1346481 w 7815015"/>
              <a:gd name="connsiteY3" fmla="*/ 863873 h 997223"/>
              <a:gd name="connsiteX4" fmla="*/ 7791731 w 7815015"/>
              <a:gd name="connsiteY4" fmla="*/ 870223 h 997223"/>
              <a:gd name="connsiteX5" fmla="*/ 7815015 w 7815015"/>
              <a:gd name="connsiteY5" fmla="*/ 273 h 997223"/>
              <a:gd name="connsiteX6" fmla="*/ 281 w 7815015"/>
              <a:gd name="connsiteY6" fmla="*/ 8739 h 997223"/>
              <a:gd name="connsiteX7" fmla="*/ 6631 w 7815015"/>
              <a:gd name="connsiteY7" fmla="*/ 872340 h 997223"/>
              <a:gd name="connsiteX0" fmla="*/ 6631 w 7793848"/>
              <a:gd name="connsiteY0" fmla="*/ 872340 h 997223"/>
              <a:gd name="connsiteX1" fmla="*/ 1035331 w 7793848"/>
              <a:gd name="connsiteY1" fmla="*/ 870223 h 997223"/>
              <a:gd name="connsiteX2" fmla="*/ 1194081 w 7793848"/>
              <a:gd name="connsiteY2" fmla="*/ 997223 h 997223"/>
              <a:gd name="connsiteX3" fmla="*/ 1346481 w 7793848"/>
              <a:gd name="connsiteY3" fmla="*/ 863873 h 997223"/>
              <a:gd name="connsiteX4" fmla="*/ 7791731 w 7793848"/>
              <a:gd name="connsiteY4" fmla="*/ 870223 h 997223"/>
              <a:gd name="connsiteX5" fmla="*/ 7793848 w 7793848"/>
              <a:gd name="connsiteY5" fmla="*/ 273 h 997223"/>
              <a:gd name="connsiteX6" fmla="*/ 281 w 7793848"/>
              <a:gd name="connsiteY6" fmla="*/ 8739 h 997223"/>
              <a:gd name="connsiteX7" fmla="*/ 6631 w 7793848"/>
              <a:gd name="connsiteY7" fmla="*/ 872340 h 997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93848" h="997223">
                <a:moveTo>
                  <a:pt x="6631" y="872340"/>
                </a:moveTo>
                <a:lnTo>
                  <a:pt x="1035331" y="870223"/>
                </a:lnTo>
                <a:lnTo>
                  <a:pt x="1194081" y="997223"/>
                </a:lnTo>
                <a:lnTo>
                  <a:pt x="1346481" y="863873"/>
                </a:lnTo>
                <a:lnTo>
                  <a:pt x="7791731" y="870223"/>
                </a:lnTo>
                <a:cubicBezTo>
                  <a:pt x="7793848" y="495573"/>
                  <a:pt x="7788556" y="-13485"/>
                  <a:pt x="7793848" y="273"/>
                </a:cubicBezTo>
                <a:lnTo>
                  <a:pt x="281" y="8739"/>
                </a:lnTo>
                <a:cubicBezTo>
                  <a:pt x="-1836" y="313539"/>
                  <a:pt x="8748" y="567540"/>
                  <a:pt x="6631" y="872340"/>
                </a:cubicBezTo>
                <a:close/>
              </a:path>
            </a:pathLst>
          </a:custGeom>
          <a:solidFill>
            <a:srgbClr val="FFFFFF"/>
          </a:solidFill>
          <a:ln w="12700" cmpd="sng">
            <a:noFill/>
          </a:ln>
          <a:effectLst>
            <a:outerShdw blurRad="180975" dist="508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TW" altLang="en-US" sz="1351">
              <a:solidFill>
                <a:srgbClr val="000000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63408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4926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標題及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1" y="1600201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69776"/>
            <a:ext cx="11425269" cy="950979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8268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71.xml"/><Relationship Id="rId21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image" Target="../media/image35.png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87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2EB11-DE95-4774-98FE-E352E19295F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82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4244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755" r:id="rId16"/>
  </p:sldLayoutIdLst>
  <p:txStyles>
    <p:titleStyle>
      <a:lvl1pPr algn="l" defTabSz="1219170" rtl="0" eaLnBrk="1" latinLnBrk="0" hangingPunct="1">
        <a:spcBef>
          <a:spcPct val="0"/>
        </a:spcBef>
        <a:buNone/>
        <a:defRPr sz="453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34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933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37015B8-8FCD-478B-88F0-5119ED706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618E2B7-10F8-4315-91D3-BDD12187FA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6F70F626-8A01-4806-BE9A-E8C9020CDB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36229"/>
            <a:ext cx="495171" cy="3539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0C3782EC-D9A2-4990-8576-2669259D9D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562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82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493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453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34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933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82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893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453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34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933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82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6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51" r:id="rId19"/>
    <p:sldLayoutId id="2147483752" r:id="rId20"/>
    <p:sldLayoutId id="2147483753" r:id="rId21"/>
    <p:sldLayoutId id="2147483754" r:id="rId22"/>
    <p:sldLayoutId id="2147483760" r:id="rId23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453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34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933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xa.com/Moxa/media/PDIM/COMMON/moxa-awk-1151c-3252a-4252a-series-firmware-v2.0.rom_Software%20Release%20History.pdf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0.png"/><Relationship Id="rId4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5.png"/><Relationship Id="rId4" Type="http://schemas.openxmlformats.org/officeDocument/2006/relationships/image" Target="../media/image8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2.png"/><Relationship Id="rId5" Type="http://schemas.openxmlformats.org/officeDocument/2006/relationships/image" Target="../media/image47.png"/><Relationship Id="rId10" Type="http://schemas.openxmlformats.org/officeDocument/2006/relationships/image" Target="../media/image51.png"/><Relationship Id="rId4" Type="http://schemas.openxmlformats.org/officeDocument/2006/relationships/image" Target="../media/image46.jpeg"/><Relationship Id="rId9" Type="http://schemas.openxmlformats.org/officeDocument/2006/relationships/image" Target="../media/image5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89.jpeg"/><Relationship Id="rId5" Type="http://schemas.openxmlformats.org/officeDocument/2006/relationships/image" Target="../media/image76.png"/><Relationship Id="rId4" Type="http://schemas.openxmlformats.org/officeDocument/2006/relationships/image" Target="../media/image1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3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microsoft.com/office/2007/relationships/hdphoto" Target="../media/hdphoto1.wdp"/><Relationship Id="rId10" Type="http://schemas.openxmlformats.org/officeDocument/2006/relationships/image" Target="../media/image56.jpeg"/><Relationship Id="rId4" Type="http://schemas.openxmlformats.org/officeDocument/2006/relationships/image" Target="../media/image49.png"/><Relationship Id="rId9" Type="http://schemas.openxmlformats.org/officeDocument/2006/relationships/image" Target="../media/image5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jpe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65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6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83BDBFF-1A74-A962-609D-5C2D886E64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1464775" cy="960107"/>
          </a:xfrm>
        </p:spPr>
        <p:txBody>
          <a:bodyPr>
            <a:noAutofit/>
          </a:bodyPr>
          <a:lstStyle/>
          <a:p>
            <a:r>
              <a:rPr lang="en-US" altLang="zh-TW" sz="4400" dirty="0"/>
              <a:t>Security, Roaming and Utilities Enhancements in Wi-Fi 5 VR2.0 Firmware</a:t>
            </a:r>
            <a:endParaRPr lang="zh-TW" altLang="en-US" sz="4400" dirty="0"/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4C74AA9F-2DF6-80EF-C4DB-B8C9D32BC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392" y="2468893"/>
            <a:ext cx="10177131" cy="1134561"/>
          </a:xfrm>
        </p:spPr>
        <p:txBody>
          <a:bodyPr>
            <a:normAutofit/>
          </a:bodyPr>
          <a:lstStyle/>
          <a:p>
            <a:r>
              <a:rPr lang="en-US" altLang="zh-TW" dirty="0"/>
              <a:t>Product Introduction Session</a:t>
            </a:r>
            <a:endParaRPr lang="zh-TW" alt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BE84329-110F-9A72-F9D5-A5FFDD5C19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TW" dirty="0"/>
              <a:t>Zoltan Fekete</a:t>
            </a:r>
            <a:endParaRPr lang="zh-TW" alt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5C92F4E-F3D7-A392-96D3-97F4EDCBF0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TW" dirty="0"/>
              <a:t>15 February 2024, v02</a:t>
            </a:r>
            <a:endParaRPr lang="zh-TW" alt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879D745-D4F7-1F8E-CA52-8ABD01F96A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altLang="zh-TW" dirty="0"/>
              <a:t>2024 MTSC Product Session</a:t>
            </a:r>
            <a:endParaRPr lang="zh-TW" alt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0F91B34-8793-4AC0-7A71-965D89F3EC4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TW" dirty="0"/>
              <a:t>Field Application Engineer</a:t>
            </a:r>
            <a:endParaRPr lang="zh-TW" altLang="en-US" dirty="0"/>
          </a:p>
        </p:txBody>
      </p:sp>
      <p:pic>
        <p:nvPicPr>
          <p:cNvPr id="2" name="圖片 16">
            <a:extLst>
              <a:ext uri="{FF2B5EF4-FFF2-40B4-BE49-F238E27FC236}">
                <a16:creationId xmlns:a16="http://schemas.microsoft.com/office/drawing/2014/main" id="{FDEB8395-12BB-2354-B3DF-DFE3D7D214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3" r="18350"/>
          <a:stretch/>
        </p:blipFill>
        <p:spPr>
          <a:xfrm>
            <a:off x="8284743" y="2342592"/>
            <a:ext cx="3468277" cy="354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05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67CCA1-F1B0-4215-4BBE-17F315621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New AWK-series: </a:t>
            </a:r>
            <a:r>
              <a:rPr lang="en-US" altLang="zh-TW" sz="2400" dirty="0">
                <a:ea typeface="新細明體" panose="02020500000000000000" pitchFamily="18" charset="-120"/>
              </a:rPr>
              <a:t>AWK-3252A / AWK-4</a:t>
            </a:r>
            <a:r>
              <a:rPr lang="en-US" altLang="zh-CN" sz="2400" dirty="0">
                <a:ea typeface="新細明體" panose="02020500000000000000" pitchFamily="18" charset="-120"/>
              </a:rPr>
              <a:t>252</a:t>
            </a:r>
            <a:r>
              <a:rPr lang="en-US" altLang="zh-TW" sz="2400" dirty="0">
                <a:ea typeface="新細明體" panose="02020500000000000000" pitchFamily="18" charset="-120"/>
              </a:rPr>
              <a:t>A / AWK-</a:t>
            </a:r>
            <a:r>
              <a:rPr lang="en-US" altLang="zh-CN" sz="2400" dirty="0">
                <a:ea typeface="新細明體" panose="02020500000000000000" pitchFamily="18" charset="-120"/>
              </a:rPr>
              <a:t>1151C</a:t>
            </a:r>
            <a:endParaRPr lang="en-US" altLang="zh-TW" sz="2400" dirty="0"/>
          </a:p>
          <a:p>
            <a:pPr lvl="1"/>
            <a:r>
              <a:rPr lang="en-US" altLang="zh-TW" sz="2000" dirty="0"/>
              <a:t>802.11ac wave 2 and WPA3</a:t>
            </a:r>
          </a:p>
          <a:p>
            <a:pPr lvl="1"/>
            <a:r>
              <a:rPr lang="en-US" altLang="zh-TW" sz="2000" dirty="0"/>
              <a:t>Auto save</a:t>
            </a:r>
          </a:p>
          <a:p>
            <a:pPr lvl="1"/>
            <a:r>
              <a:rPr lang="en-US" altLang="zh-TW" sz="2000" dirty="0"/>
              <a:t>UN</a:t>
            </a:r>
            <a:r>
              <a:rPr lang="zh-TW" altLang="en-US" sz="2000" dirty="0"/>
              <a:t> </a:t>
            </a:r>
            <a:r>
              <a:rPr lang="en-US" altLang="zh-TW" sz="2000" dirty="0"/>
              <a:t>model: Configure </a:t>
            </a:r>
            <a:r>
              <a:rPr lang="en-US" altLang="zh-TW" sz="2000" dirty="0" err="1"/>
              <a:t>WiFi</a:t>
            </a:r>
            <a:r>
              <a:rPr lang="en-US" altLang="zh-TW" sz="2000" dirty="0"/>
              <a:t> country code yourself</a:t>
            </a:r>
          </a:p>
          <a:p>
            <a:pPr lvl="1"/>
            <a:r>
              <a:rPr lang="en-US" altLang="zh-TW" sz="2000" dirty="0"/>
              <a:t>AP &amp; Master:</a:t>
            </a:r>
            <a:r>
              <a:rPr lang="zh-TW" altLang="en-US" sz="2000" dirty="0"/>
              <a:t> </a:t>
            </a:r>
            <a:r>
              <a:rPr lang="en-US" altLang="zh-TW" sz="2000" dirty="0"/>
              <a:t>Concurrent 5GHz (867 Mbps) + 2.4 GHz (400 Mbps)</a:t>
            </a:r>
          </a:p>
          <a:p>
            <a:pPr lvl="1"/>
            <a:r>
              <a:rPr lang="en-US" altLang="zh-TW" sz="2000" dirty="0"/>
              <a:t>Client Mode &amp; Turbo Roaming: Scan 5GHz + 2.4 GHz channels with channel plan</a:t>
            </a:r>
          </a:p>
          <a:p>
            <a:pPr lvl="1"/>
            <a:r>
              <a:rPr lang="en-US" altLang="zh-TW" sz="2000" dirty="0"/>
              <a:t>Comparison:</a:t>
            </a:r>
          </a:p>
          <a:p>
            <a:pPr lvl="1"/>
            <a:endParaRPr lang="en-US" altLang="zh-TW" sz="2000" dirty="0"/>
          </a:p>
          <a:p>
            <a:pPr lvl="1"/>
            <a:endParaRPr lang="zh-TW" alt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61AB4F-056B-3849-45D7-39B643133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Recap</a:t>
            </a:r>
            <a:endParaRPr lang="zh-TW" altLang="en-US" dirty="0"/>
          </a:p>
        </p:txBody>
      </p:sp>
      <p:graphicFrame>
        <p:nvGraphicFramePr>
          <p:cNvPr id="12" name="Table 2">
            <a:extLst>
              <a:ext uri="{FF2B5EF4-FFF2-40B4-BE49-F238E27FC236}">
                <a16:creationId xmlns:a16="http://schemas.microsoft.com/office/drawing/2014/main" id="{F8B9B86B-88B1-3C26-3573-B675B82B063B}"/>
              </a:ext>
            </a:extLst>
          </p:cNvPr>
          <p:cNvGraphicFramePr>
            <a:graphicFrameLocks noGrp="1"/>
          </p:cNvGraphicFramePr>
          <p:nvPr/>
        </p:nvGraphicFramePr>
        <p:xfrm>
          <a:off x="1590697" y="4297364"/>
          <a:ext cx="7204964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1241">
                  <a:extLst>
                    <a:ext uri="{9D8B030D-6E8A-4147-A177-3AD203B41FA5}">
                      <a16:colId xmlns:a16="http://schemas.microsoft.com/office/drawing/2014/main" val="2805862207"/>
                    </a:ext>
                  </a:extLst>
                </a:gridCol>
                <a:gridCol w="1801241">
                  <a:extLst>
                    <a:ext uri="{9D8B030D-6E8A-4147-A177-3AD203B41FA5}">
                      <a16:colId xmlns:a16="http://schemas.microsoft.com/office/drawing/2014/main" val="3796829895"/>
                    </a:ext>
                  </a:extLst>
                </a:gridCol>
                <a:gridCol w="1801241">
                  <a:extLst>
                    <a:ext uri="{9D8B030D-6E8A-4147-A177-3AD203B41FA5}">
                      <a16:colId xmlns:a16="http://schemas.microsoft.com/office/drawing/2014/main" val="605226563"/>
                    </a:ext>
                  </a:extLst>
                </a:gridCol>
                <a:gridCol w="1801241">
                  <a:extLst>
                    <a:ext uri="{9D8B030D-6E8A-4147-A177-3AD203B41FA5}">
                      <a16:colId xmlns:a16="http://schemas.microsoft.com/office/drawing/2014/main" val="420816321"/>
                    </a:ext>
                  </a:extLst>
                </a:gridCol>
              </a:tblGrid>
              <a:tr h="220278">
                <a:tc>
                  <a:txBody>
                    <a:bodyPr/>
                    <a:lstStyle/>
                    <a:p>
                      <a:endParaRPr lang="zh-TW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AWK-3252A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AWK-4252A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AWK-1151C</a:t>
                      </a:r>
                      <a:endParaRPr lang="zh-TW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538300"/>
                  </a:ext>
                </a:extLst>
              </a:tr>
              <a:tr h="220278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400" dirty="0"/>
                        <a:t>Client / Slave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V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V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V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902910"/>
                  </a:ext>
                </a:extLst>
              </a:tr>
              <a:tr h="220278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400" dirty="0"/>
                        <a:t>AP / Master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V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V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C00000"/>
                          </a:solidFill>
                        </a:rPr>
                        <a:t>X</a:t>
                      </a:r>
                      <a:endParaRPr lang="zh-TW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687977"/>
                  </a:ext>
                </a:extLst>
              </a:tr>
              <a:tr h="220278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400" dirty="0"/>
                        <a:t>Antenna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R-SMA type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C00000"/>
                          </a:solidFill>
                        </a:rPr>
                        <a:t>N type</a:t>
                      </a:r>
                      <a:endParaRPr lang="zh-TW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R-SMA type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856694"/>
                  </a:ext>
                </a:extLst>
              </a:tr>
              <a:tr h="220278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400" dirty="0"/>
                        <a:t>PoE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802.3at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802.3at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altLang="zh-TW" sz="14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endParaRPr lang="zh-TW" altLang="en-US" sz="14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8367095"/>
                  </a:ext>
                </a:extLst>
              </a:tr>
              <a:tr h="220278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400" dirty="0"/>
                        <a:t>Ingress Protection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IP30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C00000"/>
                          </a:solidFill>
                        </a:rPr>
                        <a:t>IP68</a:t>
                      </a:r>
                      <a:endParaRPr lang="zh-TW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>
                          <a:solidFill>
                            <a:srgbClr val="0070C0"/>
                          </a:solidFill>
                        </a:rPr>
                        <a:t>IP30</a:t>
                      </a:r>
                      <a:endParaRPr lang="zh-TW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6938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1423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07D606-4DBA-7E96-5043-9AF4DB515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Raw Data Rate Tables vs. Real Data Rates</a:t>
            </a:r>
            <a:endParaRPr lang="en-DE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04BB85-6364-8DB0-296E-05F7E88AD301}"/>
              </a:ext>
            </a:extLst>
          </p:cNvPr>
          <p:cNvGrpSpPr/>
          <p:nvPr/>
        </p:nvGrpSpPr>
        <p:grpSpPr>
          <a:xfrm>
            <a:off x="978715" y="1220756"/>
            <a:ext cx="6358151" cy="4912665"/>
            <a:chOff x="611560" y="915566"/>
            <a:chExt cx="4768613" cy="3684499"/>
          </a:xfrm>
        </p:grpSpPr>
        <p:pic>
          <p:nvPicPr>
            <p:cNvPr id="5" name="Picture 4" descr="Table&#10;&#10;Description automatically generated">
              <a:extLst>
                <a:ext uri="{FF2B5EF4-FFF2-40B4-BE49-F238E27FC236}">
                  <a16:creationId xmlns:a16="http://schemas.microsoft.com/office/drawing/2014/main" id="{7D1D61DF-CA4D-7A9A-0C78-35561FC8C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915566"/>
              <a:ext cx="4768613" cy="3684499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02DB7C7-5608-BE4B-3D89-013CDFAC7E9F}"/>
                </a:ext>
              </a:extLst>
            </p:cNvPr>
            <p:cNvSpPr/>
            <p:nvPr/>
          </p:nvSpPr>
          <p:spPr>
            <a:xfrm>
              <a:off x="3707904" y="3363838"/>
              <a:ext cx="288032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DE" sz="2400">
                <a:solidFill>
                  <a:srgbClr val="FFFFFF"/>
                </a:solidFill>
                <a:latin typeface="Arial"/>
                <a:ea typeface="微軟正黑體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F98257A-B524-A010-8998-19400D6F3ABC}"/>
                </a:ext>
              </a:extLst>
            </p:cNvPr>
            <p:cNvSpPr/>
            <p:nvPr/>
          </p:nvSpPr>
          <p:spPr>
            <a:xfrm>
              <a:off x="2771800" y="3363838"/>
              <a:ext cx="288032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DE" sz="2400">
                <a:solidFill>
                  <a:srgbClr val="FFFFFF"/>
                </a:solidFill>
                <a:latin typeface="Arial"/>
                <a:ea typeface="微軟正黑體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B5CED3D-64BE-32E3-2F82-1F7903980D22}"/>
                </a:ext>
              </a:extLst>
            </p:cNvPr>
            <p:cNvSpPr/>
            <p:nvPr/>
          </p:nvSpPr>
          <p:spPr>
            <a:xfrm>
              <a:off x="827584" y="3363838"/>
              <a:ext cx="144016" cy="144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DE" sz="2400">
                <a:solidFill>
                  <a:srgbClr val="FFFFFF"/>
                </a:solidFill>
                <a:latin typeface="Arial"/>
                <a:ea typeface="微軟正黑體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7A3E3C5-2CE9-2FC2-791A-3F46BC527AC3}"/>
              </a:ext>
            </a:extLst>
          </p:cNvPr>
          <p:cNvSpPr txBox="1"/>
          <p:nvPr/>
        </p:nvSpPr>
        <p:spPr>
          <a:xfrm>
            <a:off x="8304249" y="1862452"/>
            <a:ext cx="2173993" cy="26166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600" dirty="0">
                <a:solidFill>
                  <a:srgbClr val="000000"/>
                </a:solidFill>
                <a:latin typeface="Arial"/>
                <a:ea typeface="微軟正黑體"/>
              </a:rPr>
              <a:t>Actual Data Rates</a:t>
            </a:r>
          </a:p>
          <a:p>
            <a:pPr defTabSz="1219170"/>
            <a:endParaRPr lang="en-US" sz="1600" dirty="0">
              <a:solidFill>
                <a:srgbClr val="000000"/>
              </a:solidFill>
              <a:latin typeface="Arial"/>
              <a:ea typeface="微軟正黑體"/>
            </a:endParaRPr>
          </a:p>
          <a:p>
            <a:pPr defTabSz="1219170"/>
            <a:r>
              <a:rPr lang="en-US" sz="1467" dirty="0">
                <a:solidFill>
                  <a:srgbClr val="000000"/>
                </a:solidFill>
                <a:latin typeface="Arial"/>
                <a:ea typeface="微軟正黑體"/>
              </a:rPr>
              <a:t>Packet size: 1518 bytes</a:t>
            </a:r>
          </a:p>
          <a:p>
            <a:pPr defTabSz="1219170"/>
            <a:endParaRPr lang="en-US" sz="1467" dirty="0">
              <a:solidFill>
                <a:srgbClr val="000000"/>
              </a:solidFill>
              <a:latin typeface="Arial"/>
              <a:ea typeface="微軟正黑體"/>
            </a:endParaRPr>
          </a:p>
          <a:p>
            <a:pPr defTabSz="1219170"/>
            <a:endParaRPr lang="en-US" sz="1467" dirty="0">
              <a:solidFill>
                <a:srgbClr val="000000"/>
              </a:solidFill>
              <a:latin typeface="Arial"/>
              <a:ea typeface="微軟正黑體"/>
            </a:endParaRPr>
          </a:p>
          <a:p>
            <a:pPr defTabSz="1219170"/>
            <a:endParaRPr lang="en-US" sz="1467" dirty="0">
              <a:solidFill>
                <a:srgbClr val="000000"/>
              </a:solidFill>
              <a:latin typeface="Arial"/>
              <a:ea typeface="微軟正黑體"/>
            </a:endParaRPr>
          </a:p>
          <a:p>
            <a:pPr defTabSz="1219170"/>
            <a:endParaRPr lang="en-US" sz="1467" dirty="0">
              <a:solidFill>
                <a:srgbClr val="000000"/>
              </a:solidFill>
              <a:latin typeface="Arial"/>
              <a:ea typeface="微軟正黑體"/>
            </a:endParaRPr>
          </a:p>
          <a:p>
            <a:pPr defTabSz="1219170"/>
            <a:endParaRPr lang="en-US" sz="1467" dirty="0">
              <a:solidFill>
                <a:srgbClr val="000000"/>
              </a:solidFill>
              <a:latin typeface="Arial"/>
              <a:ea typeface="微軟正黑體"/>
            </a:endParaRPr>
          </a:p>
          <a:p>
            <a:pPr defTabSz="1219170"/>
            <a:endParaRPr lang="en-US" sz="1467" dirty="0">
              <a:solidFill>
                <a:srgbClr val="000000"/>
              </a:solidFill>
              <a:latin typeface="Arial"/>
              <a:ea typeface="微軟正黑體"/>
            </a:endParaRPr>
          </a:p>
          <a:p>
            <a:pPr defTabSz="1219170"/>
            <a:r>
              <a:rPr lang="en-US" sz="1467" dirty="0">
                <a:solidFill>
                  <a:srgbClr val="000000"/>
                </a:solidFill>
                <a:latin typeface="Arial"/>
                <a:ea typeface="微軟正黑體"/>
              </a:rPr>
              <a:t>Packet size: 64 bytes</a:t>
            </a:r>
          </a:p>
          <a:p>
            <a:pPr defTabSz="1219170"/>
            <a:endParaRPr lang="en-DE" sz="1467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FA2F7E4-CEB6-588D-F7E0-B8AFE671A5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8" y="2685128"/>
            <a:ext cx="3186268" cy="9509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808F408-BD14-9A0D-388F-D73D52BF9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57" y="4221300"/>
            <a:ext cx="3186268" cy="97519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7DD0C3C-A2C0-0E5A-B95F-E0A19BFFD406}"/>
              </a:ext>
            </a:extLst>
          </p:cNvPr>
          <p:cNvSpPr txBox="1"/>
          <p:nvPr/>
        </p:nvSpPr>
        <p:spPr>
          <a:xfrm rot="16200000">
            <a:off x="-140490" y="3507811"/>
            <a:ext cx="16770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600" dirty="0">
                <a:solidFill>
                  <a:srgbClr val="000000"/>
                </a:solidFill>
                <a:latin typeface="Arial"/>
                <a:ea typeface="微軟正黑體"/>
              </a:rPr>
              <a:t>Raw Data Rates</a:t>
            </a:r>
            <a:endParaRPr lang="en-DE" sz="1600" dirty="0">
              <a:solidFill>
                <a:srgbClr val="000000"/>
              </a:solidFill>
              <a:latin typeface="Arial"/>
              <a:ea typeface="微軟正黑體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7D213BC-8EA0-3E7B-2908-041A0D79EB34}"/>
              </a:ext>
            </a:extLst>
          </p:cNvPr>
          <p:cNvSpPr/>
          <p:nvPr/>
        </p:nvSpPr>
        <p:spPr>
          <a:xfrm>
            <a:off x="8409967" y="3236979"/>
            <a:ext cx="3176557" cy="1920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DE" sz="2400">
              <a:solidFill>
                <a:srgbClr val="FFFFFF"/>
              </a:solidFill>
              <a:latin typeface="Arial"/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1166757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030815C-A884-CE3C-73E5-E756D67104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4344895"/>
              </p:ext>
            </p:extLst>
          </p:nvPr>
        </p:nvGraphicFramePr>
        <p:xfrm>
          <a:off x="431371" y="1600201"/>
          <a:ext cx="1142526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2A8AD66-1F96-DEB6-64B7-59997DD23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20304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AB5FE50-B969-EC3D-9C2C-77D771A0C6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0171759"/>
              </p:ext>
            </p:extLst>
          </p:nvPr>
        </p:nvGraphicFramePr>
        <p:xfrm>
          <a:off x="431404" y="1220755"/>
          <a:ext cx="11425236" cy="453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12">
                  <a:extLst>
                    <a:ext uri="{9D8B030D-6E8A-4147-A177-3AD203B41FA5}">
                      <a16:colId xmlns:a16="http://schemas.microsoft.com/office/drawing/2014/main" val="2892029585"/>
                    </a:ext>
                  </a:extLst>
                </a:gridCol>
                <a:gridCol w="3808412">
                  <a:extLst>
                    <a:ext uri="{9D8B030D-6E8A-4147-A177-3AD203B41FA5}">
                      <a16:colId xmlns:a16="http://schemas.microsoft.com/office/drawing/2014/main" val="2597175145"/>
                    </a:ext>
                  </a:extLst>
                </a:gridCol>
                <a:gridCol w="3808412">
                  <a:extLst>
                    <a:ext uri="{9D8B030D-6E8A-4147-A177-3AD203B41FA5}">
                      <a16:colId xmlns:a16="http://schemas.microsoft.com/office/drawing/2014/main" val="31212686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Security Features</a:t>
                      </a:r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Roaming Enhancements</a:t>
                      </a:r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Services &amp; Utilities</a:t>
                      </a:r>
                      <a:endParaRPr lang="LID4096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985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Password Policy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Client-based Turbo Roaming Enhancements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DHCP Server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49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Wi-Fi ACL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AP-based Disconnection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RADIUS User-account Authentication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73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Manual Client Disconnect (initiated from AP)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RADIUS User-account Privileges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202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Manual Client Disconnect (initiated from Client)</a:t>
                      </a:r>
                      <a:endParaRPr lang="LID4096" sz="1400" dirty="0"/>
                    </a:p>
                  </a:txBody>
                  <a:tcPr marR="0"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Multi-Language Support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783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Client Isolation (within SSID)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MXview</a:t>
                      </a:r>
                      <a:r>
                        <a:rPr lang="en-GB" sz="1400" dirty="0"/>
                        <a:t> One / </a:t>
                      </a:r>
                      <a:r>
                        <a:rPr lang="en-GB" sz="1400" dirty="0" err="1"/>
                        <a:t>MXview</a:t>
                      </a:r>
                      <a:r>
                        <a:rPr lang="en-GB" sz="1400" dirty="0"/>
                        <a:t> Wireless 1.1.0 Support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17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Client Isolation (within Subnet)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Turbo Roaming Analyser 2.0 Support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918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Trusted Access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LAN-ports Disabled during Boot-up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355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Certificate Management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Adjustable MTU-size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718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Renew Device Unique Key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908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Re-generate SSH Key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481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Security Status &amp; Warning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9909319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E047135-B1C7-59E4-B1AA-CABAFE4D8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VR2.0 New Features Summary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106325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86DA-701B-F285-7E87-EFBAE6785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975" y="2723356"/>
            <a:ext cx="2171700" cy="33734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Background Colours:</a:t>
            </a:r>
          </a:p>
          <a:p>
            <a:r>
              <a:rPr lang="en-GB" sz="1600" dirty="0"/>
              <a:t>White: Original VR1.x Feature</a:t>
            </a:r>
          </a:p>
          <a:p>
            <a:r>
              <a:rPr lang="en-GB" sz="1600" dirty="0"/>
              <a:t>Green: VR2.0 New Feature</a:t>
            </a:r>
          </a:p>
          <a:p>
            <a:pPr marL="0" indent="0">
              <a:buNone/>
            </a:pPr>
            <a:endParaRPr lang="LID4096" sz="1800" dirty="0"/>
          </a:p>
        </p:txBody>
      </p:sp>
      <p:sp>
        <p:nvSpPr>
          <p:cNvPr id="8" name="標題 6">
            <a:extLst>
              <a:ext uri="{FF2B5EF4-FFF2-40B4-BE49-F238E27FC236}">
                <a16:creationId xmlns:a16="http://schemas.microsoft.com/office/drawing/2014/main" id="{393905BB-097F-8CE9-1865-222B3045B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" y="269776"/>
            <a:ext cx="11675665" cy="2178149"/>
          </a:xfrm>
        </p:spPr>
        <p:txBody>
          <a:bodyPr>
            <a:noAutofit/>
          </a:bodyPr>
          <a:lstStyle/>
          <a:p>
            <a:r>
              <a:rPr lang="en-US" altLang="zh-TW" sz="2800" dirty="0"/>
              <a:t>Next</a:t>
            </a:r>
            <a:br>
              <a:rPr lang="en-US" altLang="zh-TW" sz="2800" dirty="0"/>
            </a:br>
            <a:r>
              <a:rPr lang="en-US" altLang="zh-TW" sz="2800" dirty="0"/>
              <a:t>Generation</a:t>
            </a:r>
            <a:br>
              <a:rPr lang="en-US" altLang="zh-TW" sz="2800" dirty="0"/>
            </a:br>
            <a:r>
              <a:rPr lang="en-US" altLang="zh-TW" sz="2800" dirty="0"/>
              <a:t>AWK Series</a:t>
            </a:r>
            <a:br>
              <a:rPr lang="en-US" altLang="zh-TW" sz="2800" dirty="0"/>
            </a:br>
            <a:r>
              <a:rPr lang="en-US" altLang="zh-TW" sz="2800" dirty="0"/>
              <a:t>Feature</a:t>
            </a:r>
            <a:br>
              <a:rPr lang="en-US" altLang="zh-TW" sz="2800" dirty="0"/>
            </a:br>
            <a:r>
              <a:rPr lang="en-US" altLang="zh-TW" sz="2800" dirty="0"/>
              <a:t>Highlights</a:t>
            </a:r>
            <a:endParaRPr lang="zh-TW" alt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56AF33-192A-45D5-2FCC-5D45B2714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331" y="0"/>
            <a:ext cx="95536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296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86DA-701B-F285-7E87-EFBAE6785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975" y="3590925"/>
            <a:ext cx="4143375" cy="2486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b="0" dirty="0">
                <a:hlinkClick r:id="rId3"/>
              </a:rPr>
              <a:t>https://www.moxa.com/Moxa/media/PDIM/COMMON/moxa-awk-1151c-3252a-4252a-series-firmware-v2.0.rom_Software%20Release%20History.pdf</a:t>
            </a:r>
            <a:endParaRPr lang="en-GB" sz="1600" b="0" dirty="0"/>
          </a:p>
          <a:p>
            <a:pPr marL="0" indent="0">
              <a:buNone/>
            </a:pPr>
            <a:endParaRPr lang="LID4096" sz="1600" b="0" dirty="0"/>
          </a:p>
        </p:txBody>
      </p:sp>
      <p:sp>
        <p:nvSpPr>
          <p:cNvPr id="8" name="標題 6">
            <a:extLst>
              <a:ext uri="{FF2B5EF4-FFF2-40B4-BE49-F238E27FC236}">
                <a16:creationId xmlns:a16="http://schemas.microsoft.com/office/drawing/2014/main" id="{393905BB-097F-8CE9-1865-222B3045B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" y="269777"/>
            <a:ext cx="11675665" cy="1444724"/>
          </a:xfrm>
        </p:spPr>
        <p:txBody>
          <a:bodyPr>
            <a:noAutofit/>
          </a:bodyPr>
          <a:lstStyle/>
          <a:p>
            <a:r>
              <a:rPr lang="en-US" altLang="zh-TW" sz="3200" dirty="0"/>
              <a:t>Next Generation</a:t>
            </a:r>
            <a:br>
              <a:rPr lang="en-US" altLang="zh-TW" sz="3200" dirty="0"/>
            </a:br>
            <a:r>
              <a:rPr lang="en-US" altLang="zh-TW" sz="3200" dirty="0"/>
              <a:t>AWK Series VR 2.0</a:t>
            </a:r>
            <a:br>
              <a:rPr lang="en-US" altLang="zh-TW" sz="3200" dirty="0"/>
            </a:br>
            <a:r>
              <a:rPr lang="en-US" altLang="zh-TW" sz="3200" dirty="0"/>
              <a:t>Release Notes</a:t>
            </a:r>
            <a:endParaRPr lang="zh-TW" alt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354C65-BB2F-921D-066E-F12FECB9C1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848" y="139303"/>
            <a:ext cx="5908027" cy="657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67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線接點 63">
            <a:extLst>
              <a:ext uri="{FF2B5EF4-FFF2-40B4-BE49-F238E27FC236}">
                <a16:creationId xmlns:a16="http://schemas.microsoft.com/office/drawing/2014/main" id="{BCFBC208-9503-4028-94A8-68BCCAE46F94}"/>
              </a:ext>
            </a:extLst>
          </p:cNvPr>
          <p:cNvCxnSpPr>
            <a:cxnSpLocks/>
          </p:cNvCxnSpPr>
          <p:nvPr/>
        </p:nvCxnSpPr>
        <p:spPr>
          <a:xfrm>
            <a:off x="1199456" y="1910872"/>
            <a:ext cx="0" cy="4398448"/>
          </a:xfrm>
          <a:prstGeom prst="line">
            <a:avLst/>
          </a:prstGeom>
          <a:ln w="38100">
            <a:solidFill>
              <a:srgbClr val="E2EF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接點 64">
            <a:extLst>
              <a:ext uri="{FF2B5EF4-FFF2-40B4-BE49-F238E27FC236}">
                <a16:creationId xmlns:a16="http://schemas.microsoft.com/office/drawing/2014/main" id="{B31A4484-11D8-47F9-911B-0AF1B5A932A1}"/>
              </a:ext>
            </a:extLst>
          </p:cNvPr>
          <p:cNvCxnSpPr>
            <a:cxnSpLocks/>
          </p:cNvCxnSpPr>
          <p:nvPr/>
        </p:nvCxnSpPr>
        <p:spPr>
          <a:xfrm>
            <a:off x="3185078" y="1988840"/>
            <a:ext cx="0" cy="4320480"/>
          </a:xfrm>
          <a:prstGeom prst="line">
            <a:avLst/>
          </a:prstGeom>
          <a:ln w="38100">
            <a:solidFill>
              <a:srgbClr val="E2EF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接點 65">
            <a:extLst>
              <a:ext uri="{FF2B5EF4-FFF2-40B4-BE49-F238E27FC236}">
                <a16:creationId xmlns:a16="http://schemas.microsoft.com/office/drawing/2014/main" id="{937CBE4A-8631-4A03-B47A-00527A119AF8}"/>
              </a:ext>
            </a:extLst>
          </p:cNvPr>
          <p:cNvCxnSpPr>
            <a:cxnSpLocks/>
          </p:cNvCxnSpPr>
          <p:nvPr/>
        </p:nvCxnSpPr>
        <p:spPr>
          <a:xfrm>
            <a:off x="5272265" y="1910872"/>
            <a:ext cx="12387" cy="4412588"/>
          </a:xfrm>
          <a:prstGeom prst="line">
            <a:avLst/>
          </a:prstGeom>
          <a:ln w="38100">
            <a:solidFill>
              <a:srgbClr val="E2EF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接點 67">
            <a:extLst>
              <a:ext uri="{FF2B5EF4-FFF2-40B4-BE49-F238E27FC236}">
                <a16:creationId xmlns:a16="http://schemas.microsoft.com/office/drawing/2014/main" id="{DA322FBB-DB23-4BCC-B0B4-54D3EAF50408}"/>
              </a:ext>
            </a:extLst>
          </p:cNvPr>
          <p:cNvCxnSpPr>
            <a:cxnSpLocks/>
          </p:cNvCxnSpPr>
          <p:nvPr/>
        </p:nvCxnSpPr>
        <p:spPr>
          <a:xfrm>
            <a:off x="7325521" y="1910872"/>
            <a:ext cx="634" cy="4400539"/>
          </a:xfrm>
          <a:prstGeom prst="line">
            <a:avLst/>
          </a:prstGeom>
          <a:ln w="38100">
            <a:solidFill>
              <a:srgbClr val="E2EF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接點 70">
            <a:extLst>
              <a:ext uri="{FF2B5EF4-FFF2-40B4-BE49-F238E27FC236}">
                <a16:creationId xmlns:a16="http://schemas.microsoft.com/office/drawing/2014/main" id="{C06247BE-FEF4-4618-B741-FF47273094A5}"/>
              </a:ext>
            </a:extLst>
          </p:cNvPr>
          <p:cNvCxnSpPr>
            <a:cxnSpLocks/>
          </p:cNvCxnSpPr>
          <p:nvPr/>
        </p:nvCxnSpPr>
        <p:spPr>
          <a:xfrm>
            <a:off x="9375706" y="1910872"/>
            <a:ext cx="2060" cy="4398448"/>
          </a:xfrm>
          <a:prstGeom prst="line">
            <a:avLst/>
          </a:prstGeom>
          <a:ln w="38100">
            <a:solidFill>
              <a:srgbClr val="E2EFD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標題 3">
            <a:extLst>
              <a:ext uri="{FF2B5EF4-FFF2-40B4-BE49-F238E27FC236}">
                <a16:creationId xmlns:a16="http://schemas.microsoft.com/office/drawing/2014/main" id="{C48086DD-FBD0-4DA5-84F7-D279000FA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Wi-Fi 5 AWK Series 2023 SW</a:t>
            </a:r>
            <a:r>
              <a:rPr lang="zh-TW" altLang="en-US" dirty="0"/>
              <a:t> </a:t>
            </a:r>
            <a:r>
              <a:rPr lang="en-US" altLang="zh-TW" dirty="0"/>
              <a:t>Milestones</a:t>
            </a:r>
            <a:endParaRPr lang="zh-TW" altLang="en-US" dirty="0"/>
          </a:p>
        </p:txBody>
      </p:sp>
      <p:cxnSp>
        <p:nvCxnSpPr>
          <p:cNvPr id="44" name="直線單箭頭接點 43"/>
          <p:cNvCxnSpPr>
            <a:cxnSpLocks/>
          </p:cNvCxnSpPr>
          <p:nvPr/>
        </p:nvCxnSpPr>
        <p:spPr>
          <a:xfrm>
            <a:off x="612524" y="1694848"/>
            <a:ext cx="1065718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字方塊 44"/>
          <p:cNvSpPr txBox="1"/>
          <p:nvPr/>
        </p:nvSpPr>
        <p:spPr>
          <a:xfrm>
            <a:off x="3731010" y="1294737"/>
            <a:ext cx="11426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b="1" dirty="0">
                <a:solidFill>
                  <a:prstClr val="black"/>
                </a:solidFill>
                <a:latin typeface="Calibri" pitchFamily="34" charset="0"/>
                <a:ea typeface="新細明體" charset="-120"/>
              </a:rPr>
              <a:t>2023 Feb</a:t>
            </a:r>
            <a:endParaRPr kumimoji="1" lang="zh-TW" altLang="en-US" sz="2000" b="1" dirty="0">
              <a:solidFill>
                <a:prstClr val="black"/>
              </a:solidFill>
              <a:latin typeface="Calibri" pitchFamily="34" charset="0"/>
              <a:ea typeface="新細明體" charset="-120"/>
            </a:endParaRPr>
          </a:p>
        </p:txBody>
      </p:sp>
      <p:cxnSp>
        <p:nvCxnSpPr>
          <p:cNvPr id="46" name="直線接點 45"/>
          <p:cNvCxnSpPr>
            <a:cxnSpLocks/>
          </p:cNvCxnSpPr>
          <p:nvPr/>
        </p:nvCxnSpPr>
        <p:spPr>
          <a:xfrm>
            <a:off x="1199456" y="1556792"/>
            <a:ext cx="1" cy="138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字方塊 46"/>
          <p:cNvSpPr txBox="1"/>
          <p:nvPr/>
        </p:nvSpPr>
        <p:spPr>
          <a:xfrm>
            <a:off x="5773048" y="1302944"/>
            <a:ext cx="12715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b="1" dirty="0">
                <a:solidFill>
                  <a:prstClr val="black"/>
                </a:solidFill>
                <a:latin typeface="Calibri" pitchFamily="34" charset="0"/>
                <a:ea typeface="新細明體" charset="-120"/>
              </a:rPr>
              <a:t>2023 April</a:t>
            </a:r>
            <a:endParaRPr kumimoji="1" lang="zh-TW" altLang="en-US" sz="2000" b="1" dirty="0">
              <a:solidFill>
                <a:prstClr val="black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49" name="文字方塊 48"/>
          <p:cNvSpPr txBox="1"/>
          <p:nvPr/>
        </p:nvSpPr>
        <p:spPr>
          <a:xfrm>
            <a:off x="8176849" y="1275771"/>
            <a:ext cx="10534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b="1" dirty="0">
                <a:solidFill>
                  <a:prstClr val="black"/>
                </a:solidFill>
                <a:latin typeface="Calibri" pitchFamily="34" charset="0"/>
                <a:ea typeface="新細明體" charset="-120"/>
              </a:rPr>
              <a:t>…</a:t>
            </a:r>
            <a:endParaRPr kumimoji="1" lang="zh-TW" altLang="en-US" sz="2000" b="1" dirty="0">
              <a:solidFill>
                <a:prstClr val="black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51" name="文字方塊 50"/>
          <p:cNvSpPr txBox="1"/>
          <p:nvPr/>
        </p:nvSpPr>
        <p:spPr>
          <a:xfrm>
            <a:off x="9879623" y="1302944"/>
            <a:ext cx="1067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b="1" dirty="0">
                <a:solidFill>
                  <a:prstClr val="black"/>
                </a:solidFill>
                <a:latin typeface="Calibri" pitchFamily="34" charset="0"/>
                <a:ea typeface="新細明體" charset="-120"/>
              </a:rPr>
              <a:t>2024 Q3</a:t>
            </a:r>
            <a:endParaRPr kumimoji="1" lang="zh-TW" altLang="en-US" sz="2000" b="1" dirty="0">
              <a:solidFill>
                <a:prstClr val="black"/>
              </a:solidFill>
              <a:latin typeface="Calibri" pitchFamily="34" charset="0"/>
              <a:ea typeface="新細明體" charset="-120"/>
            </a:endParaRPr>
          </a:p>
        </p:txBody>
      </p:sp>
      <p:cxnSp>
        <p:nvCxnSpPr>
          <p:cNvPr id="38" name="直線接點 37">
            <a:extLst>
              <a:ext uri="{FF2B5EF4-FFF2-40B4-BE49-F238E27FC236}">
                <a16:creationId xmlns:a16="http://schemas.microsoft.com/office/drawing/2014/main" id="{C333E404-C401-492A-8DD4-178D3419F7C3}"/>
              </a:ext>
            </a:extLst>
          </p:cNvPr>
          <p:cNvCxnSpPr>
            <a:cxnSpLocks/>
          </p:cNvCxnSpPr>
          <p:nvPr/>
        </p:nvCxnSpPr>
        <p:spPr>
          <a:xfrm>
            <a:off x="3185078" y="1556792"/>
            <a:ext cx="0" cy="138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接點 42">
            <a:extLst>
              <a:ext uri="{FF2B5EF4-FFF2-40B4-BE49-F238E27FC236}">
                <a16:creationId xmlns:a16="http://schemas.microsoft.com/office/drawing/2014/main" id="{46E9F74A-B4F0-4E31-B511-8E04BB958772}"/>
              </a:ext>
            </a:extLst>
          </p:cNvPr>
          <p:cNvCxnSpPr>
            <a:cxnSpLocks/>
          </p:cNvCxnSpPr>
          <p:nvPr/>
        </p:nvCxnSpPr>
        <p:spPr>
          <a:xfrm>
            <a:off x="5252677" y="1556792"/>
            <a:ext cx="0" cy="138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接點 59">
            <a:extLst>
              <a:ext uri="{FF2B5EF4-FFF2-40B4-BE49-F238E27FC236}">
                <a16:creationId xmlns:a16="http://schemas.microsoft.com/office/drawing/2014/main" id="{565D7A36-9CF8-4845-A373-842129AC10C9}"/>
              </a:ext>
            </a:extLst>
          </p:cNvPr>
          <p:cNvCxnSpPr>
            <a:cxnSpLocks/>
          </p:cNvCxnSpPr>
          <p:nvPr/>
        </p:nvCxnSpPr>
        <p:spPr>
          <a:xfrm>
            <a:off x="7320276" y="1556792"/>
            <a:ext cx="0" cy="138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接點 61">
            <a:extLst>
              <a:ext uri="{FF2B5EF4-FFF2-40B4-BE49-F238E27FC236}">
                <a16:creationId xmlns:a16="http://schemas.microsoft.com/office/drawing/2014/main" id="{756FF739-F133-4DDC-891B-8CD2623D96E1}"/>
              </a:ext>
            </a:extLst>
          </p:cNvPr>
          <p:cNvCxnSpPr>
            <a:cxnSpLocks/>
          </p:cNvCxnSpPr>
          <p:nvPr/>
        </p:nvCxnSpPr>
        <p:spPr>
          <a:xfrm>
            <a:off x="9377766" y="1556792"/>
            <a:ext cx="0" cy="138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766A4EED-E8A3-4C4E-9C3F-7D53B977B4E5}"/>
              </a:ext>
            </a:extLst>
          </p:cNvPr>
          <p:cNvSpPr/>
          <p:nvPr/>
        </p:nvSpPr>
        <p:spPr>
          <a:xfrm rot="10800000">
            <a:off x="4746866" y="2691184"/>
            <a:ext cx="253657" cy="199631"/>
          </a:xfrm>
          <a:prstGeom prst="triangle">
            <a:avLst/>
          </a:prstGeom>
          <a:solidFill>
            <a:srgbClr val="3C9D90"/>
          </a:solidFill>
          <a:ln>
            <a:solidFill>
              <a:srgbClr val="3C9D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>
              <a:solidFill>
                <a:prstClr val="white"/>
              </a:solidFill>
              <a:latin typeface="Calibri"/>
              <a:ea typeface="新細明體" panose="02020500000000000000" pitchFamily="18" charset="-120"/>
            </a:endParaRPr>
          </a:p>
        </p:txBody>
      </p:sp>
      <p:sp>
        <p:nvSpPr>
          <p:cNvPr id="42" name="文字方塊 41">
            <a:extLst>
              <a:ext uri="{FF2B5EF4-FFF2-40B4-BE49-F238E27FC236}">
                <a16:creationId xmlns:a16="http://schemas.microsoft.com/office/drawing/2014/main" id="{5FC5BF11-542F-430C-A65A-6C0016D3F45C}"/>
              </a:ext>
            </a:extLst>
          </p:cNvPr>
          <p:cNvSpPr txBox="1"/>
          <p:nvPr/>
        </p:nvSpPr>
        <p:spPr>
          <a:xfrm>
            <a:off x="1688972" y="1294738"/>
            <a:ext cx="1067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000" b="1" dirty="0">
                <a:solidFill>
                  <a:prstClr val="black"/>
                </a:solidFill>
                <a:latin typeface="Calibri" pitchFamily="34" charset="0"/>
                <a:ea typeface="新細明體" charset="-120"/>
              </a:rPr>
              <a:t>2023 Q1</a:t>
            </a:r>
            <a:endParaRPr kumimoji="1" lang="zh-TW" altLang="en-US" sz="2000" b="1" dirty="0">
              <a:solidFill>
                <a:prstClr val="black"/>
              </a:solidFill>
              <a:latin typeface="Calibri" pitchFamily="34" charset="0"/>
              <a:ea typeface="新細明體" charset="-120"/>
            </a:endParaRPr>
          </a:p>
        </p:txBody>
      </p:sp>
      <p:sp>
        <p:nvSpPr>
          <p:cNvPr id="56" name="文字方塊 55">
            <a:extLst>
              <a:ext uri="{FF2B5EF4-FFF2-40B4-BE49-F238E27FC236}">
                <a16:creationId xmlns:a16="http://schemas.microsoft.com/office/drawing/2014/main" id="{BEAF2355-570C-4906-82CC-5552B2041D04}"/>
              </a:ext>
            </a:extLst>
          </p:cNvPr>
          <p:cNvSpPr txBox="1"/>
          <p:nvPr/>
        </p:nvSpPr>
        <p:spPr>
          <a:xfrm>
            <a:off x="4524216" y="2937562"/>
            <a:ext cx="698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V1.1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3131C6AB-5A4D-5F99-2907-D814E3F7C1CE}"/>
              </a:ext>
            </a:extLst>
          </p:cNvPr>
          <p:cNvSpPr/>
          <p:nvPr/>
        </p:nvSpPr>
        <p:spPr>
          <a:xfrm rot="10800000">
            <a:off x="7079005" y="3915320"/>
            <a:ext cx="253657" cy="199631"/>
          </a:xfrm>
          <a:prstGeom prst="triangle">
            <a:avLst/>
          </a:prstGeom>
          <a:solidFill>
            <a:srgbClr val="3C9D90"/>
          </a:solidFill>
          <a:ln>
            <a:solidFill>
              <a:srgbClr val="3C9D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>
              <a:solidFill>
                <a:prstClr val="white"/>
              </a:solidFill>
              <a:latin typeface="Calibri"/>
              <a:ea typeface="新細明體" panose="02020500000000000000" pitchFamily="18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16CEE00-5F09-E129-0EF5-ED4B23442E15}"/>
              </a:ext>
            </a:extLst>
          </p:cNvPr>
          <p:cNvSpPr txBox="1"/>
          <p:nvPr/>
        </p:nvSpPr>
        <p:spPr>
          <a:xfrm>
            <a:off x="6856355" y="4199274"/>
            <a:ext cx="698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V2.0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73A38C7C-6694-8290-F36D-60C4B9685B02}"/>
              </a:ext>
            </a:extLst>
          </p:cNvPr>
          <p:cNvSpPr/>
          <p:nvPr/>
        </p:nvSpPr>
        <p:spPr>
          <a:xfrm rot="10800000">
            <a:off x="10865715" y="4860292"/>
            <a:ext cx="253657" cy="199631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>
              <a:solidFill>
                <a:schemeClr val="bg1">
                  <a:lumMod val="75000"/>
                </a:schemeClr>
              </a:solidFill>
              <a:latin typeface="Calibri"/>
              <a:ea typeface="新細明體" panose="02020500000000000000" pitchFamily="18" charset="-12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FC1F142-ED3E-B28C-2E1A-E361ACF99039}"/>
              </a:ext>
            </a:extLst>
          </p:cNvPr>
          <p:cNvSpPr txBox="1"/>
          <p:nvPr/>
        </p:nvSpPr>
        <p:spPr>
          <a:xfrm>
            <a:off x="10643065" y="5106670"/>
            <a:ext cx="698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i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V3.0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BDF5977A-C72A-6BDA-C384-F33123C3E83E}"/>
              </a:ext>
            </a:extLst>
          </p:cNvPr>
          <p:cNvSpPr txBox="1"/>
          <p:nvPr/>
        </p:nvSpPr>
        <p:spPr>
          <a:xfrm>
            <a:off x="3696517" y="2342530"/>
            <a:ext cx="1474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400" dirty="0"/>
              <a:t>Product Launch</a:t>
            </a:r>
            <a:endParaRPr lang="zh-TW" altLang="en-US" sz="1400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0410FA00-59EC-0BE9-8203-5BB62B31A9E4}"/>
              </a:ext>
            </a:extLst>
          </p:cNvPr>
          <p:cNvSpPr txBox="1"/>
          <p:nvPr/>
        </p:nvSpPr>
        <p:spPr>
          <a:xfrm>
            <a:off x="6023992" y="3623848"/>
            <a:ext cx="1430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400" dirty="0"/>
              <a:t>VR Release</a:t>
            </a:r>
            <a:endParaRPr lang="zh-TW" altLang="en-US" sz="1400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E93CF56-6416-C274-FE26-B9F85E16F426}"/>
              </a:ext>
            </a:extLst>
          </p:cNvPr>
          <p:cNvSpPr/>
          <p:nvPr/>
        </p:nvSpPr>
        <p:spPr>
          <a:xfrm>
            <a:off x="1619539" y="3487874"/>
            <a:ext cx="3822337" cy="1796103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21" name="直線接點 20">
            <a:extLst>
              <a:ext uri="{FF2B5EF4-FFF2-40B4-BE49-F238E27FC236}">
                <a16:creationId xmlns:a16="http://schemas.microsoft.com/office/drawing/2014/main" id="{570B8F9F-C7AA-B117-8AD5-5F2FB76605F3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5441876" y="4385926"/>
            <a:ext cx="1532061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" name="文字方塊 11">
            <a:extLst>
              <a:ext uri="{FF2B5EF4-FFF2-40B4-BE49-F238E27FC236}">
                <a16:creationId xmlns:a16="http://schemas.microsoft.com/office/drawing/2014/main" id="{66E369C8-1D5A-E0E5-51DC-55663E09A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8258" y="4666102"/>
            <a:ext cx="13198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400" dirty="0">
                <a:ea typeface="新細明體" panose="02020500000000000000" pitchFamily="18" charset="-120"/>
              </a:rPr>
              <a:t>AWK-3</a:t>
            </a:r>
            <a:r>
              <a:rPr lang="en-US" altLang="zh-CN" sz="1400" dirty="0">
                <a:ea typeface="新細明體" panose="02020500000000000000" pitchFamily="18" charset="-120"/>
              </a:rPr>
              <a:t>252</a:t>
            </a:r>
            <a:r>
              <a:rPr lang="en-US" altLang="zh-TW" sz="1400" dirty="0">
                <a:ea typeface="新細明體" panose="02020500000000000000" pitchFamily="18" charset="-120"/>
              </a:rPr>
              <a:t>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100" b="0" dirty="0">
                <a:ea typeface="新細明體" panose="02020500000000000000" pitchFamily="18" charset="-120"/>
              </a:rPr>
              <a:t>2x2 11</a:t>
            </a:r>
            <a:r>
              <a:rPr lang="en-US" altLang="zh-CN" sz="1100" b="0" dirty="0">
                <a:ea typeface="新細明體" panose="02020500000000000000" pitchFamily="18" charset="-120"/>
              </a:rPr>
              <a:t>ac</a:t>
            </a:r>
            <a:r>
              <a:rPr lang="en-US" altLang="zh-TW" sz="1100" b="0" dirty="0">
                <a:ea typeface="新細明體" panose="02020500000000000000" pitchFamily="18" charset="-120"/>
              </a:rPr>
              <a:t> dual radio, </a:t>
            </a:r>
            <a:r>
              <a:rPr lang="en-US" altLang="zh-CN" sz="1100" b="0" dirty="0">
                <a:ea typeface="新細明體" panose="02020500000000000000" pitchFamily="18" charset="-120"/>
              </a:rPr>
              <a:t>indoor</a:t>
            </a:r>
            <a:endParaRPr lang="zh-TW" altLang="en-US" sz="1050" b="0" dirty="0">
              <a:ea typeface="新細明體" panose="02020500000000000000" pitchFamily="18" charset="-120"/>
            </a:endParaRPr>
          </a:p>
        </p:txBody>
      </p:sp>
      <p:sp>
        <p:nvSpPr>
          <p:cNvPr id="7" name="文字方塊 13">
            <a:extLst>
              <a:ext uri="{FF2B5EF4-FFF2-40B4-BE49-F238E27FC236}">
                <a16:creationId xmlns:a16="http://schemas.microsoft.com/office/drawing/2014/main" id="{100CD403-3AF3-F6AF-A3CE-D2BA4745B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1815" y="4620466"/>
            <a:ext cx="13950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400" dirty="0">
                <a:ea typeface="新細明體" panose="02020500000000000000" pitchFamily="18" charset="-120"/>
              </a:rPr>
              <a:t>AWK-4252A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100" b="0" dirty="0">
                <a:ea typeface="新細明體" panose="02020500000000000000" pitchFamily="18" charset="-120"/>
              </a:rPr>
              <a:t>2x2 11ac dual radio, outdoor</a:t>
            </a:r>
            <a:endParaRPr lang="zh-TW" altLang="en-US" sz="1050" b="0" dirty="0">
              <a:ea typeface="新細明體" panose="02020500000000000000" pitchFamily="18" charset="-120"/>
            </a:endParaRPr>
          </a:p>
        </p:txBody>
      </p:sp>
      <p:sp>
        <p:nvSpPr>
          <p:cNvPr id="12" name="文字方塊 31">
            <a:extLst>
              <a:ext uri="{FF2B5EF4-FFF2-40B4-BE49-F238E27FC236}">
                <a16:creationId xmlns:a16="http://schemas.microsoft.com/office/drawing/2014/main" id="{E794A267-8A78-4BA3-C4C5-1164B6F151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0485" y="4630760"/>
            <a:ext cx="14619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400" dirty="0">
                <a:ea typeface="新細明體" panose="02020500000000000000" pitchFamily="18" charset="-120"/>
              </a:rPr>
              <a:t>AWK-</a:t>
            </a:r>
            <a:r>
              <a:rPr lang="en-US" altLang="zh-CN" sz="1400" dirty="0">
                <a:ea typeface="新細明體" panose="02020500000000000000" pitchFamily="18" charset="-120"/>
              </a:rPr>
              <a:t>1151C</a:t>
            </a:r>
            <a:endParaRPr lang="en-US" altLang="zh-TW" sz="1400" dirty="0">
              <a:ea typeface="新細明體" panose="02020500000000000000" pitchFamily="18" charset="-12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100" b="0" dirty="0">
                <a:ea typeface="新細明體" panose="02020500000000000000" pitchFamily="18" charset="-120"/>
              </a:rPr>
              <a:t>2</a:t>
            </a:r>
            <a:r>
              <a:rPr lang="en-US" altLang="zh-TW" sz="1100" b="0" dirty="0">
                <a:ea typeface="新細明體" panose="02020500000000000000" pitchFamily="18" charset="-120"/>
              </a:rPr>
              <a:t>x</a:t>
            </a:r>
            <a:r>
              <a:rPr lang="en-US" altLang="zh-CN" sz="1100" b="0" dirty="0">
                <a:ea typeface="新細明體" panose="02020500000000000000" pitchFamily="18" charset="-120"/>
              </a:rPr>
              <a:t>2</a:t>
            </a:r>
            <a:r>
              <a:rPr lang="en-US" altLang="zh-TW" sz="1100" b="0" dirty="0">
                <a:ea typeface="新細明體" panose="02020500000000000000" pitchFamily="18" charset="-120"/>
              </a:rPr>
              <a:t> 11</a:t>
            </a:r>
            <a:r>
              <a:rPr lang="en-US" altLang="zh-CN" sz="1100" b="0" dirty="0">
                <a:ea typeface="新細明體" panose="02020500000000000000" pitchFamily="18" charset="-120"/>
              </a:rPr>
              <a:t>ac</a:t>
            </a:r>
            <a:r>
              <a:rPr lang="en-US" altLang="zh-TW" sz="1100" b="0" dirty="0">
                <a:ea typeface="新細明體" panose="02020500000000000000" pitchFamily="18" charset="-120"/>
              </a:rPr>
              <a:t> single radio, in</a:t>
            </a:r>
            <a:r>
              <a:rPr lang="en-US" altLang="zh-CN" sz="1100" b="0" dirty="0">
                <a:ea typeface="新細明體" panose="02020500000000000000" pitchFamily="18" charset="-120"/>
              </a:rPr>
              <a:t>door</a:t>
            </a:r>
            <a:endParaRPr lang="zh-TW" altLang="en-US" sz="1050" b="0" dirty="0">
              <a:ea typeface="新細明體" panose="02020500000000000000" pitchFamily="18" charset="-120"/>
            </a:endParaRPr>
          </a:p>
        </p:txBody>
      </p:sp>
      <p:pic>
        <p:nvPicPr>
          <p:cNvPr id="13" name="圖片 5">
            <a:extLst>
              <a:ext uri="{FF2B5EF4-FFF2-40B4-BE49-F238E27FC236}">
                <a16:creationId xmlns:a16="http://schemas.microsoft.com/office/drawing/2014/main" id="{41DF5F4A-2904-3725-92B1-B87CDA9344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5036" y="3487896"/>
            <a:ext cx="1661215" cy="1107477"/>
          </a:xfrm>
          <a:prstGeom prst="rect">
            <a:avLst/>
          </a:prstGeom>
        </p:spPr>
      </p:pic>
      <p:pic>
        <p:nvPicPr>
          <p:cNvPr id="14" name="圖片 8">
            <a:extLst>
              <a:ext uri="{FF2B5EF4-FFF2-40B4-BE49-F238E27FC236}">
                <a16:creationId xmlns:a16="http://schemas.microsoft.com/office/drawing/2014/main" id="{99057231-7216-B18E-CD6D-A26232AA02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3899" y="3841046"/>
            <a:ext cx="1169130" cy="779420"/>
          </a:xfrm>
          <a:prstGeom prst="rect">
            <a:avLst/>
          </a:prstGeom>
        </p:spPr>
      </p:pic>
      <p:pic>
        <p:nvPicPr>
          <p:cNvPr id="15" name="圖片 10">
            <a:extLst>
              <a:ext uri="{FF2B5EF4-FFF2-40B4-BE49-F238E27FC236}">
                <a16:creationId xmlns:a16="http://schemas.microsoft.com/office/drawing/2014/main" id="{1CCA96D9-490A-3C76-F6F4-EAB40CD9AC1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277" y="3499669"/>
            <a:ext cx="797835" cy="119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32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8" grpId="0" animBg="1"/>
      <p:bldP spid="9" grpId="0"/>
      <p:bldP spid="11" grpId="0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030815C-A884-CE3C-73E5-E756D67104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0345033"/>
              </p:ext>
            </p:extLst>
          </p:nvPr>
        </p:nvGraphicFramePr>
        <p:xfrm>
          <a:off x="431371" y="1600201"/>
          <a:ext cx="1142526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2A8AD66-1F96-DEB6-64B7-59997DD23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4008703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D015B-E0F6-004F-BC48-041C3DDA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Password Policy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E9B55-6608-209C-61BE-AACCB9704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600201"/>
            <a:ext cx="11349518" cy="4525963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More password policy rules </a:t>
            </a:r>
          </a:p>
          <a:p>
            <a:r>
              <a:rPr lang="en-US" altLang="zh-TW" sz="2000" dirty="0"/>
              <a:t>Minimum length: 8 characters </a:t>
            </a:r>
            <a:br>
              <a:rPr lang="en-US" altLang="zh-TW" sz="2000" dirty="0"/>
            </a:br>
            <a:r>
              <a:rPr lang="en-US" altLang="zh-TW" sz="1600" dirty="0"/>
              <a:t>(versus 4 characters in VR1.1 and earlier)</a:t>
            </a:r>
          </a:p>
          <a:p>
            <a:r>
              <a:rPr lang="en-US" altLang="zh-TW" sz="2000" dirty="0"/>
              <a:t>Force to change Password after Upgrading to V2.0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7273CD-BF73-97CC-3A89-A1A73A795A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9914" y="3281084"/>
            <a:ext cx="4891176" cy="302764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5C4352D-1589-7138-1879-051A8910F7E5}"/>
              </a:ext>
            </a:extLst>
          </p:cNvPr>
          <p:cNvSpPr/>
          <p:nvPr/>
        </p:nvSpPr>
        <p:spPr>
          <a:xfrm>
            <a:off x="8001478" y="4092143"/>
            <a:ext cx="3160623" cy="13071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45F4D4-368B-4694-8D4A-E0A71D8CCA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6791" y="3258066"/>
            <a:ext cx="3691359" cy="2670210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27E6CFA5-078B-6246-0579-CB8A5896D56B}"/>
              </a:ext>
            </a:extLst>
          </p:cNvPr>
          <p:cNvSpPr/>
          <p:nvPr/>
        </p:nvSpPr>
        <p:spPr>
          <a:xfrm>
            <a:off x="5052465" y="4441936"/>
            <a:ext cx="1068819" cy="6075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50D287-5430-000C-74EB-83446EA51B40}"/>
              </a:ext>
            </a:extLst>
          </p:cNvPr>
          <p:cNvSpPr txBox="1"/>
          <p:nvPr/>
        </p:nvSpPr>
        <p:spPr>
          <a:xfrm>
            <a:off x="609600" y="3180627"/>
            <a:ext cx="82586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dirty="0"/>
              <a:t>VR1.1</a:t>
            </a:r>
            <a:endParaRPr lang="zh-TW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8F7097-CFDA-48B4-A37C-F77B139E3535}"/>
              </a:ext>
            </a:extLst>
          </p:cNvPr>
          <p:cNvSpPr txBox="1"/>
          <p:nvPr/>
        </p:nvSpPr>
        <p:spPr>
          <a:xfrm>
            <a:off x="5802087" y="3180627"/>
            <a:ext cx="82586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dirty="0"/>
              <a:t>VR2.0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36752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35268-98FF-E856-98E8-3494C4840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Wi-Fi Access Control List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4EBE1-D54B-4564-B741-0DAD569CE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600201"/>
            <a:ext cx="6136242" cy="4525963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AP / Master</a:t>
            </a:r>
          </a:p>
          <a:p>
            <a:pPr lvl="1"/>
            <a:r>
              <a:rPr lang="en-US" altLang="zh-TW" sz="2000" dirty="0"/>
              <a:t>Automatic Wi-Fi ACL</a:t>
            </a:r>
          </a:p>
          <a:p>
            <a:pPr lvl="2"/>
            <a:r>
              <a:rPr lang="en-US" altLang="zh-TW" sz="1800" dirty="0"/>
              <a:t>Add Client to Block list if number of authentication failures exceed retry threshold</a:t>
            </a:r>
          </a:p>
          <a:p>
            <a:pPr lvl="1"/>
            <a:r>
              <a:rPr lang="en-US" altLang="zh-TW" sz="2000" dirty="0"/>
              <a:t>Static Wi-Fi ACL</a:t>
            </a:r>
          </a:p>
          <a:p>
            <a:pPr lvl="2"/>
            <a:r>
              <a:rPr lang="en-US" altLang="zh-TW" sz="1800" dirty="0"/>
              <a:t>Accept or Block list</a:t>
            </a:r>
          </a:p>
          <a:p>
            <a:r>
              <a:rPr lang="en-US" altLang="zh-TW" sz="2400" dirty="0"/>
              <a:t>Client / Slave / Client-Router</a:t>
            </a:r>
          </a:p>
          <a:p>
            <a:pPr lvl="1"/>
            <a:r>
              <a:rPr lang="en-US" altLang="zh-TW" sz="2000" dirty="0"/>
              <a:t>Static Wi-Fi ACL</a:t>
            </a:r>
          </a:p>
          <a:p>
            <a:pPr lvl="2"/>
            <a:r>
              <a:rPr lang="en-US" altLang="zh-TW" sz="1600" dirty="0"/>
              <a:t>Accept or Block list</a:t>
            </a:r>
            <a:endParaRPr lang="zh-TW" altLang="en-US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7759FD-D3D1-6880-B471-7805A3614E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2475" y="1220755"/>
            <a:ext cx="4927177" cy="4992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58586F-5E5E-FF9E-A787-C784DC38F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9425" y="3940838"/>
            <a:ext cx="1045966" cy="44572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8181D41-7932-7C07-2F64-E7D905D49668}"/>
              </a:ext>
            </a:extLst>
          </p:cNvPr>
          <p:cNvCxnSpPr>
            <a:cxnSpLocks/>
          </p:cNvCxnSpPr>
          <p:nvPr/>
        </p:nvCxnSpPr>
        <p:spPr>
          <a:xfrm>
            <a:off x="9134567" y="4163700"/>
            <a:ext cx="34655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0754EDD8-39D2-EC1F-5171-44251AC7811E}"/>
              </a:ext>
            </a:extLst>
          </p:cNvPr>
          <p:cNvSpPr/>
          <p:nvPr/>
        </p:nvSpPr>
        <p:spPr>
          <a:xfrm>
            <a:off x="8007624" y="2704335"/>
            <a:ext cx="1481801" cy="4379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0534E4-8E33-C663-CABC-C1F76158AEC4}"/>
              </a:ext>
            </a:extLst>
          </p:cNvPr>
          <p:cNvSpPr/>
          <p:nvPr/>
        </p:nvSpPr>
        <p:spPr>
          <a:xfrm>
            <a:off x="8058307" y="3997092"/>
            <a:ext cx="1079367" cy="3408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75C462-9916-7592-7AED-7C286ED30482}"/>
              </a:ext>
            </a:extLst>
          </p:cNvPr>
          <p:cNvSpPr/>
          <p:nvPr/>
        </p:nvSpPr>
        <p:spPr>
          <a:xfrm>
            <a:off x="8058307" y="4737786"/>
            <a:ext cx="3524092" cy="10415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B50D003-B3D3-BA0D-5869-0DD35FAD6E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319" y="2369445"/>
            <a:ext cx="1696975" cy="445724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788EEF6-C016-E213-B69E-F1FA1D87D6D2}"/>
              </a:ext>
            </a:extLst>
          </p:cNvPr>
          <p:cNvCxnSpPr>
            <a:cxnSpLocks/>
          </p:cNvCxnSpPr>
          <p:nvPr/>
        </p:nvCxnSpPr>
        <p:spPr>
          <a:xfrm flipV="1">
            <a:off x="9481119" y="2573121"/>
            <a:ext cx="363164" cy="13022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688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030815C-A884-CE3C-73E5-E756D67104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9325440"/>
              </p:ext>
            </p:extLst>
          </p:nvPr>
        </p:nvGraphicFramePr>
        <p:xfrm>
          <a:off x="431371" y="1600201"/>
          <a:ext cx="1142526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2A8AD66-1F96-DEB6-64B7-59997DD23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084318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35268-98FF-E856-98E8-3494C4840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Wi-Fi ACL Accept and Block Lists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4EBE1-D54B-4564-B741-0DAD569CE1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/>
              <a:t>Manual Unblock Client blocked by Automatic ACL Control Mechanism</a:t>
            </a:r>
          </a:p>
          <a:p>
            <a:r>
              <a:rPr lang="en-US" altLang="zh-TW" sz="2800" dirty="0"/>
              <a:t>Maximum Number of Entries for</a:t>
            </a:r>
            <a:br>
              <a:rPr lang="en-US" altLang="zh-TW" sz="2800" dirty="0"/>
            </a:br>
            <a:r>
              <a:rPr lang="en-US" altLang="zh-TW" sz="2800" dirty="0"/>
              <a:t>Accepted and Blocked Lists</a:t>
            </a:r>
          </a:p>
          <a:p>
            <a:pPr lvl="1"/>
            <a:r>
              <a:rPr lang="en-US" altLang="zh-TW" sz="2400" dirty="0"/>
              <a:t>Static list: 200 entries</a:t>
            </a:r>
          </a:p>
          <a:p>
            <a:pPr lvl="1"/>
            <a:r>
              <a:rPr lang="en-US" altLang="zh-TW" sz="2400" dirty="0"/>
              <a:t>Automatic + Static lists: 1024</a:t>
            </a:r>
            <a:br>
              <a:rPr lang="en-US" altLang="zh-TW" sz="2400" dirty="0"/>
            </a:br>
            <a:r>
              <a:rPr lang="en-US" altLang="zh-TW" sz="2400" dirty="0"/>
              <a:t>entries in total</a:t>
            </a:r>
          </a:p>
          <a:p>
            <a:endParaRPr lang="en-US" altLang="zh-TW" sz="2800" dirty="0"/>
          </a:p>
          <a:p>
            <a:endParaRPr lang="en-US" altLang="zh-TW" sz="2800" dirty="0"/>
          </a:p>
          <a:p>
            <a:endParaRPr lang="zh-TW" alt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D6C54D-96E6-8C00-7A48-32A2D5F09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1" y="2837310"/>
            <a:ext cx="5231492" cy="34486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1760F47-7780-6977-E045-27005B42CFBB}"/>
              </a:ext>
            </a:extLst>
          </p:cNvPr>
          <p:cNvSpPr/>
          <p:nvPr/>
        </p:nvSpPr>
        <p:spPr>
          <a:xfrm>
            <a:off x="6686550" y="5438775"/>
            <a:ext cx="1219200" cy="581025"/>
          </a:xfrm>
          <a:custGeom>
            <a:avLst/>
            <a:gdLst>
              <a:gd name="connsiteX0" fmla="*/ 495300 w 1219200"/>
              <a:gd name="connsiteY0" fmla="*/ 261938 h 581025"/>
              <a:gd name="connsiteX1" fmla="*/ 495300 w 1219200"/>
              <a:gd name="connsiteY1" fmla="*/ 0 h 581025"/>
              <a:gd name="connsiteX2" fmla="*/ 728663 w 1219200"/>
              <a:gd name="connsiteY2" fmla="*/ 0 h 581025"/>
              <a:gd name="connsiteX3" fmla="*/ 728663 w 1219200"/>
              <a:gd name="connsiteY3" fmla="*/ 261938 h 581025"/>
              <a:gd name="connsiteX4" fmla="*/ 1219200 w 1219200"/>
              <a:gd name="connsiteY4" fmla="*/ 261938 h 581025"/>
              <a:gd name="connsiteX5" fmla="*/ 1219200 w 1219200"/>
              <a:gd name="connsiteY5" fmla="*/ 581025 h 581025"/>
              <a:gd name="connsiteX6" fmla="*/ 0 w 1219200"/>
              <a:gd name="connsiteY6" fmla="*/ 581025 h 581025"/>
              <a:gd name="connsiteX7" fmla="*/ 0 w 1219200"/>
              <a:gd name="connsiteY7" fmla="*/ 252413 h 581025"/>
              <a:gd name="connsiteX8" fmla="*/ 495300 w 1219200"/>
              <a:gd name="connsiteY8" fmla="*/ 261938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" h="581025">
                <a:moveTo>
                  <a:pt x="495300" y="261938"/>
                </a:moveTo>
                <a:lnTo>
                  <a:pt x="495300" y="0"/>
                </a:lnTo>
                <a:lnTo>
                  <a:pt x="728663" y="0"/>
                </a:lnTo>
                <a:lnTo>
                  <a:pt x="728663" y="261938"/>
                </a:lnTo>
                <a:lnTo>
                  <a:pt x="1219200" y="261938"/>
                </a:lnTo>
                <a:lnTo>
                  <a:pt x="1219200" y="581025"/>
                </a:lnTo>
                <a:lnTo>
                  <a:pt x="0" y="581025"/>
                </a:lnTo>
                <a:lnTo>
                  <a:pt x="0" y="252413"/>
                </a:lnTo>
                <a:lnTo>
                  <a:pt x="495300" y="261938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22491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BA5CA-7BC6-3051-B0E0-5E0C2FA81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/>
              <a:t>Disconnect Clients from</a:t>
            </a:r>
            <a:r>
              <a:rPr lang="zh-TW" altLang="en-US" sz="2800" dirty="0"/>
              <a:t> </a:t>
            </a:r>
            <a:r>
              <a:rPr lang="en-US" altLang="zh-TW" sz="2800" dirty="0"/>
              <a:t>Associated Client List </a:t>
            </a:r>
          </a:p>
          <a:p>
            <a:r>
              <a:rPr lang="en-US" altLang="zh-TW" sz="2800" dirty="0"/>
              <a:t>Able to add client to Wi-Fi ACL blocked list</a:t>
            </a:r>
            <a:endParaRPr lang="zh-TW" altLang="en-US" sz="2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F69D44-CE3C-1C07-93EC-781A48AB0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AP &amp; Master Modes: </a:t>
            </a:r>
            <a:br>
              <a:rPr lang="en-US" altLang="zh-TW" dirty="0"/>
            </a:br>
            <a:r>
              <a:rPr lang="en-US" altLang="zh-TW" dirty="0"/>
              <a:t>Manually Disconnect Client</a:t>
            </a:r>
            <a:endParaRPr lang="zh-TW" alt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051A0F9-2060-3139-6971-94B2CB05D9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75" y="2682637"/>
            <a:ext cx="6161851" cy="3626089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720F6ED-14C0-FE51-3C49-1B444C5E23AB}"/>
              </a:ext>
            </a:extLst>
          </p:cNvPr>
          <p:cNvSpPr/>
          <p:nvPr/>
        </p:nvSpPr>
        <p:spPr>
          <a:xfrm>
            <a:off x="1057275" y="5895975"/>
            <a:ext cx="962025" cy="371475"/>
          </a:xfrm>
          <a:custGeom>
            <a:avLst/>
            <a:gdLst>
              <a:gd name="connsiteX0" fmla="*/ 495300 w 1219200"/>
              <a:gd name="connsiteY0" fmla="*/ 261938 h 581025"/>
              <a:gd name="connsiteX1" fmla="*/ 495300 w 1219200"/>
              <a:gd name="connsiteY1" fmla="*/ 0 h 581025"/>
              <a:gd name="connsiteX2" fmla="*/ 728663 w 1219200"/>
              <a:gd name="connsiteY2" fmla="*/ 0 h 581025"/>
              <a:gd name="connsiteX3" fmla="*/ 728663 w 1219200"/>
              <a:gd name="connsiteY3" fmla="*/ 261938 h 581025"/>
              <a:gd name="connsiteX4" fmla="*/ 1219200 w 1219200"/>
              <a:gd name="connsiteY4" fmla="*/ 261938 h 581025"/>
              <a:gd name="connsiteX5" fmla="*/ 1219200 w 1219200"/>
              <a:gd name="connsiteY5" fmla="*/ 581025 h 581025"/>
              <a:gd name="connsiteX6" fmla="*/ 0 w 1219200"/>
              <a:gd name="connsiteY6" fmla="*/ 581025 h 581025"/>
              <a:gd name="connsiteX7" fmla="*/ 0 w 1219200"/>
              <a:gd name="connsiteY7" fmla="*/ 252413 h 581025"/>
              <a:gd name="connsiteX8" fmla="*/ 495300 w 1219200"/>
              <a:gd name="connsiteY8" fmla="*/ 261938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" h="581025">
                <a:moveTo>
                  <a:pt x="495300" y="261938"/>
                </a:moveTo>
                <a:lnTo>
                  <a:pt x="495300" y="0"/>
                </a:lnTo>
                <a:lnTo>
                  <a:pt x="728663" y="0"/>
                </a:lnTo>
                <a:lnTo>
                  <a:pt x="728663" y="261938"/>
                </a:lnTo>
                <a:lnTo>
                  <a:pt x="1219200" y="261938"/>
                </a:lnTo>
                <a:lnTo>
                  <a:pt x="1219200" y="581025"/>
                </a:lnTo>
                <a:lnTo>
                  <a:pt x="0" y="581025"/>
                </a:lnTo>
                <a:lnTo>
                  <a:pt x="0" y="252413"/>
                </a:lnTo>
                <a:lnTo>
                  <a:pt x="495300" y="261938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EADDC62-E65D-E29A-6FD5-A150EBC8CB3C}"/>
              </a:ext>
            </a:extLst>
          </p:cNvPr>
          <p:cNvCxnSpPr>
            <a:cxnSpLocks/>
          </p:cNvCxnSpPr>
          <p:nvPr/>
        </p:nvCxnSpPr>
        <p:spPr>
          <a:xfrm flipV="1">
            <a:off x="2019300" y="4510893"/>
            <a:ext cx="1688554" cy="16152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2C765C2E-E91C-38D4-E3C7-D93100ACF6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166" y="2682637"/>
            <a:ext cx="5111373" cy="28797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461AEAD-EF35-89DB-BCE9-ACCBF78F1D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854" y="3378444"/>
            <a:ext cx="3179730" cy="13382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56BE9329-D17E-7A11-5FCC-E7E364FB5DDA}"/>
              </a:ext>
            </a:extLst>
          </p:cNvPr>
          <p:cNvSpPr/>
          <p:nvPr/>
        </p:nvSpPr>
        <p:spPr>
          <a:xfrm>
            <a:off x="6166712" y="4402045"/>
            <a:ext cx="694454" cy="2568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922C063-D497-2579-DBB9-702927E6E886}"/>
              </a:ext>
            </a:extLst>
          </p:cNvPr>
          <p:cNvSpPr/>
          <p:nvPr/>
        </p:nvSpPr>
        <p:spPr>
          <a:xfrm>
            <a:off x="3726260" y="4170812"/>
            <a:ext cx="3134906" cy="1734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D7FC14A-8024-3488-9E3A-08AEF92340B9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6861166" y="4257542"/>
            <a:ext cx="1412130" cy="87909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64CB60C3-5512-32C8-3F46-494666CD08EF}"/>
              </a:ext>
            </a:extLst>
          </p:cNvPr>
          <p:cNvSpPr/>
          <p:nvPr/>
        </p:nvSpPr>
        <p:spPr>
          <a:xfrm>
            <a:off x="8273296" y="5049910"/>
            <a:ext cx="3552944" cy="2078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4260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A0CE2-1ECF-BC14-8B73-B0E9B3899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Client, Slave &amp; Client-Router Modes: </a:t>
            </a:r>
            <a:br>
              <a:rPr lang="en-US" altLang="zh-TW" dirty="0"/>
            </a:br>
            <a:r>
              <a:rPr lang="en-US" altLang="zh-TW" dirty="0"/>
              <a:t>Manually Disconnect from AP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A4F8F-B3FA-4EAD-00A0-B6D40F2512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/>
              <a:t>Manually Disconnect Client from AP on Wi-Fi Connections Page</a:t>
            </a:r>
            <a:endParaRPr lang="zh-TW" altLang="en-US" sz="3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EC1AB3-52A1-717F-3CE1-5FCF4EA39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716" y="2740730"/>
            <a:ext cx="9053345" cy="3467400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F982767-7DF7-6550-F922-A85DFDAFC977}"/>
              </a:ext>
            </a:extLst>
          </p:cNvPr>
          <p:cNvSpPr/>
          <p:nvPr/>
        </p:nvSpPr>
        <p:spPr>
          <a:xfrm>
            <a:off x="6533103" y="4474430"/>
            <a:ext cx="1611086" cy="581025"/>
          </a:xfrm>
          <a:custGeom>
            <a:avLst/>
            <a:gdLst>
              <a:gd name="connsiteX0" fmla="*/ 495300 w 1219200"/>
              <a:gd name="connsiteY0" fmla="*/ 261938 h 581025"/>
              <a:gd name="connsiteX1" fmla="*/ 495300 w 1219200"/>
              <a:gd name="connsiteY1" fmla="*/ 0 h 581025"/>
              <a:gd name="connsiteX2" fmla="*/ 728663 w 1219200"/>
              <a:gd name="connsiteY2" fmla="*/ 0 h 581025"/>
              <a:gd name="connsiteX3" fmla="*/ 728663 w 1219200"/>
              <a:gd name="connsiteY3" fmla="*/ 261938 h 581025"/>
              <a:gd name="connsiteX4" fmla="*/ 1219200 w 1219200"/>
              <a:gd name="connsiteY4" fmla="*/ 261938 h 581025"/>
              <a:gd name="connsiteX5" fmla="*/ 1219200 w 1219200"/>
              <a:gd name="connsiteY5" fmla="*/ 581025 h 581025"/>
              <a:gd name="connsiteX6" fmla="*/ 0 w 1219200"/>
              <a:gd name="connsiteY6" fmla="*/ 581025 h 581025"/>
              <a:gd name="connsiteX7" fmla="*/ 0 w 1219200"/>
              <a:gd name="connsiteY7" fmla="*/ 252413 h 581025"/>
              <a:gd name="connsiteX8" fmla="*/ 495300 w 1219200"/>
              <a:gd name="connsiteY8" fmla="*/ 261938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" h="581025">
                <a:moveTo>
                  <a:pt x="495300" y="261938"/>
                </a:moveTo>
                <a:lnTo>
                  <a:pt x="495300" y="0"/>
                </a:lnTo>
                <a:lnTo>
                  <a:pt x="728663" y="0"/>
                </a:lnTo>
                <a:lnTo>
                  <a:pt x="728663" y="261938"/>
                </a:lnTo>
                <a:lnTo>
                  <a:pt x="1219200" y="261938"/>
                </a:lnTo>
                <a:lnTo>
                  <a:pt x="1219200" y="581025"/>
                </a:lnTo>
                <a:lnTo>
                  <a:pt x="0" y="581025"/>
                </a:lnTo>
                <a:lnTo>
                  <a:pt x="0" y="252413"/>
                </a:lnTo>
                <a:lnTo>
                  <a:pt x="495300" y="261938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11722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76167-BDA5-D25D-A506-8825D3996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AP &amp; Master Modes:</a:t>
            </a:r>
            <a:br>
              <a:rPr lang="en-US" altLang="zh-TW" dirty="0"/>
            </a:br>
            <a:r>
              <a:rPr lang="en-US" altLang="zh-TW" dirty="0"/>
              <a:t>Client Isolation</a:t>
            </a:r>
            <a:endParaRPr lang="zh-TW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1B79AB-5EBF-B442-AB06-8DD2B602F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627" y="2000086"/>
            <a:ext cx="5364945" cy="37722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50D9C8-AFAE-F318-0E69-DF62349E16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9711" y="3160985"/>
            <a:ext cx="2278577" cy="10440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660589-ECB2-BBE2-A656-C3DBD58DC84B}"/>
              </a:ext>
            </a:extLst>
          </p:cNvPr>
          <p:cNvSpPr/>
          <p:nvPr/>
        </p:nvSpPr>
        <p:spPr>
          <a:xfrm>
            <a:off x="4304921" y="3693158"/>
            <a:ext cx="2278576" cy="4216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E2B444D-4645-1F9E-50A4-D69C7336B599}"/>
              </a:ext>
            </a:extLst>
          </p:cNvPr>
          <p:cNvCxnSpPr>
            <a:cxnSpLocks/>
            <a:stCxn id="8" idx="3"/>
            <a:endCxn id="7" idx="1"/>
          </p:cNvCxnSpPr>
          <p:nvPr/>
        </p:nvCxnSpPr>
        <p:spPr>
          <a:xfrm flipV="1">
            <a:off x="6583497" y="3683000"/>
            <a:ext cx="786214" cy="22097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701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470BD949-49E5-5CF9-E10F-7479B7FD6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73329">
            <a:off x="6777997" y="5602265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4ACB508D-8850-B754-6C5F-8039F1395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14832">
            <a:off x="5489572" y="5616128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4161E0-08A7-5266-C96D-44E156DB3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AP / Master Mode:</a:t>
            </a:r>
            <a:br>
              <a:rPr lang="en-US" altLang="zh-TW" dirty="0"/>
            </a:br>
            <a:r>
              <a:rPr lang="en-US" altLang="zh-TW" dirty="0"/>
              <a:t>Client Isolation </a:t>
            </a:r>
            <a:r>
              <a:rPr lang="en-US" altLang="zh-TW" sz="4800" dirty="0"/>
              <a:t>within the Same SSID</a:t>
            </a:r>
            <a:endParaRPr lang="zh-TW" alt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C9C71A6-646A-B297-B4F9-64421109E3DC}"/>
              </a:ext>
            </a:extLst>
          </p:cNvPr>
          <p:cNvSpPr txBox="1">
            <a:spLocks/>
          </p:cNvSpPr>
          <p:nvPr/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dirty="0"/>
              <a:t>Isolated within the same SSID (</a:t>
            </a:r>
            <a:r>
              <a:rPr lang="en-US" altLang="zh-TW" sz="2400" dirty="0">
                <a:solidFill>
                  <a:srgbClr val="7030A0"/>
                </a:solidFill>
              </a:rPr>
              <a:t>VAP </a:t>
            </a:r>
            <a:r>
              <a:rPr lang="en-US" altLang="zh-TW" sz="1800" dirty="0">
                <a:solidFill>
                  <a:srgbClr val="7030A0"/>
                </a:solidFill>
              </a:rPr>
              <a:t>= SSID + RF</a:t>
            </a:r>
            <a:r>
              <a:rPr lang="en-US" altLang="zh-TW" sz="2400" dirty="0"/>
              <a:t>)</a:t>
            </a:r>
          </a:p>
          <a:p>
            <a:pPr lvl="1"/>
            <a:endParaRPr lang="en-US" altLang="zh-TW" sz="2000" dirty="0"/>
          </a:p>
          <a:p>
            <a:pPr lvl="1"/>
            <a:endParaRPr lang="en-US" altLang="zh-TW" sz="2000" dirty="0"/>
          </a:p>
        </p:txBody>
      </p:sp>
      <p:graphicFrame>
        <p:nvGraphicFramePr>
          <p:cNvPr id="19" name="Table 19">
            <a:extLst>
              <a:ext uri="{FF2B5EF4-FFF2-40B4-BE49-F238E27FC236}">
                <a16:creationId xmlns:a16="http://schemas.microsoft.com/office/drawing/2014/main" id="{B62A1A55-0AA5-A249-6134-CD4D78A3CD8E}"/>
              </a:ext>
            </a:extLst>
          </p:cNvPr>
          <p:cNvGraphicFramePr>
            <a:graphicFrameLocks noGrp="1"/>
          </p:cNvGraphicFramePr>
          <p:nvPr/>
        </p:nvGraphicFramePr>
        <p:xfrm>
          <a:off x="1101593" y="2071540"/>
          <a:ext cx="682320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720">
                  <a:extLst>
                    <a:ext uri="{9D8B030D-6E8A-4147-A177-3AD203B41FA5}">
                      <a16:colId xmlns:a16="http://schemas.microsoft.com/office/drawing/2014/main" val="4153256356"/>
                    </a:ext>
                  </a:extLst>
                </a:gridCol>
                <a:gridCol w="1760716">
                  <a:extLst>
                    <a:ext uri="{9D8B030D-6E8A-4147-A177-3AD203B41FA5}">
                      <a16:colId xmlns:a16="http://schemas.microsoft.com/office/drawing/2014/main" val="21951185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558298598"/>
                    </a:ext>
                  </a:extLst>
                </a:gridCol>
                <a:gridCol w="1419891">
                  <a:extLst>
                    <a:ext uri="{9D8B030D-6E8A-4147-A177-3AD203B41FA5}">
                      <a16:colId xmlns:a16="http://schemas.microsoft.com/office/drawing/2014/main" val="1927497331"/>
                    </a:ext>
                  </a:extLst>
                </a:gridCol>
                <a:gridCol w="1192679">
                  <a:extLst>
                    <a:ext uri="{9D8B030D-6E8A-4147-A177-3AD203B41FA5}">
                      <a16:colId xmlns:a16="http://schemas.microsoft.com/office/drawing/2014/main" val="697748949"/>
                    </a:ext>
                  </a:extLst>
                </a:gridCol>
              </a:tblGrid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SSID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/>
                        <a:t>RF</a:t>
                      </a:r>
                      <a:r>
                        <a:rPr lang="zh-TW" altLang="en-US" sz="1400" dirty="0"/>
                        <a:t> </a:t>
                      </a:r>
                      <a:r>
                        <a:rPr lang="en-US" altLang="zh-TW" sz="1400" dirty="0"/>
                        <a:t>(5GHz/ 2.4GHz)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AP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Communicate?</a:t>
                      </a:r>
                      <a:endParaRPr lang="zh-TW" altLang="en-US" sz="14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Example</a:t>
                      </a:r>
                      <a:endParaRPr lang="zh-TW" altLang="en-US" sz="14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816486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Same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Same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Same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Client 2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864046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Same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Different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Same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Client 3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937870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Same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Same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Different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Client 5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777758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Same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Different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Different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Client 6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279463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Different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Same or Different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/>
                        <a:t>Same or Different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Client 4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002817"/>
                  </a:ext>
                </a:extLst>
              </a:tr>
            </a:tbl>
          </a:graphicData>
        </a:graphic>
      </p:graphicFrame>
      <p:pic>
        <p:nvPicPr>
          <p:cNvPr id="20" name="圖片 10">
            <a:extLst>
              <a:ext uri="{FF2B5EF4-FFF2-40B4-BE49-F238E27FC236}">
                <a16:creationId xmlns:a16="http://schemas.microsoft.com/office/drawing/2014/main" id="{2979DD65-0A60-DD0D-0783-0BE7DD3DDD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3251" y="4187769"/>
            <a:ext cx="797835" cy="119675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9542750-2C23-74DD-CB82-B1F95E9ACB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0251" y="1753547"/>
            <a:ext cx="4028072" cy="293893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613EA430-D2B9-E3D7-5FC0-301739EEA468}"/>
              </a:ext>
            </a:extLst>
          </p:cNvPr>
          <p:cNvSpPr/>
          <p:nvPr/>
        </p:nvSpPr>
        <p:spPr>
          <a:xfrm>
            <a:off x="3987439" y="4022964"/>
            <a:ext cx="1233917" cy="3296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Switch</a:t>
            </a:r>
            <a:endParaRPr lang="zh-TW" altLang="en-US" dirty="0"/>
          </a:p>
        </p:txBody>
      </p:sp>
      <p:pic>
        <p:nvPicPr>
          <p:cNvPr id="24" name="圖片 10">
            <a:extLst>
              <a:ext uri="{FF2B5EF4-FFF2-40B4-BE49-F238E27FC236}">
                <a16:creationId xmlns:a16="http://schemas.microsoft.com/office/drawing/2014/main" id="{5586C71A-B41A-30E3-7168-B88D8B7F00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5115" y="4125390"/>
            <a:ext cx="797835" cy="119675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34B5CB4-9305-7929-3335-F845EC2E8F03}"/>
              </a:ext>
            </a:extLst>
          </p:cNvPr>
          <p:cNvSpPr txBox="1"/>
          <p:nvPr/>
        </p:nvSpPr>
        <p:spPr>
          <a:xfrm>
            <a:off x="5895079" y="525621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AP2</a:t>
            </a:r>
            <a:endParaRPr lang="zh-TW" altLang="en-US" dirty="0">
              <a:solidFill>
                <a:srgbClr val="FF0000"/>
              </a:solidFill>
            </a:endParaRPr>
          </a:p>
        </p:txBody>
      </p:sp>
      <p:pic>
        <p:nvPicPr>
          <p:cNvPr id="28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78608D6E-CE3D-8B83-978F-D9A0B1883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88291">
            <a:off x="2590633" y="4444478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0908A45A-BF6F-0453-92D6-3B0C8C3E8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279837">
            <a:off x="2540368" y="5239371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535FEC7B-B4F3-D0C4-EEC1-34D894F13848}"/>
              </a:ext>
            </a:extLst>
          </p:cNvPr>
          <p:cNvSpPr txBox="1"/>
          <p:nvPr/>
        </p:nvSpPr>
        <p:spPr>
          <a:xfrm>
            <a:off x="2449542" y="4692484"/>
            <a:ext cx="61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>
                <a:solidFill>
                  <a:srgbClr val="FF0000"/>
                </a:solidFill>
              </a:rPr>
              <a:t>2.4GHz</a:t>
            </a:r>
          </a:p>
          <a:p>
            <a:r>
              <a:rPr lang="en-US" altLang="zh-TW" sz="1000" dirty="0"/>
              <a:t>SSID1</a:t>
            </a:r>
            <a:endParaRPr lang="zh-TW" altLang="en-US" sz="10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8C4635-4BAF-3249-EF46-02BDA5B78980}"/>
              </a:ext>
            </a:extLst>
          </p:cNvPr>
          <p:cNvSpPr txBox="1"/>
          <p:nvPr/>
        </p:nvSpPr>
        <p:spPr>
          <a:xfrm>
            <a:off x="2439862" y="5549726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5GHz</a:t>
            </a:r>
          </a:p>
          <a:p>
            <a:r>
              <a:rPr lang="en-US" altLang="zh-TW" sz="1000" dirty="0"/>
              <a:t>SSID1</a:t>
            </a:r>
            <a:endParaRPr lang="zh-TW" altLang="en-US" sz="1000" dirty="0"/>
          </a:p>
        </p:txBody>
      </p:sp>
      <p:pic>
        <p:nvPicPr>
          <p:cNvPr id="32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B6F02FE8-36C0-F85B-4315-2D493CAA6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531507">
            <a:off x="1994231" y="5741759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3B55EE00-0993-953E-FDF3-F94B6A77D2E6}"/>
              </a:ext>
            </a:extLst>
          </p:cNvPr>
          <p:cNvSpPr/>
          <p:nvPr/>
        </p:nvSpPr>
        <p:spPr>
          <a:xfrm>
            <a:off x="1192698" y="5987021"/>
            <a:ext cx="852540" cy="24381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1</a:t>
            </a:r>
            <a:endParaRPr lang="zh-TW" altLang="en-US" sz="1400" dirty="0"/>
          </a:p>
        </p:txBody>
      </p:sp>
      <p:pic>
        <p:nvPicPr>
          <p:cNvPr id="34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75C04C75-10B6-1B87-7102-E2B73306D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505920">
            <a:off x="2065954" y="4215225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9D463310-7FF1-AE22-6B25-C8A20807243F}"/>
              </a:ext>
            </a:extLst>
          </p:cNvPr>
          <p:cNvSpPr/>
          <p:nvPr/>
        </p:nvSpPr>
        <p:spPr>
          <a:xfrm>
            <a:off x="1187855" y="4273505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3</a:t>
            </a:r>
            <a:endParaRPr lang="zh-TW" altLang="en-US" sz="1400" dirty="0"/>
          </a:p>
        </p:txBody>
      </p:sp>
      <p:pic>
        <p:nvPicPr>
          <p:cNvPr id="35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EB4E3A16-1174-A3C2-3110-E74E2728A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007078">
            <a:off x="3391827" y="5243913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722270AD-E1FE-9646-7C47-0E38750D9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148613">
            <a:off x="3918793" y="5631585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070C9CF2-D3B3-0204-F6F1-1FDF36E25149}"/>
              </a:ext>
            </a:extLst>
          </p:cNvPr>
          <p:cNvSpPr/>
          <p:nvPr/>
        </p:nvSpPr>
        <p:spPr>
          <a:xfrm>
            <a:off x="3827764" y="5974421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4</a:t>
            </a:r>
            <a:endParaRPr lang="zh-TW" altLang="en-US" sz="1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94B3936-CCC3-35D9-C7FD-F08C23B5D2B2}"/>
              </a:ext>
            </a:extLst>
          </p:cNvPr>
          <p:cNvSpPr txBox="1"/>
          <p:nvPr/>
        </p:nvSpPr>
        <p:spPr>
          <a:xfrm>
            <a:off x="3318572" y="5524803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5GHz</a:t>
            </a:r>
          </a:p>
          <a:p>
            <a:r>
              <a:rPr lang="en-US" altLang="zh-TW" sz="1000" dirty="0">
                <a:solidFill>
                  <a:srgbClr val="FF0000"/>
                </a:solidFill>
              </a:rPr>
              <a:t>SSID2</a:t>
            </a:r>
            <a:endParaRPr lang="zh-TW" altLang="en-US" sz="1000" dirty="0">
              <a:solidFill>
                <a:srgbClr val="FF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AAA1A2B-2CAF-9BA1-A3C8-C781E3F2D08C}"/>
              </a:ext>
            </a:extLst>
          </p:cNvPr>
          <p:cNvSpPr/>
          <p:nvPr/>
        </p:nvSpPr>
        <p:spPr>
          <a:xfrm>
            <a:off x="5161654" y="5961968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5</a:t>
            </a:r>
            <a:endParaRPr lang="zh-TW" altLang="en-US" sz="1400" dirty="0"/>
          </a:p>
        </p:txBody>
      </p:sp>
      <p:pic>
        <p:nvPicPr>
          <p:cNvPr id="41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6F0C8BDD-5C4E-7B46-FA03-CC7183F3F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457742">
            <a:off x="1995219" y="5205448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F4AD892D-D7F1-DB5F-1069-60F19E509DF8}"/>
              </a:ext>
            </a:extLst>
          </p:cNvPr>
          <p:cNvSpPr/>
          <p:nvPr/>
        </p:nvSpPr>
        <p:spPr>
          <a:xfrm>
            <a:off x="1183107" y="5205890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2</a:t>
            </a:r>
            <a:endParaRPr lang="zh-TW" alt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495EB1-78EB-4623-A48B-A8F9FD023057}"/>
              </a:ext>
            </a:extLst>
          </p:cNvPr>
          <p:cNvSpPr txBox="1"/>
          <p:nvPr/>
        </p:nvSpPr>
        <p:spPr>
          <a:xfrm>
            <a:off x="2861826" y="5257799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AP1</a:t>
            </a:r>
            <a:endParaRPr lang="zh-TW" altLang="en-US" dirty="0"/>
          </a:p>
        </p:txBody>
      </p:sp>
      <p:pic>
        <p:nvPicPr>
          <p:cNvPr id="42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9509A964-F80A-B86C-2E73-3C6029939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709731">
            <a:off x="5589199" y="5101897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080C719B-BFB2-65D4-BDA0-05C3663B2B1C}"/>
              </a:ext>
            </a:extLst>
          </p:cNvPr>
          <p:cNvSpPr txBox="1"/>
          <p:nvPr/>
        </p:nvSpPr>
        <p:spPr>
          <a:xfrm>
            <a:off x="5116162" y="5083134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5GHz</a:t>
            </a:r>
          </a:p>
          <a:p>
            <a:r>
              <a:rPr lang="en-US" altLang="zh-TW" sz="1000" dirty="0"/>
              <a:t>SSID1</a:t>
            </a:r>
            <a:endParaRPr lang="zh-TW" altLang="en-US" sz="1000" dirty="0"/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FB1D20FB-8D21-92BD-F916-F086DE254C36}"/>
              </a:ext>
            </a:extLst>
          </p:cNvPr>
          <p:cNvCxnSpPr>
            <a:endCxn id="23" idx="1"/>
          </p:cNvCxnSpPr>
          <p:nvPr/>
        </p:nvCxnSpPr>
        <p:spPr>
          <a:xfrm flipV="1">
            <a:off x="3172167" y="4187769"/>
            <a:ext cx="815272" cy="439327"/>
          </a:xfrm>
          <a:prstGeom prst="bentConnector3">
            <a:avLst>
              <a:gd name="adj1" fmla="val -3471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958B1179-809E-0003-4C7C-88B5144EB0B7}"/>
              </a:ext>
            </a:extLst>
          </p:cNvPr>
          <p:cNvCxnSpPr>
            <a:cxnSpLocks/>
            <a:endCxn id="23" idx="3"/>
          </p:cNvCxnSpPr>
          <p:nvPr/>
        </p:nvCxnSpPr>
        <p:spPr>
          <a:xfrm rot="10800000">
            <a:off x="5221357" y="4187770"/>
            <a:ext cx="910059" cy="428805"/>
          </a:xfrm>
          <a:prstGeom prst="bentConnector3">
            <a:avLst>
              <a:gd name="adj1" fmla="val -238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4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FD3F32A8-6CFF-E67D-89EA-BC8A5432B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969765">
            <a:off x="6526595" y="5019137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B51DAE9D-7596-AC2B-3CBE-8377A492F661}"/>
              </a:ext>
            </a:extLst>
          </p:cNvPr>
          <p:cNvSpPr txBox="1"/>
          <p:nvPr/>
        </p:nvSpPr>
        <p:spPr>
          <a:xfrm>
            <a:off x="6837970" y="5061568"/>
            <a:ext cx="61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>
                <a:solidFill>
                  <a:srgbClr val="FF0000"/>
                </a:solidFill>
              </a:rPr>
              <a:t>2.4GHz</a:t>
            </a:r>
          </a:p>
          <a:p>
            <a:r>
              <a:rPr lang="en-US" altLang="zh-TW" sz="1000" dirty="0"/>
              <a:t>SSID1</a:t>
            </a:r>
            <a:endParaRPr lang="zh-TW" altLang="en-US" sz="1000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6DA3AAE-2619-21DE-75B6-0F45FE729358}"/>
              </a:ext>
            </a:extLst>
          </p:cNvPr>
          <p:cNvSpPr/>
          <p:nvPr/>
        </p:nvSpPr>
        <p:spPr>
          <a:xfrm>
            <a:off x="6659158" y="5937271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6</a:t>
            </a:r>
            <a:endParaRPr lang="zh-TW" altLang="en-US" sz="1400" dirty="0"/>
          </a:p>
        </p:txBody>
      </p:sp>
      <p:sp>
        <p:nvSpPr>
          <p:cNvPr id="59" name="Multiplication Sign 58">
            <a:extLst>
              <a:ext uri="{FF2B5EF4-FFF2-40B4-BE49-F238E27FC236}">
                <a16:creationId xmlns:a16="http://schemas.microsoft.com/office/drawing/2014/main" id="{2843D315-AC11-652E-B406-3223E0AE698F}"/>
              </a:ext>
            </a:extLst>
          </p:cNvPr>
          <p:cNvSpPr/>
          <p:nvPr/>
        </p:nvSpPr>
        <p:spPr>
          <a:xfrm>
            <a:off x="877134" y="4974085"/>
            <a:ext cx="589520" cy="651457"/>
          </a:xfrm>
          <a:prstGeom prst="mathMultiply">
            <a:avLst>
              <a:gd name="adj1" fmla="val 14806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28881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7A20D3A-C8D6-4A48-65D1-272C610FC7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896" y="1559694"/>
            <a:ext cx="5121327" cy="4494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496BF9-D812-8242-FB17-20C5B468A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AP &amp; Master Modes:</a:t>
            </a:r>
            <a:br>
              <a:rPr lang="en-US" altLang="zh-TW" dirty="0"/>
            </a:br>
            <a:r>
              <a:rPr lang="en-US" altLang="zh-TW" dirty="0"/>
              <a:t>Client Isolation </a:t>
            </a:r>
            <a:r>
              <a:rPr lang="en-US" altLang="zh-TW" sz="4800" dirty="0"/>
              <a:t>within the Same Subnet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D608B-9416-2356-3823-2F1616B93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456" y="1599880"/>
            <a:ext cx="5763785" cy="4697779"/>
          </a:xfrm>
        </p:spPr>
        <p:txBody>
          <a:bodyPr>
            <a:normAutofit fontScale="92500"/>
          </a:bodyPr>
          <a:lstStyle/>
          <a:p>
            <a:r>
              <a:rPr lang="en-US" altLang="zh-TW" sz="2400" dirty="0"/>
              <a:t>Isolated within the same subnet</a:t>
            </a:r>
          </a:p>
          <a:p>
            <a:pPr lvl="1"/>
            <a:r>
              <a:rPr lang="en-US" altLang="zh-TW" sz="2000" dirty="0"/>
              <a:t>Client can NOT communicate with devices in the same subnet, except with the </a:t>
            </a:r>
            <a:r>
              <a:rPr lang="en-US" altLang="zh-TW" sz="2000" dirty="0">
                <a:solidFill>
                  <a:srgbClr val="7030A0"/>
                </a:solidFill>
              </a:rPr>
              <a:t>gateway</a:t>
            </a:r>
            <a:r>
              <a:rPr lang="en-US" altLang="zh-TW" sz="2000" dirty="0"/>
              <a:t>.</a:t>
            </a:r>
          </a:p>
          <a:p>
            <a:pPr lvl="1"/>
            <a:r>
              <a:rPr lang="en-US" altLang="zh-TW" sz="2000" dirty="0"/>
              <a:t>Subnet type: </a:t>
            </a:r>
          </a:p>
          <a:p>
            <a:pPr lvl="2"/>
            <a:r>
              <a:rPr lang="en-US" altLang="zh-TW" sz="1734" b="1" dirty="0"/>
              <a:t>Static</a:t>
            </a:r>
            <a:r>
              <a:rPr lang="en-US" altLang="zh-TW" sz="1734" dirty="0"/>
              <a:t>: Set </a:t>
            </a:r>
            <a:r>
              <a:rPr lang="en-US" altLang="zh-TW" sz="1734" u="sng" dirty="0"/>
              <a:t>Subnet Mask</a:t>
            </a:r>
            <a:r>
              <a:rPr lang="en-US" altLang="zh-TW" sz="1734" dirty="0"/>
              <a:t> and </a:t>
            </a:r>
            <a:r>
              <a:rPr lang="en-US" altLang="zh-TW" sz="1734" u="sng" dirty="0"/>
              <a:t>Gateway</a:t>
            </a:r>
          </a:p>
          <a:p>
            <a:pPr lvl="2"/>
            <a:r>
              <a:rPr lang="en-US" altLang="zh-TW" sz="1734" b="1" dirty="0"/>
              <a:t>DHCP</a:t>
            </a:r>
            <a:r>
              <a:rPr lang="en-US" altLang="zh-TW" sz="1734" dirty="0"/>
              <a:t>: Sniffer DHCP frame to learn Subnet and Gateway</a:t>
            </a:r>
          </a:p>
          <a:p>
            <a:pPr lvl="1"/>
            <a:r>
              <a:rPr lang="en-US" altLang="zh-TW" sz="2000" dirty="0"/>
              <a:t>Allowed Subnet (from LAN</a:t>
            </a:r>
            <a:r>
              <a:rPr lang="zh-TW" altLang="en-US" sz="2000" dirty="0"/>
              <a:t> </a:t>
            </a:r>
            <a:r>
              <a:rPr lang="en-US" altLang="zh-TW" sz="2000" dirty="0"/>
              <a:t>or other VAP)</a:t>
            </a:r>
          </a:p>
          <a:p>
            <a:pPr lvl="2"/>
            <a:r>
              <a:rPr lang="en-US" altLang="zh-TW" sz="1734" dirty="0"/>
              <a:t>Allow exceptional communications inside the subnet</a:t>
            </a:r>
          </a:p>
          <a:p>
            <a:pPr lvl="2"/>
            <a:r>
              <a:rPr lang="en-US" altLang="zh-TW" sz="1734" dirty="0"/>
              <a:t>The allowed subnet refers to devices out of the VAP.</a:t>
            </a:r>
            <a:br>
              <a:rPr lang="en-US" altLang="zh-TW" sz="1734" dirty="0"/>
            </a:br>
            <a:r>
              <a:rPr lang="en-US" altLang="zh-TW" sz="1734" dirty="0"/>
              <a:t>(2 Clients under the same VAP cannot communicate with each other even if we set allowed subnets.)</a:t>
            </a: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D85C7C74-9FFB-5B9E-2075-A67871A4F4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68585" y="344569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6C2F9D3-5813-2644-E1B5-D7F337E93D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5961" y="2947342"/>
            <a:ext cx="1001397" cy="4356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72D2646-B2EB-9E70-298E-785FD876EBD0}"/>
              </a:ext>
            </a:extLst>
          </p:cNvPr>
          <p:cNvSpPr/>
          <p:nvPr/>
        </p:nvSpPr>
        <p:spPr>
          <a:xfrm>
            <a:off x="8254621" y="3032758"/>
            <a:ext cx="1092580" cy="350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8726356-A478-5E19-3C78-281B99EB0156}"/>
              </a:ext>
            </a:extLst>
          </p:cNvPr>
          <p:cNvCxnSpPr>
            <a:cxnSpLocks/>
            <a:stCxn id="12" idx="3"/>
            <a:endCxn id="11" idx="1"/>
          </p:cNvCxnSpPr>
          <p:nvPr/>
        </p:nvCxnSpPr>
        <p:spPr>
          <a:xfrm flipV="1">
            <a:off x="9347201" y="3165160"/>
            <a:ext cx="698760" cy="427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FDE1F8AA-A505-A4AC-A72C-BD8B8FF06F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339913"/>
            <a:ext cx="2099734" cy="19167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816D9F6-D7B2-1E99-9CC8-300174C4B4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1165" y="5203045"/>
            <a:ext cx="581715" cy="5852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D993FA7E-DFE0-C21A-9956-126F83B3E054}"/>
              </a:ext>
            </a:extLst>
          </p:cNvPr>
          <p:cNvSpPr/>
          <p:nvPr/>
        </p:nvSpPr>
        <p:spPr>
          <a:xfrm>
            <a:off x="6096001" y="5419857"/>
            <a:ext cx="808828" cy="2140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67467B2-E7B5-6793-4506-C4534FCCCEC1}"/>
              </a:ext>
            </a:extLst>
          </p:cNvPr>
          <p:cNvCxnSpPr>
            <a:cxnSpLocks/>
            <a:stCxn id="27" idx="3"/>
            <a:endCxn id="26" idx="1"/>
          </p:cNvCxnSpPr>
          <p:nvPr/>
        </p:nvCxnSpPr>
        <p:spPr>
          <a:xfrm flipV="1">
            <a:off x="6904829" y="5495655"/>
            <a:ext cx="316336" cy="312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CD5349B0-A350-C594-F39E-3304F621BE1B}"/>
              </a:ext>
            </a:extLst>
          </p:cNvPr>
          <p:cNvSpPr/>
          <p:nvPr/>
        </p:nvSpPr>
        <p:spPr>
          <a:xfrm>
            <a:off x="8374379" y="4663442"/>
            <a:ext cx="3485405" cy="6761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5AF8FA6-9508-9A4B-536A-3AF364AC0A45}"/>
              </a:ext>
            </a:extLst>
          </p:cNvPr>
          <p:cNvCxnSpPr>
            <a:cxnSpLocks/>
          </p:cNvCxnSpPr>
          <p:nvPr/>
        </p:nvCxnSpPr>
        <p:spPr>
          <a:xfrm flipH="1">
            <a:off x="8168690" y="5380093"/>
            <a:ext cx="411377" cy="13332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0953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0E2C4-6847-0D01-2685-18C589DEF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AP &amp; Master Mode:</a:t>
            </a:r>
            <a:br>
              <a:rPr lang="en-US" altLang="zh-TW" dirty="0"/>
            </a:br>
            <a:r>
              <a:rPr lang="en-US" altLang="zh-TW" dirty="0"/>
              <a:t>Client Isolation </a:t>
            </a:r>
            <a:r>
              <a:rPr lang="en-US" altLang="zh-TW" sz="4800" dirty="0"/>
              <a:t>within the Same Subnet</a:t>
            </a:r>
            <a:endParaRPr lang="zh-TW" altLang="en-US" dirty="0"/>
          </a:p>
        </p:txBody>
      </p:sp>
      <p:pic>
        <p:nvPicPr>
          <p:cNvPr id="4" name="圖片 10">
            <a:extLst>
              <a:ext uri="{FF2B5EF4-FFF2-40B4-BE49-F238E27FC236}">
                <a16:creationId xmlns:a16="http://schemas.microsoft.com/office/drawing/2014/main" id="{4485E506-9F3D-C05B-E1CC-5B2C8BE4DE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5906" y="3979188"/>
            <a:ext cx="797835" cy="11967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1C5326-FFDC-E341-03B0-B33D0709A5EA}"/>
              </a:ext>
            </a:extLst>
          </p:cNvPr>
          <p:cNvSpPr txBox="1"/>
          <p:nvPr/>
        </p:nvSpPr>
        <p:spPr>
          <a:xfrm>
            <a:off x="2178600" y="5049218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AP</a:t>
            </a:r>
            <a:endParaRPr lang="zh-TW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089B6A-B572-A777-05EF-EDBB53D37079}"/>
              </a:ext>
            </a:extLst>
          </p:cNvPr>
          <p:cNvSpPr/>
          <p:nvPr/>
        </p:nvSpPr>
        <p:spPr>
          <a:xfrm>
            <a:off x="445341" y="5735602"/>
            <a:ext cx="852540" cy="24381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1</a:t>
            </a:r>
            <a:endParaRPr lang="zh-TW" altLang="en-US" sz="1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BC15F7-2A65-5808-EE10-B1881BB5EDC0}"/>
              </a:ext>
            </a:extLst>
          </p:cNvPr>
          <p:cNvSpPr/>
          <p:nvPr/>
        </p:nvSpPr>
        <p:spPr>
          <a:xfrm>
            <a:off x="462309" y="4270960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3</a:t>
            </a:r>
            <a:endParaRPr lang="zh-TW" altLang="en-US" sz="1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8EE9CF-2F86-F431-14F0-075AFEA63738}"/>
              </a:ext>
            </a:extLst>
          </p:cNvPr>
          <p:cNvSpPr/>
          <p:nvPr/>
        </p:nvSpPr>
        <p:spPr>
          <a:xfrm>
            <a:off x="435750" y="5019787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2</a:t>
            </a:r>
            <a:endParaRPr lang="zh-TW" altLang="en-US" sz="1400" dirty="0"/>
          </a:p>
        </p:txBody>
      </p:sp>
      <p:pic>
        <p:nvPicPr>
          <p:cNvPr id="13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D67D90EC-D8D2-42EC-BE00-79E2BD049C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88291">
            <a:off x="1897310" y="4189395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C6FF3AFA-08E4-AD72-062F-C73C25E57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279837">
            <a:off x="1847045" y="4984288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76BE355-360E-6531-6307-F8E144BF49DF}"/>
              </a:ext>
            </a:extLst>
          </p:cNvPr>
          <p:cNvSpPr txBox="1"/>
          <p:nvPr/>
        </p:nvSpPr>
        <p:spPr>
          <a:xfrm>
            <a:off x="1700187" y="4458248"/>
            <a:ext cx="61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>
                <a:solidFill>
                  <a:srgbClr val="FF0000"/>
                </a:solidFill>
              </a:rPr>
              <a:t>2.4GHz</a:t>
            </a:r>
          </a:p>
          <a:p>
            <a:r>
              <a:rPr lang="en-US" altLang="zh-TW" sz="1000" dirty="0"/>
              <a:t>SSID1</a:t>
            </a:r>
            <a:endParaRPr lang="zh-TW" altLang="en-US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946DEF-6217-38EB-05DF-2ABCCF7FCBA2}"/>
              </a:ext>
            </a:extLst>
          </p:cNvPr>
          <p:cNvSpPr txBox="1"/>
          <p:nvPr/>
        </p:nvSpPr>
        <p:spPr>
          <a:xfrm>
            <a:off x="1746539" y="5294643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5GHz</a:t>
            </a:r>
          </a:p>
          <a:p>
            <a:r>
              <a:rPr lang="en-US" altLang="zh-TW" sz="1000" dirty="0"/>
              <a:t>SSID1</a:t>
            </a:r>
            <a:endParaRPr lang="zh-TW" altLang="en-US" sz="1000" dirty="0"/>
          </a:p>
        </p:txBody>
      </p:sp>
      <p:pic>
        <p:nvPicPr>
          <p:cNvPr id="17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2E7169ED-A3A4-117C-D68E-79E86DBEF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531507">
            <a:off x="1395667" y="5680408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00C031E6-B7BB-1B36-B921-AD5E51EF092C}"/>
              </a:ext>
            </a:extLst>
          </p:cNvPr>
          <p:cNvSpPr/>
          <p:nvPr/>
        </p:nvSpPr>
        <p:spPr>
          <a:xfrm>
            <a:off x="118866" y="4816921"/>
            <a:ext cx="589520" cy="651457"/>
          </a:xfrm>
          <a:prstGeom prst="mathMultiply">
            <a:avLst>
              <a:gd name="adj1" fmla="val 14806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2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63061AB8-3622-040C-C25C-86C93E9B5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505920">
            <a:off x="1340409" y="4265108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943CEB6-BCD7-CB34-1A87-0C883FA5976A}"/>
              </a:ext>
            </a:extLst>
          </p:cNvPr>
          <p:cNvCxnSpPr>
            <a:cxnSpLocks/>
          </p:cNvCxnSpPr>
          <p:nvPr/>
        </p:nvCxnSpPr>
        <p:spPr>
          <a:xfrm>
            <a:off x="2503714" y="4807102"/>
            <a:ext cx="415406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2BC9F50-18C7-11D7-A530-0228524B3156}"/>
              </a:ext>
            </a:extLst>
          </p:cNvPr>
          <p:cNvSpPr txBox="1"/>
          <p:nvPr/>
        </p:nvSpPr>
        <p:spPr>
          <a:xfrm>
            <a:off x="307302" y="4558617"/>
            <a:ext cx="1085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192.168.127.3</a:t>
            </a:r>
            <a:endParaRPr lang="zh-TW" altLang="en-US" sz="11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D66FEF-C3D7-6011-C329-34C6DA4B36E6}"/>
              </a:ext>
            </a:extLst>
          </p:cNvPr>
          <p:cNvSpPr txBox="1"/>
          <p:nvPr/>
        </p:nvSpPr>
        <p:spPr>
          <a:xfrm>
            <a:off x="318859" y="5299200"/>
            <a:ext cx="1085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192.168.127.2</a:t>
            </a:r>
            <a:endParaRPr lang="zh-TW" altLang="en-US" sz="11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DBE4C19-611F-2848-E8F0-B9963877D4B7}"/>
              </a:ext>
            </a:extLst>
          </p:cNvPr>
          <p:cNvSpPr txBox="1"/>
          <p:nvPr/>
        </p:nvSpPr>
        <p:spPr>
          <a:xfrm>
            <a:off x="328834" y="5953182"/>
            <a:ext cx="1085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192.168.127.1</a:t>
            </a:r>
            <a:endParaRPr lang="zh-TW" altLang="en-US" sz="1100" dirty="0"/>
          </a:p>
        </p:txBody>
      </p:sp>
      <p:pic>
        <p:nvPicPr>
          <p:cNvPr id="30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4AA5CA3C-9DCA-7D40-636E-352F4BA3A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326234">
            <a:off x="1334307" y="4985835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4D704FD5-91EA-65DF-F12A-E15AD6947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420867">
            <a:off x="1308302" y="3722979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D76A797-F582-A622-1DA3-6533AA8C64CF}"/>
              </a:ext>
            </a:extLst>
          </p:cNvPr>
          <p:cNvSpPr txBox="1"/>
          <p:nvPr/>
        </p:nvSpPr>
        <p:spPr>
          <a:xfrm>
            <a:off x="307302" y="3917456"/>
            <a:ext cx="1085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192.168.127.4</a:t>
            </a:r>
            <a:endParaRPr lang="zh-TW" altLang="en-US" sz="11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AF381A4-6427-4626-43C8-C053E202DB28}"/>
              </a:ext>
            </a:extLst>
          </p:cNvPr>
          <p:cNvSpPr/>
          <p:nvPr/>
        </p:nvSpPr>
        <p:spPr>
          <a:xfrm>
            <a:off x="462309" y="3629799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4</a:t>
            </a:r>
            <a:endParaRPr lang="zh-TW" altLang="en-US" sz="1400" dirty="0"/>
          </a:p>
        </p:txBody>
      </p:sp>
      <p:sp>
        <p:nvSpPr>
          <p:cNvPr id="32" name="Multiplication Sign 31">
            <a:extLst>
              <a:ext uri="{FF2B5EF4-FFF2-40B4-BE49-F238E27FC236}">
                <a16:creationId xmlns:a16="http://schemas.microsoft.com/office/drawing/2014/main" id="{35690305-00CD-3ECC-18E5-4653992AE88C}"/>
              </a:ext>
            </a:extLst>
          </p:cNvPr>
          <p:cNvSpPr/>
          <p:nvPr/>
        </p:nvSpPr>
        <p:spPr>
          <a:xfrm>
            <a:off x="175715" y="3422096"/>
            <a:ext cx="589520" cy="651457"/>
          </a:xfrm>
          <a:prstGeom prst="mathMultiply">
            <a:avLst>
              <a:gd name="adj1" fmla="val 14806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A730EC4-AB75-AFD3-04A3-26C50B48BFFE}"/>
              </a:ext>
            </a:extLst>
          </p:cNvPr>
          <p:cNvSpPr/>
          <p:nvPr/>
        </p:nvSpPr>
        <p:spPr>
          <a:xfrm>
            <a:off x="4223954" y="5304722"/>
            <a:ext cx="971131" cy="2744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Device 1</a:t>
            </a:r>
            <a:endParaRPr lang="zh-TW" altLang="en-US" sz="14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0E23DFD-CEA1-69EC-D538-2C9232310E76}"/>
              </a:ext>
            </a:extLst>
          </p:cNvPr>
          <p:cNvCxnSpPr>
            <a:cxnSpLocks/>
            <a:stCxn id="35" idx="0"/>
          </p:cNvCxnSpPr>
          <p:nvPr/>
        </p:nvCxnSpPr>
        <p:spPr>
          <a:xfrm flipH="1" flipV="1">
            <a:off x="4709519" y="4912361"/>
            <a:ext cx="1" cy="3923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2603B30D-A5B6-A24A-063A-4F834915DD11}"/>
              </a:ext>
            </a:extLst>
          </p:cNvPr>
          <p:cNvSpPr txBox="1"/>
          <p:nvPr/>
        </p:nvSpPr>
        <p:spPr>
          <a:xfrm>
            <a:off x="4164956" y="5584021"/>
            <a:ext cx="1085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192.168.127.7</a:t>
            </a:r>
            <a:endParaRPr lang="zh-TW" altLang="en-US" sz="11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310D591-EE03-CCCF-3C6C-430EF79ED83D}"/>
              </a:ext>
            </a:extLst>
          </p:cNvPr>
          <p:cNvSpPr/>
          <p:nvPr/>
        </p:nvSpPr>
        <p:spPr>
          <a:xfrm>
            <a:off x="5290636" y="5304722"/>
            <a:ext cx="971131" cy="2744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Device 2</a:t>
            </a:r>
            <a:endParaRPr lang="zh-TW" altLang="en-US" sz="1400" dirty="0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4EB3ED8-336C-0B1A-1751-77006A5BE5B3}"/>
              </a:ext>
            </a:extLst>
          </p:cNvPr>
          <p:cNvCxnSpPr>
            <a:cxnSpLocks/>
            <a:stCxn id="42" idx="0"/>
          </p:cNvCxnSpPr>
          <p:nvPr/>
        </p:nvCxnSpPr>
        <p:spPr>
          <a:xfrm flipH="1" flipV="1">
            <a:off x="5776201" y="4912361"/>
            <a:ext cx="1" cy="3923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C5FA3B3-FC5C-7B85-01EF-DF9521E823D8}"/>
              </a:ext>
            </a:extLst>
          </p:cNvPr>
          <p:cNvSpPr txBox="1"/>
          <p:nvPr/>
        </p:nvSpPr>
        <p:spPr>
          <a:xfrm>
            <a:off x="5231638" y="5584021"/>
            <a:ext cx="1085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192.168.127.8</a:t>
            </a:r>
            <a:endParaRPr lang="zh-TW" altLang="en-US" sz="11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72353B2-7E0B-7155-B030-6E62FBEF7E37}"/>
              </a:ext>
            </a:extLst>
          </p:cNvPr>
          <p:cNvSpPr txBox="1"/>
          <p:nvPr/>
        </p:nvSpPr>
        <p:spPr>
          <a:xfrm>
            <a:off x="6435872" y="4977736"/>
            <a:ext cx="12426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192.168.127.254</a:t>
            </a:r>
            <a:endParaRPr lang="zh-TW" altLang="en-US" sz="11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26A08B4-A4CB-AD38-3BCA-C46B86C71C4B}"/>
              </a:ext>
            </a:extLst>
          </p:cNvPr>
          <p:cNvSpPr/>
          <p:nvPr/>
        </p:nvSpPr>
        <p:spPr>
          <a:xfrm>
            <a:off x="6414512" y="4630013"/>
            <a:ext cx="1199073" cy="3296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Gateway</a:t>
            </a:r>
            <a:endParaRPr lang="zh-TW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FE2E58-28B9-AB9D-A9FF-D8630DEF4F69}"/>
              </a:ext>
            </a:extLst>
          </p:cNvPr>
          <p:cNvSpPr/>
          <p:nvPr/>
        </p:nvSpPr>
        <p:spPr>
          <a:xfrm>
            <a:off x="4576300" y="4630013"/>
            <a:ext cx="1328395" cy="3296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Switch</a:t>
            </a:r>
            <a:endParaRPr lang="zh-TW" altLang="en-US" dirty="0"/>
          </a:p>
        </p:txBody>
      </p:sp>
      <p:sp>
        <p:nvSpPr>
          <p:cNvPr id="51" name="Multiplication Sign 50">
            <a:extLst>
              <a:ext uri="{FF2B5EF4-FFF2-40B4-BE49-F238E27FC236}">
                <a16:creationId xmlns:a16="http://schemas.microsoft.com/office/drawing/2014/main" id="{01107E96-F492-89F9-749E-F3C0F4A712C0}"/>
              </a:ext>
            </a:extLst>
          </p:cNvPr>
          <p:cNvSpPr/>
          <p:nvPr/>
        </p:nvSpPr>
        <p:spPr>
          <a:xfrm>
            <a:off x="3957651" y="5099725"/>
            <a:ext cx="589520" cy="651457"/>
          </a:xfrm>
          <a:prstGeom prst="mathMultiply">
            <a:avLst>
              <a:gd name="adj1" fmla="val 14806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53" name="Table 19">
            <a:extLst>
              <a:ext uri="{FF2B5EF4-FFF2-40B4-BE49-F238E27FC236}">
                <a16:creationId xmlns:a16="http://schemas.microsoft.com/office/drawing/2014/main" id="{EE821E35-A8C3-80C0-60A7-3068BE68B803}"/>
              </a:ext>
            </a:extLst>
          </p:cNvPr>
          <p:cNvGraphicFramePr>
            <a:graphicFrameLocks noGrp="1"/>
          </p:cNvGraphicFramePr>
          <p:nvPr/>
        </p:nvGraphicFramePr>
        <p:xfrm>
          <a:off x="367137" y="1682060"/>
          <a:ext cx="7182519" cy="181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892">
                  <a:extLst>
                    <a:ext uri="{9D8B030D-6E8A-4147-A177-3AD203B41FA5}">
                      <a16:colId xmlns:a16="http://schemas.microsoft.com/office/drawing/2014/main" val="4044915652"/>
                    </a:ext>
                  </a:extLst>
                </a:gridCol>
                <a:gridCol w="1345251">
                  <a:extLst>
                    <a:ext uri="{9D8B030D-6E8A-4147-A177-3AD203B41FA5}">
                      <a16:colId xmlns:a16="http://schemas.microsoft.com/office/drawing/2014/main" val="4153256356"/>
                    </a:ext>
                  </a:extLst>
                </a:gridCol>
                <a:gridCol w="1585988">
                  <a:extLst>
                    <a:ext uri="{9D8B030D-6E8A-4147-A177-3AD203B41FA5}">
                      <a16:colId xmlns:a16="http://schemas.microsoft.com/office/drawing/2014/main" val="2195118500"/>
                    </a:ext>
                  </a:extLst>
                </a:gridCol>
                <a:gridCol w="1527946">
                  <a:extLst>
                    <a:ext uri="{9D8B030D-6E8A-4147-A177-3AD203B41FA5}">
                      <a16:colId xmlns:a16="http://schemas.microsoft.com/office/drawing/2014/main" val="1927497331"/>
                    </a:ext>
                  </a:extLst>
                </a:gridCol>
                <a:gridCol w="1283442">
                  <a:extLst>
                    <a:ext uri="{9D8B030D-6E8A-4147-A177-3AD203B41FA5}">
                      <a16:colId xmlns:a16="http://schemas.microsoft.com/office/drawing/2014/main" val="697748949"/>
                    </a:ext>
                  </a:extLst>
                </a:gridCol>
              </a:tblGrid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In Allowed Subnet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SSID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/>
                        <a:t>RF</a:t>
                      </a:r>
                      <a:r>
                        <a:rPr lang="zh-TW" altLang="en-US" sz="1100" dirty="0"/>
                        <a:t> </a:t>
                      </a:r>
                      <a:r>
                        <a:rPr lang="en-US" altLang="zh-TW" sz="1100" dirty="0"/>
                        <a:t>(5GHz/ 2.4GHz)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Communicate?</a:t>
                      </a:r>
                      <a:endParaRPr lang="zh-TW" altLang="en-US" sz="11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Example</a:t>
                      </a:r>
                      <a:endParaRPr lang="zh-TW" altLang="en-US" sz="11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816486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Same or Different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Same or Different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>
                          <a:solidFill>
                            <a:srgbClr val="FF0000"/>
                          </a:solidFill>
                        </a:rPr>
                        <a:t>Client 4 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864046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YES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Same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Same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rgbClr val="FF0000"/>
                          </a:solidFill>
                        </a:rPr>
                        <a:t>Client 2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937870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YES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Same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rgbClr val="FF0000"/>
                          </a:solidFill>
                        </a:rPr>
                        <a:t>Different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TW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chemeClr val="tx1"/>
                          </a:solidFill>
                        </a:rPr>
                        <a:t>Client 3</a:t>
                      </a:r>
                      <a:endParaRPr lang="zh-TW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777758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YES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rgbClr val="FF0000"/>
                          </a:solidFill>
                        </a:rPr>
                        <a:t>Different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Same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TW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chemeClr val="tx1"/>
                          </a:solidFill>
                        </a:rPr>
                        <a:t>Client 5</a:t>
                      </a:r>
                      <a:endParaRPr lang="zh-TW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279463"/>
                  </a:ext>
                </a:extLst>
              </a:tr>
              <a:tr h="22743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/>
                        <a:t>YES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rgbClr val="FF0000"/>
                          </a:solidFill>
                        </a:rPr>
                        <a:t>Different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rgbClr val="FF0000"/>
                          </a:solidFill>
                        </a:rPr>
                        <a:t>Different</a:t>
                      </a: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TW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>
                          <a:solidFill>
                            <a:schemeClr val="tx1"/>
                          </a:solidFill>
                        </a:rPr>
                        <a:t>Client 6</a:t>
                      </a:r>
                      <a:endParaRPr lang="zh-TW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002817"/>
                  </a:ext>
                </a:extLst>
              </a:tr>
              <a:tr h="16081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TW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solidFill>
                            <a:schemeClr val="tx1"/>
                          </a:solidFill>
                        </a:rPr>
                        <a:t>Devices from LAN</a:t>
                      </a:r>
                      <a:endParaRPr lang="zh-TW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TW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>
                          <a:solidFill>
                            <a:schemeClr val="tx1"/>
                          </a:solidFill>
                        </a:rPr>
                        <a:t>Device 2</a:t>
                      </a:r>
                      <a:endParaRPr lang="zh-TW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76391"/>
                  </a:ext>
                </a:extLst>
              </a:tr>
            </a:tbl>
          </a:graphicData>
        </a:graphic>
      </p:graphicFrame>
      <p:pic>
        <p:nvPicPr>
          <p:cNvPr id="55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FAD36B71-63CA-2645-41E9-329883C95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007078">
            <a:off x="2478670" y="5244353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8B807DB0-5CC2-720C-52F8-88CF170A6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148613">
            <a:off x="2949704" y="5523545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F55796A4-0326-BC0A-2491-ECA7C3FF61C3}"/>
              </a:ext>
            </a:extLst>
          </p:cNvPr>
          <p:cNvSpPr/>
          <p:nvPr/>
        </p:nvSpPr>
        <p:spPr>
          <a:xfrm>
            <a:off x="2858675" y="5866381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5</a:t>
            </a:r>
            <a:endParaRPr lang="zh-TW" altLang="en-US" sz="14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B186A5C-1C84-8BCF-3149-FCD873CA282E}"/>
              </a:ext>
            </a:extLst>
          </p:cNvPr>
          <p:cNvSpPr txBox="1"/>
          <p:nvPr/>
        </p:nvSpPr>
        <p:spPr>
          <a:xfrm>
            <a:off x="2405415" y="5525243"/>
            <a:ext cx="553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/>
              <a:t>5GHz</a:t>
            </a:r>
          </a:p>
          <a:p>
            <a:r>
              <a:rPr lang="en-US" altLang="zh-TW" sz="1000" dirty="0">
                <a:solidFill>
                  <a:srgbClr val="FF0000"/>
                </a:solidFill>
              </a:rPr>
              <a:t>SSID2</a:t>
            </a:r>
            <a:endParaRPr lang="zh-TW" altLang="en-US" sz="1000" dirty="0">
              <a:solidFill>
                <a:srgbClr val="FF0000"/>
              </a:solidFill>
            </a:endParaRPr>
          </a:p>
        </p:txBody>
      </p:sp>
      <p:pic>
        <p:nvPicPr>
          <p:cNvPr id="60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5C4E163A-D609-4882-D215-234B69134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674664">
            <a:off x="2729225" y="4036938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1F706A3A-AD65-1766-6653-0B50670A810E}"/>
              </a:ext>
            </a:extLst>
          </p:cNvPr>
          <p:cNvSpPr txBox="1"/>
          <p:nvPr/>
        </p:nvSpPr>
        <p:spPr>
          <a:xfrm>
            <a:off x="2532102" y="4305791"/>
            <a:ext cx="61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dirty="0">
                <a:solidFill>
                  <a:srgbClr val="FF0000"/>
                </a:solidFill>
              </a:rPr>
              <a:t>2.4GHz</a:t>
            </a:r>
          </a:p>
          <a:p>
            <a:r>
              <a:rPr lang="en-US" altLang="zh-TW" sz="1000" dirty="0">
                <a:solidFill>
                  <a:srgbClr val="FF0000"/>
                </a:solidFill>
              </a:rPr>
              <a:t>SSID2</a:t>
            </a:r>
            <a:endParaRPr lang="zh-TW" altLang="en-US" sz="1000" dirty="0">
              <a:solidFill>
                <a:srgbClr val="FF0000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877996A-2F5F-568C-9545-BFF509368BC8}"/>
              </a:ext>
            </a:extLst>
          </p:cNvPr>
          <p:cNvSpPr txBox="1"/>
          <p:nvPr/>
        </p:nvSpPr>
        <p:spPr>
          <a:xfrm>
            <a:off x="3357393" y="3917456"/>
            <a:ext cx="1085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192.168.127.6</a:t>
            </a:r>
            <a:endParaRPr lang="zh-TW" altLang="en-US" sz="11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9D4971C-0438-3586-CEA1-E0EB3B7BC3D8}"/>
              </a:ext>
            </a:extLst>
          </p:cNvPr>
          <p:cNvSpPr/>
          <p:nvPr/>
        </p:nvSpPr>
        <p:spPr>
          <a:xfrm>
            <a:off x="3512400" y="3629799"/>
            <a:ext cx="852540" cy="2438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Client 6</a:t>
            </a:r>
            <a:endParaRPr lang="zh-TW" altLang="en-US" sz="1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55C2FD0-162A-9665-36E5-644646F2EA08}"/>
              </a:ext>
            </a:extLst>
          </p:cNvPr>
          <p:cNvSpPr txBox="1"/>
          <p:nvPr/>
        </p:nvSpPr>
        <p:spPr>
          <a:xfrm>
            <a:off x="2742168" y="6116055"/>
            <a:ext cx="1085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192.168.127.5</a:t>
            </a:r>
            <a:endParaRPr lang="zh-TW" altLang="en-US" sz="1100" dirty="0"/>
          </a:p>
        </p:txBody>
      </p:sp>
      <p:pic>
        <p:nvPicPr>
          <p:cNvPr id="67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A5390E69-BE8C-8768-3824-EBCDB87A7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869448">
            <a:off x="3047373" y="3817719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B058FD-F477-3A11-E9F8-0D2659F099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2001" y="1606720"/>
            <a:ext cx="4345936" cy="460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705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AE782-BA0D-504D-6F85-54D9F79E4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1800" dirty="0"/>
              <a:t>Trusted Access applies to the following interfaces, databases, and services:</a:t>
            </a:r>
          </a:p>
          <a:p>
            <a:r>
              <a:rPr lang="en-US" altLang="zh-TW" sz="1800" dirty="0"/>
              <a:t>HTTP/HTTPS, SSH/Telnet, SNMP, New Moxa Command.</a:t>
            </a:r>
          </a:p>
          <a:p>
            <a:r>
              <a:rPr lang="en-US" altLang="zh-TW" sz="1800" dirty="0"/>
              <a:t>Syslog, Email notification, SNMP Inform.</a:t>
            </a:r>
          </a:p>
          <a:p>
            <a:r>
              <a:rPr lang="en-US" altLang="zh-TW" sz="1800" dirty="0"/>
              <a:t>DHCP Server, Wi-Fi Sniffer, Mirroring with Remote Type.</a:t>
            </a:r>
          </a:p>
          <a:p>
            <a:r>
              <a:rPr lang="en-US" altLang="zh-TW" sz="1800" dirty="0"/>
              <a:t>DHCP Client, NTP Client, TFTP/SFTP Client to upload/download files.</a:t>
            </a:r>
          </a:p>
          <a:p>
            <a:r>
              <a:rPr lang="en-US" altLang="zh-TW" sz="1800" dirty="0"/>
              <a:t>LLDP, </a:t>
            </a:r>
            <a:r>
              <a:rPr lang="en-US" altLang="zh-TW" sz="1800" dirty="0">
                <a:solidFill>
                  <a:srgbClr val="7030A0"/>
                </a:solidFill>
              </a:rPr>
              <a:t>Ping</a:t>
            </a:r>
            <a:r>
              <a:rPr lang="en-US" altLang="zh-TW" sz="1800" dirty="0"/>
              <a:t>, RADIUS server for Wi-Fi WPA Enterprise. </a:t>
            </a:r>
            <a:endParaRPr lang="zh-TW" altLang="en-US" sz="18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489E5A0-4172-046E-BCA5-87B48E7AAD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1922" y="3590081"/>
            <a:ext cx="4835610" cy="270536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4B8D56-C84E-4200-B77D-FDA98B711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Trusted Access</a:t>
            </a:r>
            <a:endParaRPr lang="zh-TW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6E5330-8D2E-5BD5-2E2D-0D7CC3F73F52}"/>
              </a:ext>
            </a:extLst>
          </p:cNvPr>
          <p:cNvSpPr txBox="1"/>
          <p:nvPr/>
        </p:nvSpPr>
        <p:spPr>
          <a:xfrm>
            <a:off x="8905875" y="3959986"/>
            <a:ext cx="954107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dirty="0"/>
              <a:t>Layer 2</a:t>
            </a:r>
            <a:endParaRPr lang="zh-TW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0C80B5-A8A9-3BB1-17F4-5AD2FCAAD9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8398" y="3590081"/>
            <a:ext cx="4446875" cy="27116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15997F-912E-B5EF-EA20-24732D53751F}"/>
              </a:ext>
            </a:extLst>
          </p:cNvPr>
          <p:cNvSpPr txBox="1"/>
          <p:nvPr/>
        </p:nvSpPr>
        <p:spPr>
          <a:xfrm>
            <a:off x="4348624" y="3959986"/>
            <a:ext cx="954107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dirty="0"/>
              <a:t>Layer 3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757965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CB7EC-6D68-C92C-A884-0D43F890B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TLS Connections and Certificates 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4609B-793C-6A3C-56FB-0DFBB894F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305210"/>
            <a:ext cx="11425269" cy="482095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TW" sz="2600" dirty="0"/>
              <a:t>Secure Connections with Certificate</a:t>
            </a:r>
          </a:p>
          <a:p>
            <a:r>
              <a:rPr lang="en-US" altLang="zh-TW" sz="2400" dirty="0"/>
              <a:t>TCP</a:t>
            </a:r>
            <a:r>
              <a:rPr lang="zh-TW" altLang="en-US" sz="2400" dirty="0"/>
              <a:t> </a:t>
            </a:r>
            <a:r>
              <a:rPr lang="en-US" altLang="zh-TW" sz="2400" dirty="0"/>
              <a:t>Server </a:t>
            </a:r>
            <a:r>
              <a:rPr lang="en-US" altLang="zh-TW" sz="1800" dirty="0"/>
              <a:t>(Client authenticates AWK)</a:t>
            </a:r>
          </a:p>
          <a:p>
            <a:pPr lvl="1"/>
            <a:r>
              <a:rPr lang="en-US" altLang="zh-TW" sz="2000" dirty="0"/>
              <a:t>HTTPS, Wi-Fi Sniffer/Mirroring</a:t>
            </a:r>
          </a:p>
          <a:p>
            <a:endParaRPr lang="en-US" altLang="zh-TW" sz="2400" dirty="0"/>
          </a:p>
          <a:p>
            <a:r>
              <a:rPr lang="en-US" altLang="zh-TW" sz="2400" dirty="0"/>
              <a:t>TCP</a:t>
            </a:r>
            <a:r>
              <a:rPr lang="zh-TW" altLang="en-US" sz="2400" dirty="0"/>
              <a:t> </a:t>
            </a:r>
            <a:r>
              <a:rPr lang="en-US" altLang="zh-TW" sz="2400" dirty="0"/>
              <a:t>Client </a:t>
            </a:r>
            <a:r>
              <a:rPr lang="en-US" altLang="zh-TW" sz="1800" dirty="0"/>
              <a:t>(AWK authenticates server)</a:t>
            </a:r>
          </a:p>
          <a:p>
            <a:pPr lvl="1"/>
            <a:r>
              <a:rPr lang="en-US" altLang="zh-TW" sz="2000" dirty="0"/>
              <a:t>Email Notification</a:t>
            </a:r>
          </a:p>
          <a:p>
            <a:endParaRPr lang="en-US" altLang="zh-TW" sz="2400" dirty="0"/>
          </a:p>
          <a:p>
            <a:r>
              <a:rPr lang="en-US" altLang="zh-TW" sz="2400" dirty="0"/>
              <a:t>TCP</a:t>
            </a:r>
            <a:r>
              <a:rPr lang="zh-TW" altLang="en-US" sz="2400" dirty="0"/>
              <a:t> </a:t>
            </a:r>
            <a:r>
              <a:rPr lang="en-US" altLang="zh-TW" sz="2400" dirty="0"/>
              <a:t>Client </a:t>
            </a:r>
            <a:r>
              <a:rPr lang="en-US" altLang="zh-TW" sz="1800" dirty="0"/>
              <a:t>(Mutual authentication between AWK and server)</a:t>
            </a:r>
            <a:endParaRPr lang="en-US" altLang="zh-TW" sz="2534" dirty="0"/>
          </a:p>
          <a:p>
            <a:pPr lvl="1"/>
            <a:r>
              <a:rPr lang="en-US" altLang="zh-TW" sz="2000" dirty="0"/>
              <a:t>Wi-Fi Client(EAP-TLS), Syslog Server, RSSI Report</a:t>
            </a:r>
            <a:endParaRPr lang="en-US" altLang="zh-TW" sz="2000" dirty="0">
              <a:solidFill>
                <a:schemeClr val="tx1"/>
              </a:solidFill>
            </a:endParaRPr>
          </a:p>
          <a:p>
            <a:endParaRPr lang="en-US" altLang="zh-TW" sz="2400" dirty="0"/>
          </a:p>
          <a:p>
            <a:r>
              <a:rPr lang="en-US" altLang="zh-TW" sz="2400" dirty="0"/>
              <a:t>Device Data </a:t>
            </a:r>
            <a:r>
              <a:rPr lang="en-US" altLang="zh-TW" sz="1800" dirty="0"/>
              <a:t>(Signed and Encrypted)</a:t>
            </a:r>
          </a:p>
          <a:p>
            <a:pPr lvl="1"/>
            <a:r>
              <a:rPr lang="en-US" altLang="zh-TW" sz="2000" dirty="0"/>
              <a:t>Configuration backup, One Key Info, Data Collection, </a:t>
            </a:r>
            <a:br>
              <a:rPr lang="en-US" altLang="zh-TW" sz="2000" dirty="0"/>
            </a:br>
            <a:r>
              <a:rPr lang="en-US" altLang="zh-TW" sz="2000" dirty="0"/>
              <a:t>Event Log Backup, Diagnostic Support, </a:t>
            </a:r>
            <a:br>
              <a:rPr lang="en-US" altLang="zh-TW" sz="2000" dirty="0"/>
            </a:br>
            <a:r>
              <a:rPr lang="en-US" altLang="zh-TW" sz="2000" dirty="0"/>
              <a:t>Wi-Fi Mirroring Data Download, Ping Data Download</a:t>
            </a:r>
            <a:endParaRPr lang="zh-TW" altLang="en-US" sz="2000" dirty="0"/>
          </a:p>
        </p:txBody>
      </p:sp>
      <p:pic>
        <p:nvPicPr>
          <p:cNvPr id="4" name="圖片 10">
            <a:extLst>
              <a:ext uri="{FF2B5EF4-FFF2-40B4-BE49-F238E27FC236}">
                <a16:creationId xmlns:a16="http://schemas.microsoft.com/office/drawing/2014/main" id="{8B17EE7F-174F-E953-291D-A3DDC1890E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0341" y="1305210"/>
            <a:ext cx="707607" cy="106141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6EB158-29E0-4844-CF09-8BC91891DED8}"/>
              </a:ext>
            </a:extLst>
          </p:cNvPr>
          <p:cNvSpPr/>
          <p:nvPr/>
        </p:nvSpPr>
        <p:spPr>
          <a:xfrm>
            <a:off x="8583922" y="1783099"/>
            <a:ext cx="1295400" cy="3727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/>
              <a:t>TCP</a:t>
            </a:r>
            <a:r>
              <a:rPr lang="zh-TW" altLang="en-US" sz="1600" dirty="0"/>
              <a:t> </a:t>
            </a:r>
            <a:r>
              <a:rPr lang="en-US" altLang="zh-TW" sz="1600" dirty="0"/>
              <a:t>Client</a:t>
            </a:r>
            <a:endParaRPr lang="zh-TW" altLang="en-US" sz="1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FD526E4-DC1B-3C34-27E5-87D13AE3E440}"/>
              </a:ext>
            </a:extLst>
          </p:cNvPr>
          <p:cNvSpPr/>
          <p:nvPr/>
        </p:nvSpPr>
        <p:spPr>
          <a:xfrm>
            <a:off x="8568266" y="2886409"/>
            <a:ext cx="1295400" cy="3696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/>
              <a:t>TCP</a:t>
            </a:r>
            <a:r>
              <a:rPr lang="zh-TW" altLang="en-US" sz="1600" dirty="0"/>
              <a:t> </a:t>
            </a:r>
            <a:r>
              <a:rPr lang="en-US" altLang="zh-TW" sz="1600" dirty="0"/>
              <a:t>Server</a:t>
            </a:r>
            <a:endParaRPr lang="zh-TW" altLang="en-US" sz="1600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C73982AE-2497-5B10-CB32-BCEF5B67DF1D}"/>
              </a:ext>
            </a:extLst>
          </p:cNvPr>
          <p:cNvSpPr/>
          <p:nvPr/>
        </p:nvSpPr>
        <p:spPr>
          <a:xfrm flipH="1">
            <a:off x="6497948" y="1587385"/>
            <a:ext cx="1943134" cy="330932"/>
          </a:xfrm>
          <a:prstGeom prst="rightArrow">
            <a:avLst>
              <a:gd name="adj1" fmla="val 64286"/>
              <a:gd name="adj2" fmla="val 3690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Connect</a:t>
            </a:r>
            <a:endParaRPr lang="zh-TW" altLang="en-US" sz="1200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F6CE66F5-C040-AFF6-8397-A5DAA8DA65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0341" y="2470372"/>
            <a:ext cx="707607" cy="1061410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9915492C-F540-0F0D-BFB5-390FCDEBC989}"/>
              </a:ext>
            </a:extLst>
          </p:cNvPr>
          <p:cNvSpPr/>
          <p:nvPr/>
        </p:nvSpPr>
        <p:spPr>
          <a:xfrm>
            <a:off x="6456976" y="2717512"/>
            <a:ext cx="1984106" cy="330932"/>
          </a:xfrm>
          <a:prstGeom prst="rightArrow">
            <a:avLst>
              <a:gd name="adj1" fmla="val 64286"/>
              <a:gd name="adj2" fmla="val 3690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Connect</a:t>
            </a:r>
            <a:endParaRPr lang="zh-TW" altLang="en-US" sz="1200" dirty="0"/>
          </a:p>
        </p:txBody>
      </p:sp>
      <p:pic>
        <p:nvPicPr>
          <p:cNvPr id="19" name="圖片 10">
            <a:extLst>
              <a:ext uri="{FF2B5EF4-FFF2-40B4-BE49-F238E27FC236}">
                <a16:creationId xmlns:a16="http://schemas.microsoft.com/office/drawing/2014/main" id="{A671ABE8-BC3C-8D9A-5939-2627A51112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8763" y="3566679"/>
            <a:ext cx="707607" cy="1061410"/>
          </a:xfrm>
          <a:prstGeom prst="rect">
            <a:avLst/>
          </a:prstGeom>
        </p:spPr>
      </p:pic>
      <p:sp>
        <p:nvSpPr>
          <p:cNvPr id="22" name="Arrow: Right 21">
            <a:extLst>
              <a:ext uri="{FF2B5EF4-FFF2-40B4-BE49-F238E27FC236}">
                <a16:creationId xmlns:a16="http://schemas.microsoft.com/office/drawing/2014/main" id="{ACC178E9-25D3-2366-8F10-2A31AB38A7B3}"/>
              </a:ext>
            </a:extLst>
          </p:cNvPr>
          <p:cNvSpPr/>
          <p:nvPr/>
        </p:nvSpPr>
        <p:spPr>
          <a:xfrm>
            <a:off x="6497948" y="1935413"/>
            <a:ext cx="1943134" cy="330932"/>
          </a:xfrm>
          <a:prstGeom prst="rightArrow">
            <a:avLst>
              <a:gd name="adj1" fmla="val 64286"/>
              <a:gd name="adj2" fmla="val 369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AWK’s Certificate</a:t>
            </a:r>
            <a:endParaRPr lang="zh-TW" altLang="en-US" sz="1200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8BB4ADF-4DAD-1B3E-9F45-C77554C4361D}"/>
              </a:ext>
            </a:extLst>
          </p:cNvPr>
          <p:cNvSpPr/>
          <p:nvPr/>
        </p:nvSpPr>
        <p:spPr>
          <a:xfrm flipH="1">
            <a:off x="6505389" y="3053762"/>
            <a:ext cx="1943134" cy="330932"/>
          </a:xfrm>
          <a:prstGeom prst="rightArrow">
            <a:avLst>
              <a:gd name="adj1" fmla="val 64286"/>
              <a:gd name="adj2" fmla="val 369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Server’s Certificate</a:t>
            </a:r>
            <a:endParaRPr lang="zh-TW" altLang="en-US" sz="12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630DA88-88E7-227F-5455-694C72102F73}"/>
              </a:ext>
            </a:extLst>
          </p:cNvPr>
          <p:cNvSpPr/>
          <p:nvPr/>
        </p:nvSpPr>
        <p:spPr>
          <a:xfrm>
            <a:off x="10723787" y="4000420"/>
            <a:ext cx="1295400" cy="3696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/>
              <a:t>TCP</a:t>
            </a:r>
            <a:r>
              <a:rPr lang="zh-TW" altLang="en-US" sz="1600" dirty="0"/>
              <a:t> </a:t>
            </a:r>
            <a:r>
              <a:rPr lang="en-US" altLang="zh-TW" sz="1600" dirty="0"/>
              <a:t>Server</a:t>
            </a:r>
            <a:endParaRPr lang="zh-TW" altLang="en-US" sz="1600" dirty="0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6EF6FC5-2468-C242-B90A-568D271A6261}"/>
              </a:ext>
            </a:extLst>
          </p:cNvPr>
          <p:cNvSpPr/>
          <p:nvPr/>
        </p:nvSpPr>
        <p:spPr>
          <a:xfrm>
            <a:off x="8583922" y="3854311"/>
            <a:ext cx="1984106" cy="330932"/>
          </a:xfrm>
          <a:prstGeom prst="rightArrow">
            <a:avLst>
              <a:gd name="adj1" fmla="val 64286"/>
              <a:gd name="adj2" fmla="val 3690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Connect</a:t>
            </a:r>
            <a:endParaRPr lang="zh-TW" altLang="en-US" sz="1200" dirty="0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FDD57DE1-22EF-6594-1901-978C4DEC4370}"/>
              </a:ext>
            </a:extLst>
          </p:cNvPr>
          <p:cNvSpPr/>
          <p:nvPr/>
        </p:nvSpPr>
        <p:spPr>
          <a:xfrm flipH="1">
            <a:off x="8632335" y="4190561"/>
            <a:ext cx="1943134" cy="330932"/>
          </a:xfrm>
          <a:prstGeom prst="rightArrow">
            <a:avLst>
              <a:gd name="adj1" fmla="val 64286"/>
              <a:gd name="adj2" fmla="val 369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Server’s Certificate</a:t>
            </a:r>
            <a:endParaRPr lang="zh-TW" altLang="en-US" sz="1200" dirty="0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85A6F0F0-9FD5-EE7B-A86C-95392442AF4A}"/>
              </a:ext>
            </a:extLst>
          </p:cNvPr>
          <p:cNvSpPr/>
          <p:nvPr/>
        </p:nvSpPr>
        <p:spPr>
          <a:xfrm>
            <a:off x="8583922" y="4538589"/>
            <a:ext cx="1984106" cy="330932"/>
          </a:xfrm>
          <a:prstGeom prst="rightArrow">
            <a:avLst>
              <a:gd name="adj1" fmla="val 64286"/>
              <a:gd name="adj2" fmla="val 3690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AWK’s Certificate</a:t>
            </a:r>
            <a:endParaRPr lang="zh-TW" altLang="en-US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A2C4C94-BD82-CA9A-D5E2-C9DDEF73DF6C}"/>
              </a:ext>
            </a:extLst>
          </p:cNvPr>
          <p:cNvSpPr txBox="1"/>
          <p:nvPr/>
        </p:nvSpPr>
        <p:spPr>
          <a:xfrm rot="5400000">
            <a:off x="7325358" y="218821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…</a:t>
            </a:r>
            <a:endParaRPr lang="zh-TW" alt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34A69A1-2125-7F3A-C10C-949DDD86437A}"/>
              </a:ext>
            </a:extLst>
          </p:cNvPr>
          <p:cNvSpPr txBox="1"/>
          <p:nvPr/>
        </p:nvSpPr>
        <p:spPr>
          <a:xfrm rot="5400000">
            <a:off x="7334227" y="331178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…</a:t>
            </a:r>
            <a:endParaRPr lang="zh-TW" alt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9EFC278-0D2D-8730-87EE-2C2140828C68}"/>
              </a:ext>
            </a:extLst>
          </p:cNvPr>
          <p:cNvSpPr txBox="1"/>
          <p:nvPr/>
        </p:nvSpPr>
        <p:spPr>
          <a:xfrm rot="5400000">
            <a:off x="9368226" y="476107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…</a:t>
            </a:r>
            <a:endParaRPr lang="zh-TW" altLang="en-US" dirty="0"/>
          </a:p>
        </p:txBody>
      </p:sp>
      <p:pic>
        <p:nvPicPr>
          <p:cNvPr id="5" name="圖片 10">
            <a:extLst>
              <a:ext uri="{FF2B5EF4-FFF2-40B4-BE49-F238E27FC236}">
                <a16:creationId xmlns:a16="http://schemas.microsoft.com/office/drawing/2014/main" id="{7C2DEDC1-7718-9A31-4C54-8A9AF37E69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6204" y="4979554"/>
            <a:ext cx="707607" cy="1061410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73FE5E66-9131-C93E-A62C-B1367D045351}"/>
              </a:ext>
            </a:extLst>
          </p:cNvPr>
          <p:cNvSpPr/>
          <p:nvPr/>
        </p:nvSpPr>
        <p:spPr>
          <a:xfrm>
            <a:off x="8583922" y="5474362"/>
            <a:ext cx="1984106" cy="330932"/>
          </a:xfrm>
          <a:prstGeom prst="rightArrow">
            <a:avLst>
              <a:gd name="adj1" fmla="val 64286"/>
              <a:gd name="adj2" fmla="val 3690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Download data</a:t>
            </a:r>
            <a:endParaRPr lang="zh-TW" altLang="en-US" sz="1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3C99E0-F875-799D-5BD2-6131B220E9CB}"/>
              </a:ext>
            </a:extLst>
          </p:cNvPr>
          <p:cNvSpPr/>
          <p:nvPr/>
        </p:nvSpPr>
        <p:spPr>
          <a:xfrm>
            <a:off x="8693811" y="5402273"/>
            <a:ext cx="633521" cy="1313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Singed</a:t>
            </a:r>
            <a:endParaRPr lang="zh-TW" altLang="en-US" sz="11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0DC339-C39B-FD0C-5850-98E3FEDA4AE5}"/>
              </a:ext>
            </a:extLst>
          </p:cNvPr>
          <p:cNvSpPr/>
          <p:nvPr/>
        </p:nvSpPr>
        <p:spPr>
          <a:xfrm>
            <a:off x="9455934" y="5402272"/>
            <a:ext cx="846775" cy="1313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Encrypted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3631100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EEC5E-B172-9346-63DB-C8D296A7F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Certificate Management:</a:t>
            </a:r>
            <a:br>
              <a:rPr lang="en-US" altLang="zh-TW" dirty="0"/>
            </a:br>
            <a:r>
              <a:rPr lang="en-US" altLang="zh-TW" dirty="0"/>
              <a:t>AWK’s Certificate</a:t>
            </a:r>
            <a:endParaRPr lang="zh-TW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78949-686B-92F5-701B-D1AEB23EA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000" dirty="0"/>
              <a:t>Regenerate Self-signed certificate and key</a:t>
            </a:r>
          </a:p>
          <a:p>
            <a:r>
              <a:rPr lang="en-US" altLang="zh-TW" sz="2000" dirty="0"/>
              <a:t>Upload Certificate</a:t>
            </a:r>
            <a:r>
              <a:rPr lang="zh-TW" altLang="en-US" sz="2000" dirty="0"/>
              <a:t> </a:t>
            </a:r>
            <a:r>
              <a:rPr lang="en-US" altLang="zh-TW" sz="2000" dirty="0"/>
              <a:t>and key</a:t>
            </a:r>
          </a:p>
          <a:p>
            <a:pPr lvl="1"/>
            <a:r>
              <a:rPr lang="en-US" altLang="zh-TW" sz="1600" dirty="0"/>
              <a:t>Certificate (.</a:t>
            </a:r>
            <a:r>
              <a:rPr lang="en-US" altLang="zh-TW" sz="1600" dirty="0" err="1"/>
              <a:t>pem</a:t>
            </a:r>
            <a:r>
              <a:rPr lang="en-US" altLang="zh-TW" sz="1600" dirty="0"/>
              <a:t>, .</a:t>
            </a:r>
            <a:r>
              <a:rPr lang="en-US" altLang="zh-TW" sz="1600" dirty="0" err="1"/>
              <a:t>crt</a:t>
            </a:r>
            <a:r>
              <a:rPr lang="en-US" altLang="zh-TW" sz="1600" dirty="0"/>
              <a:t>, .der) + Key File (.key)</a:t>
            </a:r>
          </a:p>
          <a:p>
            <a:pPr lvl="1"/>
            <a:r>
              <a:rPr lang="en-US" altLang="zh-TW" sz="1600" dirty="0"/>
              <a:t>Certificate with Key (.</a:t>
            </a:r>
            <a:r>
              <a:rPr lang="en-US" altLang="zh-TW" sz="1600" dirty="0" err="1"/>
              <a:t>pem</a:t>
            </a:r>
            <a:r>
              <a:rPr lang="en-US" altLang="zh-TW" sz="1600" dirty="0"/>
              <a:t>, .</a:t>
            </a:r>
            <a:r>
              <a:rPr lang="en-US" altLang="zh-TW" sz="1600" dirty="0" err="1"/>
              <a:t>pfx</a:t>
            </a:r>
            <a:r>
              <a:rPr lang="en-US" altLang="zh-TW" sz="1600" dirty="0"/>
              <a:t>, .p12)</a:t>
            </a:r>
            <a:br>
              <a:rPr lang="en-US" altLang="zh-TW" sz="1600" dirty="0"/>
            </a:br>
            <a:r>
              <a:rPr lang="en-US" altLang="zh-TW" sz="1600" dirty="0"/>
              <a:t>(.</a:t>
            </a:r>
            <a:r>
              <a:rPr lang="en-US" altLang="zh-TW" sz="1600" dirty="0" err="1"/>
              <a:t>pfx</a:t>
            </a:r>
            <a:r>
              <a:rPr lang="en-US" altLang="zh-TW" sz="1600" dirty="0"/>
              <a:t> and .p12: password is necessary)</a:t>
            </a:r>
          </a:p>
          <a:p>
            <a:r>
              <a:rPr lang="en-US" altLang="zh-TW" sz="2000" dirty="0"/>
              <a:t>Export device’s </a:t>
            </a:r>
            <a:br>
              <a:rPr lang="en-US" altLang="zh-TW" sz="2000" dirty="0"/>
            </a:br>
            <a:r>
              <a:rPr lang="en-US" altLang="zh-TW" sz="2000" dirty="0"/>
              <a:t>certification signing request (.</a:t>
            </a:r>
            <a:r>
              <a:rPr lang="en-US" altLang="zh-TW" sz="2000" dirty="0" err="1"/>
              <a:t>csr</a:t>
            </a:r>
            <a:r>
              <a:rPr lang="en-US" altLang="zh-TW" sz="2000" dirty="0"/>
              <a:t>)</a:t>
            </a:r>
          </a:p>
          <a:p>
            <a:endParaRPr lang="en-US" altLang="zh-TW" sz="2000" dirty="0"/>
          </a:p>
          <a:p>
            <a:pPr marL="0" indent="0">
              <a:buNone/>
            </a:pPr>
            <a:endParaRPr lang="zh-TW" alt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7E53AD-77FF-52B7-ABA2-6003A42710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7635" y="484110"/>
            <a:ext cx="5301664" cy="36520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DA2AF0F-57CA-445B-6338-3FBF572C482F}"/>
              </a:ext>
            </a:extLst>
          </p:cNvPr>
          <p:cNvSpPr/>
          <p:nvPr/>
        </p:nvSpPr>
        <p:spPr>
          <a:xfrm>
            <a:off x="8369037" y="1916914"/>
            <a:ext cx="162052" cy="18583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A387311-D438-9887-99A6-C106CBD423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7145" y="3941174"/>
            <a:ext cx="3271738" cy="238001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AC06913-928D-D5EB-3AC6-AF9BBB096C88}"/>
              </a:ext>
            </a:extLst>
          </p:cNvPr>
          <p:cNvSpPr/>
          <p:nvPr/>
        </p:nvSpPr>
        <p:spPr>
          <a:xfrm>
            <a:off x="8168218" y="1916599"/>
            <a:ext cx="162052" cy="18583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4B1276A-72E8-A219-D28F-1402122CB661}"/>
              </a:ext>
            </a:extLst>
          </p:cNvPr>
          <p:cNvSpPr/>
          <p:nvPr/>
        </p:nvSpPr>
        <p:spPr>
          <a:xfrm>
            <a:off x="963831" y="4205177"/>
            <a:ext cx="5412105" cy="188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AF19B33-6338-B51F-9A60-ABEA0020DF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718" y="4263914"/>
            <a:ext cx="2406871" cy="9196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10416D8-842C-4FB1-BB2C-B4943A9FC6D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2749" y="4254306"/>
            <a:ext cx="2767462" cy="17703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64902CD-7BFF-84B1-E305-93A95E74951A}"/>
              </a:ext>
            </a:extLst>
          </p:cNvPr>
          <p:cNvSpPr/>
          <p:nvPr/>
        </p:nvSpPr>
        <p:spPr>
          <a:xfrm>
            <a:off x="9760730" y="5065919"/>
            <a:ext cx="563812" cy="1804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A1C1F94E-37E7-27AE-572D-F2649E60CF0F}"/>
              </a:ext>
            </a:extLst>
          </p:cNvPr>
          <p:cNvCxnSpPr>
            <a:cxnSpLocks/>
            <a:stCxn id="18" idx="2"/>
            <a:endCxn id="20" idx="3"/>
          </p:cNvCxnSpPr>
          <p:nvPr/>
        </p:nvCxnSpPr>
        <p:spPr>
          <a:xfrm rot="5400000">
            <a:off x="6627088" y="3523772"/>
            <a:ext cx="1371005" cy="1873308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AEB4A7A-0179-A586-97EF-29F97FCD7E8C}"/>
              </a:ext>
            </a:extLst>
          </p:cNvPr>
          <p:cNvCxnSpPr>
            <a:cxnSpLocks/>
            <a:stCxn id="21" idx="1"/>
            <a:endCxn id="20" idx="3"/>
          </p:cNvCxnSpPr>
          <p:nvPr/>
        </p:nvCxnSpPr>
        <p:spPr>
          <a:xfrm flipH="1" flipV="1">
            <a:off x="6375936" y="5145929"/>
            <a:ext cx="3384794" cy="1023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3FBB9E04-E92A-67D6-5033-4FF44C9DBABD}"/>
              </a:ext>
            </a:extLst>
          </p:cNvPr>
          <p:cNvSpPr/>
          <p:nvPr/>
        </p:nvSpPr>
        <p:spPr>
          <a:xfrm>
            <a:off x="10404958" y="5065919"/>
            <a:ext cx="743324" cy="1804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31C5E3B6-8D2C-DD3B-98E6-8004FF8B0F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17517" y="2592325"/>
            <a:ext cx="518205" cy="678239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D3B4015D-CE0B-9E66-F864-74A8A4B7831F}"/>
              </a:ext>
            </a:extLst>
          </p:cNvPr>
          <p:cNvCxnSpPr>
            <a:cxnSpLocks/>
          </p:cNvCxnSpPr>
          <p:nvPr/>
        </p:nvCxnSpPr>
        <p:spPr>
          <a:xfrm>
            <a:off x="8531089" y="2931444"/>
            <a:ext cx="1986428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DFD25C6-EC2A-BFD9-A4EB-3D592603D647}"/>
              </a:ext>
            </a:extLst>
          </p:cNvPr>
          <p:cNvCxnSpPr>
            <a:cxnSpLocks/>
            <a:endCxn id="42" idx="2"/>
          </p:cNvCxnSpPr>
          <p:nvPr/>
        </p:nvCxnSpPr>
        <p:spPr>
          <a:xfrm flipH="1" flipV="1">
            <a:off x="10776620" y="3270564"/>
            <a:ext cx="7664" cy="178511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171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31800" y="1600202"/>
          <a:ext cx="11425237" cy="4683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7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8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8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1051">
                <a:tc>
                  <a:txBody>
                    <a:bodyPr/>
                    <a:lstStyle/>
                    <a:p>
                      <a:endParaRPr lang="zh-TW" altLang="en-US" sz="2400" dirty="0"/>
                    </a:p>
                  </a:txBody>
                  <a:tcPr marL="91441" marR="91441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Current IEEE 802.11n AWK Series</a:t>
                      </a:r>
                      <a:endParaRPr lang="zh-TW" altLang="en-US" sz="2000" dirty="0"/>
                    </a:p>
                  </a:txBody>
                  <a:tcPr marL="91441" marR="91441" marT="45725" marB="457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dirty="0"/>
                        <a:t>Next Generation IEEE 802.11ac AWK Series</a:t>
                      </a:r>
                      <a:endParaRPr lang="zh-TW" altLang="en-US" sz="2000" dirty="0"/>
                    </a:p>
                  </a:txBody>
                  <a:tcPr marL="91441" marR="91441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5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1900" b="1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3000/4000 Series</a:t>
                      </a:r>
                    </a:p>
                    <a:p>
                      <a:pPr algn="ctr"/>
                      <a:endParaRPr lang="en-US" altLang="zh-TW" sz="1900" i="1" dirty="0"/>
                    </a:p>
                    <a:p>
                      <a:pPr algn="ctr"/>
                      <a:r>
                        <a:rPr lang="en-US" altLang="zh-TW" sz="1600" i="1" dirty="0"/>
                        <a:t>Advanced AP/Bridge/Client</a:t>
                      </a:r>
                      <a:endParaRPr lang="zh-TW" altLang="en-US" sz="1600" i="1" dirty="0"/>
                    </a:p>
                  </a:txBody>
                  <a:tcPr marL="91441" marR="91441" marT="45725" marB="45725" anchor="ctr"/>
                </a:tc>
                <a:tc gridSpan="2"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endParaRPr lang="zh-TW" altLang="en-US" sz="1900" dirty="0"/>
                    </a:p>
                  </a:txBody>
                  <a:tcPr marL="91441" marR="91441" marT="45725" marB="45725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63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9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1000 Series</a:t>
                      </a:r>
                    </a:p>
                    <a:p>
                      <a:pPr algn="ctr"/>
                      <a:endParaRPr lang="en-US" altLang="zh-CN" sz="1600" i="1" strike="noStrike" baseline="0" dirty="0"/>
                    </a:p>
                    <a:p>
                      <a:pPr algn="ctr"/>
                      <a:r>
                        <a:rPr lang="en-US" altLang="zh-CN" sz="1600" i="1" strike="noStrike" baseline="0" dirty="0"/>
                        <a:t>Value AP</a:t>
                      </a:r>
                    </a:p>
                    <a:p>
                      <a:pPr algn="ctr"/>
                      <a:r>
                        <a:rPr lang="en-US" altLang="zh-TW" sz="1600" i="1" dirty="0"/>
                        <a:t>Pure Client</a:t>
                      </a:r>
                      <a:endParaRPr lang="zh-TW" altLang="en-US" sz="1600" i="1" dirty="0"/>
                    </a:p>
                  </a:txBody>
                  <a:tcPr marL="91441" marR="91441" marT="45725" marB="45725" anchor="ctr"/>
                </a:tc>
                <a:tc gridSpan="2">
                  <a:txBody>
                    <a:bodyPr/>
                    <a:lstStyle/>
                    <a:p>
                      <a:endParaRPr lang="zh-TW" altLang="en-US" sz="1900" dirty="0"/>
                    </a:p>
                  </a:txBody>
                  <a:tcPr marL="91441" marR="91441" marT="45725" marB="45725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6626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733" dirty="0"/>
              <a:t>AWK Series Portfolio Update</a:t>
            </a:r>
            <a:endParaRPr lang="zh-TW" altLang="en-US" sz="3733" dirty="0"/>
          </a:p>
        </p:txBody>
      </p:sp>
      <p:grpSp>
        <p:nvGrpSpPr>
          <p:cNvPr id="26648" name="群組 15"/>
          <p:cNvGrpSpPr>
            <a:grpSpLocks/>
          </p:cNvGrpSpPr>
          <p:nvPr/>
        </p:nvGrpSpPr>
        <p:grpSpPr bwMode="auto">
          <a:xfrm>
            <a:off x="4058961" y="2523998"/>
            <a:ext cx="2736303" cy="1608283"/>
            <a:chOff x="1585545" y="3184693"/>
            <a:chExt cx="2737303" cy="1768524"/>
          </a:xfrm>
        </p:grpSpPr>
        <p:pic>
          <p:nvPicPr>
            <p:cNvPr id="26702" name="圖片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2948" y="3318835"/>
              <a:ext cx="430203" cy="930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703" name="圖片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3639" y="3184693"/>
              <a:ext cx="582736" cy="1016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704" name="文字方塊 7"/>
            <p:cNvSpPr txBox="1">
              <a:spLocks noChangeArrowheads="1"/>
            </p:cNvSpPr>
            <p:nvPr/>
          </p:nvSpPr>
          <p:spPr bwMode="auto">
            <a:xfrm>
              <a:off x="1585545" y="4242489"/>
              <a:ext cx="1278781" cy="710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600" b="1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200" b="1">
                  <a:solidFill>
                    <a:schemeClr val="tx2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TW" sz="1400" dirty="0">
                  <a:ea typeface="新細明體" panose="02020500000000000000" pitchFamily="18" charset="-120"/>
                </a:rPr>
                <a:t>AWK-3131A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TW" sz="1100" b="0" dirty="0">
                  <a:ea typeface="新細明體" panose="02020500000000000000" pitchFamily="18" charset="-120"/>
                </a:rPr>
                <a:t>2x2 11n single radio, </a:t>
              </a:r>
              <a:r>
                <a:rPr lang="en-US" altLang="zh-CN" sz="1100" b="0" dirty="0">
                  <a:ea typeface="新細明體" panose="02020500000000000000" pitchFamily="18" charset="-120"/>
                </a:rPr>
                <a:t>indoor</a:t>
              </a:r>
              <a:endParaRPr lang="zh-TW" altLang="en-US" sz="1051" b="0" dirty="0">
                <a:ea typeface="新細明體" panose="02020500000000000000" pitchFamily="18" charset="-120"/>
              </a:endParaRPr>
            </a:p>
          </p:txBody>
        </p:sp>
        <p:sp>
          <p:nvSpPr>
            <p:cNvPr id="26705" name="文字方塊 8"/>
            <p:cNvSpPr txBox="1">
              <a:spLocks noChangeArrowheads="1"/>
            </p:cNvSpPr>
            <p:nvPr/>
          </p:nvSpPr>
          <p:spPr bwMode="auto">
            <a:xfrm>
              <a:off x="3044067" y="4242489"/>
              <a:ext cx="1278781" cy="710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600" b="1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200" b="1">
                  <a:solidFill>
                    <a:schemeClr val="tx2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TW" sz="1400" dirty="0">
                  <a:ea typeface="新細明體" panose="02020500000000000000" pitchFamily="18" charset="-120"/>
                </a:rPr>
                <a:t>AWK-4131A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TW" sz="1100" b="0" dirty="0">
                  <a:ea typeface="新細明體" panose="02020500000000000000" pitchFamily="18" charset="-120"/>
                </a:rPr>
                <a:t>2x2 11n single radio, outdoor</a:t>
              </a:r>
              <a:endParaRPr lang="zh-TW" altLang="en-US" sz="1051" b="0" dirty="0">
                <a:ea typeface="新細明體" panose="02020500000000000000" pitchFamily="18" charset="-120"/>
              </a:endParaRPr>
            </a:p>
          </p:txBody>
        </p:sp>
      </p:grpSp>
      <p:sp>
        <p:nvSpPr>
          <p:cNvPr id="26649" name="文字方塊 11"/>
          <p:cNvSpPr txBox="1">
            <a:spLocks noChangeArrowheads="1"/>
          </p:cNvSpPr>
          <p:nvPr/>
        </p:nvSpPr>
        <p:spPr bwMode="auto">
          <a:xfrm>
            <a:off x="8129349" y="3556402"/>
            <a:ext cx="13198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400" dirty="0">
                <a:ea typeface="新細明體" panose="02020500000000000000" pitchFamily="18" charset="-120"/>
              </a:rPr>
              <a:t>AWK-3</a:t>
            </a:r>
            <a:r>
              <a:rPr lang="en-US" altLang="zh-CN" sz="1400" dirty="0">
                <a:ea typeface="新細明體" panose="02020500000000000000" pitchFamily="18" charset="-120"/>
              </a:rPr>
              <a:t>252</a:t>
            </a:r>
            <a:r>
              <a:rPr lang="en-US" altLang="zh-TW" sz="1400" dirty="0">
                <a:ea typeface="新細明體" panose="02020500000000000000" pitchFamily="18" charset="-120"/>
              </a:rPr>
              <a:t>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100" b="0" dirty="0">
                <a:ea typeface="新細明體" panose="02020500000000000000" pitchFamily="18" charset="-120"/>
              </a:rPr>
              <a:t>2x2 11</a:t>
            </a:r>
            <a:r>
              <a:rPr lang="en-US" altLang="zh-CN" sz="1100" b="0" dirty="0">
                <a:ea typeface="新細明體" panose="02020500000000000000" pitchFamily="18" charset="-120"/>
              </a:rPr>
              <a:t>ac</a:t>
            </a:r>
            <a:r>
              <a:rPr lang="en-US" altLang="zh-TW" sz="1100" b="0" dirty="0">
                <a:ea typeface="新細明體" panose="02020500000000000000" pitchFamily="18" charset="-120"/>
              </a:rPr>
              <a:t> dual radio, </a:t>
            </a:r>
            <a:r>
              <a:rPr lang="en-US" altLang="zh-CN" sz="1100" b="0" dirty="0">
                <a:ea typeface="新細明體" panose="02020500000000000000" pitchFamily="18" charset="-120"/>
              </a:rPr>
              <a:t>indoor</a:t>
            </a:r>
            <a:endParaRPr lang="zh-TW" altLang="en-US" sz="1051" b="0" dirty="0">
              <a:ea typeface="新細明體" panose="02020500000000000000" pitchFamily="18" charset="-120"/>
            </a:endParaRPr>
          </a:p>
        </p:txBody>
      </p:sp>
      <p:sp>
        <p:nvSpPr>
          <p:cNvPr id="26650" name="文字方塊 13"/>
          <p:cNvSpPr txBox="1">
            <a:spLocks noChangeArrowheads="1"/>
          </p:cNvSpPr>
          <p:nvPr/>
        </p:nvSpPr>
        <p:spPr bwMode="auto">
          <a:xfrm>
            <a:off x="9677142" y="3554814"/>
            <a:ext cx="13950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400" dirty="0">
                <a:ea typeface="新細明體" panose="02020500000000000000" pitchFamily="18" charset="-120"/>
              </a:rPr>
              <a:t>AWK-4252A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100" b="0" dirty="0">
                <a:ea typeface="新細明體" panose="02020500000000000000" pitchFamily="18" charset="-120"/>
              </a:rPr>
              <a:t>2x2 11ac dual radio, outdoor</a:t>
            </a:r>
            <a:endParaRPr lang="zh-TW" altLang="en-US" sz="1051" b="0" dirty="0">
              <a:ea typeface="新細明體" panose="02020500000000000000" pitchFamily="18" charset="-120"/>
            </a:endParaRPr>
          </a:p>
        </p:txBody>
      </p:sp>
      <p:sp>
        <p:nvSpPr>
          <p:cNvPr id="26659" name="文字方塊 31"/>
          <p:cNvSpPr txBox="1">
            <a:spLocks noChangeArrowheads="1"/>
          </p:cNvSpPr>
          <p:nvPr/>
        </p:nvSpPr>
        <p:spPr bwMode="auto">
          <a:xfrm>
            <a:off x="9087453" y="5454287"/>
            <a:ext cx="14619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400" dirty="0">
                <a:ea typeface="新細明體" panose="02020500000000000000" pitchFamily="18" charset="-120"/>
              </a:rPr>
              <a:t>AWK-</a:t>
            </a:r>
            <a:r>
              <a:rPr lang="en-US" altLang="zh-CN" sz="1400" dirty="0">
                <a:ea typeface="新細明體" panose="02020500000000000000" pitchFamily="18" charset="-120"/>
              </a:rPr>
              <a:t>1151C</a:t>
            </a:r>
            <a:endParaRPr lang="en-US" altLang="zh-TW" sz="1400" dirty="0">
              <a:ea typeface="新細明體" panose="02020500000000000000" pitchFamily="18" charset="-12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100" b="0" dirty="0">
                <a:ea typeface="新細明體" panose="02020500000000000000" pitchFamily="18" charset="-120"/>
              </a:rPr>
              <a:t>2</a:t>
            </a:r>
            <a:r>
              <a:rPr lang="en-US" altLang="zh-TW" sz="1100" b="0" dirty="0">
                <a:ea typeface="新細明體" panose="02020500000000000000" pitchFamily="18" charset="-120"/>
              </a:rPr>
              <a:t>x</a:t>
            </a:r>
            <a:r>
              <a:rPr lang="en-US" altLang="zh-CN" sz="1100" b="0" dirty="0">
                <a:ea typeface="新細明體" panose="02020500000000000000" pitchFamily="18" charset="-120"/>
              </a:rPr>
              <a:t>2</a:t>
            </a:r>
            <a:r>
              <a:rPr lang="en-US" altLang="zh-TW" sz="1100" b="0" dirty="0">
                <a:ea typeface="新細明體" panose="02020500000000000000" pitchFamily="18" charset="-120"/>
              </a:rPr>
              <a:t> 11</a:t>
            </a:r>
            <a:r>
              <a:rPr lang="en-US" altLang="zh-CN" sz="1100" b="0" dirty="0">
                <a:ea typeface="新細明體" panose="02020500000000000000" pitchFamily="18" charset="-120"/>
              </a:rPr>
              <a:t>ac</a:t>
            </a:r>
            <a:r>
              <a:rPr lang="en-US" altLang="zh-TW" sz="1100" b="0" dirty="0">
                <a:ea typeface="新細明體" panose="02020500000000000000" pitchFamily="18" charset="-120"/>
              </a:rPr>
              <a:t> single radio, in</a:t>
            </a:r>
            <a:r>
              <a:rPr lang="en-US" altLang="zh-CN" sz="1100" b="0" dirty="0">
                <a:ea typeface="新細明體" panose="02020500000000000000" pitchFamily="18" charset="-120"/>
              </a:rPr>
              <a:t>door</a:t>
            </a:r>
            <a:endParaRPr lang="zh-TW" altLang="en-US" sz="1051" b="0" dirty="0">
              <a:ea typeface="新細明體" panose="02020500000000000000" pitchFamily="18" charset="-120"/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B9525AA8-0EA5-4D65-B9FB-B3F1203A0AE1}"/>
              </a:ext>
            </a:extLst>
          </p:cNvPr>
          <p:cNvGrpSpPr/>
          <p:nvPr/>
        </p:nvGrpSpPr>
        <p:grpSpPr>
          <a:xfrm>
            <a:off x="4013481" y="4452202"/>
            <a:ext cx="2736304" cy="1543270"/>
            <a:chOff x="4079776" y="4092138"/>
            <a:chExt cx="2736304" cy="1543269"/>
          </a:xfrm>
        </p:grpSpPr>
        <p:pic>
          <p:nvPicPr>
            <p:cNvPr id="26654" name="圖片 2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9976" y="4092138"/>
              <a:ext cx="377825" cy="87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55" name="文字方塊 25"/>
            <p:cNvSpPr txBox="1">
              <a:spLocks noChangeArrowheads="1"/>
            </p:cNvSpPr>
            <p:nvPr/>
          </p:nvSpPr>
          <p:spPr bwMode="auto">
            <a:xfrm>
              <a:off x="4079776" y="4989076"/>
              <a:ext cx="121616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600" b="1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200" b="1">
                  <a:solidFill>
                    <a:schemeClr val="tx2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TW" sz="1400" dirty="0">
                  <a:ea typeface="新細明體" panose="02020500000000000000" pitchFamily="18" charset="-120"/>
                </a:rPr>
                <a:t>AWK-</a:t>
              </a:r>
              <a:r>
                <a:rPr lang="en-US" altLang="zh-CN" sz="1400" dirty="0">
                  <a:ea typeface="新細明體" panose="02020500000000000000" pitchFamily="18" charset="-120"/>
                </a:rPr>
                <a:t>1131A</a:t>
              </a:r>
              <a:endParaRPr lang="en-US" altLang="zh-TW" sz="1400" dirty="0">
                <a:ea typeface="新細明體" panose="02020500000000000000" pitchFamily="18" charset="-12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TW" sz="1100" b="0" dirty="0">
                  <a:ea typeface="新細明體" panose="02020500000000000000" pitchFamily="18" charset="-120"/>
                </a:rPr>
                <a:t>2x2 11</a:t>
              </a:r>
              <a:r>
                <a:rPr lang="en-US" altLang="zh-CN" sz="1100" b="0" dirty="0">
                  <a:ea typeface="新細明體" panose="02020500000000000000" pitchFamily="18" charset="-120"/>
                </a:rPr>
                <a:t>n</a:t>
              </a:r>
              <a:r>
                <a:rPr lang="en-US" altLang="zh-TW" sz="1100" b="0" dirty="0">
                  <a:ea typeface="新細明體" panose="02020500000000000000" pitchFamily="18" charset="-120"/>
                </a:rPr>
                <a:t> single radio, in</a:t>
              </a:r>
              <a:r>
                <a:rPr lang="en-US" altLang="zh-CN" sz="1100" b="0" dirty="0">
                  <a:ea typeface="新細明體" panose="02020500000000000000" pitchFamily="18" charset="-120"/>
                </a:rPr>
                <a:t>door</a:t>
              </a:r>
              <a:endParaRPr lang="zh-TW" altLang="en-US" sz="1051" b="0" dirty="0">
                <a:ea typeface="新細明體" panose="02020500000000000000" pitchFamily="18" charset="-120"/>
              </a:endParaRPr>
            </a:p>
          </p:txBody>
        </p:sp>
        <p:pic>
          <p:nvPicPr>
            <p:cNvPr id="26666" name="圖片 4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1464" y="4296926"/>
              <a:ext cx="658813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67" name="文字方塊 41"/>
            <p:cNvSpPr txBox="1">
              <a:spLocks noChangeArrowheads="1"/>
            </p:cNvSpPr>
            <p:nvPr/>
          </p:nvSpPr>
          <p:spPr bwMode="auto">
            <a:xfrm>
              <a:off x="5610027" y="4987488"/>
              <a:ext cx="120605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600" b="1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200" b="1">
                  <a:solidFill>
                    <a:schemeClr val="tx2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軟正黑體" panose="020B0604030504040204" pitchFamily="34" charset="-12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TW" sz="1400" dirty="0">
                  <a:ea typeface="新細明體" panose="02020500000000000000" pitchFamily="18" charset="-120"/>
                </a:rPr>
                <a:t>AWK-</a:t>
              </a:r>
              <a:r>
                <a:rPr lang="en-US" altLang="zh-CN" sz="1400" dirty="0">
                  <a:ea typeface="新細明體" panose="02020500000000000000" pitchFamily="18" charset="-120"/>
                </a:rPr>
                <a:t>1137C</a:t>
              </a:r>
              <a:endParaRPr lang="en-US" altLang="zh-TW" sz="1400" dirty="0">
                <a:ea typeface="新細明體" panose="02020500000000000000" pitchFamily="18" charset="-12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1100" b="0" dirty="0">
                  <a:ea typeface="新細明體" panose="02020500000000000000" pitchFamily="18" charset="-120"/>
                </a:rPr>
                <a:t>2</a:t>
              </a:r>
              <a:r>
                <a:rPr lang="en-US" altLang="zh-TW" sz="1100" b="0" dirty="0">
                  <a:ea typeface="新細明體" panose="02020500000000000000" pitchFamily="18" charset="-120"/>
                </a:rPr>
                <a:t>x</a:t>
              </a:r>
              <a:r>
                <a:rPr lang="en-US" altLang="zh-CN" sz="1100" b="0" dirty="0">
                  <a:ea typeface="新細明體" panose="02020500000000000000" pitchFamily="18" charset="-120"/>
                </a:rPr>
                <a:t>2</a:t>
              </a:r>
              <a:r>
                <a:rPr lang="en-US" altLang="zh-TW" sz="1100" b="0" dirty="0">
                  <a:ea typeface="新細明體" panose="02020500000000000000" pitchFamily="18" charset="-120"/>
                </a:rPr>
                <a:t> 11</a:t>
              </a:r>
              <a:r>
                <a:rPr lang="en-US" altLang="zh-CN" sz="1100" b="0" dirty="0">
                  <a:ea typeface="新細明體" panose="02020500000000000000" pitchFamily="18" charset="-120"/>
                </a:rPr>
                <a:t>n</a:t>
              </a:r>
              <a:r>
                <a:rPr lang="en-US" altLang="zh-TW" sz="1100" b="0" dirty="0">
                  <a:ea typeface="新細明體" panose="02020500000000000000" pitchFamily="18" charset="-120"/>
                </a:rPr>
                <a:t> single radio, in</a:t>
              </a:r>
              <a:r>
                <a:rPr lang="en-US" altLang="zh-CN" sz="1100" b="0" dirty="0">
                  <a:ea typeface="新細明體" panose="02020500000000000000" pitchFamily="18" charset="-120"/>
                </a:rPr>
                <a:t>door</a:t>
              </a:r>
              <a:endParaRPr lang="zh-TW" altLang="en-US" sz="1051" b="0" dirty="0">
                <a:ea typeface="新細明體" panose="02020500000000000000" pitchFamily="18" charset="-120"/>
              </a:endParaRP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42E132E2-8AB4-BCD7-F088-F21BE0F5BB5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363" y="2422244"/>
            <a:ext cx="1661215" cy="1107477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64CA7149-CB71-2583-4DEA-919F5348943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867" y="4664573"/>
            <a:ext cx="1169131" cy="77942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D8825AED-6BDB-05CD-A883-0967F3289B6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369" y="2389968"/>
            <a:ext cx="797835" cy="119675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D807690A-12A9-0467-126F-4F906BF86BD4}"/>
              </a:ext>
            </a:extLst>
          </p:cNvPr>
          <p:cNvSpPr/>
          <p:nvPr/>
        </p:nvSpPr>
        <p:spPr>
          <a:xfrm>
            <a:off x="7476209" y="1599470"/>
            <a:ext cx="4374081" cy="4683201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accent4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86FD9C-078A-9F9A-1218-9B265040ABE3}"/>
              </a:ext>
            </a:extLst>
          </p:cNvPr>
          <p:cNvSpPr/>
          <p:nvPr/>
        </p:nvSpPr>
        <p:spPr>
          <a:xfrm>
            <a:off x="8857560" y="1021921"/>
            <a:ext cx="118333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>
                <a:ln w="12700">
                  <a:solidFill>
                    <a:schemeClr val="accent4">
                      <a:alpha val="94000"/>
                    </a:schemeClr>
                  </a:solidFill>
                  <a:prstDash val="solid"/>
                </a:ln>
                <a:pattFill prst="pct50">
                  <a:fgClr>
                    <a:schemeClr val="accent4"/>
                  </a:fgClr>
                  <a:bgClr>
                    <a:schemeClr val="accent4">
                      <a:lumMod val="75000"/>
                    </a:schemeClr>
                  </a:bgClr>
                </a:pattFill>
                <a:effectLst>
                  <a:outerShdw dist="38100" dir="2640000" algn="bl" rotWithShape="0">
                    <a:schemeClr val="accent4">
                      <a:lumMod val="50000"/>
                    </a:schemeClr>
                  </a:outerShdw>
                </a:effectLst>
              </a:rPr>
              <a:t>VR2.0</a:t>
            </a:r>
          </a:p>
        </p:txBody>
      </p:sp>
    </p:spTree>
    <p:extLst>
      <p:ext uri="{BB962C8B-B14F-4D97-AF65-F5344CB8AC3E}">
        <p14:creationId xmlns:p14="http://schemas.microsoft.com/office/powerpoint/2010/main" val="18048560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EEC5E-B172-9346-63DB-C8D296A7F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Certificate Management:</a:t>
            </a:r>
            <a:br>
              <a:rPr lang="en-US" altLang="zh-TW" dirty="0"/>
            </a:br>
            <a:r>
              <a:rPr lang="en-US" altLang="zh-TW" dirty="0"/>
              <a:t>Server CA Certificate</a:t>
            </a:r>
            <a:endParaRPr lang="zh-TW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78949-686B-92F5-701B-D1AEB23EA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Upload Server CA Certificate</a:t>
            </a:r>
            <a:br>
              <a:rPr lang="en-US" altLang="zh-TW" sz="2400" dirty="0"/>
            </a:br>
            <a:r>
              <a:rPr lang="en-US" altLang="zh-TW" sz="2400" dirty="0"/>
              <a:t>(.</a:t>
            </a:r>
            <a:r>
              <a:rPr lang="en-US" altLang="zh-TW" sz="2400" dirty="0" err="1"/>
              <a:t>pem</a:t>
            </a:r>
            <a:r>
              <a:rPr lang="en-US" altLang="zh-TW" sz="2400" dirty="0"/>
              <a:t>, .</a:t>
            </a:r>
            <a:r>
              <a:rPr lang="en-US" altLang="zh-TW" sz="2400" dirty="0" err="1"/>
              <a:t>crt</a:t>
            </a:r>
            <a:r>
              <a:rPr lang="en-US" altLang="zh-TW" sz="2400" dirty="0"/>
              <a:t>, .der)</a:t>
            </a:r>
          </a:p>
          <a:p>
            <a:pPr marL="0" indent="0">
              <a:buNone/>
            </a:pPr>
            <a:endParaRPr lang="zh-TW" alt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8B501E-0808-3901-4EA8-7FD4542D27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6492" y="926894"/>
            <a:ext cx="5403994" cy="37567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86B0EE-67E0-436E-AFC4-F1160EC52D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3863182"/>
            <a:ext cx="4648200" cy="23696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0ABE7F-C0AC-B8A4-C3DE-39848D84F5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1634" y="4866205"/>
            <a:ext cx="3383811" cy="12689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69485C3-51B5-142E-0D7C-BB54DEFFF33A}"/>
              </a:ext>
            </a:extLst>
          </p:cNvPr>
          <p:cNvSpPr/>
          <p:nvPr/>
        </p:nvSpPr>
        <p:spPr>
          <a:xfrm>
            <a:off x="8189990" y="2617416"/>
            <a:ext cx="134860" cy="16735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48AD499-20A2-68C8-77BC-E9EC3725770D}"/>
              </a:ext>
            </a:extLst>
          </p:cNvPr>
          <p:cNvCxnSpPr>
            <a:cxnSpLocks/>
          </p:cNvCxnSpPr>
          <p:nvPr/>
        </p:nvCxnSpPr>
        <p:spPr>
          <a:xfrm>
            <a:off x="8257420" y="4291013"/>
            <a:ext cx="0" cy="5751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032DEA1-0730-4EAF-D88A-DFB6AC8150F8}"/>
              </a:ext>
            </a:extLst>
          </p:cNvPr>
          <p:cNvCxnSpPr>
            <a:cxnSpLocks/>
          </p:cNvCxnSpPr>
          <p:nvPr/>
        </p:nvCxnSpPr>
        <p:spPr>
          <a:xfrm>
            <a:off x="3145366" y="5272360"/>
            <a:ext cx="4826268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E157EC58-C58B-1F48-8277-1293C15AA303}"/>
              </a:ext>
            </a:extLst>
          </p:cNvPr>
          <p:cNvSpPr/>
          <p:nvPr/>
        </p:nvSpPr>
        <p:spPr>
          <a:xfrm>
            <a:off x="2677280" y="5124006"/>
            <a:ext cx="468086" cy="199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41363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774A0-48FC-9C64-65B1-A3B45A99B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Renew Device Unique Key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C82C6-7688-6562-D062-1CA4059FED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Device’s (built-in) Unique Key</a:t>
            </a:r>
            <a:r>
              <a:rPr lang="zh-TW" altLang="en-US" sz="2400" dirty="0"/>
              <a:t> </a:t>
            </a:r>
            <a:r>
              <a:rPr lang="en-US" altLang="zh-TW" sz="2400" dirty="0"/>
              <a:t>is used to encrypt:</a:t>
            </a:r>
          </a:p>
          <a:p>
            <a:pPr lvl="1"/>
            <a:r>
              <a:rPr lang="en-US" altLang="zh-TW" sz="2000" dirty="0"/>
              <a:t>Configuration</a:t>
            </a:r>
          </a:p>
          <a:p>
            <a:pPr lvl="1"/>
            <a:r>
              <a:rPr lang="en-US" altLang="zh-TW" sz="2000" dirty="0"/>
              <a:t>Certification</a:t>
            </a:r>
          </a:p>
          <a:p>
            <a:pPr lvl="1"/>
            <a:r>
              <a:rPr lang="en-US" altLang="zh-TW" sz="2000" dirty="0"/>
              <a:t>Encryption/decryption Keys</a:t>
            </a:r>
          </a:p>
          <a:p>
            <a:r>
              <a:rPr lang="en-US" altLang="zh-TW" sz="2400" dirty="0"/>
              <a:t>Renew Unique Key</a:t>
            </a:r>
            <a:br>
              <a:rPr lang="en-US" altLang="zh-TW" sz="2400" dirty="0"/>
            </a:br>
            <a:r>
              <a:rPr lang="en-US" altLang="zh-TW" sz="2400" dirty="0">
                <a:sym typeface="Wingdings" panose="05000000000000000000" pitchFamily="2" charset="2"/>
              </a:rPr>
              <a:t> to improve security</a:t>
            </a:r>
            <a:endParaRPr lang="en-US" altLang="zh-TW" sz="2400" dirty="0"/>
          </a:p>
          <a:p>
            <a:pPr lvl="1"/>
            <a:r>
              <a:rPr lang="en-US" altLang="zh-TW" sz="1866" dirty="0">
                <a:solidFill>
                  <a:schemeClr val="accent1"/>
                </a:solidFill>
              </a:rPr>
              <a:t>Takes ~15s, then device reboots </a:t>
            </a:r>
          </a:p>
          <a:p>
            <a:pPr lvl="1"/>
            <a:r>
              <a:rPr lang="en-US" altLang="zh-TW" sz="1866" dirty="0"/>
              <a:t>Generates new unique key</a:t>
            </a:r>
          </a:p>
          <a:p>
            <a:pPr lvl="1"/>
            <a:r>
              <a:rPr lang="en-US" altLang="zh-TW" sz="1866" dirty="0"/>
              <a:t>Decrypts all the files with old unique key</a:t>
            </a:r>
          </a:p>
          <a:p>
            <a:pPr lvl="1"/>
            <a:r>
              <a:rPr lang="en-US" altLang="zh-TW" sz="1866" dirty="0" err="1"/>
              <a:t>ReEncrypts</a:t>
            </a:r>
            <a:r>
              <a:rPr lang="en-US" altLang="zh-TW" sz="1866" dirty="0"/>
              <a:t> with new unique key</a:t>
            </a:r>
          </a:p>
          <a:p>
            <a:pPr lvl="1"/>
            <a:endParaRPr lang="zh-TW" altLang="en-US" sz="1866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CCBF6D3-EB4E-682F-E9D4-A2B3C939EDB1}"/>
              </a:ext>
            </a:extLst>
          </p:cNvPr>
          <p:cNvGrpSpPr/>
          <p:nvPr/>
        </p:nvGrpSpPr>
        <p:grpSpPr>
          <a:xfrm>
            <a:off x="6096000" y="2759053"/>
            <a:ext cx="6000013" cy="3186637"/>
            <a:chOff x="6191987" y="2939527"/>
            <a:chExt cx="6000013" cy="31866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C822569-9EBB-0AC7-FF16-5B7F48FDB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91987" y="2939527"/>
              <a:ext cx="6000013" cy="3186637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14CB6FD-1978-DFE2-9AC7-868466DE34AB}"/>
                </a:ext>
              </a:extLst>
            </p:cNvPr>
            <p:cNvSpPr/>
            <p:nvPr/>
          </p:nvSpPr>
          <p:spPr>
            <a:xfrm>
              <a:off x="10848723" y="4555241"/>
              <a:ext cx="1343277" cy="2909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692680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D681B-58F6-8830-05F4-E5FBA34B2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SSH Key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24C38-D196-551A-85DA-E9938715B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Regenerate SSH Key</a:t>
            </a:r>
          </a:p>
          <a:p>
            <a:pPr lvl="1"/>
            <a:r>
              <a:rPr lang="en-US" altLang="zh-TW" dirty="0"/>
              <a:t>Current connection will still use the old key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9D7AB6-A70D-8DE7-79DE-14755D807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928" y="2881303"/>
            <a:ext cx="7430144" cy="333784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306699A-608B-4A41-5194-AF62A7200D20}"/>
              </a:ext>
            </a:extLst>
          </p:cNvPr>
          <p:cNvSpPr/>
          <p:nvPr/>
        </p:nvSpPr>
        <p:spPr>
          <a:xfrm>
            <a:off x="5060072" y="5167550"/>
            <a:ext cx="1253642" cy="4277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014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1EF6C-4B05-D397-969C-37E14E238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65" y="155926"/>
            <a:ext cx="11425269" cy="950979"/>
          </a:xfrm>
        </p:spPr>
        <p:txBody>
          <a:bodyPr/>
          <a:lstStyle/>
          <a:p>
            <a:r>
              <a:rPr lang="en-US" altLang="zh-TW" dirty="0"/>
              <a:t>Security Status</a:t>
            </a:r>
            <a:endParaRPr lang="zh-TW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83F079-3C29-AA45-3D9E-15C7F16BD8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0166" y="3122329"/>
            <a:ext cx="4435725" cy="3117346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DEDEC29A-9283-CA98-C60B-47944CA76B3A}"/>
              </a:ext>
            </a:extLst>
          </p:cNvPr>
          <p:cNvSpPr txBox="1">
            <a:spLocks/>
          </p:cNvSpPr>
          <p:nvPr/>
        </p:nvSpPr>
        <p:spPr>
          <a:xfrm>
            <a:off x="609600" y="1106905"/>
            <a:ext cx="10972800" cy="501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800" dirty="0"/>
              <a:t>Overview the security risks by risk levels</a:t>
            </a:r>
          </a:p>
          <a:p>
            <a:r>
              <a:rPr lang="en-US" altLang="zh-TW" sz="1800" dirty="0"/>
              <a:t>Review tool to ensure that device’s configuration meets IEC-62443-4-2 various Security Levels:</a:t>
            </a:r>
          </a:p>
          <a:p>
            <a:pPr lvl="1"/>
            <a:r>
              <a:rPr lang="en-US" altLang="zh-TW" sz="1400" dirty="0">
                <a:solidFill>
                  <a:srgbClr val="FF0000"/>
                </a:solidFill>
              </a:rPr>
              <a:t>HIGH</a:t>
            </a:r>
            <a:r>
              <a:rPr lang="en-US" altLang="zh-TW" sz="1400" dirty="0"/>
              <a:t>: It has casual or coincidental violation (related to </a:t>
            </a:r>
            <a:r>
              <a:rPr lang="en-US" altLang="zh-TW" sz="1400" dirty="0">
                <a:solidFill>
                  <a:srgbClr val="7030A0"/>
                </a:solidFill>
              </a:rPr>
              <a:t>IEC-62443 Level 1</a:t>
            </a:r>
            <a:r>
              <a:rPr lang="en-US" altLang="zh-TW" sz="1400" dirty="0"/>
              <a:t>)</a:t>
            </a:r>
          </a:p>
          <a:p>
            <a:pPr lvl="1"/>
            <a:r>
              <a:rPr lang="en-US" altLang="zh-TW" sz="1400" dirty="0">
                <a:solidFill>
                  <a:srgbClr val="993300"/>
                </a:solidFill>
              </a:rPr>
              <a:t>MEDIUM</a:t>
            </a:r>
            <a:r>
              <a:rPr lang="en-US" altLang="zh-TW" sz="1400" dirty="0"/>
              <a:t>: It has intentional violation using simple means with low resources, generic skills and low motivation. </a:t>
            </a:r>
            <a:br>
              <a:rPr lang="en-US" altLang="zh-TW" sz="1400" dirty="0"/>
            </a:br>
            <a:r>
              <a:rPr lang="en-US" altLang="zh-TW" sz="1400" dirty="0"/>
              <a:t>(related to </a:t>
            </a:r>
            <a:r>
              <a:rPr lang="en-US" altLang="zh-TW" sz="1400" dirty="0">
                <a:solidFill>
                  <a:srgbClr val="7030A0"/>
                </a:solidFill>
              </a:rPr>
              <a:t>IEC-62443 Level 2</a:t>
            </a:r>
            <a:r>
              <a:rPr lang="en-US" altLang="zh-TW" sz="1400" dirty="0"/>
              <a:t>)</a:t>
            </a:r>
          </a:p>
          <a:p>
            <a:pPr lvl="1"/>
            <a:r>
              <a:rPr lang="en-US" altLang="zh-TW" sz="1400" dirty="0">
                <a:solidFill>
                  <a:srgbClr val="339966"/>
                </a:solidFill>
              </a:rPr>
              <a:t>LOW</a:t>
            </a:r>
            <a:r>
              <a:rPr lang="en-US" altLang="zh-TW" sz="1400" dirty="0"/>
              <a:t>:  It has intentional violation using sophisticated means with moderate resources, IACS specific skills and moderate/high motivation (related to </a:t>
            </a:r>
            <a:r>
              <a:rPr lang="en-US" altLang="zh-TW" sz="1400" dirty="0">
                <a:solidFill>
                  <a:srgbClr val="7030A0"/>
                </a:solidFill>
              </a:rPr>
              <a:t>part of IEC-62443 Level 3/4</a:t>
            </a:r>
            <a:r>
              <a:rPr lang="en-US" altLang="zh-TW" sz="1400" dirty="0"/>
              <a:t>)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34F4249-7114-863E-EB2A-0283829E36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8663" y="3112851"/>
            <a:ext cx="4810246" cy="309904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3577F45-FD87-3F32-7CC4-694F78BF17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2629" y="3249575"/>
            <a:ext cx="776713" cy="7823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27C2655C-66B9-6D1C-9E14-2C9904D5BD33}"/>
              </a:ext>
            </a:extLst>
          </p:cNvPr>
          <p:cNvSpPr/>
          <p:nvPr/>
        </p:nvSpPr>
        <p:spPr>
          <a:xfrm>
            <a:off x="6388036" y="3369066"/>
            <a:ext cx="1148452" cy="2716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CC50A65-9012-13F2-A552-09954D6DC542}"/>
              </a:ext>
            </a:extLst>
          </p:cNvPr>
          <p:cNvCxnSpPr>
            <a:cxnSpLocks/>
          </p:cNvCxnSpPr>
          <p:nvPr/>
        </p:nvCxnSpPr>
        <p:spPr>
          <a:xfrm>
            <a:off x="7536488" y="3504911"/>
            <a:ext cx="624468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49CE38F7-DFC9-C6E4-5B99-399398E5E82A}"/>
              </a:ext>
            </a:extLst>
          </p:cNvPr>
          <p:cNvSpPr/>
          <p:nvPr/>
        </p:nvSpPr>
        <p:spPr>
          <a:xfrm>
            <a:off x="4403345" y="4493931"/>
            <a:ext cx="1602445" cy="17065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C1AD918-67D5-6C68-5C4B-3A8821EE7831}"/>
              </a:ext>
            </a:extLst>
          </p:cNvPr>
          <p:cNvSpPr/>
          <p:nvPr/>
        </p:nvSpPr>
        <p:spPr>
          <a:xfrm>
            <a:off x="6032372" y="5006271"/>
            <a:ext cx="550863" cy="3198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67809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1EF6C-4B05-D397-969C-37E14E238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Security Status and Warnings (1/4)</a:t>
            </a:r>
            <a:endParaRPr lang="zh-TW" alt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DFE41E-21C8-24ED-84FB-448F0E29DBE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7484" y="1417639"/>
          <a:ext cx="11665472" cy="2121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272">
                  <a:extLst>
                    <a:ext uri="{9D8B030D-6E8A-4147-A177-3AD203B41FA5}">
                      <a16:colId xmlns:a16="http://schemas.microsoft.com/office/drawing/2014/main" val="4181312607"/>
                    </a:ext>
                  </a:extLst>
                </a:gridCol>
                <a:gridCol w="4101064">
                  <a:extLst>
                    <a:ext uri="{9D8B030D-6E8A-4147-A177-3AD203B41FA5}">
                      <a16:colId xmlns:a16="http://schemas.microsoft.com/office/drawing/2014/main" val="3378939445"/>
                    </a:ext>
                  </a:extLst>
                </a:gridCol>
                <a:gridCol w="970156">
                  <a:extLst>
                    <a:ext uri="{9D8B030D-6E8A-4147-A177-3AD203B41FA5}">
                      <a16:colId xmlns:a16="http://schemas.microsoft.com/office/drawing/2014/main" val="1989558705"/>
                    </a:ext>
                  </a:extLst>
                </a:gridCol>
                <a:gridCol w="5307980">
                  <a:extLst>
                    <a:ext uri="{9D8B030D-6E8A-4147-A177-3AD203B41FA5}">
                      <a16:colId xmlns:a16="http://schemas.microsoft.com/office/drawing/2014/main" val="11140335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Feature Group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Security Risk Description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Risk Level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  NOTE</a:t>
                      </a:r>
                    </a:p>
                  </a:txBody>
                  <a:tcPr marL="523" marR="785" marT="366" marB="366" anchor="ctr"/>
                </a:tc>
                <a:extLst>
                  <a:ext uri="{0D108BD9-81ED-4DB2-BD59-A6C34878D82A}">
                    <a16:rowId xmlns:a16="http://schemas.microsoft.com/office/drawing/2014/main" val="3664103937"/>
                  </a:ext>
                </a:extLst>
              </a:tr>
              <a:tr h="668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dirty="0">
                          <a:effectLst/>
                        </a:rPr>
                        <a:t>User Interface</a:t>
                      </a: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The device can be accessed through the unsecure HTTP interface.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074004496"/>
                  </a:ext>
                </a:extLst>
              </a:tr>
              <a:tr h="5096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zh-TW" altLang="en-US" sz="1050" dirty="0">
                          <a:effectLst/>
                        </a:rPr>
                      </a:br>
                      <a:r>
                        <a:rPr lang="en-US" altLang="zh-TW" sz="1050" dirty="0">
                          <a:effectLst/>
                        </a:rPr>
                        <a:t>User Interface</a:t>
                      </a:r>
                    </a:p>
                    <a:p>
                      <a:pPr algn="ctr" fontAlgn="t"/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effectLst/>
                        </a:rPr>
                        <a:t>The HTTPS certificate is self-signed.  </a:t>
                      </a: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050" b="1" kern="1200" dirty="0">
                          <a:solidFill>
                            <a:srgbClr val="33996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Issue to = Issue by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050142297"/>
                  </a:ext>
                </a:extLst>
              </a:tr>
              <a:tr h="3589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dirty="0">
                          <a:effectLst/>
                        </a:rPr>
                        <a:t>User Interface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The device can be accessed through the unsecure Telnet interface.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17966811"/>
                  </a:ext>
                </a:extLst>
              </a:tr>
              <a:tr h="40919"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US" altLang="zh-TW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User Interface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The device can be accessed through the unsecure SNMP V1/V2c interface. 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kern="1200" dirty="0">
                        <a:solidFill>
                          <a:srgbClr val="172B4D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995316970"/>
                  </a:ext>
                </a:extLst>
              </a:tr>
              <a:tr h="352361"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US" altLang="zh-TW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User Interface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SNMP V3 is enabled without authentication and encryption.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>
                        <a:buFont typeface="Arial" panose="020B0604020202020204" pitchFamily="34" charset="0"/>
                        <a:buNone/>
                      </a:pP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486970151"/>
                  </a:ext>
                </a:extLst>
              </a:tr>
              <a:tr h="485276"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US" altLang="zh-TW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User Interface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SNMP V3 is enabled with weak security.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>
                        <a:buFont typeface="Arial" panose="020B0604020202020204" pitchFamily="34" charset="0"/>
                        <a:buNone/>
                      </a:pPr>
                      <a:r>
                        <a:rPr lang="en-US" sz="1050" dirty="0">
                          <a:effectLst/>
                        </a:rPr>
                        <a:t>Secured condition: One of enabled SNMP Accounts use </a:t>
                      </a:r>
                      <a:r>
                        <a:rPr lang="en-US" altLang="zh-TW" sz="1050" dirty="0">
                          <a:effectLst/>
                        </a:rPr>
                        <a:t>SHA-256, SHA-384, or SHA-512 </a:t>
                      </a:r>
                      <a:r>
                        <a:rPr lang="en-US" sz="1050" dirty="0">
                          <a:effectLst/>
                        </a:rPr>
                        <a:t>as authentication and use </a:t>
                      </a:r>
                      <a:r>
                        <a:rPr lang="en-US" altLang="zh-TW" sz="1050" dirty="0">
                          <a:effectLst/>
                        </a:rPr>
                        <a:t>AES</a:t>
                      </a:r>
                      <a:r>
                        <a:rPr lang="en-US" sz="1050" dirty="0">
                          <a:effectLst/>
                        </a:rPr>
                        <a:t> as encryption. 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872765878"/>
                  </a:ext>
                </a:extLst>
              </a:tr>
            </a:tbl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:a16="http://schemas.microsoft.com/office/drawing/2014/main" id="{244E05C7-7AC8-6326-E508-68317E0E26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555" y="3836143"/>
            <a:ext cx="2311246" cy="22850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45500DB-03C5-7DAE-1353-4248597E44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6181" y="3836143"/>
            <a:ext cx="4676775" cy="23438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46876C2-BB24-182A-D934-E6C1FF824FC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208" y="3842781"/>
            <a:ext cx="3004968" cy="13683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170400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1EF6C-4B05-D397-969C-37E14E238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Security Status and Warnings (2/4)</a:t>
            </a:r>
            <a:endParaRPr lang="zh-TW" alt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DFE41E-21C8-24ED-84FB-448F0E29DBE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7484" y="1417639"/>
          <a:ext cx="11665472" cy="2544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272">
                  <a:extLst>
                    <a:ext uri="{9D8B030D-6E8A-4147-A177-3AD203B41FA5}">
                      <a16:colId xmlns:a16="http://schemas.microsoft.com/office/drawing/2014/main" val="4181312607"/>
                    </a:ext>
                  </a:extLst>
                </a:gridCol>
                <a:gridCol w="4101064">
                  <a:extLst>
                    <a:ext uri="{9D8B030D-6E8A-4147-A177-3AD203B41FA5}">
                      <a16:colId xmlns:a16="http://schemas.microsoft.com/office/drawing/2014/main" val="3378939445"/>
                    </a:ext>
                  </a:extLst>
                </a:gridCol>
                <a:gridCol w="970156">
                  <a:extLst>
                    <a:ext uri="{9D8B030D-6E8A-4147-A177-3AD203B41FA5}">
                      <a16:colId xmlns:a16="http://schemas.microsoft.com/office/drawing/2014/main" val="1989558705"/>
                    </a:ext>
                  </a:extLst>
                </a:gridCol>
                <a:gridCol w="5307980">
                  <a:extLst>
                    <a:ext uri="{9D8B030D-6E8A-4147-A177-3AD203B41FA5}">
                      <a16:colId xmlns:a16="http://schemas.microsoft.com/office/drawing/2014/main" val="11140335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Feature Group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Security Risk Description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Risk Level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  NOTE</a:t>
                      </a:r>
                    </a:p>
                  </a:txBody>
                  <a:tcPr marL="523" marR="785" marT="366" marB="366" anchor="ctr"/>
                </a:tc>
                <a:extLst>
                  <a:ext uri="{0D108BD9-81ED-4DB2-BD59-A6C34878D82A}">
                    <a16:rowId xmlns:a16="http://schemas.microsoft.com/office/drawing/2014/main" val="3664103937"/>
                  </a:ext>
                </a:extLst>
              </a:tr>
              <a:tr h="7357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dirty="0">
                          <a:effectLst/>
                        </a:rPr>
                        <a:t>Event Logs and Notifications</a:t>
                      </a: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Syslog server is enabled without security.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effectLst/>
                        </a:rPr>
                        <a:t> 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855608309"/>
                  </a:ext>
                </a:extLst>
              </a:tr>
              <a:tr h="4343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dirty="0">
                          <a:effectLst/>
                        </a:rPr>
                        <a:t>Event Logs and Notifications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242424"/>
                          </a:solidFill>
                          <a:effectLst/>
                        </a:rPr>
                        <a:t>Syslog is disabled or not configured to support redundant event log backups.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993300"/>
                          </a:solidFill>
                          <a:effectLst/>
                        </a:rPr>
                        <a:t>MEDIUM</a:t>
                      </a:r>
                      <a:r>
                        <a:rPr lang="en-US" sz="1050" dirty="0">
                          <a:solidFill>
                            <a:srgbClr val="993300"/>
                          </a:solidFill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Syslog should be enabled and at least one of the Syslog server is enabled.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438401367"/>
                  </a:ext>
                </a:extLst>
              </a:tr>
              <a:tr h="6101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Event Logs and Notifications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Email notifications are enabled without security.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effectLst/>
                        </a:rPr>
                        <a:t> 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172613156"/>
                  </a:ext>
                </a:extLst>
              </a:tr>
              <a:tr h="6352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Event Logs and Notifications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Email notifications are enabled with encryption, but without authentication.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993300"/>
                          </a:solidFill>
                          <a:effectLst/>
                        </a:rPr>
                        <a:t>MEDIUM</a:t>
                      </a:r>
                      <a:r>
                        <a:rPr lang="en-US" sz="1050" dirty="0">
                          <a:solidFill>
                            <a:srgbClr val="993300"/>
                          </a:solidFill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br>
                        <a:rPr lang="zh-TW" altLang="en-US" sz="1050">
                          <a:effectLst/>
                        </a:rPr>
                      </a:br>
                      <a:endParaRPr lang="zh-TW" alt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885374364"/>
                  </a:ext>
                </a:extLst>
              </a:tr>
              <a:tr h="14891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Event Logs and Notifications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The unsecure SNMP Trap/Inform V1/V2c is enabled.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effectLst/>
                        </a:rPr>
                        <a:t>Trap/Inform should be set to V3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182511545"/>
                  </a:ext>
                </a:extLst>
              </a:tr>
              <a:tr h="40259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Event Logs and Notifications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SNMP Trap/Inform V3 is enabled without authentication and encryption. 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430469278"/>
                  </a:ext>
                </a:extLst>
              </a:tr>
              <a:tr h="37747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Event Logs and Notifications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SNMP Trap/Inform V3 is enabled with weak security.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>
                        <a:buFont typeface="Arial" panose="020B0604020202020204" pitchFamily="34" charset="0"/>
                        <a:buNone/>
                      </a:pPr>
                      <a:r>
                        <a:rPr lang="en-US" altLang="zh-TW" sz="1050" dirty="0">
                          <a:effectLst/>
                        </a:rPr>
                        <a:t>Secured condition: One of enabled SNMP Trap/Inform Accounts use SHA-256, SHA-384, or SHA-512 as authentication and use AES as encryption. 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1697134863"/>
                  </a:ext>
                </a:extLst>
              </a:tr>
            </a:tbl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B3E4F084-9D56-BC62-4B0C-394C8C1D48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4360316"/>
            <a:ext cx="3783980" cy="17402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B8EF5AC-8A29-3E5B-3E0C-10F73F2082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1580" y="4360316"/>
            <a:ext cx="3496889" cy="17402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4B6EE80-03F6-6A96-4F74-075CAD522A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1243" y="4296352"/>
            <a:ext cx="2751157" cy="186820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969761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1EF6C-4B05-D397-969C-37E14E238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Security Status and Warnings (3/4)</a:t>
            </a:r>
            <a:endParaRPr lang="zh-TW" alt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DFE41E-21C8-24ED-84FB-448F0E29DBE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7484" y="1417639"/>
          <a:ext cx="11665472" cy="4328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272">
                  <a:extLst>
                    <a:ext uri="{9D8B030D-6E8A-4147-A177-3AD203B41FA5}">
                      <a16:colId xmlns:a16="http://schemas.microsoft.com/office/drawing/2014/main" val="4181312607"/>
                    </a:ext>
                  </a:extLst>
                </a:gridCol>
                <a:gridCol w="4101064">
                  <a:extLst>
                    <a:ext uri="{9D8B030D-6E8A-4147-A177-3AD203B41FA5}">
                      <a16:colId xmlns:a16="http://schemas.microsoft.com/office/drawing/2014/main" val="3378939445"/>
                    </a:ext>
                  </a:extLst>
                </a:gridCol>
                <a:gridCol w="970156">
                  <a:extLst>
                    <a:ext uri="{9D8B030D-6E8A-4147-A177-3AD203B41FA5}">
                      <a16:colId xmlns:a16="http://schemas.microsoft.com/office/drawing/2014/main" val="1989558705"/>
                    </a:ext>
                  </a:extLst>
                </a:gridCol>
                <a:gridCol w="5307980">
                  <a:extLst>
                    <a:ext uri="{9D8B030D-6E8A-4147-A177-3AD203B41FA5}">
                      <a16:colId xmlns:a16="http://schemas.microsoft.com/office/drawing/2014/main" val="11140335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Feature Group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Security Risk Description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Risk Level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  NOTE</a:t>
                      </a:r>
                    </a:p>
                  </a:txBody>
                  <a:tcPr marL="523" marR="785" marT="366" marB="366" anchor="ctr"/>
                </a:tc>
                <a:extLst>
                  <a:ext uri="{0D108BD9-81ED-4DB2-BD59-A6C34878D82A}">
                    <a16:rowId xmlns:a16="http://schemas.microsoft.com/office/drawing/2014/main" val="3664103937"/>
                  </a:ext>
                </a:extLst>
              </a:tr>
              <a:tr h="4845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dirty="0">
                          <a:effectLst/>
                        </a:rPr>
                        <a:t>System</a:t>
                      </a: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LLDP is enabled and is advertising the device's and identity and capabilities to its neighbors.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993300"/>
                          </a:solidFill>
                          <a:effectLst/>
                        </a:rPr>
                        <a:t>MEDIUM</a:t>
                      </a:r>
                      <a:r>
                        <a:rPr lang="en-US" sz="1050" dirty="0">
                          <a:solidFill>
                            <a:srgbClr val="993300"/>
                          </a:solidFill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1540616685"/>
                  </a:ext>
                </a:extLst>
              </a:tr>
              <a:tr h="8864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System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242424"/>
                          </a:solidFill>
                          <a:effectLst/>
                        </a:rPr>
                        <a:t>The device IP is assigned through the unsecure DHCP.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effectLst/>
                        </a:rPr>
                        <a:t>One of the following condition is satisfied:</a:t>
                      </a:r>
                    </a:p>
                    <a:p>
                      <a:pPr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</a:rPr>
                        <a:t>Operation Mode = Client-Router </a:t>
                      </a:r>
                      <a:r>
                        <a:rPr lang="en-US" sz="1050" b="1" dirty="0">
                          <a:effectLst/>
                        </a:rPr>
                        <a:t>AND </a:t>
                      </a:r>
                      <a:r>
                        <a:rPr lang="en-US" sz="1050" dirty="0">
                          <a:effectLst/>
                        </a:rPr>
                        <a:t>IP Mode of WAN = Static</a:t>
                      </a:r>
                    </a:p>
                    <a:p>
                      <a:pPr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>
                          <a:effectLst/>
                        </a:rPr>
                        <a:t>Operation Mode != Client-Router </a:t>
                      </a:r>
                      <a:r>
                        <a:rPr lang="en-US" sz="1050" b="1" dirty="0">
                          <a:effectLst/>
                        </a:rPr>
                        <a:t>AND </a:t>
                      </a:r>
                      <a:r>
                        <a:rPr lang="en-US" sz="1050" dirty="0">
                          <a:effectLst/>
                        </a:rPr>
                        <a:t>IP Mode of LAN = Static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2295217288"/>
                  </a:ext>
                </a:extLst>
              </a:tr>
              <a:tr h="3505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System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242424"/>
                          </a:solidFill>
                          <a:effectLst/>
                        </a:rPr>
                        <a:t>The device time is configured through the unsecure NTP.</a:t>
                      </a: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effectLst/>
                        </a:rPr>
                        <a:t>Clock Source = Internal Clock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4257708391"/>
                  </a:ext>
                </a:extLst>
              </a:tr>
              <a:tr h="1263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System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242424"/>
                          </a:solidFill>
                          <a:effectLst/>
                        </a:rPr>
                        <a:t>Remote server IPs are obtained through the unsecure DNS protocol.</a:t>
                      </a:r>
                      <a:r>
                        <a:rPr lang="en-US" sz="1050" b="1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effectLst/>
                        </a:rPr>
                        <a:t> </a:t>
                      </a:r>
                      <a:r>
                        <a:rPr lang="en-US" altLang="zh-TW" sz="1050" dirty="0">
                          <a:effectLst/>
                        </a:rPr>
                        <a:t>One of the following condition is satisfied:</a:t>
                      </a:r>
                    </a:p>
                    <a:p>
                      <a:pPr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1050" dirty="0">
                          <a:effectLst/>
                        </a:rPr>
                        <a:t>Operation Mode = Client-Router </a:t>
                      </a:r>
                      <a:r>
                        <a:rPr lang="en-US" altLang="zh-TW" sz="1050" b="1" dirty="0">
                          <a:effectLst/>
                        </a:rPr>
                        <a:t>AND </a:t>
                      </a:r>
                      <a:r>
                        <a:rPr lang="en-US" altLang="zh-TW" sz="1050" dirty="0">
                          <a:effectLst/>
                        </a:rPr>
                        <a:t>DNS Server 1 of WAN == NULL </a:t>
                      </a:r>
                      <a:r>
                        <a:rPr lang="en-US" altLang="zh-TW" sz="1050" b="1" dirty="0">
                          <a:effectLst/>
                        </a:rPr>
                        <a:t>AND </a:t>
                      </a:r>
                      <a:r>
                        <a:rPr lang="en-US" altLang="zh-TW" sz="1050" dirty="0">
                          <a:effectLst/>
                        </a:rPr>
                        <a:t>DNS Server 2 of WAN == NULL</a:t>
                      </a:r>
                    </a:p>
                    <a:p>
                      <a:pPr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1050" dirty="0">
                          <a:effectLst/>
                        </a:rPr>
                        <a:t>Operation Mode != Client-Router </a:t>
                      </a:r>
                      <a:r>
                        <a:rPr lang="en-US" altLang="zh-TW" sz="1050" b="1" dirty="0">
                          <a:effectLst/>
                        </a:rPr>
                        <a:t>AND </a:t>
                      </a:r>
                      <a:r>
                        <a:rPr lang="en-US" altLang="zh-TW" sz="1050" dirty="0">
                          <a:effectLst/>
                        </a:rPr>
                        <a:t>DNS Server 1 of LAN == NULL </a:t>
                      </a:r>
                      <a:r>
                        <a:rPr lang="en-US" altLang="zh-TW" sz="1050" b="1" dirty="0">
                          <a:effectLst/>
                        </a:rPr>
                        <a:t>AND </a:t>
                      </a:r>
                      <a:r>
                        <a:rPr lang="en-US" altLang="zh-TW" sz="1050" dirty="0">
                          <a:effectLst/>
                        </a:rPr>
                        <a:t>DNS Server 2 of LAN == NULL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2762620447"/>
                  </a:ext>
                </a:extLst>
              </a:tr>
              <a:tr h="6854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System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Users are able to access the device via the USB interface. 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>
                          <a:solidFill>
                            <a:srgbClr val="993300"/>
                          </a:solidFill>
                          <a:effectLst/>
                        </a:rPr>
                        <a:t>MEDIUM</a:t>
                      </a:r>
                      <a:endParaRPr 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2556451167"/>
                  </a:ext>
                </a:extLst>
              </a:tr>
              <a:tr h="8361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System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Automatic event log backup is enabled without signatures.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>
                          <a:solidFill>
                            <a:srgbClr val="993300"/>
                          </a:solidFill>
                          <a:effectLst/>
                        </a:rPr>
                        <a:t>MEDIUM</a:t>
                      </a:r>
                      <a:endParaRPr 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Secured options:</a:t>
                      </a: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en-US" altLang="zh-TW" sz="1050" kern="1200" dirty="0">
                          <a:solidFill>
                            <a:schemeClr val="tx1"/>
                          </a:solidFill>
                          <a:effectLst/>
                        </a:rPr>
                        <a:t>Disable Automatic event log backup </a:t>
                      </a: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en-US" altLang="zh-TW" sz="1050" kern="1200" dirty="0">
                          <a:solidFill>
                            <a:schemeClr val="tx1"/>
                          </a:solidFill>
                          <a:effectLst/>
                        </a:rPr>
                        <a:t>Enable Automatic event log backup  with signature</a:t>
                      </a:r>
                      <a:br>
                        <a:rPr lang="zh-TW" altLang="en-US" sz="1050" dirty="0">
                          <a:effectLst/>
                        </a:rPr>
                      </a:b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2564694083"/>
                  </a:ext>
                </a:extLst>
              </a:tr>
              <a:tr h="8361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System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Automatic configuration backup is enabled without signatures.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>
                          <a:solidFill>
                            <a:srgbClr val="993300"/>
                          </a:solidFill>
                          <a:effectLst/>
                        </a:rPr>
                        <a:t>MEDIUM</a:t>
                      </a:r>
                      <a:endParaRPr 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Secured options:</a:t>
                      </a: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en-US" altLang="zh-TW" sz="1050" kern="1200" dirty="0">
                          <a:solidFill>
                            <a:schemeClr val="tx1"/>
                          </a:solidFill>
                          <a:effectLst/>
                        </a:rPr>
                        <a:t>Disable Automatic configuration backup </a:t>
                      </a: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en-US" altLang="zh-TW" sz="1050" kern="1200" dirty="0">
                          <a:solidFill>
                            <a:schemeClr val="tx1"/>
                          </a:solidFill>
                          <a:effectLst/>
                        </a:rPr>
                        <a:t>Enable Automatic configuration backup with signature</a:t>
                      </a:r>
                      <a:endParaRPr lang="zh-TW" alt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1341942942"/>
                  </a:ext>
                </a:extLst>
              </a:tr>
              <a:tr h="8361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System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Automatic configuration restore is enabled without signatures.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>
                          <a:solidFill>
                            <a:srgbClr val="993300"/>
                          </a:solidFill>
                          <a:effectLst/>
                        </a:rPr>
                        <a:t>MEDIUM</a:t>
                      </a:r>
                      <a:endParaRPr 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Secured options:</a:t>
                      </a: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en-US" altLang="zh-TW" sz="1050" kern="1200" dirty="0">
                          <a:solidFill>
                            <a:schemeClr val="tx1"/>
                          </a:solidFill>
                          <a:effectLst/>
                        </a:rPr>
                        <a:t>Disable Automatic configuration restore </a:t>
                      </a:r>
                    </a:p>
                    <a:p>
                      <a:pPr marL="228600" indent="-228600" algn="l" fontAlgn="t">
                        <a:buAutoNum type="arabicPeriod"/>
                      </a:pPr>
                      <a:r>
                        <a:rPr lang="en-US" altLang="zh-TW" sz="1050" kern="1200" dirty="0">
                          <a:solidFill>
                            <a:schemeClr val="tx1"/>
                          </a:solidFill>
                          <a:effectLst/>
                        </a:rPr>
                        <a:t>Enable Automatic configuration restore with signature</a:t>
                      </a:r>
                      <a:endParaRPr lang="zh-TW" alt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4061172232"/>
                  </a:ext>
                </a:extLst>
              </a:tr>
              <a:tr h="4091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System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rgbClr val="172B4D"/>
                          </a:solidFill>
                          <a:effectLst/>
                        </a:rPr>
                        <a:t>Trusted Access is disabled and cannot prevent unwanted access. </a:t>
                      </a:r>
                      <a:endParaRPr lang="en-US" sz="1050" kern="1200" dirty="0">
                        <a:solidFill>
                          <a:srgbClr val="172B4D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050" b="1" kern="1200" dirty="0">
                          <a:solidFill>
                            <a:srgbClr val="339966"/>
                          </a:solidFill>
                          <a:effectLst/>
                        </a:rPr>
                        <a:t>LOW</a:t>
                      </a:r>
                      <a:endParaRPr lang="en-US" sz="1050" b="1" kern="1200" dirty="0">
                        <a:solidFill>
                          <a:srgbClr val="33996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br>
                        <a:rPr lang="zh-TW" altLang="en-US" sz="1050">
                          <a:effectLst/>
                        </a:rPr>
                      </a:br>
                      <a:endParaRPr lang="zh-TW" alt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2455926417"/>
                  </a:ext>
                </a:extLst>
              </a:tr>
              <a:tr h="5096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System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242424"/>
                          </a:solidFill>
                          <a:effectLst/>
                        </a:rPr>
                        <a:t>Password complexity is disabled and may make the device vulnerable to malicious users.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339966"/>
                          </a:solidFill>
                          <a:effectLst/>
                        </a:rPr>
                        <a:t>LOW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dirty="0">
                          <a:effectLst/>
                        </a:rPr>
                        <a:t>Enable one of password complexity strength check.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2973754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9146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1EF6C-4B05-D397-969C-37E14E238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Security Status and Warnings (4/4)</a:t>
            </a:r>
            <a:endParaRPr lang="zh-TW" alt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DFE41E-21C8-24ED-84FB-448F0E29DBE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7484" y="1417639"/>
          <a:ext cx="11665472" cy="2838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272">
                  <a:extLst>
                    <a:ext uri="{9D8B030D-6E8A-4147-A177-3AD203B41FA5}">
                      <a16:colId xmlns:a16="http://schemas.microsoft.com/office/drawing/2014/main" val="4181312607"/>
                    </a:ext>
                  </a:extLst>
                </a:gridCol>
                <a:gridCol w="4101064">
                  <a:extLst>
                    <a:ext uri="{9D8B030D-6E8A-4147-A177-3AD203B41FA5}">
                      <a16:colId xmlns:a16="http://schemas.microsoft.com/office/drawing/2014/main" val="3378939445"/>
                    </a:ext>
                  </a:extLst>
                </a:gridCol>
                <a:gridCol w="970156">
                  <a:extLst>
                    <a:ext uri="{9D8B030D-6E8A-4147-A177-3AD203B41FA5}">
                      <a16:colId xmlns:a16="http://schemas.microsoft.com/office/drawing/2014/main" val="1989558705"/>
                    </a:ext>
                  </a:extLst>
                </a:gridCol>
                <a:gridCol w="5307980">
                  <a:extLst>
                    <a:ext uri="{9D8B030D-6E8A-4147-A177-3AD203B41FA5}">
                      <a16:colId xmlns:a16="http://schemas.microsoft.com/office/drawing/2014/main" val="11140335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Feature Group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Security Risk Description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Risk Level</a:t>
                      </a:r>
                    </a:p>
                  </a:txBody>
                  <a:tcPr marL="523" marR="785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1" dirty="0">
                          <a:solidFill>
                            <a:schemeClr val="bg1"/>
                          </a:solidFill>
                          <a:effectLst/>
                        </a:rPr>
                        <a:t>  NOTE</a:t>
                      </a:r>
                    </a:p>
                  </a:txBody>
                  <a:tcPr marL="523" marR="785" marT="366" marB="366" anchor="ctr"/>
                </a:tc>
                <a:extLst>
                  <a:ext uri="{0D108BD9-81ED-4DB2-BD59-A6C34878D82A}">
                    <a16:rowId xmlns:a16="http://schemas.microsoft.com/office/drawing/2014/main" val="3664103937"/>
                  </a:ext>
                </a:extLst>
              </a:tr>
              <a:tr h="11124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dirty="0">
                          <a:effectLst/>
                        </a:rPr>
                        <a:t>Service</a:t>
                      </a: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242424"/>
                          </a:solidFill>
                          <a:effectLst/>
                        </a:rPr>
                        <a:t>The unsecure DHCP server is enabled and may lease IP addresses to incorrect devices.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>
                        <a:buFont typeface="Arial" panose="020B0604020202020204" pitchFamily="34" charset="0"/>
                        <a:buNone/>
                      </a:pPr>
                      <a:r>
                        <a:rPr lang="en-US" altLang="zh-TW" sz="1050" dirty="0">
                          <a:effectLst/>
                        </a:rPr>
                        <a:t>Disable DHCP Server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1602028542"/>
                  </a:ext>
                </a:extLst>
              </a:tr>
              <a:tr h="45282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dirty="0">
                          <a:effectLst/>
                        </a:rPr>
                        <a:t>Network</a:t>
                      </a: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242424"/>
                          </a:solidFill>
                          <a:effectLst/>
                        </a:rPr>
                        <a:t>Other devices are able to transfer plaintext data over Wi-Fi interfaces with OPEN security.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1511390282"/>
                  </a:ext>
                </a:extLst>
              </a:tr>
              <a:tr h="62110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Network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242424"/>
                          </a:solidFill>
                          <a:effectLst/>
                        </a:rPr>
                        <a:t>The device is allowed to use a non-secure protocol to receive captured frames over the Wi-Fi interface.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effectLst/>
                        </a:rPr>
                        <a:t>Sniffer or Remote Wi-Fi mirroring should enable TLS</a:t>
                      </a: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201278190"/>
                  </a:ext>
                </a:extLst>
              </a:tr>
              <a:tr h="26445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Network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Wi-Fi ACL is disabled and cannot prevent unwanted Wi-Fi access.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>
                          <a:solidFill>
                            <a:srgbClr val="339966"/>
                          </a:solidFill>
                          <a:effectLst/>
                        </a:rPr>
                        <a:t>LOW</a:t>
                      </a:r>
                      <a:endParaRPr 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AP-based mode</a:t>
                      </a:r>
                    </a:p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Enable Static or Auto Wi-Fi ACL</a:t>
                      </a:r>
                    </a:p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Client-</a:t>
                      </a:r>
                      <a:r>
                        <a:rPr lang="en-US" altLang="zh-TW" sz="1050" dirty="0" err="1">
                          <a:effectLst/>
                        </a:rPr>
                        <a:t>baded</a:t>
                      </a:r>
                      <a:r>
                        <a:rPr lang="en-US" altLang="zh-TW" sz="1050" dirty="0">
                          <a:effectLst/>
                        </a:rPr>
                        <a:t> mode</a:t>
                      </a:r>
                    </a:p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Enable </a:t>
                      </a:r>
                      <a:r>
                        <a:rPr lang="en-US" altLang="zh-TW" sz="1050" dirty="0" err="1">
                          <a:effectLst/>
                        </a:rPr>
                        <a:t>Staic</a:t>
                      </a:r>
                      <a:r>
                        <a:rPr lang="en-US" altLang="zh-TW" sz="1050" dirty="0">
                          <a:effectLst/>
                        </a:rPr>
                        <a:t> Wi-Fi ACL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6229343"/>
                  </a:ext>
                </a:extLst>
              </a:tr>
              <a:tr h="3589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Network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VLAN is not enabled to perform network segmentation.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>
                          <a:solidFill>
                            <a:srgbClr val="339966"/>
                          </a:solidFill>
                          <a:effectLst/>
                        </a:rPr>
                        <a:t>LOW</a:t>
                      </a:r>
                      <a:endParaRPr 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050" dirty="0">
                          <a:solidFill>
                            <a:srgbClr val="242424"/>
                          </a:solidFill>
                          <a:effectLst/>
                        </a:rPr>
                        <a:t>At least 2 VLAN ID should enabled and applied.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3626722693"/>
                  </a:ext>
                </a:extLst>
              </a:tr>
              <a:tr h="3338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Network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Firewall is disabled and cannot restrict network access.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339966"/>
                          </a:solidFill>
                          <a:effectLst/>
                        </a:rPr>
                        <a:t>LOW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br>
                        <a:rPr lang="zh-TW" altLang="en-US" sz="1050">
                          <a:effectLst/>
                        </a:rPr>
                      </a:br>
                      <a:endParaRPr lang="zh-TW" altLang="en-US" sz="105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764019652"/>
                  </a:ext>
                </a:extLst>
              </a:tr>
              <a:tr h="585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Network</a:t>
                      </a:r>
                      <a:endParaRPr kumimoji="0" lang="en-US" altLang="zh-TW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ea typeface="微軟正黑體"/>
                        <a:cs typeface="+mn-cs"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dirty="0">
                          <a:solidFill>
                            <a:srgbClr val="172B4D"/>
                          </a:solidFill>
                          <a:effectLst/>
                        </a:rPr>
                        <a:t>RSSI reports are sent over a non-secure protocol. 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050" dirty="0">
                          <a:effectLst/>
                        </a:rPr>
                        <a:t>If RSSI is enabled, TLS should be enabled.</a:t>
                      </a:r>
                      <a:endParaRPr lang="zh-TW" altLang="en-US" sz="1050" dirty="0">
                        <a:effectLst/>
                      </a:endParaRPr>
                    </a:p>
                  </a:txBody>
                  <a:tcPr marL="523" marR="523" marT="366" marB="366" anchor="ctr"/>
                </a:tc>
                <a:extLst>
                  <a:ext uri="{0D108BD9-81ED-4DB2-BD59-A6C34878D82A}">
                    <a16:rowId xmlns:a16="http://schemas.microsoft.com/office/drawing/2014/main" val="1580282332"/>
                  </a:ext>
                </a:extLst>
              </a:tr>
            </a:tbl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7F8ED2C3-0CDA-42DD-216F-4B912DBADF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174" y="4636455"/>
            <a:ext cx="2297583" cy="16078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6B3D9F-F15C-BB00-85D9-06D34481A5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9100" y="4564059"/>
            <a:ext cx="3120668" cy="17526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D158EF2-C851-038A-11C9-E2B187081B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730" y="4567867"/>
            <a:ext cx="2186979" cy="16764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893813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030815C-A884-CE3C-73E5-E756D67104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3995336"/>
              </p:ext>
            </p:extLst>
          </p:nvPr>
        </p:nvGraphicFramePr>
        <p:xfrm>
          <a:off x="431371" y="1600201"/>
          <a:ext cx="1142526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2A8AD66-1F96-DEB6-64B7-59997DD23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3811779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A63F96-34F2-FA58-F7CA-03A5390D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365" y="1630681"/>
            <a:ext cx="9708489" cy="4525963"/>
          </a:xfrm>
        </p:spPr>
        <p:txBody>
          <a:bodyPr>
            <a:normAutofit lnSpcReduction="10000"/>
          </a:bodyPr>
          <a:lstStyle/>
          <a:p>
            <a:r>
              <a:rPr lang="en-US" altLang="zh-TW" sz="2400" dirty="0"/>
              <a:t>Supports Turbo Roaming in Slave mode</a:t>
            </a:r>
          </a:p>
          <a:p>
            <a:r>
              <a:rPr lang="en-US" altLang="zh-TW" sz="2400" dirty="0"/>
              <a:t>Supports Turbo Roaming with WPA3</a:t>
            </a:r>
          </a:p>
          <a:p>
            <a:pPr lvl="1"/>
            <a:r>
              <a:rPr lang="en-US" altLang="zh-TW" sz="2000" dirty="0"/>
              <a:t>[Limitation] WPA3 takes additional 200 </a:t>
            </a:r>
            <a:r>
              <a:rPr lang="en-US" altLang="zh-TW" sz="2000" dirty="0" err="1"/>
              <a:t>ms</a:t>
            </a:r>
            <a:r>
              <a:rPr lang="en-US" altLang="zh-TW" sz="2000" dirty="0"/>
              <a:t> to generate key than compared to WPA2. </a:t>
            </a:r>
            <a:br>
              <a:rPr lang="en-US" altLang="zh-TW" sz="2000" dirty="0"/>
            </a:br>
            <a:r>
              <a:rPr lang="en-US" altLang="zh-TW" sz="2000" dirty="0"/>
              <a:t>So client takes 150ms + 200 </a:t>
            </a:r>
            <a:r>
              <a:rPr lang="en-US" altLang="zh-TW" sz="2000" dirty="0" err="1"/>
              <a:t>ms</a:t>
            </a:r>
            <a:r>
              <a:rPr lang="en-US" altLang="zh-TW" sz="2000" dirty="0"/>
              <a:t> = </a:t>
            </a:r>
            <a:r>
              <a:rPr lang="en-US" altLang="zh-TW" sz="2000" dirty="0">
                <a:solidFill>
                  <a:srgbClr val="7030A0"/>
                </a:solidFill>
              </a:rPr>
              <a:t>350 </a:t>
            </a:r>
            <a:r>
              <a:rPr lang="en-US" altLang="zh-TW" sz="2000" dirty="0" err="1">
                <a:solidFill>
                  <a:srgbClr val="7030A0"/>
                </a:solidFill>
              </a:rPr>
              <a:t>ms</a:t>
            </a:r>
            <a:r>
              <a:rPr lang="en-US" altLang="zh-TW" sz="2000" dirty="0"/>
              <a:t> to roam to</a:t>
            </a:r>
            <a:br>
              <a:rPr lang="en-US" altLang="zh-TW" sz="2000" dirty="0"/>
            </a:br>
            <a:r>
              <a:rPr lang="en-US" altLang="zh-TW" sz="2000" dirty="0"/>
              <a:t>the next AP in the following conditions only:</a:t>
            </a:r>
          </a:p>
          <a:p>
            <a:pPr lvl="2"/>
            <a:r>
              <a:rPr lang="en-US" altLang="zh-TW" sz="2000" dirty="0"/>
              <a:t>the 1st time connection establishment to AP</a:t>
            </a:r>
          </a:p>
          <a:p>
            <a:pPr lvl="2"/>
            <a:r>
              <a:rPr lang="en-US" altLang="zh-TW" sz="2000" dirty="0"/>
              <a:t>AP renews its key every 12 hours</a:t>
            </a:r>
          </a:p>
          <a:p>
            <a:r>
              <a:rPr lang="en-US" altLang="zh-TW" sz="2400" dirty="0"/>
              <a:t>Support RSSI Report to</a:t>
            </a:r>
            <a:r>
              <a:rPr lang="zh-TW" altLang="en-US" sz="2400" dirty="0"/>
              <a:t> </a:t>
            </a:r>
            <a:r>
              <a:rPr lang="en-US" altLang="zh-TW" sz="2400" dirty="0"/>
              <a:t>Turbo Roaming Analyzer v2.0</a:t>
            </a:r>
          </a:p>
          <a:p>
            <a:pPr lvl="1"/>
            <a:r>
              <a:rPr lang="en-US" altLang="zh-TW" sz="2000" dirty="0"/>
              <a:t>AP sends management frame every 100 </a:t>
            </a:r>
            <a:r>
              <a:rPr lang="en-US" altLang="zh-TW" sz="2000" dirty="0" err="1"/>
              <a:t>ms</a:t>
            </a:r>
            <a:endParaRPr lang="en-US" altLang="zh-TW" sz="2000" dirty="0"/>
          </a:p>
          <a:p>
            <a:pPr lvl="1"/>
            <a:r>
              <a:rPr lang="en-US" altLang="zh-TW" sz="2000" dirty="0"/>
              <a:t>Default RSSI Reporting interval: 50 </a:t>
            </a:r>
            <a:r>
              <a:rPr lang="en-US" altLang="zh-TW" sz="2000" dirty="0" err="1"/>
              <a:t>ms</a:t>
            </a:r>
            <a:br>
              <a:rPr lang="en-US" altLang="zh-TW" sz="2000" dirty="0"/>
            </a:br>
            <a:r>
              <a:rPr lang="en-US" altLang="zh-TW" sz="1800" dirty="0"/>
              <a:t>( RSSI reporting interval was fixed to 2 </a:t>
            </a:r>
            <a:r>
              <a:rPr lang="en-US" altLang="zh-TW" sz="1800" dirty="0" err="1"/>
              <a:t>ms</a:t>
            </a:r>
            <a:r>
              <a:rPr lang="en-US" altLang="zh-TW" sz="1800" dirty="0"/>
              <a:t> in 802.11n AWK Series)</a:t>
            </a:r>
            <a:endParaRPr lang="en-US" altLang="zh-TW" sz="2000" dirty="0"/>
          </a:p>
          <a:p>
            <a:pPr lvl="1"/>
            <a:r>
              <a:rPr lang="en-US" altLang="zh-TW" sz="2066" dirty="0"/>
              <a:t>Support TLS</a:t>
            </a:r>
            <a:r>
              <a:rPr lang="zh-TW" altLang="en-US" sz="2066" dirty="0"/>
              <a:t> </a:t>
            </a:r>
            <a:r>
              <a:rPr lang="en-US" altLang="zh-TW" sz="2066" dirty="0"/>
              <a:t>for security</a:t>
            </a:r>
            <a:endParaRPr lang="zh-TW" altLang="en-US" sz="2066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74DD5E-F17B-5954-6E93-B70E8691F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Client-based Turbo Roaming Enhancements</a:t>
            </a:r>
            <a:endParaRPr lang="zh-TW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338B51-C784-DDE5-D9D6-C9952A0F9C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8935" y="3115681"/>
            <a:ext cx="2976452" cy="31642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A320FA2-DBD6-CC75-C921-EDAF9B719AEB}"/>
              </a:ext>
            </a:extLst>
          </p:cNvPr>
          <p:cNvSpPr/>
          <p:nvPr/>
        </p:nvSpPr>
        <p:spPr>
          <a:xfrm>
            <a:off x="10455834" y="5298191"/>
            <a:ext cx="1034492" cy="3660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85023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267092" y="260751"/>
            <a:ext cx="5359985" cy="1143000"/>
          </a:xfrm>
        </p:spPr>
        <p:txBody>
          <a:bodyPr>
            <a:normAutofit/>
          </a:bodyPr>
          <a:lstStyle/>
          <a:p>
            <a:r>
              <a:rPr lang="en-US" altLang="zh-TW" sz="3200" dirty="0"/>
              <a:t>AWK-3252A Series</a:t>
            </a:r>
            <a:endParaRPr lang="zh-TW" altLang="en-US" sz="3200" dirty="0"/>
          </a:p>
        </p:txBody>
      </p:sp>
      <p:sp>
        <p:nvSpPr>
          <p:cNvPr id="31" name="五邊形 30"/>
          <p:cNvSpPr/>
          <p:nvPr/>
        </p:nvSpPr>
        <p:spPr>
          <a:xfrm>
            <a:off x="-10410" y="-17627"/>
            <a:ext cx="4557778" cy="475770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b="1" dirty="0"/>
              <a:t>802.11ac WLAN AP/Bridge/Client</a:t>
            </a:r>
            <a:endParaRPr lang="zh-TW" altLang="en-US" b="1" dirty="0"/>
          </a:p>
        </p:txBody>
      </p:sp>
      <p:grpSp>
        <p:nvGrpSpPr>
          <p:cNvPr id="99" name="群組 98">
            <a:extLst>
              <a:ext uri="{FF2B5EF4-FFF2-40B4-BE49-F238E27FC236}">
                <a16:creationId xmlns:a16="http://schemas.microsoft.com/office/drawing/2014/main" id="{3DF29404-9E41-4025-9C5C-50C8992E8D81}"/>
              </a:ext>
            </a:extLst>
          </p:cNvPr>
          <p:cNvGrpSpPr/>
          <p:nvPr/>
        </p:nvGrpSpPr>
        <p:grpSpPr>
          <a:xfrm>
            <a:off x="6348310" y="197448"/>
            <a:ext cx="1004871" cy="864000"/>
            <a:chOff x="6575991" y="660814"/>
            <a:chExt cx="1152128" cy="932593"/>
          </a:xfrm>
        </p:grpSpPr>
        <p:sp>
          <p:nvSpPr>
            <p:cNvPr id="97" name="橢圓 96">
              <a:extLst>
                <a:ext uri="{FF2B5EF4-FFF2-40B4-BE49-F238E27FC236}">
                  <a16:creationId xmlns:a16="http://schemas.microsoft.com/office/drawing/2014/main" id="{F2B2B5C1-33E7-40BD-8CCD-A575837A2DFA}"/>
                </a:ext>
              </a:extLst>
            </p:cNvPr>
            <p:cNvSpPr/>
            <p:nvPr/>
          </p:nvSpPr>
          <p:spPr>
            <a:xfrm>
              <a:off x="6685829" y="660814"/>
              <a:ext cx="990613" cy="932593"/>
            </a:xfrm>
            <a:prstGeom prst="ellipse">
              <a:avLst/>
            </a:prstGeom>
            <a:solidFill>
              <a:srgbClr val="8C8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TW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98" name="文字方塊 97">
              <a:extLst>
                <a:ext uri="{FF2B5EF4-FFF2-40B4-BE49-F238E27FC236}">
                  <a16:creationId xmlns:a16="http://schemas.microsoft.com/office/drawing/2014/main" id="{705E3141-C287-4E72-97D1-23EEC016460A}"/>
                </a:ext>
              </a:extLst>
            </p:cNvPr>
            <p:cNvSpPr txBox="1"/>
            <p:nvPr/>
          </p:nvSpPr>
          <p:spPr>
            <a:xfrm>
              <a:off x="6575991" y="727138"/>
              <a:ext cx="1152128" cy="747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5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Industrial</a:t>
              </a:r>
            </a:p>
            <a:p>
              <a:pPr algn="ctr"/>
              <a:r>
                <a:rPr lang="en-US" altLang="zh-TW" sz="105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EMS/EMI</a:t>
              </a:r>
            </a:p>
            <a:p>
              <a:pPr algn="ctr"/>
              <a:r>
                <a:rPr lang="en-US" altLang="zh-TW" sz="9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EN 61000-6-2/</a:t>
              </a:r>
            </a:p>
            <a:p>
              <a:pPr algn="ctr"/>
              <a:r>
                <a:rPr lang="en-US" altLang="zh-TW" sz="9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EN 61000-6-4</a:t>
              </a:r>
              <a:endParaRPr lang="zh-TW" altLang="en-US" sz="9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0" name="矩形 99">
            <a:extLst>
              <a:ext uri="{FF2B5EF4-FFF2-40B4-BE49-F238E27FC236}">
                <a16:creationId xmlns:a16="http://schemas.microsoft.com/office/drawing/2014/main" id="{F295258B-9FBA-4419-B91A-159131F50853}"/>
              </a:ext>
            </a:extLst>
          </p:cNvPr>
          <p:cNvSpPr/>
          <p:nvPr/>
        </p:nvSpPr>
        <p:spPr>
          <a:xfrm>
            <a:off x="7506412" y="444204"/>
            <a:ext cx="649362" cy="389491"/>
          </a:xfrm>
          <a:prstGeom prst="rect">
            <a:avLst/>
          </a:prstGeom>
          <a:solidFill>
            <a:srgbClr val="9B89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/>
              <a:t>IP30</a:t>
            </a:r>
            <a:endParaRPr lang="zh-TW" altLang="en-US" sz="1600" b="1" dirty="0"/>
          </a:p>
        </p:txBody>
      </p:sp>
      <p:pic>
        <p:nvPicPr>
          <p:cNvPr id="3076" name="Picture 4" descr="C1D2/ATEX-武汉研威电子科技有限公司">
            <a:extLst>
              <a:ext uri="{FF2B5EF4-FFF2-40B4-BE49-F238E27FC236}">
                <a16:creationId xmlns:a16="http://schemas.microsoft.com/office/drawing/2014/main" id="{D20F9285-600E-4B31-BC50-2B33279D5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550" y="279023"/>
            <a:ext cx="880729" cy="68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Build AWK-1137C Wi-Fi Client Into Your Machines | Moxa">
            <a:extLst>
              <a:ext uri="{FF2B5EF4-FFF2-40B4-BE49-F238E27FC236}">
                <a16:creationId xmlns:a16="http://schemas.microsoft.com/office/drawing/2014/main" id="{9BE2B239-CF49-4A47-9BB3-59BB3D741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199" y="281954"/>
            <a:ext cx="1039272" cy="69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橢圓 12">
            <a:extLst>
              <a:ext uri="{FF2B5EF4-FFF2-40B4-BE49-F238E27FC236}">
                <a16:creationId xmlns:a16="http://schemas.microsoft.com/office/drawing/2014/main" id="{2F1F5C9D-633F-4D53-9312-8EFF7F725093}"/>
              </a:ext>
            </a:extLst>
          </p:cNvPr>
          <p:cNvSpPr/>
          <p:nvPr/>
        </p:nvSpPr>
        <p:spPr>
          <a:xfrm>
            <a:off x="4727848" y="4404719"/>
            <a:ext cx="1015291" cy="680465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2F488559-8E91-7856-79A2-885D0D4B4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50" y="369689"/>
            <a:ext cx="498134" cy="49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字方塊 69">
            <a:extLst>
              <a:ext uri="{FF2B5EF4-FFF2-40B4-BE49-F238E27FC236}">
                <a16:creationId xmlns:a16="http://schemas.microsoft.com/office/drawing/2014/main" id="{8B839EFE-E34C-C2DB-0A80-FE4DE75E83F6}"/>
              </a:ext>
            </a:extLst>
          </p:cNvPr>
          <p:cNvSpPr txBox="1"/>
          <p:nvPr/>
        </p:nvSpPr>
        <p:spPr>
          <a:xfrm>
            <a:off x="6935291" y="3756919"/>
            <a:ext cx="35066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Configurable</a:t>
            </a:r>
            <a:r>
              <a:rPr lang="en-US" altLang="zh-TW" sz="1600" b="1" dirty="0">
                <a:solidFill>
                  <a:schemeClr val="accent4"/>
                </a:solidFill>
              </a:rPr>
              <a:t> </a:t>
            </a: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universal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NAT</a:t>
            </a:r>
            <a:r>
              <a:rPr lang="en-US" altLang="zh-TW" sz="1600" b="1" dirty="0">
                <a:solidFill>
                  <a:schemeClr val="accent4"/>
                </a:solidFill>
              </a:rPr>
              <a:t> </a:t>
            </a:r>
            <a:r>
              <a:rPr lang="en-US" altLang="zh-TW" sz="1600" dirty="0"/>
              <a:t>for easy machine integration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Full function CLI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Flexible Installation options</a:t>
            </a:r>
          </a:p>
          <a:p>
            <a:endParaRPr lang="en-US" altLang="zh-TW" sz="1600" dirty="0"/>
          </a:p>
        </p:txBody>
      </p:sp>
      <p:sp>
        <p:nvSpPr>
          <p:cNvPr id="71" name="文字方塊 70">
            <a:extLst>
              <a:ext uri="{FF2B5EF4-FFF2-40B4-BE49-F238E27FC236}">
                <a16:creationId xmlns:a16="http://schemas.microsoft.com/office/drawing/2014/main" id="{27D61C6C-59E8-7B1E-7083-AA705148AB43}"/>
              </a:ext>
            </a:extLst>
          </p:cNvPr>
          <p:cNvSpPr txBox="1"/>
          <p:nvPr/>
        </p:nvSpPr>
        <p:spPr>
          <a:xfrm>
            <a:off x="6938694" y="5473497"/>
            <a:ext cx="5107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802.11ac wave 2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2.4/5GHz dual-band concurrent </a:t>
            </a:r>
            <a:r>
              <a:rPr lang="en-US" altLang="zh-TW" sz="1600" dirty="0"/>
              <a:t>up to 1,300 Mb/s</a:t>
            </a:r>
          </a:p>
        </p:txBody>
      </p:sp>
      <p:sp>
        <p:nvSpPr>
          <p:cNvPr id="72" name="五邊形 23">
            <a:extLst>
              <a:ext uri="{FF2B5EF4-FFF2-40B4-BE49-F238E27FC236}">
                <a16:creationId xmlns:a16="http://schemas.microsoft.com/office/drawing/2014/main" id="{3583D59E-47FC-D827-B17B-5EECAE7F9A0F}"/>
              </a:ext>
            </a:extLst>
          </p:cNvPr>
          <p:cNvSpPr/>
          <p:nvPr/>
        </p:nvSpPr>
        <p:spPr>
          <a:xfrm>
            <a:off x="6938693" y="5075633"/>
            <a:ext cx="3417435" cy="360040"/>
          </a:xfrm>
          <a:prstGeom prst="homePlate">
            <a:avLst/>
          </a:prstGeom>
          <a:solidFill>
            <a:srgbClr val="D58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HIGH PERFORMANCE</a:t>
            </a:r>
          </a:p>
        </p:txBody>
      </p:sp>
      <p:sp>
        <p:nvSpPr>
          <p:cNvPr id="73" name="文字方塊 72">
            <a:extLst>
              <a:ext uri="{FF2B5EF4-FFF2-40B4-BE49-F238E27FC236}">
                <a16:creationId xmlns:a16="http://schemas.microsoft.com/office/drawing/2014/main" id="{01B07CAC-5658-192E-A60C-DAD0F5494A6E}"/>
              </a:ext>
            </a:extLst>
          </p:cNvPr>
          <p:cNvSpPr txBox="1"/>
          <p:nvPr/>
        </p:nvSpPr>
        <p:spPr>
          <a:xfrm>
            <a:off x="6908802" y="1536284"/>
            <a:ext cx="35331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Built-in band pass filter </a:t>
            </a:r>
          </a:p>
          <a:p>
            <a:r>
              <a:rPr lang="en-US" altLang="zh-TW" sz="1600" b="1" dirty="0">
                <a:solidFill>
                  <a:schemeClr val="accent4"/>
                </a:solidFill>
              </a:rPr>
              <a:t>     </a:t>
            </a:r>
            <a:r>
              <a:rPr lang="en-US" altLang="zh-TW" sz="1600" dirty="0"/>
              <a:t>for stable wireless connection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Antenna isolation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Turbo Roaming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Latest </a:t>
            </a: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WPA3 encryption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Dual image </a:t>
            </a:r>
            <a:r>
              <a:rPr lang="en-US" altLang="zh-TW" sz="1600" dirty="0"/>
              <a:t>backup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1600" dirty="0"/>
          </a:p>
        </p:txBody>
      </p:sp>
      <p:sp>
        <p:nvSpPr>
          <p:cNvPr id="75" name="五邊形 25">
            <a:extLst>
              <a:ext uri="{FF2B5EF4-FFF2-40B4-BE49-F238E27FC236}">
                <a16:creationId xmlns:a16="http://schemas.microsoft.com/office/drawing/2014/main" id="{FD970D93-AFCA-6501-2FB9-CD782FAD52EC}"/>
              </a:ext>
            </a:extLst>
          </p:cNvPr>
          <p:cNvSpPr/>
          <p:nvPr/>
        </p:nvSpPr>
        <p:spPr>
          <a:xfrm>
            <a:off x="6905522" y="1159235"/>
            <a:ext cx="3082383" cy="360040"/>
          </a:xfrm>
          <a:prstGeom prst="homePlate">
            <a:avLst/>
          </a:prstGeom>
          <a:solidFill>
            <a:srgbClr val="3C9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MORE RELIABLE</a:t>
            </a:r>
            <a:endParaRPr lang="zh-TW" altLang="en-US" b="1" dirty="0"/>
          </a:p>
        </p:txBody>
      </p:sp>
      <p:pic>
        <p:nvPicPr>
          <p:cNvPr id="78" name="圖片 77">
            <a:extLst>
              <a:ext uri="{FF2B5EF4-FFF2-40B4-BE49-F238E27FC236}">
                <a16:creationId xmlns:a16="http://schemas.microsoft.com/office/drawing/2014/main" id="{882D25F6-3600-9321-9625-16B32A9A36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1349" y="977990"/>
            <a:ext cx="720000" cy="720000"/>
          </a:xfrm>
          <a:prstGeom prst="rect">
            <a:avLst/>
          </a:prstGeom>
        </p:spPr>
      </p:pic>
      <p:sp>
        <p:nvSpPr>
          <p:cNvPr id="80" name="五邊形 35">
            <a:extLst>
              <a:ext uri="{FF2B5EF4-FFF2-40B4-BE49-F238E27FC236}">
                <a16:creationId xmlns:a16="http://schemas.microsoft.com/office/drawing/2014/main" id="{C4EFE0E9-9E37-C386-0402-FAC4A758E546}"/>
              </a:ext>
            </a:extLst>
          </p:cNvPr>
          <p:cNvSpPr/>
          <p:nvPr/>
        </p:nvSpPr>
        <p:spPr>
          <a:xfrm>
            <a:off x="6923607" y="3359055"/>
            <a:ext cx="3189973" cy="360040"/>
          </a:xfrm>
          <a:prstGeom prst="homePlate">
            <a:avLst/>
          </a:prstGeom>
          <a:solidFill>
            <a:srgbClr val="4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EASY-TO-USE</a:t>
            </a:r>
            <a:endParaRPr lang="zh-TW" altLang="en-US" b="1" dirty="0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9CBDDDCB-419F-68AB-1E44-37322408F18A}"/>
              </a:ext>
            </a:extLst>
          </p:cNvPr>
          <p:cNvSpPr/>
          <p:nvPr/>
        </p:nvSpPr>
        <p:spPr>
          <a:xfrm>
            <a:off x="9944213" y="4914432"/>
            <a:ext cx="503458" cy="540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83" name="群組 82">
            <a:extLst>
              <a:ext uri="{FF2B5EF4-FFF2-40B4-BE49-F238E27FC236}">
                <a16:creationId xmlns:a16="http://schemas.microsoft.com/office/drawing/2014/main" id="{734977A2-19B0-9089-09AE-5A98031EC071}"/>
              </a:ext>
            </a:extLst>
          </p:cNvPr>
          <p:cNvGrpSpPr/>
          <p:nvPr/>
        </p:nvGrpSpPr>
        <p:grpSpPr>
          <a:xfrm>
            <a:off x="9806326" y="3113965"/>
            <a:ext cx="720000" cy="720000"/>
            <a:chOff x="11102498" y="2339498"/>
            <a:chExt cx="680400" cy="6804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4" name="橢圓 83">
              <a:extLst>
                <a:ext uri="{FF2B5EF4-FFF2-40B4-BE49-F238E27FC236}">
                  <a16:creationId xmlns:a16="http://schemas.microsoft.com/office/drawing/2014/main" id="{7580E557-BD97-CE37-DA43-287168733244}"/>
                </a:ext>
              </a:extLst>
            </p:cNvPr>
            <p:cNvSpPr/>
            <p:nvPr/>
          </p:nvSpPr>
          <p:spPr>
            <a:xfrm>
              <a:off x="11102498" y="2339498"/>
              <a:ext cx="680400" cy="680400"/>
            </a:xfrm>
            <a:prstGeom prst="ellipse">
              <a:avLst/>
            </a:prstGeom>
            <a:solidFill>
              <a:srgbClr val="50CEFF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85" name="圖片 84">
              <a:extLst>
                <a:ext uri="{FF2B5EF4-FFF2-40B4-BE49-F238E27FC236}">
                  <a16:creationId xmlns:a16="http://schemas.microsoft.com/office/drawing/2014/main" id="{5A711788-C30D-52FC-FBA0-91E6041A7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rgbClr val="009DDB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6087" l="9422" r="89970">
                          <a14:foregroundMark x1="36778" y1="94130" x2="36778" y2="94130"/>
                          <a14:foregroundMark x1="64742" y1="96087" x2="64742" y2="96087"/>
                          <a14:foregroundMark x1="20061" y1="30435" x2="20061" y2="30435"/>
                          <a14:foregroundMark x1="34043" y1="16304" x2="34043" y2="16304"/>
                          <a14:foregroundMark x1="36778" y1="16304" x2="36778" y2="16304"/>
                          <a14:foregroundMark x1="50760" y1="36304" x2="50760" y2="36304"/>
                          <a14:foregroundMark x1="64742" y1="20435" x2="64742" y2="20435"/>
                          <a14:foregroundMark x1="56231" y1="18478" x2="56231" y2="18478"/>
                          <a14:foregroundMark x1="50760" y1="10435" x2="50760" y2="10435"/>
                          <a14:foregroundMark x1="25532" y1="20435" x2="25532" y2="20435"/>
                          <a14:foregroundMark x1="20061" y1="20435" x2="20061" y2="20435"/>
                          <a14:foregroundMark x1="17325" y1="10435" x2="17325" y2="10435"/>
                          <a14:foregroundMark x1="22796" y1="14348" x2="22796" y2="1434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270164" y="2399221"/>
              <a:ext cx="360469" cy="504000"/>
            </a:xfrm>
            <a:prstGeom prst="rect">
              <a:avLst/>
            </a:prstGeom>
            <a:grpFill/>
          </p:spPr>
        </p:pic>
      </p:grpSp>
      <p:pic>
        <p:nvPicPr>
          <p:cNvPr id="86" name="Picture 2" descr="Dedicated Servers, France Servers, Germany Servers, Indian Servers, UK  Servers, Romania Servers">
            <a:extLst>
              <a:ext uri="{FF2B5EF4-FFF2-40B4-BE49-F238E27FC236}">
                <a16:creationId xmlns:a16="http://schemas.microsoft.com/office/drawing/2014/main" id="{8544D36D-5944-E670-EBEE-6914019D7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9456" y="4893940"/>
            <a:ext cx="699103" cy="69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群組 10">
            <a:extLst>
              <a:ext uri="{FF2B5EF4-FFF2-40B4-BE49-F238E27FC236}">
                <a16:creationId xmlns:a16="http://schemas.microsoft.com/office/drawing/2014/main" id="{C3EEA0FB-41B6-CDFA-6452-0C3F7FF1F738}"/>
              </a:ext>
            </a:extLst>
          </p:cNvPr>
          <p:cNvGrpSpPr/>
          <p:nvPr/>
        </p:nvGrpSpPr>
        <p:grpSpPr>
          <a:xfrm>
            <a:off x="696114" y="1268760"/>
            <a:ext cx="5328398" cy="4774694"/>
            <a:chOff x="25458" y="-575450"/>
            <a:chExt cx="8086330" cy="7246033"/>
          </a:xfrm>
        </p:grpSpPr>
        <p:pic>
          <p:nvPicPr>
            <p:cNvPr id="33" name="圖片 32" descr="一張含有 電子用品, 室內, 黑色 的圖片&#10;&#10;自動產生的描述">
              <a:extLst>
                <a:ext uri="{FF2B5EF4-FFF2-40B4-BE49-F238E27FC236}">
                  <a16:creationId xmlns:a16="http://schemas.microsoft.com/office/drawing/2014/main" id="{8F0797D6-3E84-3059-D46F-E5E1F351F2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8665" y="-537325"/>
              <a:ext cx="4219597" cy="6329394"/>
            </a:xfrm>
            <a:prstGeom prst="rect">
              <a:avLst/>
            </a:prstGeom>
          </p:spPr>
        </p:pic>
        <p:pic>
          <p:nvPicPr>
            <p:cNvPr id="30" name="圖片 29" descr="一張含有 電子用品 的圖片&#10;&#10;自動產生的描述">
              <a:extLst>
                <a:ext uri="{FF2B5EF4-FFF2-40B4-BE49-F238E27FC236}">
                  <a16:creationId xmlns:a16="http://schemas.microsoft.com/office/drawing/2014/main" id="{ED4CB44B-E512-BB61-3E85-899976110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518" y="-575450"/>
              <a:ext cx="4270431" cy="6405647"/>
            </a:xfrm>
            <a:prstGeom prst="rect">
              <a:avLst/>
            </a:prstGeom>
          </p:spPr>
        </p:pic>
        <p:sp>
          <p:nvSpPr>
            <p:cNvPr id="47" name="文字方塊 46"/>
            <p:cNvSpPr txBox="1"/>
            <p:nvPr/>
          </p:nvSpPr>
          <p:spPr>
            <a:xfrm>
              <a:off x="25458" y="5487994"/>
              <a:ext cx="2480277" cy="350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900" b="1" dirty="0">
                  <a:solidFill>
                    <a:schemeClr val="accent4">
                      <a:lumMod val="75000"/>
                    </a:schemeClr>
                  </a:solidFill>
                </a:rPr>
                <a:t>2 </a:t>
              </a:r>
              <a:r>
                <a:rPr lang="en-US" altLang="zh-TW" sz="900" b="1" dirty="0">
                  <a:solidFill>
                    <a:schemeClr val="tx2"/>
                  </a:solidFill>
                </a:rPr>
                <a:t>GbE LAN, </a:t>
              </a:r>
              <a:r>
                <a:rPr lang="en-US" altLang="zh-TW" sz="900" b="1" dirty="0">
                  <a:solidFill>
                    <a:schemeClr val="accent4">
                      <a:lumMod val="75000"/>
                    </a:schemeClr>
                  </a:solidFill>
                </a:rPr>
                <a:t>1</a:t>
              </a:r>
              <a:r>
                <a:rPr lang="en-US" altLang="zh-TW" sz="900" b="1" dirty="0">
                  <a:solidFill>
                    <a:schemeClr val="tx2"/>
                  </a:solidFill>
                </a:rPr>
                <a:t> PoE+(RJ45)</a:t>
              </a:r>
              <a:endParaRPr lang="zh-TW" altLang="en-US" sz="900" b="1" dirty="0">
                <a:solidFill>
                  <a:schemeClr val="tx2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020302" y="1139821"/>
              <a:ext cx="3091486" cy="560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900" b="1" dirty="0">
                  <a:solidFill>
                    <a:schemeClr val="accent4">
                      <a:lumMod val="75000"/>
                    </a:schemeClr>
                  </a:solidFill>
                </a:rPr>
                <a:t>2.4GHz/5GHz concurrent</a:t>
              </a:r>
            </a:p>
            <a:p>
              <a:r>
                <a:rPr lang="en-US" altLang="zh-TW" sz="900" b="1" dirty="0">
                  <a:solidFill>
                    <a:schemeClr val="tx2"/>
                  </a:solidFill>
                </a:rPr>
                <a:t>Antenna Connector</a:t>
              </a:r>
              <a:endParaRPr lang="zh-TW" altLang="en-US" sz="900" b="1" dirty="0">
                <a:solidFill>
                  <a:schemeClr val="tx2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15153" y="3271826"/>
              <a:ext cx="992579" cy="3503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900" b="1" dirty="0">
                  <a:solidFill>
                    <a:schemeClr val="accent4">
                      <a:lumMod val="75000"/>
                    </a:schemeClr>
                  </a:solidFill>
                </a:rPr>
                <a:t>USB</a:t>
              </a:r>
            </a:p>
          </p:txBody>
        </p:sp>
        <p:cxnSp>
          <p:nvCxnSpPr>
            <p:cNvPr id="79" name="直線接點 78"/>
            <p:cNvCxnSpPr>
              <a:cxnSpLocks/>
            </p:cNvCxnSpPr>
            <p:nvPr/>
          </p:nvCxnSpPr>
          <p:spPr>
            <a:xfrm flipH="1" flipV="1">
              <a:off x="1363323" y="1848923"/>
              <a:ext cx="964841" cy="1774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205627" y="1485278"/>
              <a:ext cx="1998542" cy="7706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900" b="1" dirty="0">
                  <a:solidFill>
                    <a:schemeClr val="tx2"/>
                  </a:solidFill>
                </a:rPr>
                <a:t>Dual Power</a:t>
              </a:r>
            </a:p>
            <a:p>
              <a:r>
                <a:rPr lang="en-US" altLang="zh-TW" sz="900" b="1" dirty="0">
                  <a:solidFill>
                    <a:schemeClr val="tx2"/>
                  </a:solidFill>
                </a:rPr>
                <a:t>DIDO</a:t>
              </a:r>
            </a:p>
            <a:p>
              <a:r>
                <a:rPr lang="en-US" altLang="zh-TW" sz="900" b="1" dirty="0">
                  <a:solidFill>
                    <a:schemeClr val="tx2"/>
                  </a:solidFill>
                </a:rPr>
                <a:t>Relay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351216" y="3766682"/>
              <a:ext cx="992579" cy="560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900" b="1" dirty="0">
                  <a:solidFill>
                    <a:schemeClr val="tx2"/>
                  </a:solidFill>
                </a:rPr>
                <a:t>Console</a:t>
              </a:r>
            </a:p>
            <a:p>
              <a:r>
                <a:rPr lang="en-US" altLang="zh-TW" sz="900" b="1" dirty="0">
                  <a:solidFill>
                    <a:schemeClr val="tx2"/>
                  </a:solidFill>
                </a:rPr>
                <a:t>(RJ45)</a:t>
              </a:r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1942022" y="6203503"/>
              <a:ext cx="4219597" cy="467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Dimensions: 130 * 100 * 45 mm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4902089-F7BE-4FF2-A199-A07187AA0484}"/>
                </a:ext>
              </a:extLst>
            </p:cNvPr>
            <p:cNvSpPr/>
            <p:nvPr/>
          </p:nvSpPr>
          <p:spPr>
            <a:xfrm>
              <a:off x="5474914" y="5415101"/>
              <a:ext cx="2480278" cy="560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900" b="1" dirty="0">
                  <a:solidFill>
                    <a:schemeClr val="accent1"/>
                  </a:solidFill>
                </a:rPr>
                <a:t>DIN-rail Mount</a:t>
              </a:r>
            </a:p>
            <a:p>
              <a:r>
                <a:rPr lang="en-US" altLang="zh-TW" sz="900" dirty="0">
                  <a:solidFill>
                    <a:schemeClr val="tx2"/>
                  </a:solidFill>
                </a:rPr>
                <a:t>(Wall / Ceiling Options)</a:t>
              </a:r>
              <a:endParaRPr lang="zh-TW" altLang="en-US" sz="900" dirty="0">
                <a:solidFill>
                  <a:schemeClr val="tx2"/>
                </a:solidFill>
              </a:endParaRPr>
            </a:p>
          </p:txBody>
        </p:sp>
        <p:cxnSp>
          <p:nvCxnSpPr>
            <p:cNvPr id="74" name="直線接點 73">
              <a:extLst>
                <a:ext uri="{FF2B5EF4-FFF2-40B4-BE49-F238E27FC236}">
                  <a16:creationId xmlns:a16="http://schemas.microsoft.com/office/drawing/2014/main" id="{629D9E05-FAC4-401C-8E12-A417EB980B2D}"/>
                </a:ext>
              </a:extLst>
            </p:cNvPr>
            <p:cNvCxnSpPr>
              <a:cxnSpLocks/>
            </p:cNvCxnSpPr>
            <p:nvPr/>
          </p:nvCxnSpPr>
          <p:spPr>
            <a:xfrm>
              <a:off x="2997537" y="4532151"/>
              <a:ext cx="0" cy="63019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箭號: 向左 55">
              <a:extLst>
                <a:ext uri="{FF2B5EF4-FFF2-40B4-BE49-F238E27FC236}">
                  <a16:creationId xmlns:a16="http://schemas.microsoft.com/office/drawing/2014/main" id="{B8E45012-8D70-45C1-BB61-E35E02340F9E}"/>
                </a:ext>
              </a:extLst>
            </p:cNvPr>
            <p:cNvSpPr/>
            <p:nvPr/>
          </p:nvSpPr>
          <p:spPr>
            <a:xfrm rot="5400000">
              <a:off x="6707515" y="3910467"/>
              <a:ext cx="360000" cy="216000"/>
            </a:xfrm>
            <a:prstGeom prst="left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5" name="圖片 44">
              <a:extLst>
                <a:ext uri="{FF2B5EF4-FFF2-40B4-BE49-F238E27FC236}">
                  <a16:creationId xmlns:a16="http://schemas.microsoft.com/office/drawing/2014/main" id="{AD5BFA8C-51D2-49A8-BCB8-53C561DEF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3062" y="4230335"/>
              <a:ext cx="1479120" cy="1011415"/>
            </a:xfrm>
            <a:prstGeom prst="rect">
              <a:avLst/>
            </a:prstGeom>
          </p:spPr>
        </p:pic>
        <p:sp>
          <p:nvSpPr>
            <p:cNvPr id="4" name="橢圓 3">
              <a:extLst>
                <a:ext uri="{FF2B5EF4-FFF2-40B4-BE49-F238E27FC236}">
                  <a16:creationId xmlns:a16="http://schemas.microsoft.com/office/drawing/2014/main" id="{C2C9FEE5-1443-4743-834C-82429A4598CF}"/>
                </a:ext>
              </a:extLst>
            </p:cNvPr>
            <p:cNvSpPr/>
            <p:nvPr/>
          </p:nvSpPr>
          <p:spPr>
            <a:xfrm>
              <a:off x="2927648" y="3861048"/>
              <a:ext cx="144000" cy="142188"/>
            </a:xfrm>
            <a:prstGeom prst="ellipse">
              <a:avLst/>
            </a:prstGeom>
            <a:solidFill>
              <a:srgbClr val="00C9C4"/>
            </a:solidFill>
            <a:ln>
              <a:noFill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5" name="橢圓 54">
              <a:extLst>
                <a:ext uri="{FF2B5EF4-FFF2-40B4-BE49-F238E27FC236}">
                  <a16:creationId xmlns:a16="http://schemas.microsoft.com/office/drawing/2014/main" id="{348E982E-E8D5-41ED-9717-5C053ED30772}"/>
                </a:ext>
              </a:extLst>
            </p:cNvPr>
            <p:cNvSpPr/>
            <p:nvPr/>
          </p:nvSpPr>
          <p:spPr>
            <a:xfrm>
              <a:off x="2238150" y="1809158"/>
              <a:ext cx="144000" cy="142188"/>
            </a:xfrm>
            <a:prstGeom prst="ellipse">
              <a:avLst/>
            </a:prstGeom>
            <a:solidFill>
              <a:srgbClr val="00C9C4"/>
            </a:solidFill>
            <a:ln>
              <a:noFill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7" name="橢圓 56">
              <a:extLst>
                <a:ext uri="{FF2B5EF4-FFF2-40B4-BE49-F238E27FC236}">
                  <a16:creationId xmlns:a16="http://schemas.microsoft.com/office/drawing/2014/main" id="{4CF53DBD-EA6F-422C-A369-93B4E32ACED0}"/>
                </a:ext>
              </a:extLst>
            </p:cNvPr>
            <p:cNvSpPr/>
            <p:nvPr/>
          </p:nvSpPr>
          <p:spPr>
            <a:xfrm>
              <a:off x="2925537" y="3382396"/>
              <a:ext cx="144000" cy="142188"/>
            </a:xfrm>
            <a:prstGeom prst="ellipse">
              <a:avLst/>
            </a:prstGeom>
            <a:solidFill>
              <a:srgbClr val="00C9C4"/>
            </a:solidFill>
            <a:ln>
              <a:noFill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8" name="橢圓 57">
              <a:extLst>
                <a:ext uri="{FF2B5EF4-FFF2-40B4-BE49-F238E27FC236}">
                  <a16:creationId xmlns:a16="http://schemas.microsoft.com/office/drawing/2014/main" id="{CEE78075-EC66-4AA2-BEE8-98B7FC3A2638}"/>
                </a:ext>
              </a:extLst>
            </p:cNvPr>
            <p:cNvSpPr/>
            <p:nvPr/>
          </p:nvSpPr>
          <p:spPr>
            <a:xfrm>
              <a:off x="2927664" y="5055875"/>
              <a:ext cx="144000" cy="142188"/>
            </a:xfrm>
            <a:prstGeom prst="ellipse">
              <a:avLst/>
            </a:prstGeom>
            <a:solidFill>
              <a:srgbClr val="00C9C4"/>
            </a:solidFill>
            <a:ln>
              <a:noFill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60" name="直線接點 59">
              <a:extLst>
                <a:ext uri="{FF2B5EF4-FFF2-40B4-BE49-F238E27FC236}">
                  <a16:creationId xmlns:a16="http://schemas.microsoft.com/office/drawing/2014/main" id="{49C1A382-428F-4BE4-8203-204578DB5948}"/>
                </a:ext>
              </a:extLst>
            </p:cNvPr>
            <p:cNvCxnSpPr>
              <a:cxnSpLocks/>
              <a:stCxn id="61" idx="7"/>
            </p:cNvCxnSpPr>
            <p:nvPr/>
          </p:nvCxnSpPr>
          <p:spPr>
            <a:xfrm flipV="1">
              <a:off x="3698632" y="1454418"/>
              <a:ext cx="1273326" cy="84236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橢圓 60">
              <a:extLst>
                <a:ext uri="{FF2B5EF4-FFF2-40B4-BE49-F238E27FC236}">
                  <a16:creationId xmlns:a16="http://schemas.microsoft.com/office/drawing/2014/main" id="{F6833702-86BE-4B10-B2B2-B563380FCECD}"/>
                </a:ext>
              </a:extLst>
            </p:cNvPr>
            <p:cNvSpPr/>
            <p:nvPr/>
          </p:nvSpPr>
          <p:spPr>
            <a:xfrm>
              <a:off x="3575720" y="2275958"/>
              <a:ext cx="144000" cy="142188"/>
            </a:xfrm>
            <a:prstGeom prst="ellipse">
              <a:avLst/>
            </a:prstGeom>
            <a:solidFill>
              <a:srgbClr val="00C9C4"/>
            </a:solidFill>
            <a:ln>
              <a:noFill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9" name="橢圓 58">
              <a:extLst>
                <a:ext uri="{FF2B5EF4-FFF2-40B4-BE49-F238E27FC236}">
                  <a16:creationId xmlns:a16="http://schemas.microsoft.com/office/drawing/2014/main" id="{C3C0D5E1-60E4-9784-EA60-92E542D1A4B2}"/>
                </a:ext>
              </a:extLst>
            </p:cNvPr>
            <p:cNvSpPr/>
            <p:nvPr/>
          </p:nvSpPr>
          <p:spPr>
            <a:xfrm>
              <a:off x="2927664" y="4438940"/>
              <a:ext cx="144000" cy="142188"/>
            </a:xfrm>
            <a:prstGeom prst="ellipse">
              <a:avLst/>
            </a:prstGeom>
            <a:solidFill>
              <a:srgbClr val="00C9C4"/>
            </a:solidFill>
            <a:ln>
              <a:noFill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867253D3-A1C5-1285-F8DB-5F872AD18DDD}"/>
                </a:ext>
              </a:extLst>
            </p:cNvPr>
            <p:cNvSpPr/>
            <p:nvPr/>
          </p:nvSpPr>
          <p:spPr>
            <a:xfrm>
              <a:off x="6409061" y="2645171"/>
              <a:ext cx="1518364" cy="560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900" b="1" dirty="0">
                  <a:solidFill>
                    <a:schemeClr val="accent4">
                      <a:lumMod val="75000"/>
                    </a:schemeClr>
                  </a:solidFill>
                </a:rPr>
                <a:t>90° 2-sided </a:t>
              </a:r>
            </a:p>
            <a:p>
              <a:r>
                <a:rPr lang="en-US" altLang="zh-TW" sz="900" b="1" dirty="0">
                  <a:solidFill>
                    <a:schemeClr val="tx2"/>
                  </a:solidFill>
                </a:rPr>
                <a:t>LED indicator</a:t>
              </a:r>
            </a:p>
          </p:txBody>
        </p:sp>
        <p:cxnSp>
          <p:nvCxnSpPr>
            <p:cNvPr id="64" name="直線接點 63">
              <a:extLst>
                <a:ext uri="{FF2B5EF4-FFF2-40B4-BE49-F238E27FC236}">
                  <a16:creationId xmlns:a16="http://schemas.microsoft.com/office/drawing/2014/main" id="{5480D7A8-230A-9453-0A60-9E194C23FD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57934" y="2885871"/>
              <a:ext cx="1066729" cy="783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橢圓 52">
              <a:extLst>
                <a:ext uri="{FF2B5EF4-FFF2-40B4-BE49-F238E27FC236}">
                  <a16:creationId xmlns:a16="http://schemas.microsoft.com/office/drawing/2014/main" id="{2DAEA847-AEEF-4FDF-9F83-98E8FE1B2799}"/>
                </a:ext>
              </a:extLst>
            </p:cNvPr>
            <p:cNvSpPr/>
            <p:nvPr/>
          </p:nvSpPr>
          <p:spPr>
            <a:xfrm>
              <a:off x="5144637" y="2814777"/>
              <a:ext cx="144000" cy="142188"/>
            </a:xfrm>
            <a:prstGeom prst="ellipse">
              <a:avLst/>
            </a:prstGeom>
            <a:solidFill>
              <a:srgbClr val="00C9C4"/>
            </a:solidFill>
            <a:ln>
              <a:noFill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65" name="直線接點 64">
              <a:extLst>
                <a:ext uri="{FF2B5EF4-FFF2-40B4-BE49-F238E27FC236}">
                  <a16:creationId xmlns:a16="http://schemas.microsoft.com/office/drawing/2014/main" id="{658051E4-7A4A-7217-2C04-DED833C2FD7B}"/>
                </a:ext>
              </a:extLst>
            </p:cNvPr>
            <p:cNvCxnSpPr>
              <a:cxnSpLocks/>
              <a:stCxn id="57" idx="2"/>
            </p:cNvCxnSpPr>
            <p:nvPr/>
          </p:nvCxnSpPr>
          <p:spPr>
            <a:xfrm flipH="1" flipV="1">
              <a:off x="1365768" y="3442590"/>
              <a:ext cx="1559769" cy="109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線接點 88">
              <a:extLst>
                <a:ext uri="{FF2B5EF4-FFF2-40B4-BE49-F238E27FC236}">
                  <a16:creationId xmlns:a16="http://schemas.microsoft.com/office/drawing/2014/main" id="{D1F80A90-AD6C-5239-3C79-1B1EC0D8D42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40423" y="3912073"/>
              <a:ext cx="1559769" cy="109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線接點 89">
              <a:extLst>
                <a:ext uri="{FF2B5EF4-FFF2-40B4-BE49-F238E27FC236}">
                  <a16:creationId xmlns:a16="http://schemas.microsoft.com/office/drawing/2014/main" id="{E11F7C9A-4F89-D0E2-6E32-D615A4431C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94137" y="4826758"/>
              <a:ext cx="803400" cy="6405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77130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FD6D6-6E07-26CB-31D1-C05BED389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AP-Based Client Disconnection</a:t>
            </a:r>
            <a:endParaRPr lang="zh-TW" altLang="en-US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5A18F12-66FC-4FEF-0C88-48D1120BD48E}"/>
              </a:ext>
            </a:extLst>
          </p:cNvPr>
          <p:cNvSpPr txBox="1">
            <a:spLocks/>
          </p:cNvSpPr>
          <p:nvPr/>
        </p:nvSpPr>
        <p:spPr>
          <a:xfrm>
            <a:off x="383365" y="1630681"/>
            <a:ext cx="100095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800" dirty="0"/>
              <a:t>For Non-MOXA Clients which do not have roaming capability</a:t>
            </a:r>
          </a:p>
          <a:p>
            <a:r>
              <a:rPr lang="en-US" altLang="zh-TW" sz="1800" dirty="0"/>
              <a:t>Forces clients to disconnect so they can connect to AP with better SNR.</a:t>
            </a:r>
          </a:p>
          <a:p>
            <a:r>
              <a:rPr lang="en-US" altLang="zh-TW" sz="1800" dirty="0"/>
              <a:t>Mechanism:</a:t>
            </a:r>
          </a:p>
          <a:p>
            <a:pPr lvl="1"/>
            <a:r>
              <a:rPr lang="en-US" altLang="zh-TW" sz="1600" dirty="0"/>
              <a:t>AP checks client’s SNR / Signal Strength every second.</a:t>
            </a:r>
          </a:p>
          <a:p>
            <a:pPr lvl="1"/>
            <a:r>
              <a:rPr lang="en-US" altLang="zh-TW" sz="1600" dirty="0"/>
              <a:t>If SNR / Signal Strength is below threshold for set consecutive times (Attempts) </a:t>
            </a:r>
            <a:br>
              <a:rPr lang="en-US" altLang="zh-TW" sz="1600" dirty="0"/>
            </a:br>
            <a:r>
              <a:rPr lang="zh-TW" altLang="en-US" sz="1600" dirty="0"/>
              <a:t>→ </a:t>
            </a:r>
            <a:r>
              <a:rPr lang="en-US" altLang="zh-TW" sz="1600" dirty="0"/>
              <a:t>AP disconnects Client (DISASSOC)</a:t>
            </a:r>
          </a:p>
          <a:p>
            <a:pPr lvl="1"/>
            <a:r>
              <a:rPr lang="en-US" altLang="zh-TW" sz="1600" dirty="0"/>
              <a:t>If AP does not receive data frames from client over 10 seconds</a:t>
            </a:r>
            <a:br>
              <a:rPr lang="en-US" altLang="zh-TW" sz="1600" dirty="0"/>
            </a:br>
            <a:r>
              <a:rPr lang="zh-TW" altLang="en-US" sz="1600" dirty="0"/>
              <a:t>→ </a:t>
            </a:r>
            <a:r>
              <a:rPr lang="en-US" altLang="zh-TW" sz="1600" dirty="0"/>
              <a:t>AP disconnects Client (DISASSOC)</a:t>
            </a:r>
          </a:p>
          <a:p>
            <a:r>
              <a:rPr lang="en-US" altLang="zh-TW" sz="1800" dirty="0"/>
              <a:t>Limitation</a:t>
            </a:r>
          </a:p>
          <a:p>
            <a:pPr lvl="1"/>
            <a:r>
              <a:rPr lang="en-US" altLang="zh-TW" sz="1600" dirty="0"/>
              <a:t>Please ensure that client sends frames to AP every second,</a:t>
            </a:r>
            <a:br>
              <a:rPr lang="en-US" altLang="zh-TW" sz="1600" dirty="0"/>
            </a:br>
            <a:r>
              <a:rPr lang="en-US" altLang="zh-TW" sz="1600" dirty="0"/>
              <a:t>so AP can get the latest SNR / Signal Strength from client.</a:t>
            </a:r>
          </a:p>
          <a:p>
            <a:pPr lvl="1"/>
            <a:endParaRPr lang="en-US" altLang="zh-TW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6CFFD3-E9D7-C60A-4ABE-28E8825DF8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8062" y="1078447"/>
            <a:ext cx="2685818" cy="26138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1F580EA-9069-84E0-C40F-DB601BFEFD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2543" y="3905366"/>
            <a:ext cx="4811486" cy="233586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AF8551-5491-B1EB-0A5C-8E40835F5312}"/>
              </a:ext>
            </a:extLst>
          </p:cNvPr>
          <p:cNvSpPr/>
          <p:nvPr/>
        </p:nvSpPr>
        <p:spPr>
          <a:xfrm>
            <a:off x="8444153" y="5341619"/>
            <a:ext cx="3649875" cy="2057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AC09A60-2E97-7846-BB3D-FE0C24032CD9}"/>
              </a:ext>
            </a:extLst>
          </p:cNvPr>
          <p:cNvCxnSpPr>
            <a:cxnSpLocks/>
          </p:cNvCxnSpPr>
          <p:nvPr/>
        </p:nvCxnSpPr>
        <p:spPr>
          <a:xfrm flipV="1">
            <a:off x="10903324" y="3692324"/>
            <a:ext cx="0" cy="16492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1922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030815C-A884-CE3C-73E5-E756D67104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982690"/>
              </p:ext>
            </p:extLst>
          </p:nvPr>
        </p:nvGraphicFramePr>
        <p:xfrm>
          <a:off x="431371" y="1600201"/>
          <a:ext cx="1142526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2A8AD66-1F96-DEB6-64B7-59997DD23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5984824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86718-6EC8-E9ED-66D0-47476551D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DHCP Server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C5F5F-5BFD-7B10-DD21-56C015FCDD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600201"/>
            <a:ext cx="7229776" cy="4525963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Available in AP, Master and Client Router modes</a:t>
            </a:r>
          </a:p>
          <a:p>
            <a:pPr lvl="1"/>
            <a:r>
              <a:rPr lang="en-US" altLang="zh-TW" sz="1866" dirty="0"/>
              <a:t>Definable DHCP Range for automatic IP assignments</a:t>
            </a:r>
          </a:p>
          <a:p>
            <a:pPr lvl="1"/>
            <a:r>
              <a:rPr lang="en-US" altLang="zh-TW" sz="1866" dirty="0"/>
              <a:t>MAC-Based IP assignment (‘static’ IP addresses) option</a:t>
            </a:r>
          </a:p>
          <a:p>
            <a:r>
              <a:rPr lang="en-US" altLang="zh-TW" sz="2400" dirty="0"/>
              <a:t>Limitation</a:t>
            </a:r>
          </a:p>
          <a:p>
            <a:pPr lvl="1"/>
            <a:r>
              <a:rPr lang="en-US" altLang="zh-TW" sz="1866" dirty="0"/>
              <a:t>In </a:t>
            </a:r>
            <a:r>
              <a:rPr lang="en-US" altLang="zh-TW" sz="2000" dirty="0"/>
              <a:t>AP and Master modes, </a:t>
            </a:r>
            <a:r>
              <a:rPr lang="en-US" altLang="zh-TW" sz="1866" dirty="0"/>
              <a:t>DHCP Server is available only if LAN interface has static IP address (not DHCP).</a:t>
            </a:r>
          </a:p>
          <a:p>
            <a:endParaRPr lang="en-US" altLang="zh-TW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30D288-CCF9-AF1F-670A-FABA5B930A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376" y="773144"/>
            <a:ext cx="4254338" cy="535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788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79967-C539-45D2-4DCA-8DA0FC3EB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RADIUS User Account Authentication</a:t>
            </a:r>
            <a:endParaRPr lang="zh-TW" alt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CB6E047C-9D05-799F-A647-AF0BCC901439}"/>
              </a:ext>
            </a:extLst>
          </p:cNvPr>
          <p:cNvSpPr txBox="1">
            <a:spLocks/>
          </p:cNvSpPr>
          <p:nvPr/>
        </p:nvSpPr>
        <p:spPr>
          <a:xfrm>
            <a:off x="383365" y="1630681"/>
            <a:ext cx="656988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000" dirty="0"/>
              <a:t>Use RADIUS server to centralize the user account management</a:t>
            </a:r>
          </a:p>
          <a:p>
            <a:r>
              <a:rPr lang="en-US" altLang="zh-TW" sz="2000" dirty="0"/>
              <a:t>If Diagnostic Account is used, user can log in without RADIUS server authentication.</a:t>
            </a:r>
          </a:p>
          <a:p>
            <a:r>
              <a:rPr lang="en-US" altLang="zh-TW" sz="2000" dirty="0"/>
              <a:t>Mechanisms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AC2D76D-7BDE-32E6-C3A1-20867F649E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774" y="1551787"/>
            <a:ext cx="4624860" cy="45259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4DB79B-BEF5-7CE2-301E-B2B6DEC9FD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3220" y="2859470"/>
            <a:ext cx="780372" cy="7123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9BD2AD-702D-062D-C17C-50291C5E4DF1}"/>
              </a:ext>
            </a:extLst>
          </p:cNvPr>
          <p:cNvSpPr/>
          <p:nvPr/>
        </p:nvSpPr>
        <p:spPr>
          <a:xfrm>
            <a:off x="8774354" y="4312919"/>
            <a:ext cx="1116406" cy="2057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C4AA3BC-5325-D44D-250F-8A670BA5E3F8}"/>
              </a:ext>
            </a:extLst>
          </p:cNvPr>
          <p:cNvCxnSpPr>
            <a:cxnSpLocks/>
          </p:cNvCxnSpPr>
          <p:nvPr/>
        </p:nvCxnSpPr>
        <p:spPr>
          <a:xfrm flipV="1">
            <a:off x="9808584" y="3429000"/>
            <a:ext cx="714275" cy="88391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EFA429B5-D4C1-BE1E-DFC3-993AAD2E2845}"/>
              </a:ext>
            </a:extLst>
          </p:cNvPr>
          <p:cNvSpPr/>
          <p:nvPr/>
        </p:nvSpPr>
        <p:spPr>
          <a:xfrm>
            <a:off x="1042306" y="3644006"/>
            <a:ext cx="1059541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User Log</a:t>
            </a:r>
            <a:r>
              <a:rPr lang="zh-TW" altLang="en-US" sz="1200" dirty="0"/>
              <a:t> </a:t>
            </a:r>
            <a:r>
              <a:rPr lang="en-US" altLang="zh-TW" sz="1200" dirty="0"/>
              <a:t>in </a:t>
            </a:r>
            <a:endParaRPr lang="zh-TW" altLang="en-US" sz="1200" dirty="0"/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22824378-1E30-88EB-F41B-78E992864DAD}"/>
              </a:ext>
            </a:extLst>
          </p:cNvPr>
          <p:cNvSpPr/>
          <p:nvPr/>
        </p:nvSpPr>
        <p:spPr>
          <a:xfrm>
            <a:off x="2332371" y="3429000"/>
            <a:ext cx="1791163" cy="81101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Can reach 1</a:t>
            </a:r>
            <a:r>
              <a:rPr lang="en-US" altLang="zh-TW" sz="1200" baseline="30000" dirty="0"/>
              <a:t>st</a:t>
            </a:r>
            <a:r>
              <a:rPr lang="en-US" altLang="zh-TW" sz="1200" dirty="0"/>
              <a:t> server?</a:t>
            </a:r>
            <a:endParaRPr lang="zh-TW" altLang="en-US" sz="1200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08EB2AB-810A-5BD9-707B-8E7D93AE569A}"/>
              </a:ext>
            </a:extLst>
          </p:cNvPr>
          <p:cNvCxnSpPr>
            <a:stCxn id="15" idx="3"/>
            <a:endCxn id="16" idx="1"/>
          </p:cNvCxnSpPr>
          <p:nvPr/>
        </p:nvCxnSpPr>
        <p:spPr>
          <a:xfrm>
            <a:off x="2101847" y="3834506"/>
            <a:ext cx="23052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iamond 18">
            <a:extLst>
              <a:ext uri="{FF2B5EF4-FFF2-40B4-BE49-F238E27FC236}">
                <a16:creationId xmlns:a16="http://schemas.microsoft.com/office/drawing/2014/main" id="{E84628E0-C95C-54D8-8E32-2C7EA6FACA1B}"/>
              </a:ext>
            </a:extLst>
          </p:cNvPr>
          <p:cNvSpPr/>
          <p:nvPr/>
        </p:nvSpPr>
        <p:spPr>
          <a:xfrm>
            <a:off x="2332370" y="4453054"/>
            <a:ext cx="1791163" cy="81101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Can reach  2</a:t>
            </a:r>
            <a:r>
              <a:rPr lang="en-US" altLang="zh-TW" sz="1200" baseline="30000" dirty="0"/>
              <a:t>nd</a:t>
            </a:r>
            <a:r>
              <a:rPr lang="en-US" altLang="zh-TW" sz="1200" dirty="0"/>
              <a:t> server?</a:t>
            </a:r>
            <a:endParaRPr lang="zh-TW" altLang="en-US" sz="1200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163CF4C-7EC0-EF14-C2F0-15CDC7AC2178}"/>
              </a:ext>
            </a:extLst>
          </p:cNvPr>
          <p:cNvCxnSpPr>
            <a:cxnSpLocks/>
            <a:stCxn id="16" idx="3"/>
            <a:endCxn id="36" idx="1"/>
          </p:cNvCxnSpPr>
          <p:nvPr/>
        </p:nvCxnSpPr>
        <p:spPr>
          <a:xfrm>
            <a:off x="4123534" y="3834506"/>
            <a:ext cx="43621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7671152-F81D-CFD1-3848-9841A85A19A5}"/>
              </a:ext>
            </a:extLst>
          </p:cNvPr>
          <p:cNvCxnSpPr>
            <a:cxnSpLocks/>
            <a:stCxn id="16" idx="2"/>
            <a:endCxn id="19" idx="0"/>
          </p:cNvCxnSpPr>
          <p:nvPr/>
        </p:nvCxnSpPr>
        <p:spPr>
          <a:xfrm flipH="1">
            <a:off x="3227952" y="4240012"/>
            <a:ext cx="1" cy="21304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97F41F62-65FB-0108-C095-72D774FDE7F9}"/>
              </a:ext>
            </a:extLst>
          </p:cNvPr>
          <p:cNvSpPr txBox="1"/>
          <p:nvPr/>
        </p:nvSpPr>
        <p:spPr>
          <a:xfrm>
            <a:off x="3986044" y="3580210"/>
            <a:ext cx="435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Yes</a:t>
            </a:r>
            <a:endParaRPr lang="zh-TW" altLang="en-US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4B36CC7-CD3A-7A07-3EB5-84A83670AA83}"/>
              </a:ext>
            </a:extLst>
          </p:cNvPr>
          <p:cNvSpPr txBox="1"/>
          <p:nvPr/>
        </p:nvSpPr>
        <p:spPr>
          <a:xfrm>
            <a:off x="2842652" y="4137966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No</a:t>
            </a:r>
            <a:endParaRPr lang="zh-TW" altLang="en-US" sz="1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8CE1814-5B8D-37B7-A0A7-98C4AD71C094}"/>
              </a:ext>
            </a:extLst>
          </p:cNvPr>
          <p:cNvSpPr/>
          <p:nvPr/>
        </p:nvSpPr>
        <p:spPr>
          <a:xfrm>
            <a:off x="2176952" y="5477108"/>
            <a:ext cx="2091864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Authenticate and authorize user account locally</a:t>
            </a:r>
            <a:endParaRPr lang="zh-TW" altLang="en-US" sz="1200" dirty="0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F03DB64-4094-2944-AF90-3920C20E1D0D}"/>
              </a:ext>
            </a:extLst>
          </p:cNvPr>
          <p:cNvCxnSpPr>
            <a:cxnSpLocks/>
            <a:stCxn id="19" idx="2"/>
            <a:endCxn id="29" idx="0"/>
          </p:cNvCxnSpPr>
          <p:nvPr/>
        </p:nvCxnSpPr>
        <p:spPr>
          <a:xfrm flipH="1">
            <a:off x="3222884" y="5264066"/>
            <a:ext cx="5068" cy="21304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0E98D31-B430-FC91-A7E9-513143FAB0F4}"/>
              </a:ext>
            </a:extLst>
          </p:cNvPr>
          <p:cNvSpPr txBox="1"/>
          <p:nvPr/>
        </p:nvSpPr>
        <p:spPr>
          <a:xfrm>
            <a:off x="2842652" y="5163655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No</a:t>
            </a:r>
            <a:endParaRPr lang="zh-TW" altLang="en-US" sz="12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3F1021-9CD8-7DE5-899D-9DA459A4FFF0}"/>
              </a:ext>
            </a:extLst>
          </p:cNvPr>
          <p:cNvSpPr/>
          <p:nvPr/>
        </p:nvSpPr>
        <p:spPr>
          <a:xfrm>
            <a:off x="4559749" y="3644006"/>
            <a:ext cx="1791162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Authenticate and authorize user account </a:t>
            </a:r>
            <a:endParaRPr lang="zh-TW" altLang="en-US" sz="1200" dirty="0"/>
          </a:p>
        </p:txBody>
      </p: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887CD5C0-E91C-6523-73E0-214AE3EFF063}"/>
              </a:ext>
            </a:extLst>
          </p:cNvPr>
          <p:cNvCxnSpPr>
            <a:stCxn id="19" idx="3"/>
            <a:endCxn id="36" idx="1"/>
          </p:cNvCxnSpPr>
          <p:nvPr/>
        </p:nvCxnSpPr>
        <p:spPr>
          <a:xfrm flipV="1">
            <a:off x="4123533" y="3834506"/>
            <a:ext cx="436216" cy="102405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CB1488BE-7C3B-4702-A9BB-9C99F0660AAE}"/>
              </a:ext>
            </a:extLst>
          </p:cNvPr>
          <p:cNvSpPr txBox="1"/>
          <p:nvPr/>
        </p:nvSpPr>
        <p:spPr>
          <a:xfrm>
            <a:off x="3908897" y="4593828"/>
            <a:ext cx="435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Yes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420591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235C7-BFD0-6ED3-B2E0-4114AC10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RADIUS User Account Privileges</a:t>
            </a:r>
            <a:endParaRPr lang="zh-TW" alt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0CA117A0-A11A-C553-5089-EA36DB704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3563" y="1600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TW" altLang="zh-TW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7EBBF34C-F56F-0630-F32D-86CBE2395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4145" y="931369"/>
            <a:ext cx="65" cy="4692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9044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zh-TW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AutoShape 4" descr="(信息)">
            <a:extLst>
              <a:ext uri="{FF2B5EF4-FFF2-40B4-BE49-F238E27FC236}">
                <a16:creationId xmlns:a16="http://schemas.microsoft.com/office/drawing/2014/main" id="{9561FBF2-5CBF-D923-F090-8A54EABE6A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78445" y="775414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ABF1A7D-3AD8-CCC9-82AA-C4C0F4D737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162343"/>
              </p:ext>
            </p:extLst>
          </p:nvPr>
        </p:nvGraphicFramePr>
        <p:xfrm>
          <a:off x="960303" y="3769776"/>
          <a:ext cx="6474151" cy="216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799">
                  <a:extLst>
                    <a:ext uri="{9D8B030D-6E8A-4147-A177-3AD203B41FA5}">
                      <a16:colId xmlns:a16="http://schemas.microsoft.com/office/drawing/2014/main" val="2144012801"/>
                    </a:ext>
                  </a:extLst>
                </a:gridCol>
                <a:gridCol w="1185838">
                  <a:extLst>
                    <a:ext uri="{9D8B030D-6E8A-4147-A177-3AD203B41FA5}">
                      <a16:colId xmlns:a16="http://schemas.microsoft.com/office/drawing/2014/main" val="2980174836"/>
                    </a:ext>
                  </a:extLst>
                </a:gridCol>
                <a:gridCol w="1185838">
                  <a:extLst>
                    <a:ext uri="{9D8B030D-6E8A-4147-A177-3AD203B41FA5}">
                      <a16:colId xmlns:a16="http://schemas.microsoft.com/office/drawing/2014/main" val="3699464233"/>
                    </a:ext>
                  </a:extLst>
                </a:gridCol>
                <a:gridCol w="1185838">
                  <a:extLst>
                    <a:ext uri="{9D8B030D-6E8A-4147-A177-3AD203B41FA5}">
                      <a16:colId xmlns:a16="http://schemas.microsoft.com/office/drawing/2014/main" val="3931031809"/>
                    </a:ext>
                  </a:extLst>
                </a:gridCol>
                <a:gridCol w="1185838">
                  <a:extLst>
                    <a:ext uri="{9D8B030D-6E8A-4147-A177-3AD203B41FA5}">
                      <a16:colId xmlns:a16="http://schemas.microsoft.com/office/drawing/2014/main" val="1891101993"/>
                    </a:ext>
                  </a:extLst>
                </a:gridCol>
              </a:tblGrid>
              <a:tr h="240000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Feature Group </a:t>
                      </a:r>
                      <a:endParaRPr lang="en-US" sz="1200" dirty="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Admin Level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Engineer Level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User Level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Custom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3857188882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Account System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485855748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1">
                          <a:effectLst/>
                        </a:rPr>
                        <a:t>Advanced Diagnostics</a:t>
                      </a:r>
                      <a:endParaRPr lang="en-US" altLang="zh-TW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181123285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1">
                          <a:effectLst/>
                        </a:rPr>
                        <a:t>Auditor System</a:t>
                      </a:r>
                      <a:endParaRPr lang="en-US" altLang="zh-TW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4193119610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Diagnostics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262677073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Network Configuration</a:t>
                      </a:r>
                      <a:endParaRPr lang="en-US" sz="1200" dirty="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1112004900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Status Monitoring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4227257950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System Backup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2957363388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System Management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1057711858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FB8549-BE46-F27F-A239-92F155AF4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400668"/>
            <a:ext cx="11425269" cy="2361334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RADIUS defines User Levels: Administrator, Engineer, User, Custom.</a:t>
            </a:r>
          </a:p>
          <a:p>
            <a:r>
              <a:rPr lang="en-US" altLang="zh-TW" sz="2400" dirty="0"/>
              <a:t>AWK Functionalities require certain Authority Level</a:t>
            </a:r>
          </a:p>
          <a:p>
            <a:r>
              <a:rPr lang="en-US" altLang="zh-TW" sz="2400" dirty="0"/>
              <a:t>Mapping between User Levels and Authorities are in below table</a:t>
            </a:r>
          </a:p>
          <a:p>
            <a:r>
              <a:rPr lang="en-US" altLang="zh-TW" sz="2400" dirty="0"/>
              <a:t>Details of authority required for each functionality is in AWK Manual, Appendix D</a:t>
            </a:r>
          </a:p>
          <a:p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40256761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1EAE6B6-8BD0-5A37-2471-4B8DAFC35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524001"/>
            <a:ext cx="11425269" cy="4525963"/>
          </a:xfrm>
        </p:spPr>
        <p:txBody>
          <a:bodyPr>
            <a:normAutofit/>
          </a:bodyPr>
          <a:lstStyle/>
          <a:p>
            <a:r>
              <a:rPr lang="en-US" altLang="zh-TW" sz="2000" b="0" dirty="0"/>
              <a:t>Besides English Japanese, Chinese (Simplified) and Chinese (Traditional) languages are supported</a:t>
            </a:r>
          </a:p>
          <a:p>
            <a:r>
              <a:rPr lang="en-US" altLang="zh-TW" sz="2000" b="0" dirty="0"/>
              <a:t>Language selection is only available on Web-GUI. CLI and logs are always in English.</a:t>
            </a:r>
            <a:endParaRPr lang="zh-TW" altLang="en-US" sz="2000" b="0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3058C17-4412-9DCD-DBDC-99C586CB7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Multi-Language Support</a:t>
            </a:r>
            <a:endParaRPr lang="zh-TW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DF5ACB-2DF6-2479-FC4E-798A769D7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3851" y="3463332"/>
            <a:ext cx="2433128" cy="17326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993BD8-ABAE-B66D-50FD-473FE8E860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374" y="2625887"/>
            <a:ext cx="6848087" cy="361080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2645B8E-D658-355C-7CB9-2F7178819C04}"/>
              </a:ext>
            </a:extLst>
          </p:cNvPr>
          <p:cNvSpPr/>
          <p:nvPr/>
        </p:nvSpPr>
        <p:spPr>
          <a:xfrm>
            <a:off x="6527709" y="2899451"/>
            <a:ext cx="1240503" cy="3032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6E12662-C813-09F8-F02B-10FC8F34A38F}"/>
              </a:ext>
            </a:extLst>
          </p:cNvPr>
          <p:cNvCxnSpPr>
            <a:cxnSpLocks/>
          </p:cNvCxnSpPr>
          <p:nvPr/>
        </p:nvCxnSpPr>
        <p:spPr>
          <a:xfrm>
            <a:off x="7779576" y="3067846"/>
            <a:ext cx="714275" cy="10595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96742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D52DDF9-C492-E9FA-FE9C-134F0D06C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484" y="3124323"/>
            <a:ext cx="1357485" cy="109724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E638905-5953-F7FC-6522-7DCEB2B51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MXview</a:t>
            </a:r>
            <a:r>
              <a:rPr lang="en-GB" dirty="0"/>
              <a:t> One Support – Test Network</a:t>
            </a:r>
            <a:endParaRPr lang="LID4096" dirty="0"/>
          </a:p>
        </p:txBody>
      </p:sp>
      <p:pic>
        <p:nvPicPr>
          <p:cNvPr id="4" name="Picture 3" descr="A computer and a keyboard&#10;&#10;Description automatically generated with low confidence">
            <a:extLst>
              <a:ext uri="{FF2B5EF4-FFF2-40B4-BE49-F238E27FC236}">
                <a16:creationId xmlns:a16="http://schemas.microsoft.com/office/drawing/2014/main" id="{205C6063-8B11-13CA-8F48-5C0715E6BE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555" y="3122331"/>
            <a:ext cx="905045" cy="905045"/>
          </a:xfrm>
          <a:prstGeom prst="rect">
            <a:avLst/>
          </a:prstGeom>
        </p:spPr>
      </p:pic>
      <p:pic>
        <p:nvPicPr>
          <p:cNvPr id="5" name="圖片 10">
            <a:extLst>
              <a:ext uri="{FF2B5EF4-FFF2-40B4-BE49-F238E27FC236}">
                <a16:creationId xmlns:a16="http://schemas.microsoft.com/office/drawing/2014/main" id="{08B42DEC-BF0B-75A7-B578-F46188B4A1E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2387" y="2139346"/>
            <a:ext cx="797835" cy="119675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85609DC-F454-D0CE-4DDD-42DA3BE32037}"/>
              </a:ext>
            </a:extLst>
          </p:cNvPr>
          <p:cNvGrpSpPr/>
          <p:nvPr/>
        </p:nvGrpSpPr>
        <p:grpSpPr>
          <a:xfrm>
            <a:off x="8430712" y="2813358"/>
            <a:ext cx="839790" cy="1214018"/>
            <a:chOff x="7572296" y="2813358"/>
            <a:chExt cx="839790" cy="1214018"/>
          </a:xfrm>
        </p:grpSpPr>
        <p:pic>
          <p:nvPicPr>
            <p:cNvPr id="8" name="圖片 10">
              <a:extLst>
                <a:ext uri="{FF2B5EF4-FFF2-40B4-BE49-F238E27FC236}">
                  <a16:creationId xmlns:a16="http://schemas.microsoft.com/office/drawing/2014/main" id="{9A86707A-DAA2-679B-B448-728EDC67E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14251" y="2830624"/>
              <a:ext cx="797835" cy="1196752"/>
            </a:xfrm>
            <a:prstGeom prst="rect">
              <a:avLst/>
            </a:prstGeom>
          </p:spPr>
        </p:pic>
        <p:pic>
          <p:nvPicPr>
            <p:cNvPr id="9" name="Picture 6" descr="8種影響WiFi的家居用品：讓WiFi遠離它們吧！ | Ering">
              <a:extLst>
                <a:ext uri="{FF2B5EF4-FFF2-40B4-BE49-F238E27FC236}">
                  <a16:creationId xmlns:a16="http://schemas.microsoft.com/office/drawing/2014/main" id="{06C48018-A0A3-9A4E-3211-9F88DAB2E9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8925336" flipH="1">
              <a:off x="7572296" y="2813358"/>
              <a:ext cx="365236" cy="365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2FA790A-BD6C-0C1D-D9F3-9BB2A502515A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9032033" y="3574854"/>
            <a:ext cx="126752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39C8ACB7-B921-C093-D5DC-123C21B32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674664">
            <a:off x="6065706" y="2197096"/>
            <a:ext cx="365236" cy="36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6645759A-F34C-83B5-B631-323A7B3C1554}"/>
              </a:ext>
            </a:extLst>
          </p:cNvPr>
          <p:cNvGrpSpPr/>
          <p:nvPr/>
        </p:nvGrpSpPr>
        <p:grpSpPr>
          <a:xfrm>
            <a:off x="5423693" y="3896651"/>
            <a:ext cx="993991" cy="1146251"/>
            <a:chOff x="5440093" y="4506015"/>
            <a:chExt cx="993991" cy="114625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F839F8F-FA90-2926-B0FD-73480CE07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40093" y="4688632"/>
              <a:ext cx="642422" cy="963634"/>
            </a:xfrm>
            <a:prstGeom prst="rect">
              <a:avLst/>
            </a:prstGeom>
          </p:spPr>
        </p:pic>
        <p:pic>
          <p:nvPicPr>
            <p:cNvPr id="18" name="Picture 6" descr="8種影響WiFi的家居用品：讓WiFi遠離它們吧！ | Ering">
              <a:extLst>
                <a:ext uri="{FF2B5EF4-FFF2-40B4-BE49-F238E27FC236}">
                  <a16:creationId xmlns:a16="http://schemas.microsoft.com/office/drawing/2014/main" id="{99F055C4-CFA0-E182-5B64-1E1DFFCCB2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674664">
              <a:off x="6068848" y="4506015"/>
              <a:ext cx="365236" cy="365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CA02641-BEAF-35CE-270D-88D650F6E730}"/>
              </a:ext>
            </a:extLst>
          </p:cNvPr>
          <p:cNvCxnSpPr>
            <a:cxnSpLocks/>
          </p:cNvCxnSpPr>
          <p:nvPr/>
        </p:nvCxnSpPr>
        <p:spPr>
          <a:xfrm>
            <a:off x="5904619" y="2791515"/>
            <a:ext cx="2791512" cy="783338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7290956-E50E-2333-D2C9-FEE7FF74D760}"/>
              </a:ext>
            </a:extLst>
          </p:cNvPr>
          <p:cNvCxnSpPr>
            <a:cxnSpLocks/>
          </p:cNvCxnSpPr>
          <p:nvPr/>
        </p:nvCxnSpPr>
        <p:spPr>
          <a:xfrm flipV="1">
            <a:off x="5928724" y="3728400"/>
            <a:ext cx="2767407" cy="832685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 descr="A computer and a keyboard&#10;&#10;Description automatically generated with low confidence">
            <a:extLst>
              <a:ext uri="{FF2B5EF4-FFF2-40B4-BE49-F238E27FC236}">
                <a16:creationId xmlns:a16="http://schemas.microsoft.com/office/drawing/2014/main" id="{750F1F9C-FB73-5DD7-F4DA-9D50A885E3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453" y="3122331"/>
            <a:ext cx="905045" cy="905045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342450C-962C-B0F6-3C93-B5EDBC5D7A43}"/>
              </a:ext>
            </a:extLst>
          </p:cNvPr>
          <p:cNvCxnSpPr>
            <a:cxnSpLocks/>
          </p:cNvCxnSpPr>
          <p:nvPr/>
        </p:nvCxnSpPr>
        <p:spPr>
          <a:xfrm>
            <a:off x="2921498" y="3569862"/>
            <a:ext cx="1189702" cy="3863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0DF54E4-ED72-4FF3-18FA-CF2C771B97FD}"/>
              </a:ext>
            </a:extLst>
          </p:cNvPr>
          <p:cNvCxnSpPr>
            <a:cxnSpLocks/>
          </p:cNvCxnSpPr>
          <p:nvPr/>
        </p:nvCxnSpPr>
        <p:spPr>
          <a:xfrm>
            <a:off x="4111200" y="3821015"/>
            <a:ext cx="1633704" cy="9375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4EB07AF-2C89-CE3F-68EE-B83F3A177D46}"/>
              </a:ext>
            </a:extLst>
          </p:cNvPr>
          <p:cNvCxnSpPr>
            <a:cxnSpLocks/>
          </p:cNvCxnSpPr>
          <p:nvPr/>
        </p:nvCxnSpPr>
        <p:spPr>
          <a:xfrm flipV="1">
            <a:off x="4094865" y="3122331"/>
            <a:ext cx="1666439" cy="59174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851E36B-DA3E-13B9-8E07-CA6B793F637E}"/>
              </a:ext>
            </a:extLst>
          </p:cNvPr>
          <p:cNvGrpSpPr/>
          <p:nvPr/>
        </p:nvGrpSpPr>
        <p:grpSpPr>
          <a:xfrm>
            <a:off x="1980147" y="4130292"/>
            <a:ext cx="1189702" cy="647928"/>
            <a:chOff x="2127426" y="5034219"/>
            <a:chExt cx="1189702" cy="647928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5C3816B-E458-D39F-5419-39C186A71652}"/>
                </a:ext>
              </a:extLst>
            </p:cNvPr>
            <p:cNvSpPr/>
            <p:nvPr/>
          </p:nvSpPr>
          <p:spPr>
            <a:xfrm>
              <a:off x="2127426" y="5034219"/>
              <a:ext cx="1189702" cy="3863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err="1"/>
                <a:t>MXview</a:t>
              </a:r>
              <a:r>
                <a:rPr lang="en-US" altLang="zh-TW" sz="1400" dirty="0"/>
                <a:t> One</a:t>
              </a:r>
              <a:br>
                <a:rPr lang="en-US" altLang="zh-TW" sz="1400" dirty="0"/>
              </a:br>
              <a:r>
                <a:rPr lang="en-US" altLang="zh-TW" sz="1400" dirty="0"/>
                <a:t>Server</a:t>
              </a:r>
              <a:endParaRPr lang="zh-TW" altLang="en-US" sz="1400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6DE1693-551D-4FE1-3566-9F72EF4AB16E}"/>
                </a:ext>
              </a:extLst>
            </p:cNvPr>
            <p:cNvSpPr txBox="1"/>
            <p:nvPr/>
          </p:nvSpPr>
          <p:spPr>
            <a:xfrm>
              <a:off x="2127426" y="5420537"/>
              <a:ext cx="118970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100" dirty="0"/>
                <a:t>192.168.127.5</a:t>
              </a:r>
              <a:endParaRPr lang="zh-TW" altLang="en-US" sz="1100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563869B-6A8C-55DE-E1DF-D56531CB1DFB}"/>
              </a:ext>
            </a:extLst>
          </p:cNvPr>
          <p:cNvGrpSpPr/>
          <p:nvPr/>
        </p:nvGrpSpPr>
        <p:grpSpPr>
          <a:xfrm>
            <a:off x="3480232" y="4289813"/>
            <a:ext cx="1189702" cy="647928"/>
            <a:chOff x="2127426" y="5034219"/>
            <a:chExt cx="1189702" cy="647928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89E4C64-8CB1-8D97-47E6-A5B25D4D02FF}"/>
                </a:ext>
              </a:extLst>
            </p:cNvPr>
            <p:cNvSpPr/>
            <p:nvPr/>
          </p:nvSpPr>
          <p:spPr>
            <a:xfrm>
              <a:off x="2127426" y="5034219"/>
              <a:ext cx="1189702" cy="3863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/>
                <a:t>Switch</a:t>
              </a:r>
            </a:p>
            <a:p>
              <a:pPr algn="ctr"/>
              <a:r>
                <a:rPr lang="en-US" altLang="zh-TW" sz="1400" dirty="0"/>
                <a:t>MDS-G4012</a:t>
              </a:r>
              <a:endParaRPr lang="zh-TW" altLang="en-US" sz="140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B3D90C9-0EE1-43F0-983B-C2251E2D6BDE}"/>
                </a:ext>
              </a:extLst>
            </p:cNvPr>
            <p:cNvSpPr txBox="1"/>
            <p:nvPr/>
          </p:nvSpPr>
          <p:spPr>
            <a:xfrm>
              <a:off x="2127426" y="5420537"/>
              <a:ext cx="1189702" cy="26161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TW" sz="1100" dirty="0"/>
                <a:t>192.168.127.246</a:t>
              </a:r>
              <a:endParaRPr lang="zh-TW" altLang="en-US" sz="1100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B279945-D3D4-C5B9-676D-BB8F97A8079A}"/>
              </a:ext>
            </a:extLst>
          </p:cNvPr>
          <p:cNvGrpSpPr/>
          <p:nvPr/>
        </p:nvGrpSpPr>
        <p:grpSpPr>
          <a:xfrm>
            <a:off x="5166453" y="5177818"/>
            <a:ext cx="1189702" cy="647928"/>
            <a:chOff x="2127426" y="5034219"/>
            <a:chExt cx="1189702" cy="647928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B71C35A-D986-452C-602E-1553612129EF}"/>
                </a:ext>
              </a:extLst>
            </p:cNvPr>
            <p:cNvSpPr/>
            <p:nvPr/>
          </p:nvSpPr>
          <p:spPr>
            <a:xfrm>
              <a:off x="2127426" y="5034219"/>
              <a:ext cx="1189702" cy="3863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/>
                <a:t>AP2</a:t>
              </a:r>
            </a:p>
            <a:p>
              <a:pPr algn="ctr"/>
              <a:r>
                <a:rPr lang="en-US" altLang="zh-TW" sz="1400" dirty="0"/>
                <a:t>AWK-3131</a:t>
              </a:r>
              <a:endParaRPr lang="zh-TW" altLang="en-US" sz="1400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4020980-2EED-0F73-8F67-DF3F246BCA3C}"/>
                </a:ext>
              </a:extLst>
            </p:cNvPr>
            <p:cNvSpPr txBox="1"/>
            <p:nvPr/>
          </p:nvSpPr>
          <p:spPr>
            <a:xfrm>
              <a:off x="2127426" y="5420537"/>
              <a:ext cx="1189702" cy="26161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TW" sz="1100" dirty="0"/>
                <a:t>192.168.127.247</a:t>
              </a:r>
              <a:endParaRPr lang="zh-TW" altLang="en-US" sz="1100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68D9D10-3206-B6D7-5410-4F002A5EAD32}"/>
              </a:ext>
            </a:extLst>
          </p:cNvPr>
          <p:cNvGrpSpPr/>
          <p:nvPr/>
        </p:nvGrpSpPr>
        <p:grpSpPr>
          <a:xfrm>
            <a:off x="5150053" y="1487147"/>
            <a:ext cx="1189702" cy="647928"/>
            <a:chOff x="2127426" y="5034219"/>
            <a:chExt cx="1189702" cy="647928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5719942-21CA-A36E-6249-DB48DD93E6F0}"/>
                </a:ext>
              </a:extLst>
            </p:cNvPr>
            <p:cNvSpPr/>
            <p:nvPr/>
          </p:nvSpPr>
          <p:spPr>
            <a:xfrm>
              <a:off x="2127426" y="5034219"/>
              <a:ext cx="1189702" cy="3863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/>
                <a:t>AP1</a:t>
              </a:r>
            </a:p>
            <a:p>
              <a:pPr algn="ctr"/>
              <a:r>
                <a:rPr lang="en-US" altLang="zh-TW" sz="1400" dirty="0"/>
                <a:t>AWK-3252A</a:t>
              </a:r>
              <a:endParaRPr lang="zh-TW" altLang="en-US" sz="1400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97D31C2-B8A4-37C4-FD84-113BF8F6F907}"/>
                </a:ext>
              </a:extLst>
            </p:cNvPr>
            <p:cNvSpPr txBox="1"/>
            <p:nvPr/>
          </p:nvSpPr>
          <p:spPr>
            <a:xfrm>
              <a:off x="2127426" y="5420537"/>
              <a:ext cx="1189702" cy="26161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TW" sz="1100" dirty="0"/>
                <a:t>192.168.127.249</a:t>
              </a:r>
              <a:endParaRPr lang="zh-TW" altLang="en-US" sz="1100" dirty="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A627EE1-0FA8-4CC9-C6E6-2DDB899A2024}"/>
              </a:ext>
            </a:extLst>
          </p:cNvPr>
          <p:cNvGrpSpPr/>
          <p:nvPr/>
        </p:nvGrpSpPr>
        <p:grpSpPr>
          <a:xfrm>
            <a:off x="8276733" y="4110684"/>
            <a:ext cx="1189702" cy="647928"/>
            <a:chOff x="2127426" y="5034219"/>
            <a:chExt cx="1189702" cy="647928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C90CDDD-C2FD-D4D2-D8D4-E1712AA9E7D0}"/>
                </a:ext>
              </a:extLst>
            </p:cNvPr>
            <p:cNvSpPr/>
            <p:nvPr/>
          </p:nvSpPr>
          <p:spPr>
            <a:xfrm>
              <a:off x="2127426" y="5034219"/>
              <a:ext cx="1189702" cy="3863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/>
                <a:t>Client</a:t>
              </a:r>
            </a:p>
            <a:p>
              <a:pPr algn="ctr"/>
              <a:r>
                <a:rPr lang="en-US" altLang="zh-TW" sz="1400" dirty="0"/>
                <a:t>AWK-3252A</a:t>
              </a:r>
              <a:endParaRPr lang="zh-TW" altLang="en-US" sz="1400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5F9FBAA-9F77-AFEB-A1AB-83D6FD2F17B0}"/>
                </a:ext>
              </a:extLst>
            </p:cNvPr>
            <p:cNvSpPr txBox="1"/>
            <p:nvPr/>
          </p:nvSpPr>
          <p:spPr>
            <a:xfrm>
              <a:off x="2127426" y="5420537"/>
              <a:ext cx="1189702" cy="26161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TW" sz="1100" dirty="0"/>
                <a:t>192.168.127.248</a:t>
              </a:r>
              <a:endParaRPr lang="zh-TW" altLang="en-US" sz="1100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0250D68-175C-C56E-9B7D-311DB9DB099D}"/>
              </a:ext>
            </a:extLst>
          </p:cNvPr>
          <p:cNvGrpSpPr/>
          <p:nvPr/>
        </p:nvGrpSpPr>
        <p:grpSpPr>
          <a:xfrm>
            <a:off x="10299555" y="4092232"/>
            <a:ext cx="1189702" cy="647928"/>
            <a:chOff x="2127426" y="5034219"/>
            <a:chExt cx="1189702" cy="647928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C5D0505-62A9-3430-36F9-B1163D7704F2}"/>
                </a:ext>
              </a:extLst>
            </p:cNvPr>
            <p:cNvSpPr/>
            <p:nvPr/>
          </p:nvSpPr>
          <p:spPr>
            <a:xfrm>
              <a:off x="2127426" y="5034219"/>
              <a:ext cx="1189702" cy="3863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/>
                <a:t>Client PC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EB6B5AB-F4D6-DE8E-AB83-74B9952E2C7E}"/>
                </a:ext>
              </a:extLst>
            </p:cNvPr>
            <p:cNvSpPr txBox="1"/>
            <p:nvPr/>
          </p:nvSpPr>
          <p:spPr>
            <a:xfrm>
              <a:off x="2127426" y="5420537"/>
              <a:ext cx="1189702" cy="26161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TW" sz="1100" dirty="0"/>
                <a:t>192.168.127.2</a:t>
              </a:r>
              <a:endParaRPr lang="zh-TW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866083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E1A34-B8BC-6854-5597-BBA71AFC6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6E55AB-94D7-48D6-CCA3-39C8B0D08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600201"/>
            <a:ext cx="4417355" cy="4525963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Support for Configuration Tools:</a:t>
            </a:r>
          </a:p>
          <a:p>
            <a:pPr lvl="1"/>
            <a:r>
              <a:rPr lang="en-US" altLang="zh-TW" sz="2000" dirty="0" err="1"/>
              <a:t>Mxconfig</a:t>
            </a:r>
            <a:r>
              <a:rPr lang="en-US" altLang="zh-TW" sz="2000" dirty="0"/>
              <a:t> v3.1.10</a:t>
            </a:r>
          </a:p>
          <a:p>
            <a:endParaRPr lang="en-US" altLang="zh-TW" sz="2400" dirty="0"/>
          </a:p>
          <a:p>
            <a:r>
              <a:rPr lang="en-US" altLang="zh-TW" sz="2400" dirty="0"/>
              <a:t>LAN Interface related Features:</a:t>
            </a:r>
          </a:p>
          <a:p>
            <a:pPr lvl="1"/>
            <a:r>
              <a:rPr lang="en-US" altLang="zh-TW" sz="1866" dirty="0"/>
              <a:t>LAN Ports disabled during</a:t>
            </a:r>
            <a:br>
              <a:rPr lang="en-US" altLang="zh-TW" sz="1866" dirty="0"/>
            </a:br>
            <a:r>
              <a:rPr lang="en-US" altLang="zh-TW" sz="1866" dirty="0"/>
              <a:t>bootup process.</a:t>
            </a:r>
          </a:p>
          <a:p>
            <a:pPr lvl="1"/>
            <a:r>
              <a:rPr lang="en-US" altLang="zh-TW" sz="1866" dirty="0"/>
              <a:t>Adjustable MTU size on LAN</a:t>
            </a:r>
            <a:br>
              <a:rPr lang="en-US" altLang="zh-TW" sz="1866" dirty="0"/>
            </a:br>
            <a:r>
              <a:rPr lang="en-US" altLang="zh-TW" sz="1866" dirty="0"/>
              <a:t>interface</a:t>
            </a:r>
          </a:p>
          <a:p>
            <a:pPr lvl="2"/>
            <a:r>
              <a:rPr lang="en-US" altLang="zh-TW" sz="1600" dirty="0"/>
              <a:t>Make sure that LAN and Wi-Fi side have matching settings</a:t>
            </a:r>
          </a:p>
          <a:p>
            <a:endParaRPr lang="en-US" altLang="zh-TW" sz="24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7163AE2-E7ED-132B-93A0-F4B80CFA5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Others</a:t>
            </a:r>
            <a:endParaRPr lang="zh-TW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1E62B1-5EDB-F366-123C-FF06E82D39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1107" y="2785330"/>
            <a:ext cx="3359666" cy="33408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02AE27-ECFB-701C-CF7B-16A9A5E198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678" y="2785331"/>
            <a:ext cx="2937710" cy="33408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5AD4458-1DCF-4E1D-093E-CD17AC95512F}"/>
              </a:ext>
            </a:extLst>
          </p:cNvPr>
          <p:cNvSpPr/>
          <p:nvPr/>
        </p:nvSpPr>
        <p:spPr>
          <a:xfrm>
            <a:off x="6459955" y="5423440"/>
            <a:ext cx="819150" cy="425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4E8755-8441-2567-CC33-8296CC6DC060}"/>
              </a:ext>
            </a:extLst>
          </p:cNvPr>
          <p:cNvSpPr/>
          <p:nvPr/>
        </p:nvSpPr>
        <p:spPr>
          <a:xfrm>
            <a:off x="9602105" y="5539965"/>
            <a:ext cx="610817" cy="3774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39F07E8-C49E-3311-7C37-8A3DFD4EFBD6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7279105" y="5654365"/>
            <a:ext cx="2323000" cy="74321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8CAD308-6A0F-06AA-83F6-150C7E578E20}"/>
              </a:ext>
            </a:extLst>
          </p:cNvPr>
          <p:cNvSpPr txBox="1"/>
          <p:nvPr/>
        </p:nvSpPr>
        <p:spPr>
          <a:xfrm>
            <a:off x="8083203" y="5320166"/>
            <a:ext cx="994183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sz="1200" dirty="0"/>
              <a:t>Same value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272287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047135-B1C7-59E4-B1AA-CABAFE4D8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VR2.0 New Features Re-cap</a:t>
            </a:r>
            <a:endParaRPr lang="LID4096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5129D7A0-9A2B-CCAD-A84A-C3E5905189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0054368"/>
              </p:ext>
            </p:extLst>
          </p:nvPr>
        </p:nvGraphicFramePr>
        <p:xfrm>
          <a:off x="383382" y="1308798"/>
          <a:ext cx="11425236" cy="490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12">
                  <a:extLst>
                    <a:ext uri="{9D8B030D-6E8A-4147-A177-3AD203B41FA5}">
                      <a16:colId xmlns:a16="http://schemas.microsoft.com/office/drawing/2014/main" val="2892029585"/>
                    </a:ext>
                  </a:extLst>
                </a:gridCol>
                <a:gridCol w="3808412">
                  <a:extLst>
                    <a:ext uri="{9D8B030D-6E8A-4147-A177-3AD203B41FA5}">
                      <a16:colId xmlns:a16="http://schemas.microsoft.com/office/drawing/2014/main" val="2597175145"/>
                    </a:ext>
                  </a:extLst>
                </a:gridCol>
                <a:gridCol w="3808412">
                  <a:extLst>
                    <a:ext uri="{9D8B030D-6E8A-4147-A177-3AD203B41FA5}">
                      <a16:colId xmlns:a16="http://schemas.microsoft.com/office/drawing/2014/main" val="31212686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Security Features</a:t>
                      </a:r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Roaming Enhancements</a:t>
                      </a:r>
                      <a:endParaRPr lang="LID4096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Services &amp; Utilities</a:t>
                      </a:r>
                      <a:endParaRPr lang="LID4096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985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Password Policy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Client-based Turbo Roaming Enhancements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DHCP Server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49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Wi-Fi ACL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AP-based Disconnection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RADIUS User-account Authentication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73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Manual Client Disconnect (initiated from AP)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Multi-Language Support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202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Manual Client Disconnect (initiated from Client)</a:t>
                      </a:r>
                      <a:endParaRPr lang="LID4096" sz="1400" dirty="0"/>
                    </a:p>
                  </a:txBody>
                  <a:tcPr marR="0"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/>
                        <a:t>MXview</a:t>
                      </a:r>
                      <a:r>
                        <a:rPr lang="en-GB" sz="1400" dirty="0"/>
                        <a:t> One / </a:t>
                      </a:r>
                      <a:r>
                        <a:rPr lang="en-GB" sz="1400" dirty="0" err="1"/>
                        <a:t>MXview</a:t>
                      </a:r>
                      <a:r>
                        <a:rPr lang="en-GB" sz="1400" dirty="0"/>
                        <a:t> Wireless 1.1.0 Support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783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Client Isolation (within SSID)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Turbo Roaming Analyser 2.0 Support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17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Client Isolation (within Subnet)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LAN-ports Disabled during Boot-up</a:t>
                      </a:r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918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Trusted Access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355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TLS Connection and Certificate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884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Certificate Management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718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Renew Device Unique Key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908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Re-generate SSH Key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481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Security Status &amp; Warning</a:t>
                      </a:r>
                      <a:endParaRPr lang="LID4096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9909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0420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030815C-A884-CE3C-73E5-E756D67104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2709338"/>
              </p:ext>
            </p:extLst>
          </p:nvPr>
        </p:nvGraphicFramePr>
        <p:xfrm>
          <a:off x="431371" y="1600201"/>
          <a:ext cx="1142526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2A8AD66-1F96-DEB6-64B7-59997DD23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53686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243576" y="443516"/>
            <a:ext cx="3823662" cy="666213"/>
          </a:xfrm>
        </p:spPr>
        <p:txBody>
          <a:bodyPr>
            <a:normAutofit/>
          </a:bodyPr>
          <a:lstStyle/>
          <a:p>
            <a:r>
              <a:rPr lang="en-US" altLang="zh-TW" sz="3200" dirty="0"/>
              <a:t>AWK-4252A Series</a:t>
            </a:r>
            <a:endParaRPr lang="zh-TW" altLang="en-US" sz="3200" dirty="0"/>
          </a:p>
        </p:txBody>
      </p:sp>
      <p:sp>
        <p:nvSpPr>
          <p:cNvPr id="35" name="文字方塊 34"/>
          <p:cNvSpPr txBox="1"/>
          <p:nvPr/>
        </p:nvSpPr>
        <p:spPr>
          <a:xfrm>
            <a:off x="6896898" y="4049777"/>
            <a:ext cx="35066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Configurable</a:t>
            </a:r>
            <a:r>
              <a:rPr lang="en-US" altLang="zh-TW" sz="1600" b="1" dirty="0">
                <a:solidFill>
                  <a:schemeClr val="accent4"/>
                </a:solidFill>
              </a:rPr>
              <a:t> </a:t>
            </a: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universal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NAT</a:t>
            </a:r>
            <a:r>
              <a:rPr lang="en-US" altLang="zh-TW" sz="1600" b="1" dirty="0">
                <a:solidFill>
                  <a:schemeClr val="accent4"/>
                </a:solidFill>
              </a:rPr>
              <a:t> </a:t>
            </a:r>
            <a:r>
              <a:rPr lang="en-US" altLang="zh-TW" sz="1600" dirty="0"/>
              <a:t>for easy machine integration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Full function CLI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Flexible Installation options</a:t>
            </a:r>
          </a:p>
        </p:txBody>
      </p:sp>
      <p:sp>
        <p:nvSpPr>
          <p:cNvPr id="23" name="文字方塊 22"/>
          <p:cNvSpPr txBox="1"/>
          <p:nvPr/>
        </p:nvSpPr>
        <p:spPr>
          <a:xfrm>
            <a:off x="6900300" y="5617567"/>
            <a:ext cx="5100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802.11ac wave 2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2.4/5GHz dual-band concurrent </a:t>
            </a:r>
            <a:r>
              <a:rPr lang="en-US" altLang="zh-TW" sz="1600" dirty="0"/>
              <a:t>up to 1,300 Mb/s</a:t>
            </a:r>
          </a:p>
        </p:txBody>
      </p:sp>
      <p:sp>
        <p:nvSpPr>
          <p:cNvPr id="24" name="五邊形 23"/>
          <p:cNvSpPr/>
          <p:nvPr/>
        </p:nvSpPr>
        <p:spPr>
          <a:xfrm>
            <a:off x="6900300" y="5219703"/>
            <a:ext cx="3417435" cy="360040"/>
          </a:xfrm>
          <a:prstGeom prst="homePlate">
            <a:avLst/>
          </a:prstGeom>
          <a:solidFill>
            <a:srgbClr val="D58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HIGH PERFORMANCE</a:t>
            </a:r>
          </a:p>
        </p:txBody>
      </p:sp>
      <p:sp>
        <p:nvSpPr>
          <p:cNvPr id="25" name="文字方塊 24"/>
          <p:cNvSpPr txBox="1"/>
          <p:nvPr/>
        </p:nvSpPr>
        <p:spPr>
          <a:xfrm>
            <a:off x="6870409" y="1680354"/>
            <a:ext cx="35331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Built-in band pass filter </a:t>
            </a:r>
          </a:p>
          <a:p>
            <a:r>
              <a:rPr lang="en-US" altLang="zh-TW" sz="1600" b="1" dirty="0">
                <a:solidFill>
                  <a:schemeClr val="accent4"/>
                </a:solidFill>
              </a:rPr>
              <a:t>     </a:t>
            </a:r>
            <a:r>
              <a:rPr lang="en-US" altLang="zh-TW" sz="1600" dirty="0"/>
              <a:t>for stable wireless connection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Enhanced</a:t>
            </a:r>
            <a:r>
              <a:rPr lang="en-US" altLang="zh-TW" sz="1600" dirty="0"/>
              <a:t> Antenna isolation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IP68</a:t>
            </a:r>
            <a:r>
              <a:rPr lang="en-US" altLang="zh-TW" sz="1600" dirty="0"/>
              <a:t> housing </a:t>
            </a: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salt spray tested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Turbo Roaming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Latest </a:t>
            </a: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WPA3 encryption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Dual image </a:t>
            </a:r>
            <a:r>
              <a:rPr lang="en-US" altLang="zh-TW" sz="1600" dirty="0"/>
              <a:t>backup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1600" dirty="0"/>
          </a:p>
        </p:txBody>
      </p:sp>
      <p:sp>
        <p:nvSpPr>
          <p:cNvPr id="26" name="五邊形 25"/>
          <p:cNvSpPr/>
          <p:nvPr/>
        </p:nvSpPr>
        <p:spPr>
          <a:xfrm>
            <a:off x="6867129" y="1303305"/>
            <a:ext cx="3082383" cy="360040"/>
          </a:xfrm>
          <a:prstGeom prst="homePlate">
            <a:avLst/>
          </a:prstGeom>
          <a:solidFill>
            <a:srgbClr val="3C9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MORE RELIABLE</a:t>
            </a:r>
            <a:endParaRPr lang="zh-TW" altLang="en-US" b="1" dirty="0"/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956" y="1122060"/>
            <a:ext cx="720000" cy="720000"/>
          </a:xfrm>
          <a:prstGeom prst="rect">
            <a:avLst/>
          </a:prstGeom>
        </p:spPr>
      </p:pic>
      <p:sp>
        <p:nvSpPr>
          <p:cNvPr id="31" name="五邊形 30"/>
          <p:cNvSpPr/>
          <p:nvPr/>
        </p:nvSpPr>
        <p:spPr>
          <a:xfrm>
            <a:off x="-24680" y="-27384"/>
            <a:ext cx="4557778" cy="475770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b="1" dirty="0"/>
              <a:t>802.11ac WLAN AP/Bridge/Client</a:t>
            </a:r>
            <a:endParaRPr lang="zh-TW" altLang="en-US" b="1" dirty="0"/>
          </a:p>
        </p:txBody>
      </p:sp>
      <p:sp>
        <p:nvSpPr>
          <p:cNvPr id="36" name="五邊形 35"/>
          <p:cNvSpPr/>
          <p:nvPr/>
        </p:nvSpPr>
        <p:spPr>
          <a:xfrm>
            <a:off x="6885214" y="3651913"/>
            <a:ext cx="3189973" cy="360040"/>
          </a:xfrm>
          <a:prstGeom prst="homePlate">
            <a:avLst/>
          </a:prstGeom>
          <a:solidFill>
            <a:srgbClr val="4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EASY-TO-USE</a:t>
            </a:r>
            <a:endParaRPr lang="zh-TW" altLang="en-US" b="1" dirty="0"/>
          </a:p>
        </p:txBody>
      </p:sp>
      <p:sp>
        <p:nvSpPr>
          <p:cNvPr id="16" name="矩形 15"/>
          <p:cNvSpPr/>
          <p:nvPr/>
        </p:nvSpPr>
        <p:spPr>
          <a:xfrm>
            <a:off x="9905820" y="5058502"/>
            <a:ext cx="503458" cy="540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1971782" y="5938503"/>
            <a:ext cx="30011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>
                <a:solidFill>
                  <a:schemeClr val="bg1">
                    <a:lumMod val="50000"/>
                  </a:schemeClr>
                </a:solidFill>
              </a:rPr>
              <a:t>Dimensions: 244 * 157.6 * 66.5 mm</a:t>
            </a:r>
          </a:p>
        </p:txBody>
      </p:sp>
      <p:grpSp>
        <p:nvGrpSpPr>
          <p:cNvPr id="41" name="群組 40"/>
          <p:cNvGrpSpPr/>
          <p:nvPr/>
        </p:nvGrpSpPr>
        <p:grpSpPr>
          <a:xfrm>
            <a:off x="9767933" y="3406823"/>
            <a:ext cx="720000" cy="720000"/>
            <a:chOff x="11102498" y="2339498"/>
            <a:chExt cx="680400" cy="6804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43" name="橢圓 42"/>
            <p:cNvSpPr/>
            <p:nvPr/>
          </p:nvSpPr>
          <p:spPr>
            <a:xfrm>
              <a:off x="11102498" y="2339498"/>
              <a:ext cx="680400" cy="680400"/>
            </a:xfrm>
            <a:prstGeom prst="ellipse">
              <a:avLst/>
            </a:prstGeom>
            <a:solidFill>
              <a:srgbClr val="50CEFF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6" name="圖片 4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rgbClr val="009DDB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6087" l="9422" r="89970">
                          <a14:foregroundMark x1="36778" y1="94130" x2="36778" y2="94130"/>
                          <a14:foregroundMark x1="64742" y1="96087" x2="64742" y2="96087"/>
                          <a14:foregroundMark x1="20061" y1="30435" x2="20061" y2="30435"/>
                          <a14:foregroundMark x1="34043" y1="16304" x2="34043" y2="16304"/>
                          <a14:foregroundMark x1="36778" y1="16304" x2="36778" y2="16304"/>
                          <a14:foregroundMark x1="50760" y1="36304" x2="50760" y2="36304"/>
                          <a14:foregroundMark x1="64742" y1="20435" x2="64742" y2="20435"/>
                          <a14:foregroundMark x1="56231" y1="18478" x2="56231" y2="18478"/>
                          <a14:foregroundMark x1="50760" y1="10435" x2="50760" y2="10435"/>
                          <a14:foregroundMark x1="25532" y1="20435" x2="25532" y2="20435"/>
                          <a14:foregroundMark x1="20061" y1="20435" x2="20061" y2="20435"/>
                          <a14:foregroundMark x1="17325" y1="10435" x2="17325" y2="10435"/>
                          <a14:foregroundMark x1="22796" y1="14348" x2="22796" y2="1434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270164" y="2399221"/>
              <a:ext cx="360469" cy="504000"/>
            </a:xfrm>
            <a:prstGeom prst="rect">
              <a:avLst/>
            </a:prstGeom>
            <a:grpFill/>
          </p:spPr>
        </p:pic>
      </p:grpSp>
      <p:cxnSp>
        <p:nvCxnSpPr>
          <p:cNvPr id="74" name="直線接點 73">
            <a:extLst>
              <a:ext uri="{FF2B5EF4-FFF2-40B4-BE49-F238E27FC236}">
                <a16:creationId xmlns:a16="http://schemas.microsoft.com/office/drawing/2014/main" id="{629D9E05-FAC4-401C-8E12-A417EB980B2D}"/>
              </a:ext>
            </a:extLst>
          </p:cNvPr>
          <p:cNvCxnSpPr>
            <a:cxnSpLocks/>
            <a:stCxn id="58" idx="6"/>
            <a:endCxn id="67" idx="2"/>
          </p:cNvCxnSpPr>
          <p:nvPr/>
        </p:nvCxnSpPr>
        <p:spPr>
          <a:xfrm>
            <a:off x="4009467" y="5032473"/>
            <a:ext cx="2422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群組 98">
            <a:extLst>
              <a:ext uri="{FF2B5EF4-FFF2-40B4-BE49-F238E27FC236}">
                <a16:creationId xmlns:a16="http://schemas.microsoft.com/office/drawing/2014/main" id="{3DF29404-9E41-4025-9C5C-50C8992E8D81}"/>
              </a:ext>
            </a:extLst>
          </p:cNvPr>
          <p:cNvGrpSpPr/>
          <p:nvPr/>
        </p:nvGrpSpPr>
        <p:grpSpPr>
          <a:xfrm>
            <a:off x="6548310" y="260648"/>
            <a:ext cx="1004871" cy="864000"/>
            <a:chOff x="6575991" y="660814"/>
            <a:chExt cx="1152128" cy="932593"/>
          </a:xfrm>
        </p:grpSpPr>
        <p:sp>
          <p:nvSpPr>
            <p:cNvPr id="97" name="橢圓 96">
              <a:extLst>
                <a:ext uri="{FF2B5EF4-FFF2-40B4-BE49-F238E27FC236}">
                  <a16:creationId xmlns:a16="http://schemas.microsoft.com/office/drawing/2014/main" id="{F2B2B5C1-33E7-40BD-8CCD-A575837A2DFA}"/>
                </a:ext>
              </a:extLst>
            </p:cNvPr>
            <p:cNvSpPr/>
            <p:nvPr/>
          </p:nvSpPr>
          <p:spPr>
            <a:xfrm>
              <a:off x="6685829" y="660814"/>
              <a:ext cx="990613" cy="932593"/>
            </a:xfrm>
            <a:prstGeom prst="ellipse">
              <a:avLst/>
            </a:prstGeom>
            <a:solidFill>
              <a:srgbClr val="8C8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TW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98" name="文字方塊 97">
              <a:extLst>
                <a:ext uri="{FF2B5EF4-FFF2-40B4-BE49-F238E27FC236}">
                  <a16:creationId xmlns:a16="http://schemas.microsoft.com/office/drawing/2014/main" id="{705E3141-C287-4E72-97D1-23EEC016460A}"/>
                </a:ext>
              </a:extLst>
            </p:cNvPr>
            <p:cNvSpPr txBox="1"/>
            <p:nvPr/>
          </p:nvSpPr>
          <p:spPr>
            <a:xfrm>
              <a:off x="6575991" y="727138"/>
              <a:ext cx="1152128" cy="747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5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Industrial</a:t>
              </a:r>
            </a:p>
            <a:p>
              <a:pPr algn="ctr"/>
              <a:r>
                <a:rPr lang="en-US" altLang="zh-TW" sz="105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EMS/EMI</a:t>
              </a:r>
            </a:p>
            <a:p>
              <a:pPr algn="ctr"/>
              <a:r>
                <a:rPr lang="en-US" altLang="zh-TW" sz="9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EN 61000-6-2/</a:t>
              </a:r>
            </a:p>
            <a:p>
              <a:pPr algn="ctr"/>
              <a:r>
                <a:rPr lang="en-US" altLang="zh-TW" sz="9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EN 61000-6-4</a:t>
              </a:r>
              <a:endParaRPr lang="zh-TW" altLang="en-US" sz="9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0" name="矩形 99">
            <a:extLst>
              <a:ext uri="{FF2B5EF4-FFF2-40B4-BE49-F238E27FC236}">
                <a16:creationId xmlns:a16="http://schemas.microsoft.com/office/drawing/2014/main" id="{F295258B-9FBA-4419-B91A-159131F50853}"/>
              </a:ext>
            </a:extLst>
          </p:cNvPr>
          <p:cNvSpPr/>
          <p:nvPr/>
        </p:nvSpPr>
        <p:spPr>
          <a:xfrm>
            <a:off x="7628430" y="507404"/>
            <a:ext cx="649362" cy="389491"/>
          </a:xfrm>
          <a:prstGeom prst="rect">
            <a:avLst/>
          </a:prstGeom>
          <a:solidFill>
            <a:srgbClr val="9B89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/>
              <a:t>IP68</a:t>
            </a:r>
            <a:endParaRPr lang="zh-TW" altLang="en-US" sz="1600" b="1" dirty="0"/>
          </a:p>
        </p:txBody>
      </p:sp>
      <p:pic>
        <p:nvPicPr>
          <p:cNvPr id="3074" name="Picture 2" descr="Build AWK-1137C Wi-Fi Client Into Your Machines | Moxa">
            <a:extLst>
              <a:ext uri="{FF2B5EF4-FFF2-40B4-BE49-F238E27FC236}">
                <a16:creationId xmlns:a16="http://schemas.microsoft.com/office/drawing/2014/main" id="{9BE2B239-CF49-4A47-9BB3-59BB3D741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202" y="345154"/>
            <a:ext cx="1039272" cy="69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Dedicated Servers, France Servers, Germany Servers, Indian Servers, UK  Servers, Romania Servers">
            <a:extLst>
              <a:ext uri="{FF2B5EF4-FFF2-40B4-BE49-F238E27FC236}">
                <a16:creationId xmlns:a16="http://schemas.microsoft.com/office/drawing/2014/main" id="{AAFAE158-3716-4E57-B143-BBD8897E3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063" y="5038010"/>
            <a:ext cx="699103" cy="69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www.moxa.com/ImgUpload/editor/Extended_Operating_Temperat(1).gif">
            <a:extLst>
              <a:ext uri="{FF2B5EF4-FFF2-40B4-BE49-F238E27FC236}">
                <a16:creationId xmlns:a16="http://schemas.microsoft.com/office/drawing/2014/main" id="{C63B599A-5D0A-4B36-DFDA-80D5783BD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9407281" y="459117"/>
            <a:ext cx="887682" cy="514857"/>
          </a:xfrm>
          <a:prstGeom prst="rect">
            <a:avLst/>
          </a:prstGeom>
          <a:noFill/>
        </p:spPr>
      </p:pic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D6D8C752-1BE9-4E32-A4EF-23032D5AD15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42" y="1027531"/>
            <a:ext cx="6230692" cy="4153794"/>
          </a:xfrm>
          <a:prstGeom prst="rect">
            <a:avLst/>
          </a:prstGeom>
        </p:spPr>
      </p:pic>
      <p:sp>
        <p:nvSpPr>
          <p:cNvPr id="47" name="文字方塊 46"/>
          <p:cNvSpPr txBox="1"/>
          <p:nvPr/>
        </p:nvSpPr>
        <p:spPr>
          <a:xfrm>
            <a:off x="4039953" y="5371439"/>
            <a:ext cx="2153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altLang="zh-TW" sz="1200" b="1" dirty="0">
                <a:solidFill>
                  <a:schemeClr val="accent4"/>
                </a:solidFill>
              </a:rPr>
              <a:t> </a:t>
            </a:r>
            <a:r>
              <a:rPr lang="en-US" altLang="zh-TW" sz="1200" b="1" dirty="0">
                <a:solidFill>
                  <a:schemeClr val="tx2"/>
                </a:solidFill>
              </a:rPr>
              <a:t>GbE LAN, </a:t>
            </a:r>
            <a:r>
              <a:rPr lang="en-US" altLang="zh-TW" sz="1200" b="1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altLang="zh-TW" sz="1200" b="1" dirty="0">
                <a:solidFill>
                  <a:schemeClr val="tx2"/>
                </a:solidFill>
              </a:rPr>
              <a:t> PoE+(RJ45)</a:t>
            </a:r>
            <a:endParaRPr lang="zh-TW" altLang="en-US" sz="1200" b="1" dirty="0">
              <a:solidFill>
                <a:schemeClr val="tx2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335777" y="2559609"/>
            <a:ext cx="2657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>
                <a:solidFill>
                  <a:schemeClr val="accent4">
                    <a:lumMod val="75000"/>
                  </a:schemeClr>
                </a:solidFill>
              </a:rPr>
              <a:t>2.4GHz/5GHz concurrent</a:t>
            </a:r>
          </a:p>
          <a:p>
            <a:r>
              <a:rPr lang="en-US" altLang="zh-TW" sz="1200" b="1" dirty="0">
                <a:solidFill>
                  <a:schemeClr val="tx2"/>
                </a:solidFill>
              </a:rPr>
              <a:t>Antenna Connector</a:t>
            </a:r>
            <a:endParaRPr lang="zh-TW" altLang="en-US" sz="1200" b="1" dirty="0">
              <a:solidFill>
                <a:schemeClr val="tx2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873765" y="5387361"/>
            <a:ext cx="5084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b="1" dirty="0">
                <a:solidFill>
                  <a:schemeClr val="accent4">
                    <a:lumMod val="75000"/>
                  </a:schemeClr>
                </a:solidFill>
              </a:rPr>
              <a:t>USB</a:t>
            </a:r>
          </a:p>
        </p:txBody>
      </p:sp>
      <p:cxnSp>
        <p:nvCxnSpPr>
          <p:cNvPr id="77" name="直線接點 76"/>
          <p:cNvCxnSpPr>
            <a:cxnSpLocks/>
          </p:cNvCxnSpPr>
          <p:nvPr/>
        </p:nvCxnSpPr>
        <p:spPr>
          <a:xfrm>
            <a:off x="3143909" y="5076533"/>
            <a:ext cx="0" cy="27408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接點 78"/>
          <p:cNvCxnSpPr>
            <a:cxnSpLocks/>
          </p:cNvCxnSpPr>
          <p:nvPr/>
        </p:nvCxnSpPr>
        <p:spPr>
          <a:xfrm flipH="1">
            <a:off x="2417081" y="5021985"/>
            <a:ext cx="203590" cy="7278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1410018" y="4950294"/>
            <a:ext cx="10527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>
                <a:solidFill>
                  <a:schemeClr val="tx2"/>
                </a:solidFill>
              </a:rPr>
              <a:t>Dual Power</a:t>
            </a:r>
          </a:p>
        </p:txBody>
      </p:sp>
      <p:sp>
        <p:nvSpPr>
          <p:cNvPr id="87" name="矩形 86"/>
          <p:cNvSpPr/>
          <p:nvPr/>
        </p:nvSpPr>
        <p:spPr>
          <a:xfrm>
            <a:off x="3335327" y="5371605"/>
            <a:ext cx="7922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b="1" dirty="0">
                <a:solidFill>
                  <a:schemeClr val="tx2"/>
                </a:solidFill>
              </a:rPr>
              <a:t>Console</a:t>
            </a:r>
          </a:p>
          <a:p>
            <a:r>
              <a:rPr lang="en-US" altLang="zh-TW" sz="1200" b="1" dirty="0">
                <a:solidFill>
                  <a:schemeClr val="tx2"/>
                </a:solidFill>
              </a:rPr>
              <a:t>(RJ45)</a:t>
            </a:r>
          </a:p>
        </p:txBody>
      </p:sp>
      <p:cxnSp>
        <p:nvCxnSpPr>
          <p:cNvPr id="88" name="直線接點 87"/>
          <p:cNvCxnSpPr>
            <a:cxnSpLocks/>
            <a:stCxn id="57" idx="4"/>
          </p:cNvCxnSpPr>
          <p:nvPr/>
        </p:nvCxnSpPr>
        <p:spPr>
          <a:xfrm>
            <a:off x="3619630" y="5076533"/>
            <a:ext cx="0" cy="27408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>
            <a:extLst>
              <a:ext uri="{FF2B5EF4-FFF2-40B4-BE49-F238E27FC236}">
                <a16:creationId xmlns:a16="http://schemas.microsoft.com/office/drawing/2014/main" id="{74902089-F7BE-4FF2-A199-A07187AA0484}"/>
              </a:ext>
            </a:extLst>
          </p:cNvPr>
          <p:cNvSpPr/>
          <p:nvPr/>
        </p:nvSpPr>
        <p:spPr>
          <a:xfrm>
            <a:off x="1089998" y="2941592"/>
            <a:ext cx="15022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>
                <a:solidFill>
                  <a:schemeClr val="accent1"/>
                </a:solidFill>
              </a:rPr>
              <a:t>Wall Mount</a:t>
            </a:r>
          </a:p>
          <a:p>
            <a:r>
              <a:rPr lang="en-US" altLang="zh-TW" sz="1200" dirty="0">
                <a:solidFill>
                  <a:schemeClr val="tx2"/>
                </a:solidFill>
              </a:rPr>
              <a:t>(DIN / Pole Options)</a:t>
            </a:r>
          </a:p>
          <a:p>
            <a:endParaRPr lang="zh-TW" altLang="en-US" sz="1200" dirty="0">
              <a:solidFill>
                <a:schemeClr val="tx2"/>
              </a:solidFill>
            </a:endParaRPr>
          </a:p>
          <a:p>
            <a:endParaRPr lang="zh-TW" altLang="en-US" sz="1200" b="1" dirty="0">
              <a:solidFill>
                <a:schemeClr val="accent1"/>
              </a:solidFill>
            </a:endParaRPr>
          </a:p>
        </p:txBody>
      </p:sp>
      <p:cxnSp>
        <p:nvCxnSpPr>
          <p:cNvPr id="76" name="直線接點 75">
            <a:extLst>
              <a:ext uri="{FF2B5EF4-FFF2-40B4-BE49-F238E27FC236}">
                <a16:creationId xmlns:a16="http://schemas.microsoft.com/office/drawing/2014/main" id="{7E406A50-470F-458F-8CE7-D7FD539B8DAB}"/>
              </a:ext>
            </a:extLst>
          </p:cNvPr>
          <p:cNvCxnSpPr>
            <a:cxnSpLocks/>
          </p:cNvCxnSpPr>
          <p:nvPr/>
        </p:nvCxnSpPr>
        <p:spPr>
          <a:xfrm>
            <a:off x="4130594" y="5032473"/>
            <a:ext cx="0" cy="31814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橢圓 3">
            <a:extLst>
              <a:ext uri="{FF2B5EF4-FFF2-40B4-BE49-F238E27FC236}">
                <a16:creationId xmlns:a16="http://schemas.microsoft.com/office/drawing/2014/main" id="{C2C9FEE5-1443-4743-834C-82429A4598CF}"/>
              </a:ext>
            </a:extLst>
          </p:cNvPr>
          <p:cNvSpPr/>
          <p:nvPr/>
        </p:nvSpPr>
        <p:spPr>
          <a:xfrm>
            <a:off x="3100299" y="4990412"/>
            <a:ext cx="87219" cy="86121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" name="橢圓 56">
            <a:extLst>
              <a:ext uri="{FF2B5EF4-FFF2-40B4-BE49-F238E27FC236}">
                <a16:creationId xmlns:a16="http://schemas.microsoft.com/office/drawing/2014/main" id="{4CF53DBD-EA6F-422C-A369-93B4E32ACED0}"/>
              </a:ext>
            </a:extLst>
          </p:cNvPr>
          <p:cNvSpPr/>
          <p:nvPr/>
        </p:nvSpPr>
        <p:spPr>
          <a:xfrm>
            <a:off x="3576021" y="4990412"/>
            <a:ext cx="87219" cy="86121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8" name="橢圓 57">
            <a:extLst>
              <a:ext uri="{FF2B5EF4-FFF2-40B4-BE49-F238E27FC236}">
                <a16:creationId xmlns:a16="http://schemas.microsoft.com/office/drawing/2014/main" id="{CEE78075-EC66-4AA2-BEE8-98B7FC3A2638}"/>
              </a:ext>
            </a:extLst>
          </p:cNvPr>
          <p:cNvSpPr/>
          <p:nvPr/>
        </p:nvSpPr>
        <p:spPr>
          <a:xfrm>
            <a:off x="3922248" y="4989412"/>
            <a:ext cx="87219" cy="86121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0" name="直線接點 59">
            <a:extLst>
              <a:ext uri="{FF2B5EF4-FFF2-40B4-BE49-F238E27FC236}">
                <a16:creationId xmlns:a16="http://schemas.microsoft.com/office/drawing/2014/main" id="{49C1A382-428F-4BE4-8203-204578DB5948}"/>
              </a:ext>
            </a:extLst>
          </p:cNvPr>
          <p:cNvCxnSpPr>
            <a:cxnSpLocks/>
          </p:cNvCxnSpPr>
          <p:nvPr/>
        </p:nvCxnSpPr>
        <p:spPr>
          <a:xfrm flipV="1">
            <a:off x="4208875" y="3019191"/>
            <a:ext cx="143699" cy="28428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橢圓 60">
            <a:extLst>
              <a:ext uri="{FF2B5EF4-FFF2-40B4-BE49-F238E27FC236}">
                <a16:creationId xmlns:a16="http://schemas.microsoft.com/office/drawing/2014/main" id="{F6833702-86BE-4B10-B2B2-B563380FCECD}"/>
              </a:ext>
            </a:extLst>
          </p:cNvPr>
          <p:cNvSpPr/>
          <p:nvPr/>
        </p:nvSpPr>
        <p:spPr>
          <a:xfrm>
            <a:off x="4127532" y="3281552"/>
            <a:ext cx="87219" cy="86121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1E174DDD-BA90-3B7E-0DEF-1C4F141EFDCA}"/>
              </a:ext>
            </a:extLst>
          </p:cNvPr>
          <p:cNvSpPr/>
          <p:nvPr/>
        </p:nvSpPr>
        <p:spPr>
          <a:xfrm>
            <a:off x="2195808" y="5244509"/>
            <a:ext cx="6230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>
                <a:solidFill>
                  <a:schemeClr val="tx2"/>
                </a:solidFill>
              </a:rPr>
              <a:t>DIDO</a:t>
            </a:r>
          </a:p>
          <a:p>
            <a:r>
              <a:rPr lang="en-US" altLang="zh-TW" sz="1200" b="1" dirty="0">
                <a:solidFill>
                  <a:schemeClr val="tx2"/>
                </a:solidFill>
              </a:rPr>
              <a:t>Relay</a:t>
            </a:r>
          </a:p>
        </p:txBody>
      </p:sp>
      <p:sp>
        <p:nvSpPr>
          <p:cNvPr id="67" name="橢圓 66">
            <a:extLst>
              <a:ext uri="{FF2B5EF4-FFF2-40B4-BE49-F238E27FC236}">
                <a16:creationId xmlns:a16="http://schemas.microsoft.com/office/drawing/2014/main" id="{74E117A7-5C1B-82B7-8EAA-FF012066DD98}"/>
              </a:ext>
            </a:extLst>
          </p:cNvPr>
          <p:cNvSpPr/>
          <p:nvPr/>
        </p:nvSpPr>
        <p:spPr>
          <a:xfrm>
            <a:off x="4251722" y="4989412"/>
            <a:ext cx="87219" cy="86121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8" name="橢圓 77">
            <a:extLst>
              <a:ext uri="{FF2B5EF4-FFF2-40B4-BE49-F238E27FC236}">
                <a16:creationId xmlns:a16="http://schemas.microsoft.com/office/drawing/2014/main" id="{6E5E3628-6594-FAC5-65E5-01538DD78023}"/>
              </a:ext>
            </a:extLst>
          </p:cNvPr>
          <p:cNvSpPr/>
          <p:nvPr/>
        </p:nvSpPr>
        <p:spPr>
          <a:xfrm>
            <a:off x="2570844" y="4988873"/>
            <a:ext cx="87219" cy="86121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cxnSp>
        <p:nvCxnSpPr>
          <p:cNvPr id="80" name="直線接點 79">
            <a:extLst>
              <a:ext uri="{FF2B5EF4-FFF2-40B4-BE49-F238E27FC236}">
                <a16:creationId xmlns:a16="http://schemas.microsoft.com/office/drawing/2014/main" id="{E3DF3308-3FC9-AD97-9067-0F99B9DFA1C3}"/>
              </a:ext>
            </a:extLst>
          </p:cNvPr>
          <p:cNvCxnSpPr>
            <a:cxnSpLocks/>
          </p:cNvCxnSpPr>
          <p:nvPr/>
        </p:nvCxnSpPr>
        <p:spPr>
          <a:xfrm flipH="1">
            <a:off x="2710950" y="5035564"/>
            <a:ext cx="148962" cy="23769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橢圓 54">
            <a:extLst>
              <a:ext uri="{FF2B5EF4-FFF2-40B4-BE49-F238E27FC236}">
                <a16:creationId xmlns:a16="http://schemas.microsoft.com/office/drawing/2014/main" id="{348E982E-E8D5-41ED-9717-5C053ED30772}"/>
              </a:ext>
            </a:extLst>
          </p:cNvPr>
          <p:cNvSpPr/>
          <p:nvPr/>
        </p:nvSpPr>
        <p:spPr>
          <a:xfrm>
            <a:off x="2818830" y="4988873"/>
            <a:ext cx="87219" cy="86121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BE38EC6E-4720-D4EE-47CF-A15B3648670A}"/>
              </a:ext>
            </a:extLst>
          </p:cNvPr>
          <p:cNvSpPr/>
          <p:nvPr/>
        </p:nvSpPr>
        <p:spPr>
          <a:xfrm>
            <a:off x="4983898" y="3161332"/>
            <a:ext cx="11190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dirty="0">
                <a:solidFill>
                  <a:schemeClr val="accent4">
                    <a:lumMod val="75000"/>
                  </a:schemeClr>
                </a:solidFill>
              </a:rPr>
              <a:t>Antenna Signal</a:t>
            </a:r>
          </a:p>
          <a:p>
            <a:r>
              <a:rPr lang="en-US" altLang="zh-TW" sz="1200" dirty="0">
                <a:solidFill>
                  <a:schemeClr val="accent4">
                    <a:lumMod val="75000"/>
                  </a:schemeClr>
                </a:solidFill>
              </a:rPr>
              <a:t>ESD</a:t>
            </a:r>
            <a:r>
              <a:rPr lang="en-US" altLang="zh-TW" sz="1200">
                <a:solidFill>
                  <a:schemeClr val="accent4">
                    <a:lumMod val="75000"/>
                  </a:schemeClr>
                </a:solidFill>
              </a:rPr>
              <a:t>: 30 </a:t>
            </a:r>
            <a:r>
              <a:rPr lang="en-US" altLang="zh-TW" sz="1200" dirty="0">
                <a:solidFill>
                  <a:schemeClr val="accent4">
                    <a:lumMod val="75000"/>
                  </a:schemeClr>
                </a:solidFill>
              </a:rPr>
              <a:t>kV</a:t>
            </a:r>
          </a:p>
          <a:p>
            <a:r>
              <a:rPr lang="en-US" altLang="zh-TW" sz="1200" dirty="0">
                <a:solidFill>
                  <a:schemeClr val="accent4">
                    <a:lumMod val="75000"/>
                  </a:schemeClr>
                </a:solidFill>
              </a:rPr>
              <a:t>Surge: 6kV</a:t>
            </a:r>
          </a:p>
        </p:txBody>
      </p:sp>
      <p:pic>
        <p:nvPicPr>
          <p:cNvPr id="12292" name="Picture 4" descr="Premium Vector | Blue flash symbol. lightning strike icon. electric power  sign isolated on white background">
            <a:extLst>
              <a:ext uri="{FF2B5EF4-FFF2-40B4-BE49-F238E27FC236}">
                <a16:creationId xmlns:a16="http://schemas.microsoft.com/office/drawing/2014/main" id="{D7F59F16-483A-F2B5-FA7E-E692CABB1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676" y="3103632"/>
            <a:ext cx="235491" cy="39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Premium Vector | Blue flash symbol. lightning strike icon. electric power  sign isolated on white background">
            <a:extLst>
              <a:ext uri="{FF2B5EF4-FFF2-40B4-BE49-F238E27FC236}">
                <a16:creationId xmlns:a16="http://schemas.microsoft.com/office/drawing/2014/main" id="{D5D163C7-2BAA-F62D-0962-732CA84AF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411" y="3505704"/>
            <a:ext cx="235491" cy="39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473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2AB1688-8B36-0FFE-C91D-618470B154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Security Status (Ahmed)</a:t>
            </a:r>
          </a:p>
          <a:p>
            <a:r>
              <a:rPr lang="en-GB" dirty="0"/>
              <a:t>Turbo Roaming Analyser (Ahmed)</a:t>
            </a:r>
          </a:p>
          <a:p>
            <a:r>
              <a:rPr lang="en-GB" dirty="0" err="1"/>
              <a:t>Mxview</a:t>
            </a:r>
            <a:r>
              <a:rPr lang="en-GB" dirty="0"/>
              <a:t> One (Zoltan)</a:t>
            </a:r>
          </a:p>
          <a:p>
            <a:r>
              <a:rPr lang="en-GB" dirty="0" err="1"/>
              <a:t>Mxview</a:t>
            </a:r>
            <a:r>
              <a:rPr lang="en-GB" dirty="0"/>
              <a:t> One with Wireless add-on </a:t>
            </a:r>
            <a:r>
              <a:rPr lang="en-GB" dirty="0">
                <a:sym typeface="Wingdings" panose="05000000000000000000" pitchFamily="2" charset="2"/>
              </a:rPr>
              <a:t>(Zoltan)</a:t>
            </a:r>
            <a:endParaRPr lang="en-GB" dirty="0"/>
          </a:p>
          <a:p>
            <a:pPr marL="0" indent="0">
              <a:buNone/>
            </a:pPr>
            <a:endParaRPr lang="LID4096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7418C4F-9DA4-41B9-B811-D72D61B17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VR2.0 Feature Demo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7248862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4C5F24-457C-1A28-79B6-E1EFC5BAF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RSSI Reporting From Device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A20398-F03E-6880-6A56-7B4182BD6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70" y="1521017"/>
            <a:ext cx="5493219" cy="30765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D59EC98-31F7-65CA-C41B-6759EB866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956" y="1521017"/>
            <a:ext cx="5587674" cy="30765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2A8A1A0-F6B3-1070-E432-39F2741E9B83}"/>
              </a:ext>
            </a:extLst>
          </p:cNvPr>
          <p:cNvSpPr/>
          <p:nvPr/>
        </p:nvSpPr>
        <p:spPr>
          <a:xfrm>
            <a:off x="4672484" y="4009292"/>
            <a:ext cx="783771" cy="160774"/>
          </a:xfrm>
          <a:prstGeom prst="rect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03568FB-C5CE-FA35-72EA-431DF07AF95E}"/>
              </a:ext>
            </a:extLst>
          </p:cNvPr>
          <p:cNvSpPr/>
          <p:nvPr/>
        </p:nvSpPr>
        <p:spPr>
          <a:xfrm>
            <a:off x="4326654" y="4142668"/>
            <a:ext cx="506603" cy="160774"/>
          </a:xfrm>
          <a:prstGeom prst="rect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8E3E35-E9EC-F5E8-A944-91FE004A2E51}"/>
              </a:ext>
            </a:extLst>
          </p:cNvPr>
          <p:cNvSpPr/>
          <p:nvPr/>
        </p:nvSpPr>
        <p:spPr>
          <a:xfrm>
            <a:off x="4828323" y="4156367"/>
            <a:ext cx="253302" cy="160774"/>
          </a:xfrm>
          <a:prstGeom prst="rect">
            <a:avLst/>
          </a:prstGeom>
          <a:solidFill>
            <a:srgbClr val="92D0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7193BB-EC9C-64C6-837A-A05E080123B9}"/>
              </a:ext>
            </a:extLst>
          </p:cNvPr>
          <p:cNvSpPr/>
          <p:nvPr/>
        </p:nvSpPr>
        <p:spPr>
          <a:xfrm>
            <a:off x="5089205" y="4170066"/>
            <a:ext cx="338250" cy="160774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75B6CC4-5666-B98E-64A4-B1F2249E8217}"/>
              </a:ext>
            </a:extLst>
          </p:cNvPr>
          <p:cNvSpPr/>
          <p:nvPr/>
        </p:nvSpPr>
        <p:spPr>
          <a:xfrm>
            <a:off x="4579955" y="3848518"/>
            <a:ext cx="876300" cy="147075"/>
          </a:xfrm>
          <a:prstGeom prst="rect">
            <a:avLst/>
          </a:prstGeom>
          <a:solidFill>
            <a:srgbClr val="7030A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761287-A3CC-AFE1-4633-7536D0D827F8}"/>
              </a:ext>
            </a:extLst>
          </p:cNvPr>
          <p:cNvSpPr/>
          <p:nvPr/>
        </p:nvSpPr>
        <p:spPr>
          <a:xfrm>
            <a:off x="4316606" y="4009292"/>
            <a:ext cx="355878" cy="133376"/>
          </a:xfrm>
          <a:prstGeom prst="rect">
            <a:avLst/>
          </a:prstGeom>
          <a:solidFill>
            <a:srgbClr val="7030A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9C6316D-912B-54BA-E774-C9E8AA077333}"/>
              </a:ext>
            </a:extLst>
          </p:cNvPr>
          <p:cNvSpPr/>
          <p:nvPr/>
        </p:nvSpPr>
        <p:spPr>
          <a:xfrm>
            <a:off x="10562493" y="4089679"/>
            <a:ext cx="783771" cy="160774"/>
          </a:xfrm>
          <a:prstGeom prst="rect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20A608A-9A56-BA0F-9C34-BE0139BBB847}"/>
              </a:ext>
            </a:extLst>
          </p:cNvPr>
          <p:cNvSpPr/>
          <p:nvPr/>
        </p:nvSpPr>
        <p:spPr>
          <a:xfrm>
            <a:off x="10216663" y="4223055"/>
            <a:ext cx="506603" cy="160774"/>
          </a:xfrm>
          <a:prstGeom prst="rect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CCCD1B8-6F66-EDC4-BA29-6EA16FD9C970}"/>
              </a:ext>
            </a:extLst>
          </p:cNvPr>
          <p:cNvSpPr/>
          <p:nvPr/>
        </p:nvSpPr>
        <p:spPr>
          <a:xfrm>
            <a:off x="10718332" y="4236754"/>
            <a:ext cx="253302" cy="160774"/>
          </a:xfrm>
          <a:prstGeom prst="rect">
            <a:avLst/>
          </a:prstGeom>
          <a:solidFill>
            <a:srgbClr val="92D0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C7A4E2F-516E-D9CF-5F0F-006F479A03B3}"/>
              </a:ext>
            </a:extLst>
          </p:cNvPr>
          <p:cNvSpPr/>
          <p:nvPr/>
        </p:nvSpPr>
        <p:spPr>
          <a:xfrm>
            <a:off x="10979214" y="4250453"/>
            <a:ext cx="338250" cy="160774"/>
          </a:xfrm>
          <a:prstGeom prst="rect">
            <a:avLst/>
          </a:prstGeom>
          <a:solidFill>
            <a:srgbClr val="FFC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560590-007D-D58B-B07E-A13D12642EB8}"/>
              </a:ext>
            </a:extLst>
          </p:cNvPr>
          <p:cNvSpPr/>
          <p:nvPr/>
        </p:nvSpPr>
        <p:spPr>
          <a:xfrm>
            <a:off x="10469964" y="3928905"/>
            <a:ext cx="876300" cy="147075"/>
          </a:xfrm>
          <a:prstGeom prst="rect">
            <a:avLst/>
          </a:prstGeom>
          <a:solidFill>
            <a:srgbClr val="7030A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39F5E41-6DDC-34BB-5924-39D05B351FD9}"/>
              </a:ext>
            </a:extLst>
          </p:cNvPr>
          <p:cNvSpPr/>
          <p:nvPr/>
        </p:nvSpPr>
        <p:spPr>
          <a:xfrm>
            <a:off x="10206615" y="4089679"/>
            <a:ext cx="355878" cy="133376"/>
          </a:xfrm>
          <a:prstGeom prst="rect">
            <a:avLst/>
          </a:prstGeom>
          <a:solidFill>
            <a:srgbClr val="7030A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E96A989-596A-FFC0-055B-5E70016C70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7113" y="5045270"/>
            <a:ext cx="2222433" cy="107417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82153A4-B928-66CE-8218-C07DA18AAF33}"/>
              </a:ext>
            </a:extLst>
          </p:cNvPr>
          <p:cNvSpPr txBox="1"/>
          <p:nvPr/>
        </p:nvSpPr>
        <p:spPr>
          <a:xfrm>
            <a:off x="2341265" y="5184423"/>
            <a:ext cx="1455848" cy="261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dirty="0"/>
              <a:t>Client MAC Address</a:t>
            </a:r>
            <a:endParaRPr lang="LID4096" sz="1100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D585FDA-30D4-A98C-B584-EE3444EC412C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3797113" y="5315228"/>
            <a:ext cx="875371" cy="1308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0B110E7-33A3-B4B0-41BB-1318660C1F39}"/>
              </a:ext>
            </a:extLst>
          </p:cNvPr>
          <p:cNvSpPr txBox="1"/>
          <p:nvPr/>
        </p:nvSpPr>
        <p:spPr>
          <a:xfrm>
            <a:off x="2786672" y="5632101"/>
            <a:ext cx="609462" cy="261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dirty="0"/>
              <a:t>BSSID</a:t>
            </a:r>
            <a:endParaRPr lang="LID4096" sz="1100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ED0453C-48AB-1617-D8FA-C4222BECF0EF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3396134" y="5632101"/>
            <a:ext cx="1537607" cy="1308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F28C32F-207B-0D01-C83A-7152C296DDFC}"/>
              </a:ext>
            </a:extLst>
          </p:cNvPr>
          <p:cNvSpPr txBox="1"/>
          <p:nvPr/>
        </p:nvSpPr>
        <p:spPr>
          <a:xfrm>
            <a:off x="7042699" y="5086772"/>
            <a:ext cx="484428" cy="261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dirty="0"/>
              <a:t>SNR</a:t>
            </a:r>
            <a:endParaRPr lang="LID4096" sz="11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A93DE2-9FE8-BD75-2588-2BBDA2511F5A}"/>
              </a:ext>
            </a:extLst>
          </p:cNvPr>
          <p:cNvSpPr txBox="1"/>
          <p:nvPr/>
        </p:nvSpPr>
        <p:spPr>
          <a:xfrm>
            <a:off x="6893688" y="5632101"/>
            <a:ext cx="907621" cy="261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100" dirty="0"/>
              <a:t>Noise Floor</a:t>
            </a:r>
            <a:endParaRPr lang="LID4096" sz="11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F68DBF5-053C-F9F7-8703-29BEB45E2AE1}"/>
              </a:ext>
            </a:extLst>
          </p:cNvPr>
          <p:cNvCxnSpPr>
            <a:cxnSpLocks/>
            <a:stCxn id="37" idx="1"/>
          </p:cNvCxnSpPr>
          <p:nvPr/>
        </p:nvCxnSpPr>
        <p:spPr>
          <a:xfrm flipH="1">
            <a:off x="5456255" y="5217577"/>
            <a:ext cx="1586444" cy="61998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E25307A5-C7C0-B837-2B45-E467E5AB7EE6}"/>
              </a:ext>
            </a:extLst>
          </p:cNvPr>
          <p:cNvCxnSpPr>
            <a:cxnSpLocks/>
            <a:stCxn id="38" idx="1"/>
          </p:cNvCxnSpPr>
          <p:nvPr/>
        </p:nvCxnSpPr>
        <p:spPr>
          <a:xfrm flipH="1">
            <a:off x="6172956" y="5762906"/>
            <a:ext cx="720732" cy="1308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85CCA8E2-E39A-4E8B-0E7E-CC1CC4D78A93}"/>
              </a:ext>
            </a:extLst>
          </p:cNvPr>
          <p:cNvSpPr/>
          <p:nvPr/>
        </p:nvSpPr>
        <p:spPr>
          <a:xfrm>
            <a:off x="4147112" y="3758084"/>
            <a:ext cx="1582677" cy="653143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80A6DDB-1556-C78D-C087-8284877B21C2}"/>
              </a:ext>
            </a:extLst>
          </p:cNvPr>
          <p:cNvSpPr/>
          <p:nvPr/>
        </p:nvSpPr>
        <p:spPr>
          <a:xfrm>
            <a:off x="3848664" y="4766609"/>
            <a:ext cx="2849663" cy="1553804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88013CC-F0A5-7CAC-00C7-247B45B8F493}"/>
              </a:ext>
            </a:extLst>
          </p:cNvPr>
          <p:cNvCxnSpPr>
            <a:cxnSpLocks/>
            <a:endCxn id="46" idx="2"/>
          </p:cNvCxnSpPr>
          <p:nvPr/>
        </p:nvCxnSpPr>
        <p:spPr>
          <a:xfrm flipH="1">
            <a:off x="3848664" y="4086027"/>
            <a:ext cx="264171" cy="14574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D5C4812-FF8C-EAD9-25E9-ECEF377135D5}"/>
              </a:ext>
            </a:extLst>
          </p:cNvPr>
          <p:cNvCxnSpPr>
            <a:cxnSpLocks/>
            <a:stCxn id="45" idx="6"/>
          </p:cNvCxnSpPr>
          <p:nvPr/>
        </p:nvCxnSpPr>
        <p:spPr>
          <a:xfrm>
            <a:off x="5729789" y="4084656"/>
            <a:ext cx="898544" cy="1190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DC83A979-C8FC-56E1-4197-8F5AB0AE0038}"/>
              </a:ext>
            </a:extLst>
          </p:cNvPr>
          <p:cNvSpPr txBox="1"/>
          <p:nvPr/>
        </p:nvSpPr>
        <p:spPr>
          <a:xfrm>
            <a:off x="8748523" y="5358845"/>
            <a:ext cx="2611612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RSSI = Noise Floor + SNR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36958473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6A7D38A-A7F9-1D72-BE5D-886B112B5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5285433"/>
            <a:ext cx="11425269" cy="840731"/>
          </a:xfrm>
        </p:spPr>
        <p:txBody>
          <a:bodyPr/>
          <a:lstStyle/>
          <a:p>
            <a:endParaRPr lang="LID4096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714CC5-15BB-9CDA-276F-6222EAADA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Turbo Roaming </a:t>
            </a:r>
            <a:r>
              <a:rPr lang="en-US" dirty="0" err="1"/>
              <a:t>Analyser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C430F1-21DA-08BF-049A-5365AAB7D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624" y="1220755"/>
            <a:ext cx="10048751" cy="5020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742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9E267-507B-F497-A860-526CE41B3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1ED5B03-C5E1-8B43-8DC2-22D147D45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5285433"/>
            <a:ext cx="11425269" cy="840731"/>
          </a:xfrm>
        </p:spPr>
        <p:txBody>
          <a:bodyPr/>
          <a:lstStyle/>
          <a:p>
            <a:endParaRPr lang="LID4096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0D5C2A-582C-5458-EA6B-31F8AEA8F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Turbo Roaming </a:t>
            </a:r>
            <a:r>
              <a:rPr lang="en-US" dirty="0" err="1"/>
              <a:t>Analyser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761F69-AA5C-061E-C473-23A8A6056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391" y="1145513"/>
            <a:ext cx="10083217" cy="506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7842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E8DE2-6B22-E73E-356B-E4E621A8E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5DBBC39-29C7-51C7-1FF9-B533A89B7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MXview</a:t>
            </a:r>
            <a:r>
              <a:rPr lang="en-GB" dirty="0"/>
              <a:t> One Support – Test Network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C50E2D-5B81-2E10-E9B5-E4DA85864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597426"/>
            <a:ext cx="11306175" cy="41052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14D262-BC8B-A139-2C1B-29190EC8D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" y="1585912"/>
            <a:ext cx="11563350" cy="36861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63080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5E0B4-865C-5F96-1D3A-BD7FDA6E5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9A5677A-8326-C803-1C5F-E3C2EC1CD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600201"/>
            <a:ext cx="2723811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Device Summary Page</a:t>
            </a:r>
          </a:p>
          <a:p>
            <a:r>
              <a:rPr lang="en-US" sz="2000" dirty="0"/>
              <a:t>Displays Access Points</a:t>
            </a:r>
          </a:p>
          <a:p>
            <a:r>
              <a:rPr lang="en-US" sz="2000" dirty="0"/>
              <a:t>Shows associated Clients for each AP</a:t>
            </a:r>
          </a:p>
          <a:p>
            <a:pPr lvl="1"/>
            <a:r>
              <a:rPr lang="en-US" sz="1466" dirty="0"/>
              <a:t>Including IP Address</a:t>
            </a:r>
          </a:p>
          <a:p>
            <a:pPr lvl="1"/>
            <a:r>
              <a:rPr lang="en-US" sz="1466" dirty="0"/>
              <a:t>MAC address</a:t>
            </a:r>
          </a:p>
          <a:p>
            <a:pPr lvl="1"/>
            <a:r>
              <a:rPr lang="en-US" sz="1466" dirty="0"/>
              <a:t>RSSI</a:t>
            </a:r>
          </a:p>
          <a:p>
            <a:pPr lvl="1"/>
            <a:r>
              <a:rPr lang="en-US" sz="1466" dirty="0"/>
              <a:t>Noise Floor</a:t>
            </a:r>
          </a:p>
          <a:p>
            <a:pPr lvl="1"/>
            <a:r>
              <a:rPr lang="en-US" sz="1466" dirty="0"/>
              <a:t>(SNR can be calculated)</a:t>
            </a:r>
            <a:endParaRPr lang="LID4096" sz="1466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98A599-BD2E-02F8-9671-4ECEF21C6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MXview</a:t>
            </a:r>
            <a:r>
              <a:rPr lang="en-GB" dirty="0"/>
              <a:t> One with Wireless Add-On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009506-3F41-AA68-73EF-D5964D2FE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088" y="4125777"/>
            <a:ext cx="8302732" cy="20003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105BAA-AEA4-2C41-B251-7413C0395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3425" y="1610477"/>
            <a:ext cx="8318059" cy="23369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7CA9D84E-321F-FFFD-3E73-F0233B8D8C75}"/>
              </a:ext>
            </a:extLst>
          </p:cNvPr>
          <p:cNvSpPr/>
          <p:nvPr/>
        </p:nvSpPr>
        <p:spPr>
          <a:xfrm>
            <a:off x="4142306" y="2958445"/>
            <a:ext cx="1527350" cy="532563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C5D62A9-3B19-B7C3-D196-B72E723FCE60}"/>
              </a:ext>
            </a:extLst>
          </p:cNvPr>
          <p:cNvSpPr/>
          <p:nvPr/>
        </p:nvSpPr>
        <p:spPr>
          <a:xfrm>
            <a:off x="4142306" y="4859688"/>
            <a:ext cx="1527350" cy="532563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CC9B870-29DE-E019-4ED9-30F58A6A47CE}"/>
              </a:ext>
            </a:extLst>
          </p:cNvPr>
          <p:cNvCxnSpPr>
            <a:stCxn id="11" idx="4"/>
          </p:cNvCxnSpPr>
          <p:nvPr/>
        </p:nvCxnSpPr>
        <p:spPr>
          <a:xfrm>
            <a:off x="4905981" y="3491008"/>
            <a:ext cx="0" cy="1347968"/>
          </a:xfrm>
          <a:prstGeom prst="straightConnector1">
            <a:avLst/>
          </a:prstGeom>
          <a:ln w="28575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74C0318-9C36-68F4-558A-7FBE2116FB36}"/>
              </a:ext>
            </a:extLst>
          </p:cNvPr>
          <p:cNvSpPr txBox="1"/>
          <p:nvPr/>
        </p:nvSpPr>
        <p:spPr>
          <a:xfrm>
            <a:off x="4905981" y="3783459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Roam</a:t>
            </a:r>
            <a:endParaRPr lang="LID4096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2249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81902-B22B-F19C-7736-4D1B77D06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E05BB94-027C-30F3-37A7-801EA9166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600201"/>
            <a:ext cx="2723811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Wireless Roaming Playback</a:t>
            </a:r>
          </a:p>
          <a:p>
            <a:r>
              <a:rPr lang="en-US" sz="2000" dirty="0"/>
              <a:t>Variable speed replay of roaming events</a:t>
            </a:r>
          </a:p>
          <a:p>
            <a:r>
              <a:rPr lang="en-US" sz="2000" dirty="0"/>
              <a:t>Serving access point always visible</a:t>
            </a:r>
          </a:p>
          <a:p>
            <a:r>
              <a:rPr lang="en-US" sz="2000" dirty="0"/>
              <a:t>Timestamp and RSSI</a:t>
            </a:r>
          </a:p>
          <a:p>
            <a:r>
              <a:rPr lang="en-US" sz="2000" dirty="0"/>
              <a:t>Roaming points marked on timeline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C14C7C-B6B1-6387-737B-0D3C14AF9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MXview</a:t>
            </a:r>
            <a:r>
              <a:rPr lang="en-GB" dirty="0"/>
              <a:t> One with Wireless Add-On</a:t>
            </a:r>
            <a:endParaRPr lang="LID4096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D1CABF6-0E36-3003-5293-0ACD04024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182" y="1753466"/>
            <a:ext cx="8701458" cy="40628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093290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22592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5293-2D18-63C5-88B5-7002358C8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89966A-640E-CB94-26D4-A63300E479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758595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E81E4D88-36B7-71F0-97F4-AF297E189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90310"/>
            <a:ext cx="7741021" cy="2905001"/>
          </a:xfrm>
          <a:prstGeom prst="rect">
            <a:avLst/>
          </a:prstGeom>
        </p:spPr>
      </p:pic>
      <p:sp>
        <p:nvSpPr>
          <p:cNvPr id="3" name="箭號: 五邊形 2">
            <a:extLst>
              <a:ext uri="{FF2B5EF4-FFF2-40B4-BE49-F238E27FC236}">
                <a16:creationId xmlns:a16="http://schemas.microsoft.com/office/drawing/2014/main" id="{B8C13381-B4CF-48EA-B086-A3931CECDA57}"/>
              </a:ext>
            </a:extLst>
          </p:cNvPr>
          <p:cNvSpPr/>
          <p:nvPr/>
        </p:nvSpPr>
        <p:spPr>
          <a:xfrm>
            <a:off x="479376" y="1555137"/>
            <a:ext cx="8773368" cy="1143000"/>
          </a:xfrm>
          <a:prstGeom prst="homePlate">
            <a:avLst/>
          </a:prstGeom>
          <a:solidFill>
            <a:srgbClr val="008787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649" name="文字方塊 11"/>
          <p:cNvSpPr txBox="1">
            <a:spLocks noChangeArrowheads="1"/>
          </p:cNvSpPr>
          <p:nvPr/>
        </p:nvSpPr>
        <p:spPr bwMode="auto">
          <a:xfrm>
            <a:off x="2927648" y="1549823"/>
            <a:ext cx="194421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800" dirty="0">
                <a:ea typeface="新細明體" panose="02020500000000000000" pitchFamily="18" charset="-120"/>
              </a:rPr>
              <a:t>AWK-3</a:t>
            </a:r>
            <a:r>
              <a:rPr lang="en-US" altLang="zh-CN" sz="1800" dirty="0">
                <a:ea typeface="新細明體" panose="02020500000000000000" pitchFamily="18" charset="-120"/>
              </a:rPr>
              <a:t>252</a:t>
            </a:r>
            <a:r>
              <a:rPr lang="en-US" altLang="zh-TW" sz="1800" dirty="0">
                <a:ea typeface="新細明體" panose="02020500000000000000" pitchFamily="18" charset="-120"/>
              </a:rPr>
              <a:t>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Advanced Indoor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2x2 11</a:t>
            </a:r>
            <a:r>
              <a:rPr lang="en-US" altLang="zh-CN" sz="1400" b="0" dirty="0">
                <a:ea typeface="新細明體" panose="02020500000000000000" pitchFamily="18" charset="-120"/>
              </a:rPr>
              <a:t>ac</a:t>
            </a:r>
            <a:r>
              <a:rPr lang="en-US" altLang="zh-TW" sz="1400" b="0" dirty="0">
                <a:ea typeface="新細明體" panose="02020500000000000000" pitchFamily="18" charset="-120"/>
              </a:rPr>
              <a:t> dual radio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2x GbE LAN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AP </a:t>
            </a:r>
            <a:endParaRPr lang="zh-TW" altLang="en-US" sz="1200" b="0" dirty="0">
              <a:ea typeface="新細明體" panose="02020500000000000000" pitchFamily="18" charset="-120"/>
            </a:endParaRPr>
          </a:p>
        </p:txBody>
      </p:sp>
      <p:sp>
        <p:nvSpPr>
          <p:cNvPr id="10" name="文字方塊 11">
            <a:extLst>
              <a:ext uri="{FF2B5EF4-FFF2-40B4-BE49-F238E27FC236}">
                <a16:creationId xmlns:a16="http://schemas.microsoft.com/office/drawing/2014/main" id="{37CFD5C2-B8B2-4460-89A4-396C63DC1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424" y="1544152"/>
            <a:ext cx="194421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800" dirty="0">
                <a:ea typeface="新細明體" panose="02020500000000000000" pitchFamily="18" charset="-120"/>
              </a:rPr>
              <a:t>AWK-4</a:t>
            </a:r>
            <a:r>
              <a:rPr lang="en-US" altLang="zh-CN" sz="1800" dirty="0">
                <a:ea typeface="新細明體" panose="02020500000000000000" pitchFamily="18" charset="-120"/>
              </a:rPr>
              <a:t>252</a:t>
            </a:r>
            <a:r>
              <a:rPr lang="en-US" altLang="zh-TW" sz="1800" dirty="0">
                <a:ea typeface="新細明體" panose="02020500000000000000" pitchFamily="18" charset="-120"/>
              </a:rPr>
              <a:t>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Advanced Outdoor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2x2 11</a:t>
            </a:r>
            <a:r>
              <a:rPr lang="en-US" altLang="zh-CN" sz="1400" b="0" dirty="0">
                <a:ea typeface="新細明體" panose="02020500000000000000" pitchFamily="18" charset="-120"/>
              </a:rPr>
              <a:t>ac</a:t>
            </a:r>
            <a:r>
              <a:rPr lang="en-US" altLang="zh-TW" sz="1400" b="0" dirty="0">
                <a:ea typeface="新細明體" panose="02020500000000000000" pitchFamily="18" charset="-120"/>
              </a:rPr>
              <a:t> dual radio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2x GbE LAN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AP </a:t>
            </a:r>
            <a:endParaRPr lang="zh-TW" altLang="en-US" sz="1200" b="0" dirty="0">
              <a:ea typeface="新細明體" panose="02020500000000000000" pitchFamily="18" charset="-120"/>
            </a:endParaRPr>
          </a:p>
        </p:txBody>
      </p:sp>
      <p:sp>
        <p:nvSpPr>
          <p:cNvPr id="26626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733" dirty="0"/>
              <a:t>AWK Series Naming Convention</a:t>
            </a:r>
            <a:endParaRPr lang="zh-TW" altLang="en-US" sz="3733" dirty="0"/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FCEB3DCB-D994-DA74-F4E7-3CF7766FEC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5" y="2636914"/>
            <a:ext cx="5324627" cy="3549751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3B177A9E-336A-437B-B959-B21B146CF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064" y="1556792"/>
            <a:ext cx="194421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200" b="1">
                <a:solidFill>
                  <a:schemeClr val="tx2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800" dirty="0">
                <a:ea typeface="新細明體" panose="02020500000000000000" pitchFamily="18" charset="-120"/>
              </a:rPr>
              <a:t>AWK-1151C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Value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2x2 11</a:t>
            </a:r>
            <a:r>
              <a:rPr lang="en-US" altLang="zh-CN" sz="1400" b="0" dirty="0">
                <a:ea typeface="新細明體" panose="02020500000000000000" pitchFamily="18" charset="-120"/>
              </a:rPr>
              <a:t>ac</a:t>
            </a:r>
            <a:r>
              <a:rPr lang="en-US" altLang="zh-TW" sz="1400" b="0" dirty="0">
                <a:ea typeface="新細明體" panose="02020500000000000000" pitchFamily="18" charset="-120"/>
              </a:rPr>
              <a:t> single radio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2x GbE LAN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TW" sz="1400" b="0" dirty="0">
                <a:ea typeface="新細明體" panose="02020500000000000000" pitchFamily="18" charset="-120"/>
              </a:rPr>
              <a:t>Client </a:t>
            </a:r>
            <a:endParaRPr lang="zh-TW" altLang="en-US" sz="1200" b="0" dirty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9112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260906" y="538944"/>
            <a:ext cx="3809772" cy="625058"/>
          </a:xfrm>
        </p:spPr>
        <p:txBody>
          <a:bodyPr>
            <a:normAutofit/>
          </a:bodyPr>
          <a:lstStyle/>
          <a:p>
            <a:r>
              <a:rPr lang="en-US" altLang="zh-TW" sz="3200" dirty="0"/>
              <a:t>AWK-1151C Series</a:t>
            </a:r>
            <a:endParaRPr lang="zh-TW" altLang="en-US" sz="3200" dirty="0"/>
          </a:p>
        </p:txBody>
      </p:sp>
      <p:sp>
        <p:nvSpPr>
          <p:cNvPr id="31" name="五邊形 30"/>
          <p:cNvSpPr/>
          <p:nvPr/>
        </p:nvSpPr>
        <p:spPr>
          <a:xfrm>
            <a:off x="-26026" y="-16248"/>
            <a:ext cx="4557778" cy="475770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b="1" dirty="0"/>
              <a:t>802.11ac WLAN Client</a:t>
            </a:r>
            <a:endParaRPr lang="zh-TW" altLang="en-US" b="1" dirty="0"/>
          </a:p>
        </p:txBody>
      </p:sp>
      <p:grpSp>
        <p:nvGrpSpPr>
          <p:cNvPr id="99" name="群組 98">
            <a:extLst>
              <a:ext uri="{FF2B5EF4-FFF2-40B4-BE49-F238E27FC236}">
                <a16:creationId xmlns:a16="http://schemas.microsoft.com/office/drawing/2014/main" id="{3DF29404-9E41-4025-9C5C-50C8992E8D81}"/>
              </a:ext>
            </a:extLst>
          </p:cNvPr>
          <p:cNvGrpSpPr/>
          <p:nvPr/>
        </p:nvGrpSpPr>
        <p:grpSpPr>
          <a:xfrm>
            <a:off x="6895598" y="106944"/>
            <a:ext cx="1004871" cy="864000"/>
            <a:chOff x="6575991" y="660814"/>
            <a:chExt cx="1152128" cy="932593"/>
          </a:xfrm>
        </p:grpSpPr>
        <p:sp>
          <p:nvSpPr>
            <p:cNvPr id="97" name="橢圓 96">
              <a:extLst>
                <a:ext uri="{FF2B5EF4-FFF2-40B4-BE49-F238E27FC236}">
                  <a16:creationId xmlns:a16="http://schemas.microsoft.com/office/drawing/2014/main" id="{F2B2B5C1-33E7-40BD-8CCD-A575837A2DFA}"/>
                </a:ext>
              </a:extLst>
            </p:cNvPr>
            <p:cNvSpPr/>
            <p:nvPr/>
          </p:nvSpPr>
          <p:spPr>
            <a:xfrm>
              <a:off x="6685829" y="660814"/>
              <a:ext cx="990613" cy="932593"/>
            </a:xfrm>
            <a:prstGeom prst="ellipse">
              <a:avLst/>
            </a:prstGeom>
            <a:solidFill>
              <a:srgbClr val="8C8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TW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98" name="文字方塊 97">
              <a:extLst>
                <a:ext uri="{FF2B5EF4-FFF2-40B4-BE49-F238E27FC236}">
                  <a16:creationId xmlns:a16="http://schemas.microsoft.com/office/drawing/2014/main" id="{705E3141-C287-4E72-97D1-23EEC016460A}"/>
                </a:ext>
              </a:extLst>
            </p:cNvPr>
            <p:cNvSpPr txBox="1"/>
            <p:nvPr/>
          </p:nvSpPr>
          <p:spPr>
            <a:xfrm>
              <a:off x="6575991" y="727138"/>
              <a:ext cx="1152128" cy="747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5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Industrial</a:t>
              </a:r>
            </a:p>
            <a:p>
              <a:pPr algn="ctr"/>
              <a:r>
                <a:rPr lang="en-US" altLang="zh-TW" sz="105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EMS/EMI</a:t>
              </a:r>
            </a:p>
            <a:p>
              <a:pPr algn="ctr"/>
              <a:r>
                <a:rPr lang="en-US" altLang="zh-TW" sz="9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EN 61000-6-2/</a:t>
              </a:r>
            </a:p>
            <a:p>
              <a:pPr algn="ctr"/>
              <a:r>
                <a:rPr lang="en-US" altLang="zh-TW" sz="9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EN 61000-6-4</a:t>
              </a:r>
              <a:endParaRPr lang="zh-TW" altLang="en-US" sz="9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0" name="矩形 99">
            <a:extLst>
              <a:ext uri="{FF2B5EF4-FFF2-40B4-BE49-F238E27FC236}">
                <a16:creationId xmlns:a16="http://schemas.microsoft.com/office/drawing/2014/main" id="{F295258B-9FBA-4419-B91A-159131F50853}"/>
              </a:ext>
            </a:extLst>
          </p:cNvPr>
          <p:cNvSpPr/>
          <p:nvPr/>
        </p:nvSpPr>
        <p:spPr>
          <a:xfrm>
            <a:off x="8119734" y="353700"/>
            <a:ext cx="649362" cy="389491"/>
          </a:xfrm>
          <a:prstGeom prst="rect">
            <a:avLst/>
          </a:prstGeom>
          <a:solidFill>
            <a:srgbClr val="9B89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b="1" dirty="0"/>
              <a:t>IP30</a:t>
            </a:r>
            <a:endParaRPr lang="zh-TW" altLang="en-US" sz="1600" b="1" dirty="0"/>
          </a:p>
        </p:txBody>
      </p:sp>
      <p:pic>
        <p:nvPicPr>
          <p:cNvPr id="3074" name="Picture 2" descr="Build AWK-1137C Wi-Fi Client Into Your Machines | Moxa">
            <a:extLst>
              <a:ext uri="{FF2B5EF4-FFF2-40B4-BE49-F238E27FC236}">
                <a16:creationId xmlns:a16="http://schemas.microsoft.com/office/drawing/2014/main" id="{9BE2B239-CF49-4A47-9BB3-59BB3D741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814" y="191450"/>
            <a:ext cx="1039272" cy="69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>
            <a:extLst>
              <a:ext uri="{FF2B5EF4-FFF2-40B4-BE49-F238E27FC236}">
                <a16:creationId xmlns:a16="http://schemas.microsoft.com/office/drawing/2014/main" id="{2F488559-8E91-7856-79A2-885D0D4B4C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016" y="279185"/>
            <a:ext cx="498134" cy="49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文字方塊 69">
            <a:extLst>
              <a:ext uri="{FF2B5EF4-FFF2-40B4-BE49-F238E27FC236}">
                <a16:creationId xmlns:a16="http://schemas.microsoft.com/office/drawing/2014/main" id="{8B839EFE-E34C-C2DB-0A80-FE4DE75E83F6}"/>
              </a:ext>
            </a:extLst>
          </p:cNvPr>
          <p:cNvSpPr txBox="1"/>
          <p:nvPr/>
        </p:nvSpPr>
        <p:spPr>
          <a:xfrm>
            <a:off x="7085981" y="3747285"/>
            <a:ext cx="35066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Configurable</a:t>
            </a:r>
            <a:r>
              <a:rPr lang="en-US" altLang="zh-TW" sz="1600" b="1" dirty="0">
                <a:solidFill>
                  <a:schemeClr val="accent4"/>
                </a:solidFill>
              </a:rPr>
              <a:t> </a:t>
            </a: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universal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NAT</a:t>
            </a:r>
            <a:r>
              <a:rPr lang="en-US" altLang="zh-TW" sz="1600" b="1" dirty="0">
                <a:solidFill>
                  <a:schemeClr val="accent4"/>
                </a:solidFill>
              </a:rPr>
              <a:t> </a:t>
            </a:r>
            <a:r>
              <a:rPr lang="en-US" altLang="zh-TW" sz="1600" dirty="0"/>
              <a:t>for easy machine integration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Full function CLI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Flexible Installation options</a:t>
            </a:r>
          </a:p>
          <a:p>
            <a:endParaRPr lang="en-US" altLang="zh-TW" sz="1600" dirty="0"/>
          </a:p>
        </p:txBody>
      </p:sp>
      <p:sp>
        <p:nvSpPr>
          <p:cNvPr id="71" name="文字方塊 70">
            <a:extLst>
              <a:ext uri="{FF2B5EF4-FFF2-40B4-BE49-F238E27FC236}">
                <a16:creationId xmlns:a16="http://schemas.microsoft.com/office/drawing/2014/main" id="{27D61C6C-59E8-7B1E-7083-AA705148AB43}"/>
              </a:ext>
            </a:extLst>
          </p:cNvPr>
          <p:cNvSpPr txBox="1"/>
          <p:nvPr/>
        </p:nvSpPr>
        <p:spPr>
          <a:xfrm>
            <a:off x="7089384" y="5463863"/>
            <a:ext cx="4839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802.11ac wave 2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2.4/5GHz dual-band Selectable </a:t>
            </a:r>
            <a:r>
              <a:rPr lang="en-US" altLang="zh-TW" sz="1600" dirty="0"/>
              <a:t>up to 867 Mb/s</a:t>
            </a:r>
          </a:p>
        </p:txBody>
      </p:sp>
      <p:sp>
        <p:nvSpPr>
          <p:cNvPr id="72" name="五邊形 23">
            <a:extLst>
              <a:ext uri="{FF2B5EF4-FFF2-40B4-BE49-F238E27FC236}">
                <a16:creationId xmlns:a16="http://schemas.microsoft.com/office/drawing/2014/main" id="{3583D59E-47FC-D827-B17B-5EECAE7F9A0F}"/>
              </a:ext>
            </a:extLst>
          </p:cNvPr>
          <p:cNvSpPr/>
          <p:nvPr/>
        </p:nvSpPr>
        <p:spPr>
          <a:xfrm>
            <a:off x="7089383" y="5065999"/>
            <a:ext cx="3417435" cy="360040"/>
          </a:xfrm>
          <a:prstGeom prst="homePlate">
            <a:avLst/>
          </a:prstGeom>
          <a:solidFill>
            <a:srgbClr val="D58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HIGH PERFORMANCE</a:t>
            </a:r>
          </a:p>
        </p:txBody>
      </p:sp>
      <p:sp>
        <p:nvSpPr>
          <p:cNvPr id="73" name="文字方塊 72">
            <a:extLst>
              <a:ext uri="{FF2B5EF4-FFF2-40B4-BE49-F238E27FC236}">
                <a16:creationId xmlns:a16="http://schemas.microsoft.com/office/drawing/2014/main" id="{01B07CAC-5658-192E-A60C-DAD0F5494A6E}"/>
              </a:ext>
            </a:extLst>
          </p:cNvPr>
          <p:cNvSpPr txBox="1"/>
          <p:nvPr/>
        </p:nvSpPr>
        <p:spPr>
          <a:xfrm>
            <a:off x="7059492" y="1526650"/>
            <a:ext cx="35331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Built-in band pass filter </a:t>
            </a:r>
          </a:p>
          <a:p>
            <a:r>
              <a:rPr lang="en-US" altLang="zh-TW" sz="1600" b="1" dirty="0">
                <a:solidFill>
                  <a:schemeClr val="accent4"/>
                </a:solidFill>
              </a:rPr>
              <a:t>     </a:t>
            </a:r>
            <a:r>
              <a:rPr lang="en-US" altLang="zh-TW" sz="1600" dirty="0"/>
              <a:t>for stable wireless connection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Antenna isolation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Turbo Roaming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dirty="0"/>
              <a:t>Latest </a:t>
            </a: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WPA3 encryption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600" b="1" dirty="0">
                <a:solidFill>
                  <a:schemeClr val="accent4">
                    <a:lumMod val="75000"/>
                  </a:schemeClr>
                </a:solidFill>
              </a:rPr>
              <a:t>Dual image </a:t>
            </a:r>
            <a:r>
              <a:rPr lang="en-US" altLang="zh-TW" sz="1600" dirty="0"/>
              <a:t>backup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1600" dirty="0"/>
          </a:p>
        </p:txBody>
      </p:sp>
      <p:sp>
        <p:nvSpPr>
          <p:cNvPr id="75" name="五邊形 25">
            <a:extLst>
              <a:ext uri="{FF2B5EF4-FFF2-40B4-BE49-F238E27FC236}">
                <a16:creationId xmlns:a16="http://schemas.microsoft.com/office/drawing/2014/main" id="{FD970D93-AFCA-6501-2FB9-CD782FAD52EC}"/>
              </a:ext>
            </a:extLst>
          </p:cNvPr>
          <p:cNvSpPr/>
          <p:nvPr/>
        </p:nvSpPr>
        <p:spPr>
          <a:xfrm>
            <a:off x="7056212" y="1149601"/>
            <a:ext cx="3082383" cy="360040"/>
          </a:xfrm>
          <a:prstGeom prst="homePlate">
            <a:avLst/>
          </a:prstGeom>
          <a:solidFill>
            <a:srgbClr val="3C9D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MORE RELIABLE</a:t>
            </a:r>
            <a:endParaRPr lang="zh-TW" altLang="en-US" b="1" dirty="0"/>
          </a:p>
        </p:txBody>
      </p:sp>
      <p:pic>
        <p:nvPicPr>
          <p:cNvPr id="78" name="圖片 77">
            <a:extLst>
              <a:ext uri="{FF2B5EF4-FFF2-40B4-BE49-F238E27FC236}">
                <a16:creationId xmlns:a16="http://schemas.microsoft.com/office/drawing/2014/main" id="{882D25F6-3600-9321-9625-16B32A9A36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2039" y="968356"/>
            <a:ext cx="720000" cy="720000"/>
          </a:xfrm>
          <a:prstGeom prst="rect">
            <a:avLst/>
          </a:prstGeom>
        </p:spPr>
      </p:pic>
      <p:sp>
        <p:nvSpPr>
          <p:cNvPr id="80" name="五邊形 35">
            <a:extLst>
              <a:ext uri="{FF2B5EF4-FFF2-40B4-BE49-F238E27FC236}">
                <a16:creationId xmlns:a16="http://schemas.microsoft.com/office/drawing/2014/main" id="{C4EFE0E9-9E37-C386-0402-FAC4A758E546}"/>
              </a:ext>
            </a:extLst>
          </p:cNvPr>
          <p:cNvSpPr/>
          <p:nvPr/>
        </p:nvSpPr>
        <p:spPr>
          <a:xfrm>
            <a:off x="7074297" y="3349421"/>
            <a:ext cx="3189973" cy="360040"/>
          </a:xfrm>
          <a:prstGeom prst="homePlate">
            <a:avLst/>
          </a:prstGeom>
          <a:solidFill>
            <a:srgbClr val="4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/>
              <a:t>EASY-TO-USE</a:t>
            </a:r>
            <a:endParaRPr lang="zh-TW" altLang="en-US" b="1" dirty="0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9CBDDDCB-419F-68AB-1E44-37322408F18A}"/>
              </a:ext>
            </a:extLst>
          </p:cNvPr>
          <p:cNvSpPr/>
          <p:nvPr/>
        </p:nvSpPr>
        <p:spPr>
          <a:xfrm>
            <a:off x="10094903" y="4904798"/>
            <a:ext cx="503458" cy="540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83" name="群組 82">
            <a:extLst>
              <a:ext uri="{FF2B5EF4-FFF2-40B4-BE49-F238E27FC236}">
                <a16:creationId xmlns:a16="http://schemas.microsoft.com/office/drawing/2014/main" id="{734977A2-19B0-9089-09AE-5A98031EC071}"/>
              </a:ext>
            </a:extLst>
          </p:cNvPr>
          <p:cNvGrpSpPr/>
          <p:nvPr/>
        </p:nvGrpSpPr>
        <p:grpSpPr>
          <a:xfrm>
            <a:off x="9957016" y="3104331"/>
            <a:ext cx="720000" cy="720000"/>
            <a:chOff x="11102498" y="2339498"/>
            <a:chExt cx="680400" cy="6804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4" name="橢圓 83">
              <a:extLst>
                <a:ext uri="{FF2B5EF4-FFF2-40B4-BE49-F238E27FC236}">
                  <a16:creationId xmlns:a16="http://schemas.microsoft.com/office/drawing/2014/main" id="{7580E557-BD97-CE37-DA43-287168733244}"/>
                </a:ext>
              </a:extLst>
            </p:cNvPr>
            <p:cNvSpPr/>
            <p:nvPr/>
          </p:nvSpPr>
          <p:spPr>
            <a:xfrm>
              <a:off x="11102498" y="2339498"/>
              <a:ext cx="680400" cy="680400"/>
            </a:xfrm>
            <a:prstGeom prst="ellipse">
              <a:avLst/>
            </a:prstGeom>
            <a:solidFill>
              <a:srgbClr val="50CEFF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85" name="圖片 84">
              <a:extLst>
                <a:ext uri="{FF2B5EF4-FFF2-40B4-BE49-F238E27FC236}">
                  <a16:creationId xmlns:a16="http://schemas.microsoft.com/office/drawing/2014/main" id="{5A711788-C30D-52FC-FBA0-91E6041A7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rgbClr val="009DDB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6087" l="9422" r="89970">
                          <a14:foregroundMark x1="36778" y1="94130" x2="36778" y2="94130"/>
                          <a14:foregroundMark x1="64742" y1="96087" x2="64742" y2="96087"/>
                          <a14:foregroundMark x1="20061" y1="30435" x2="20061" y2="30435"/>
                          <a14:foregroundMark x1="34043" y1="16304" x2="34043" y2="16304"/>
                          <a14:foregroundMark x1="36778" y1="16304" x2="36778" y2="16304"/>
                          <a14:foregroundMark x1="50760" y1="36304" x2="50760" y2="36304"/>
                          <a14:foregroundMark x1="64742" y1="20435" x2="64742" y2="20435"/>
                          <a14:foregroundMark x1="56231" y1="18478" x2="56231" y2="18478"/>
                          <a14:foregroundMark x1="50760" y1="10435" x2="50760" y2="10435"/>
                          <a14:foregroundMark x1="25532" y1="20435" x2="25532" y2="20435"/>
                          <a14:foregroundMark x1="20061" y1="20435" x2="20061" y2="20435"/>
                          <a14:foregroundMark x1="17325" y1="10435" x2="17325" y2="10435"/>
                          <a14:foregroundMark x1="22796" y1="14348" x2="22796" y2="1434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270164" y="2399221"/>
              <a:ext cx="360469" cy="504000"/>
            </a:xfrm>
            <a:prstGeom prst="rect">
              <a:avLst/>
            </a:prstGeom>
            <a:grpFill/>
          </p:spPr>
        </p:pic>
      </p:grpSp>
      <p:pic>
        <p:nvPicPr>
          <p:cNvPr id="86" name="Picture 2" descr="Dedicated Servers, France Servers, Germany Servers, Indian Servers, UK  Servers, Romania Servers">
            <a:extLst>
              <a:ext uri="{FF2B5EF4-FFF2-40B4-BE49-F238E27FC236}">
                <a16:creationId xmlns:a16="http://schemas.microsoft.com/office/drawing/2014/main" id="{8544D36D-5944-E670-EBEE-6914019D7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0146" y="4884306"/>
            <a:ext cx="699103" cy="69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1E36C2E7-534B-CA46-4A18-B31B6DAA05E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74" y="1160401"/>
            <a:ext cx="6368866" cy="4245910"/>
          </a:xfrm>
          <a:prstGeom prst="rect">
            <a:avLst/>
          </a:prstGeom>
        </p:spPr>
      </p:pic>
      <p:sp>
        <p:nvSpPr>
          <p:cNvPr id="47" name="文字方塊 46"/>
          <p:cNvSpPr txBox="1"/>
          <p:nvPr/>
        </p:nvSpPr>
        <p:spPr>
          <a:xfrm>
            <a:off x="955231" y="4467143"/>
            <a:ext cx="1848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accent4"/>
                </a:solidFill>
              </a:rPr>
              <a:t>1 GbE </a:t>
            </a:r>
            <a:r>
              <a:rPr lang="en-US" altLang="zh-TW" sz="1200" b="1" dirty="0">
                <a:solidFill>
                  <a:schemeClr val="tx2"/>
                </a:solidFill>
              </a:rPr>
              <a:t>LAN</a:t>
            </a:r>
            <a:br>
              <a:rPr lang="en-US" altLang="zh-TW" sz="1200" b="1" dirty="0">
                <a:solidFill>
                  <a:schemeClr val="tx2"/>
                </a:solidFill>
              </a:rPr>
            </a:br>
            <a:r>
              <a:rPr lang="en-US" altLang="zh-TW" sz="1200" b="1" dirty="0">
                <a:solidFill>
                  <a:schemeClr val="tx2"/>
                </a:solidFill>
              </a:rPr>
              <a:t>(RJ45)</a:t>
            </a:r>
            <a:endParaRPr lang="zh-TW" altLang="en-US" sz="1200" b="1" dirty="0">
              <a:solidFill>
                <a:schemeClr val="tx2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380294" y="1987359"/>
            <a:ext cx="2501146" cy="47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>
                <a:solidFill>
                  <a:schemeClr val="accent4">
                    <a:lumMod val="75000"/>
                  </a:schemeClr>
                </a:solidFill>
              </a:rPr>
              <a:t>2.4GHz/ 5GHz Selectable</a:t>
            </a:r>
          </a:p>
          <a:p>
            <a:r>
              <a:rPr lang="en-US" altLang="zh-TW" sz="1200" b="1" dirty="0">
                <a:solidFill>
                  <a:schemeClr val="tx2"/>
                </a:solidFill>
              </a:rPr>
              <a:t>Antenna Connector</a:t>
            </a:r>
            <a:endParaRPr lang="zh-TW" altLang="en-US" sz="1200" b="1" dirty="0">
              <a:solidFill>
                <a:schemeClr val="tx2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191854" y="4477718"/>
            <a:ext cx="5084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b="1" dirty="0">
                <a:solidFill>
                  <a:schemeClr val="accent4">
                    <a:lumMod val="75000"/>
                  </a:schemeClr>
                </a:solidFill>
              </a:rPr>
              <a:t>USB</a:t>
            </a:r>
          </a:p>
        </p:txBody>
      </p:sp>
      <p:cxnSp>
        <p:nvCxnSpPr>
          <p:cNvPr id="79" name="直線接點 78"/>
          <p:cNvCxnSpPr>
            <a:cxnSpLocks/>
          </p:cNvCxnSpPr>
          <p:nvPr/>
        </p:nvCxnSpPr>
        <p:spPr>
          <a:xfrm flipV="1">
            <a:off x="842906" y="2672990"/>
            <a:ext cx="622" cy="9140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1957053" y="4462657"/>
            <a:ext cx="803039" cy="47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b="1" dirty="0">
                <a:solidFill>
                  <a:schemeClr val="tx2"/>
                </a:solidFill>
              </a:rPr>
              <a:t>Console</a:t>
            </a:r>
          </a:p>
          <a:p>
            <a:r>
              <a:rPr lang="en-US" altLang="zh-TW" sz="1200" b="1" dirty="0">
                <a:solidFill>
                  <a:schemeClr val="tx2"/>
                </a:solidFill>
              </a:rPr>
              <a:t>(RJ45)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2072436" y="5872279"/>
            <a:ext cx="29243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chemeClr val="bg1">
                    <a:lumMod val="50000"/>
                  </a:schemeClr>
                </a:solidFill>
              </a:rPr>
              <a:t>Dimensions: 130 * 100 * </a:t>
            </a:r>
            <a:r>
              <a:rPr lang="en-US" altLang="zh-TW" sz="1400" dirty="0">
                <a:solidFill>
                  <a:schemeClr val="accent4">
                    <a:lumMod val="75000"/>
                  </a:schemeClr>
                </a:solidFill>
              </a:rPr>
              <a:t>22 mm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74902089-F7BE-4FF2-A199-A07187AA0484}"/>
              </a:ext>
            </a:extLst>
          </p:cNvPr>
          <p:cNvSpPr/>
          <p:nvPr/>
        </p:nvSpPr>
        <p:spPr>
          <a:xfrm>
            <a:off x="476566" y="5224491"/>
            <a:ext cx="292435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>
                <a:solidFill>
                  <a:schemeClr val="accent1"/>
                </a:solidFill>
              </a:rPr>
              <a:t>DIN-rail Mount </a:t>
            </a:r>
            <a:r>
              <a:rPr lang="en-US" altLang="zh-TW" sz="1600" dirty="0">
                <a:solidFill>
                  <a:schemeClr val="tx2"/>
                </a:solidFill>
              </a:rPr>
              <a:t>(Wall Options)</a:t>
            </a:r>
            <a:endParaRPr lang="zh-TW" altLang="en-US" sz="1600" dirty="0">
              <a:solidFill>
                <a:schemeClr val="tx2"/>
              </a:solidFill>
            </a:endParaRPr>
          </a:p>
        </p:txBody>
      </p:sp>
      <p:sp>
        <p:nvSpPr>
          <p:cNvPr id="4" name="橢圓 3">
            <a:extLst>
              <a:ext uri="{FF2B5EF4-FFF2-40B4-BE49-F238E27FC236}">
                <a16:creationId xmlns:a16="http://schemas.microsoft.com/office/drawing/2014/main" id="{C2C9FEE5-1443-4743-834C-82429A4598CF}"/>
              </a:ext>
            </a:extLst>
          </p:cNvPr>
          <p:cNvSpPr/>
          <p:nvPr/>
        </p:nvSpPr>
        <p:spPr>
          <a:xfrm>
            <a:off x="2687255" y="3732250"/>
            <a:ext cx="116502" cy="115036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" name="橢圓 54">
            <a:extLst>
              <a:ext uri="{FF2B5EF4-FFF2-40B4-BE49-F238E27FC236}">
                <a16:creationId xmlns:a16="http://schemas.microsoft.com/office/drawing/2014/main" id="{348E982E-E8D5-41ED-9717-5C053ED30772}"/>
              </a:ext>
            </a:extLst>
          </p:cNvPr>
          <p:cNvSpPr/>
          <p:nvPr/>
        </p:nvSpPr>
        <p:spPr>
          <a:xfrm>
            <a:off x="784655" y="3578666"/>
            <a:ext cx="116502" cy="115036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57" name="橢圓 56">
            <a:extLst>
              <a:ext uri="{FF2B5EF4-FFF2-40B4-BE49-F238E27FC236}">
                <a16:creationId xmlns:a16="http://schemas.microsoft.com/office/drawing/2014/main" id="{4CF53DBD-EA6F-422C-A369-93B4E32ACED0}"/>
              </a:ext>
            </a:extLst>
          </p:cNvPr>
          <p:cNvSpPr/>
          <p:nvPr/>
        </p:nvSpPr>
        <p:spPr>
          <a:xfrm>
            <a:off x="2221194" y="3726541"/>
            <a:ext cx="116502" cy="115036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0" name="直線接點 59">
            <a:extLst>
              <a:ext uri="{FF2B5EF4-FFF2-40B4-BE49-F238E27FC236}">
                <a16:creationId xmlns:a16="http://schemas.microsoft.com/office/drawing/2014/main" id="{49C1A382-428F-4BE4-8203-204578DB5948}"/>
              </a:ext>
            </a:extLst>
          </p:cNvPr>
          <p:cNvCxnSpPr>
            <a:cxnSpLocks/>
            <a:stCxn id="61" idx="7"/>
          </p:cNvCxnSpPr>
          <p:nvPr/>
        </p:nvCxnSpPr>
        <p:spPr>
          <a:xfrm flipV="1">
            <a:off x="3792115" y="2252704"/>
            <a:ext cx="581948" cy="70821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橢圓 60">
            <a:extLst>
              <a:ext uri="{FF2B5EF4-FFF2-40B4-BE49-F238E27FC236}">
                <a16:creationId xmlns:a16="http://schemas.microsoft.com/office/drawing/2014/main" id="{F6833702-86BE-4B10-B2B2-B563380FCECD}"/>
              </a:ext>
            </a:extLst>
          </p:cNvPr>
          <p:cNvSpPr/>
          <p:nvPr/>
        </p:nvSpPr>
        <p:spPr>
          <a:xfrm>
            <a:off x="3692674" y="2944072"/>
            <a:ext cx="116502" cy="115036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" name="橢圓 58">
            <a:extLst>
              <a:ext uri="{FF2B5EF4-FFF2-40B4-BE49-F238E27FC236}">
                <a16:creationId xmlns:a16="http://schemas.microsoft.com/office/drawing/2014/main" id="{C3C0D5E1-60E4-9784-EA60-92E542D1A4B2}"/>
              </a:ext>
            </a:extLst>
          </p:cNvPr>
          <p:cNvSpPr/>
          <p:nvPr/>
        </p:nvSpPr>
        <p:spPr>
          <a:xfrm>
            <a:off x="1580361" y="3741099"/>
            <a:ext cx="116502" cy="115036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867253D3-A1C5-1285-F8DB-5F872AD18DDD}"/>
              </a:ext>
            </a:extLst>
          </p:cNvPr>
          <p:cNvSpPr/>
          <p:nvPr/>
        </p:nvSpPr>
        <p:spPr>
          <a:xfrm>
            <a:off x="3954325" y="4459183"/>
            <a:ext cx="1228422" cy="47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b="1" dirty="0">
                <a:solidFill>
                  <a:schemeClr val="accent4">
                    <a:lumMod val="75000"/>
                  </a:schemeClr>
                </a:solidFill>
              </a:rPr>
              <a:t>90° 2-sided </a:t>
            </a:r>
          </a:p>
          <a:p>
            <a:r>
              <a:rPr lang="en-US" altLang="zh-TW" sz="1200" b="1" dirty="0">
                <a:solidFill>
                  <a:schemeClr val="tx2"/>
                </a:solidFill>
              </a:rPr>
              <a:t>LED indicator</a:t>
            </a:r>
          </a:p>
        </p:txBody>
      </p:sp>
      <p:cxnSp>
        <p:nvCxnSpPr>
          <p:cNvPr id="64" name="直線接點 63">
            <a:extLst>
              <a:ext uri="{FF2B5EF4-FFF2-40B4-BE49-F238E27FC236}">
                <a16:creationId xmlns:a16="http://schemas.microsoft.com/office/drawing/2014/main" id="{5480D7A8-230A-9453-0A60-9E194C23FDE2}"/>
              </a:ext>
            </a:extLst>
          </p:cNvPr>
          <p:cNvCxnSpPr>
            <a:cxnSpLocks/>
          </p:cNvCxnSpPr>
          <p:nvPr/>
        </p:nvCxnSpPr>
        <p:spPr>
          <a:xfrm>
            <a:off x="3171770" y="3517463"/>
            <a:ext cx="1113894" cy="95718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橢圓 52">
            <a:extLst>
              <a:ext uri="{FF2B5EF4-FFF2-40B4-BE49-F238E27FC236}">
                <a16:creationId xmlns:a16="http://schemas.microsoft.com/office/drawing/2014/main" id="{2DAEA847-AEEF-4FDF-9F83-98E8FE1B2799}"/>
              </a:ext>
            </a:extLst>
          </p:cNvPr>
          <p:cNvSpPr/>
          <p:nvPr/>
        </p:nvSpPr>
        <p:spPr>
          <a:xfrm>
            <a:off x="3074247" y="3406768"/>
            <a:ext cx="116502" cy="115036"/>
          </a:xfrm>
          <a:prstGeom prst="ellipse">
            <a:avLst/>
          </a:prstGeom>
          <a:solidFill>
            <a:srgbClr val="00C9C4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5" name="直線接點 64">
            <a:extLst>
              <a:ext uri="{FF2B5EF4-FFF2-40B4-BE49-F238E27FC236}">
                <a16:creationId xmlns:a16="http://schemas.microsoft.com/office/drawing/2014/main" id="{658051E4-7A4A-7217-2C04-DED833C2FD7B}"/>
              </a:ext>
            </a:extLst>
          </p:cNvPr>
          <p:cNvCxnSpPr>
            <a:cxnSpLocks/>
          </p:cNvCxnSpPr>
          <p:nvPr/>
        </p:nvCxnSpPr>
        <p:spPr>
          <a:xfrm>
            <a:off x="2783187" y="3839403"/>
            <a:ext cx="622296" cy="6246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>
            <a:extLst>
              <a:ext uri="{FF2B5EF4-FFF2-40B4-BE49-F238E27FC236}">
                <a16:creationId xmlns:a16="http://schemas.microsoft.com/office/drawing/2014/main" id="{A2BE6B90-521B-10EB-5B14-4CB16FBDEBE5}"/>
              </a:ext>
            </a:extLst>
          </p:cNvPr>
          <p:cNvSpPr/>
          <p:nvPr/>
        </p:nvSpPr>
        <p:spPr>
          <a:xfrm>
            <a:off x="253186" y="2274618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b="1" dirty="0">
                <a:solidFill>
                  <a:srgbClr val="008787"/>
                </a:solidFill>
              </a:rPr>
              <a:t>DC Power</a:t>
            </a:r>
          </a:p>
        </p:txBody>
      </p:sp>
      <p:cxnSp>
        <p:nvCxnSpPr>
          <p:cNvPr id="66" name="直線接點 65">
            <a:extLst>
              <a:ext uri="{FF2B5EF4-FFF2-40B4-BE49-F238E27FC236}">
                <a16:creationId xmlns:a16="http://schemas.microsoft.com/office/drawing/2014/main" id="{FCDBBB15-7975-B0E9-1117-D04DD6CF6B8A}"/>
              </a:ext>
            </a:extLst>
          </p:cNvPr>
          <p:cNvCxnSpPr>
            <a:cxnSpLocks/>
          </p:cNvCxnSpPr>
          <p:nvPr/>
        </p:nvCxnSpPr>
        <p:spPr>
          <a:xfrm>
            <a:off x="2279445" y="3863865"/>
            <a:ext cx="0" cy="6138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接點 66">
            <a:extLst>
              <a:ext uri="{FF2B5EF4-FFF2-40B4-BE49-F238E27FC236}">
                <a16:creationId xmlns:a16="http://schemas.microsoft.com/office/drawing/2014/main" id="{73DDC63C-FF66-0A86-BF2D-5A37D9F60C39}"/>
              </a:ext>
            </a:extLst>
          </p:cNvPr>
          <p:cNvCxnSpPr>
            <a:cxnSpLocks/>
          </p:cNvCxnSpPr>
          <p:nvPr/>
        </p:nvCxnSpPr>
        <p:spPr>
          <a:xfrm>
            <a:off x="1638612" y="3856615"/>
            <a:ext cx="0" cy="6138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78328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47A03C-B746-610B-CE4E-637C630562F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9299" y="279258"/>
            <a:ext cx="9048328" cy="674893"/>
          </a:xfrm>
        </p:spPr>
        <p:txBody>
          <a:bodyPr>
            <a:normAutofit/>
          </a:bodyPr>
          <a:lstStyle/>
          <a:p>
            <a:r>
              <a:rPr lang="en-US" altLang="zh-TW" sz="3200" dirty="0"/>
              <a:t>Next Gen. AWK Series Regulatory Approvals</a:t>
            </a:r>
            <a:endParaRPr lang="zh-TW" altLang="en-US" sz="32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18BE1F3-67E0-A4C4-EA1C-36DA9B1F6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08" y="1909059"/>
            <a:ext cx="11352584" cy="211658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17C9579-84AA-4D91-47DD-A8251966650E}"/>
              </a:ext>
            </a:extLst>
          </p:cNvPr>
          <p:cNvSpPr/>
          <p:nvPr/>
        </p:nvSpPr>
        <p:spPr>
          <a:xfrm>
            <a:off x="9586317" y="738127"/>
            <a:ext cx="2232248" cy="216024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i="1" dirty="0">
                <a:solidFill>
                  <a:schemeClr val="tx1"/>
                </a:solidFill>
              </a:rPr>
              <a:t>Differences Highlighted</a:t>
            </a:r>
            <a:endParaRPr lang="zh-TW" altLang="en-US" sz="11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33770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79458-9137-A832-7FB2-318942392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RADIUS User Levels and Authorities</a:t>
            </a:r>
            <a:endParaRPr lang="LID4096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9FF3C5-3D1B-D9FA-18FB-DDC03EAE55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Details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2620279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235C7-BFD0-6ED3-B2E0-4114AC10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RADIUS User Account Privilege</a:t>
            </a:r>
            <a:endParaRPr lang="zh-TW" alt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0CA117A0-A11A-C553-5089-EA36DB704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3563" y="1600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TW" altLang="zh-TW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620E1253-2317-59D2-F5EB-54C8036CF0F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16713" y="2105460"/>
          <a:ext cx="10180393" cy="148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1050">
                  <a:extLst>
                    <a:ext uri="{9D8B030D-6E8A-4147-A177-3AD203B41FA5}">
                      <a16:colId xmlns:a16="http://schemas.microsoft.com/office/drawing/2014/main" val="2916317205"/>
                    </a:ext>
                  </a:extLst>
                </a:gridCol>
                <a:gridCol w="2188011">
                  <a:extLst>
                    <a:ext uri="{9D8B030D-6E8A-4147-A177-3AD203B41FA5}">
                      <a16:colId xmlns:a16="http://schemas.microsoft.com/office/drawing/2014/main" val="1007953490"/>
                    </a:ext>
                  </a:extLst>
                </a:gridCol>
                <a:gridCol w="3262545">
                  <a:extLst>
                    <a:ext uri="{9D8B030D-6E8A-4147-A177-3AD203B41FA5}">
                      <a16:colId xmlns:a16="http://schemas.microsoft.com/office/drawing/2014/main" val="3221363751"/>
                    </a:ext>
                  </a:extLst>
                </a:gridCol>
                <a:gridCol w="2898787">
                  <a:extLst>
                    <a:ext uri="{9D8B030D-6E8A-4147-A177-3AD203B41FA5}">
                      <a16:colId xmlns:a16="http://schemas.microsoft.com/office/drawing/2014/main" val="367273986"/>
                    </a:ext>
                  </a:extLst>
                </a:gridCol>
              </a:tblGrid>
              <a:tr h="291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>
                          <a:solidFill>
                            <a:schemeClr val="bg1"/>
                          </a:solidFill>
                          <a:effectLst/>
                        </a:rPr>
                        <a:t>User Level</a:t>
                      </a:r>
                    </a:p>
                  </a:txBody>
                  <a:tcPr marL="48458" marR="72687" marT="33920" marB="339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</a:rPr>
                        <a:t>Service-Type (6) </a:t>
                      </a:r>
                    </a:p>
                  </a:txBody>
                  <a:tcPr marL="48458" marR="72687" marT="33920" marB="339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>
                          <a:solidFill>
                            <a:schemeClr val="bg1"/>
                          </a:solidFill>
                          <a:effectLst/>
                        </a:rPr>
                        <a:t>Management-Privilege-Level (136)</a:t>
                      </a:r>
                    </a:p>
                  </a:txBody>
                  <a:tcPr marL="48458" marR="72687" marT="33920" marB="339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</a:rPr>
                        <a:t>Vendor-Specific (26)</a:t>
                      </a:r>
                    </a:p>
                  </a:txBody>
                  <a:tcPr marL="48458" marR="72687" marT="33920" marB="33920"/>
                </a:tc>
                <a:extLst>
                  <a:ext uri="{0D108BD9-81ED-4DB2-BD59-A6C34878D82A}">
                    <a16:rowId xmlns:a16="http://schemas.microsoft.com/office/drawing/2014/main" val="2333546298"/>
                  </a:ext>
                </a:extLst>
              </a:tr>
              <a:tr h="18889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effectLst/>
                        </a:rPr>
                        <a:t>Administrator </a:t>
                      </a:r>
                    </a:p>
                  </a:txBody>
                  <a:tcPr marL="48458" marR="48458" marT="33920" marB="3392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Administrative (6)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500">
                          <a:effectLst/>
                        </a:rPr>
                        <a:t>---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500" dirty="0">
                          <a:effectLst/>
                        </a:rPr>
                        <a:t>---</a:t>
                      </a:r>
                    </a:p>
                  </a:txBody>
                  <a:tcPr marL="48458" marR="48458" marT="33920" marB="33920"/>
                </a:tc>
                <a:extLst>
                  <a:ext uri="{0D108BD9-81ED-4DB2-BD59-A6C34878D82A}">
                    <a16:rowId xmlns:a16="http://schemas.microsoft.com/office/drawing/2014/main" val="3693300908"/>
                  </a:ext>
                </a:extLst>
              </a:tr>
              <a:tr h="18889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effectLst/>
                        </a:rPr>
                        <a:t>Engineer</a:t>
                      </a:r>
                    </a:p>
                  </a:txBody>
                  <a:tcPr marL="48458" marR="48458" marT="33920" marB="3392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NAS Prompt (7)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500" dirty="0">
                          <a:effectLst/>
                        </a:rPr>
                        <a:t>2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500" dirty="0">
                          <a:effectLst/>
                        </a:rPr>
                        <a:t>---</a:t>
                      </a:r>
                    </a:p>
                  </a:txBody>
                  <a:tcPr marL="48458" marR="48458" marT="33920" marB="33920"/>
                </a:tc>
                <a:extLst>
                  <a:ext uri="{0D108BD9-81ED-4DB2-BD59-A6C34878D82A}">
                    <a16:rowId xmlns:a16="http://schemas.microsoft.com/office/drawing/2014/main" val="3049804475"/>
                  </a:ext>
                </a:extLst>
              </a:tr>
              <a:tr h="18889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effectLst/>
                        </a:rPr>
                        <a:t>User</a:t>
                      </a:r>
                    </a:p>
                  </a:txBody>
                  <a:tcPr marL="48458" marR="48458" marT="33920" marB="3392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>
                          <a:effectLst/>
                        </a:rPr>
                        <a:t>NAS Prompt (7)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500" dirty="0">
                          <a:effectLst/>
                        </a:rPr>
                        <a:t>1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500" dirty="0">
                          <a:effectLst/>
                        </a:rPr>
                        <a:t>---</a:t>
                      </a:r>
                    </a:p>
                  </a:txBody>
                  <a:tcPr marL="48458" marR="48458" marT="33920" marB="33920"/>
                </a:tc>
                <a:extLst>
                  <a:ext uri="{0D108BD9-81ED-4DB2-BD59-A6C34878D82A}">
                    <a16:rowId xmlns:a16="http://schemas.microsoft.com/office/drawing/2014/main" val="2774707877"/>
                  </a:ext>
                </a:extLst>
              </a:tr>
              <a:tr h="25736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effectLst/>
                        </a:rPr>
                        <a:t>Custom </a:t>
                      </a:r>
                    </a:p>
                  </a:txBody>
                  <a:tcPr marL="48458" marR="48458" marT="33920" marB="3392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NAS Prompt (7)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500" dirty="0">
                          <a:effectLst/>
                        </a:rPr>
                        <a:t>0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Defined in the next page</a:t>
                      </a:r>
                    </a:p>
                  </a:txBody>
                  <a:tcPr marL="48458" marR="48458" marT="33920" marB="33920"/>
                </a:tc>
                <a:extLst>
                  <a:ext uri="{0D108BD9-81ED-4DB2-BD59-A6C34878D82A}">
                    <a16:rowId xmlns:a16="http://schemas.microsoft.com/office/drawing/2014/main" val="808888982"/>
                  </a:ext>
                </a:extLst>
              </a:tr>
            </a:tbl>
          </a:graphicData>
        </a:graphic>
      </p:graphicFrame>
      <p:sp>
        <p:nvSpPr>
          <p:cNvPr id="14" name="Rectangle 2">
            <a:extLst>
              <a:ext uri="{FF2B5EF4-FFF2-40B4-BE49-F238E27FC236}">
                <a16:creationId xmlns:a16="http://schemas.microsoft.com/office/drawing/2014/main" id="{7EBBF34C-F56F-0630-F32D-86CBE2395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4145" y="931369"/>
            <a:ext cx="65" cy="4692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9044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zh-TW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AutoShape 4" descr="(信息)">
            <a:extLst>
              <a:ext uri="{FF2B5EF4-FFF2-40B4-BE49-F238E27FC236}">
                <a16:creationId xmlns:a16="http://schemas.microsoft.com/office/drawing/2014/main" id="{9561FBF2-5CBF-D923-F090-8A54EABE6A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78445" y="775414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ABF1A7D-3AD8-CCC9-82AA-C4C0F4D737B3}"/>
              </a:ext>
            </a:extLst>
          </p:cNvPr>
          <p:cNvGraphicFramePr>
            <a:graphicFrameLocks noGrp="1"/>
          </p:cNvGraphicFramePr>
          <p:nvPr/>
        </p:nvGraphicFramePr>
        <p:xfrm>
          <a:off x="1116713" y="3961535"/>
          <a:ext cx="6474151" cy="216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799">
                  <a:extLst>
                    <a:ext uri="{9D8B030D-6E8A-4147-A177-3AD203B41FA5}">
                      <a16:colId xmlns:a16="http://schemas.microsoft.com/office/drawing/2014/main" val="2144012801"/>
                    </a:ext>
                  </a:extLst>
                </a:gridCol>
                <a:gridCol w="1185838">
                  <a:extLst>
                    <a:ext uri="{9D8B030D-6E8A-4147-A177-3AD203B41FA5}">
                      <a16:colId xmlns:a16="http://schemas.microsoft.com/office/drawing/2014/main" val="2980174836"/>
                    </a:ext>
                  </a:extLst>
                </a:gridCol>
                <a:gridCol w="1185838">
                  <a:extLst>
                    <a:ext uri="{9D8B030D-6E8A-4147-A177-3AD203B41FA5}">
                      <a16:colId xmlns:a16="http://schemas.microsoft.com/office/drawing/2014/main" val="3699464233"/>
                    </a:ext>
                  </a:extLst>
                </a:gridCol>
                <a:gridCol w="1185838">
                  <a:extLst>
                    <a:ext uri="{9D8B030D-6E8A-4147-A177-3AD203B41FA5}">
                      <a16:colId xmlns:a16="http://schemas.microsoft.com/office/drawing/2014/main" val="3931031809"/>
                    </a:ext>
                  </a:extLst>
                </a:gridCol>
                <a:gridCol w="1185838">
                  <a:extLst>
                    <a:ext uri="{9D8B030D-6E8A-4147-A177-3AD203B41FA5}">
                      <a16:colId xmlns:a16="http://schemas.microsoft.com/office/drawing/2014/main" val="1891101993"/>
                    </a:ext>
                  </a:extLst>
                </a:gridCol>
              </a:tblGrid>
              <a:tr h="240000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</a:rPr>
                        <a:t>Feature Group </a:t>
                      </a:r>
                      <a:endParaRPr lang="en-US" sz="1200" dirty="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Admin Level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Engineer Level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User Level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Custom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3857188882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Account System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485855748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1">
                          <a:effectLst/>
                        </a:rPr>
                        <a:t>Advanced Diagnostics</a:t>
                      </a:r>
                      <a:endParaRPr lang="en-US" altLang="zh-TW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181123285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1">
                          <a:effectLst/>
                        </a:rPr>
                        <a:t>Auditor System</a:t>
                      </a:r>
                      <a:endParaRPr lang="en-US" altLang="zh-TW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4193119610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Diagnostics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2626770739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Network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1112004900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Status Monitoring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4227257950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System Backup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2957363388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System Management</a:t>
                      </a:r>
                      <a:endParaRPr lang="en-US" sz="1200">
                        <a:effectLst/>
                      </a:endParaRP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O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X</a:t>
                      </a:r>
                    </a:p>
                  </a:txBody>
                  <a:tcPr marL="14791" marR="14791" marT="14791" marB="147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effectLst/>
                        </a:rPr>
                        <a:t>---</a:t>
                      </a:r>
                    </a:p>
                  </a:txBody>
                  <a:tcPr marL="14791" marR="14791" marT="14791" marB="14791" anchor="ctr"/>
                </a:tc>
                <a:extLst>
                  <a:ext uri="{0D108BD9-81ED-4DB2-BD59-A6C34878D82A}">
                    <a16:rowId xmlns:a16="http://schemas.microsoft.com/office/drawing/2014/main" val="1057711858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0EE0460-8F49-CBC2-5C21-5A36B313AC10}"/>
              </a:ext>
            </a:extLst>
          </p:cNvPr>
          <p:cNvSpPr txBox="1">
            <a:spLocks/>
          </p:cNvSpPr>
          <p:nvPr/>
        </p:nvSpPr>
        <p:spPr>
          <a:xfrm>
            <a:off x="609601" y="1600201"/>
            <a:ext cx="947057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dirty="0"/>
              <a:t>RADIUS attributes to authorize user account privilege </a:t>
            </a:r>
          </a:p>
          <a:p>
            <a:pPr algn="ctr"/>
            <a:endParaRPr lang="en-US" altLang="zh-TW" sz="2400" dirty="0"/>
          </a:p>
        </p:txBody>
      </p:sp>
    </p:spTree>
    <p:extLst>
      <p:ext uri="{BB962C8B-B14F-4D97-AF65-F5344CB8AC3E}">
        <p14:creationId xmlns:p14="http://schemas.microsoft.com/office/powerpoint/2010/main" val="149623564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235C7-BFD0-6ED3-B2E0-4114AC10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RADIUS User Account Privilege</a:t>
            </a:r>
            <a:endParaRPr lang="zh-TW" alt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0CA117A0-A11A-C553-5089-EA36DB704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3563" y="1600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TW" altLang="zh-TW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33FAEB2-E58A-7B71-5B8D-910DF9DF29AB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2287294"/>
          <a:ext cx="10972800" cy="1013020"/>
        </p:xfrm>
        <a:graphic>
          <a:graphicData uri="http://schemas.openxmlformats.org/drawingml/2006/table">
            <a:tbl>
              <a:tblPr/>
              <a:tblGrid>
                <a:gridCol w="1097280">
                  <a:extLst>
                    <a:ext uri="{9D8B030D-6E8A-4147-A177-3AD203B41FA5}">
                      <a16:colId xmlns:a16="http://schemas.microsoft.com/office/drawing/2014/main" val="3942475759"/>
                    </a:ext>
                  </a:extLst>
                </a:gridCol>
                <a:gridCol w="1428206">
                  <a:extLst>
                    <a:ext uri="{9D8B030D-6E8A-4147-A177-3AD203B41FA5}">
                      <a16:colId xmlns:a16="http://schemas.microsoft.com/office/drawing/2014/main" val="1424011342"/>
                    </a:ext>
                  </a:extLst>
                </a:gridCol>
                <a:gridCol w="892628">
                  <a:extLst>
                    <a:ext uri="{9D8B030D-6E8A-4147-A177-3AD203B41FA5}">
                      <a16:colId xmlns:a16="http://schemas.microsoft.com/office/drawing/2014/main" val="2594828872"/>
                    </a:ext>
                  </a:extLst>
                </a:gridCol>
                <a:gridCol w="971006">
                  <a:extLst>
                    <a:ext uri="{9D8B030D-6E8A-4147-A177-3AD203B41FA5}">
                      <a16:colId xmlns:a16="http://schemas.microsoft.com/office/drawing/2014/main" val="3936194044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1670530806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1849921693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16369958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63558756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3788704633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899205774"/>
                    </a:ext>
                  </a:extLst>
                </a:gridCol>
              </a:tblGrid>
              <a:tr h="196538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dirty="0">
                          <a:solidFill>
                            <a:srgbClr val="172B4D"/>
                          </a:solidFill>
                          <a:effectLst/>
                        </a:rPr>
                        <a:t>Byte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>
                          <a:solidFill>
                            <a:srgbClr val="172B4D"/>
                          </a:solidFill>
                          <a:effectLst/>
                        </a:rPr>
                        <a:t>0 Byte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100" b="1">
                          <a:solidFill>
                            <a:srgbClr val="172B4D"/>
                          </a:solidFill>
                          <a:effectLst/>
                        </a:rPr>
                        <a:t>1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100" b="1">
                          <a:solidFill>
                            <a:srgbClr val="172B4D"/>
                          </a:solidFill>
                          <a:effectLst/>
                        </a:rPr>
                        <a:t>2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100" b="1">
                          <a:solidFill>
                            <a:srgbClr val="172B4D"/>
                          </a:solidFill>
                          <a:effectLst/>
                        </a:rPr>
                        <a:t>3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100" b="1">
                          <a:solidFill>
                            <a:srgbClr val="172B4D"/>
                          </a:solidFill>
                          <a:effectLst/>
                        </a:rPr>
                        <a:t>4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100" b="1" dirty="0">
                          <a:solidFill>
                            <a:srgbClr val="172B4D"/>
                          </a:solidFill>
                          <a:effectLst/>
                        </a:rPr>
                        <a:t>5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100" b="1">
                          <a:solidFill>
                            <a:srgbClr val="172B4D"/>
                          </a:solidFill>
                          <a:effectLst/>
                        </a:rPr>
                        <a:t>6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100" b="1">
                          <a:solidFill>
                            <a:srgbClr val="172B4D"/>
                          </a:solidFill>
                          <a:effectLst/>
                        </a:rPr>
                        <a:t>7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100" b="1">
                          <a:solidFill>
                            <a:srgbClr val="172B4D"/>
                          </a:solidFill>
                          <a:effectLst/>
                        </a:rPr>
                        <a:t>...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29091"/>
                  </a:ext>
                </a:extLst>
              </a:tr>
              <a:tr h="320668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dirty="0">
                          <a:solidFill>
                            <a:srgbClr val="172B4D"/>
                          </a:solidFill>
                          <a:effectLst/>
                        </a:rPr>
                        <a:t>Description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dirty="0">
                          <a:effectLst/>
                        </a:rPr>
                        <a:t>Type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dirty="0">
                          <a:effectLst/>
                        </a:rPr>
                        <a:t>Length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en-US" sz="1100" dirty="0">
                          <a:effectLst/>
                        </a:rPr>
                        <a:t>Vendor-ID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dirty="0">
                          <a:effectLst/>
                        </a:rPr>
                        <a:t>Vendor-Type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dirty="0">
                          <a:effectLst/>
                        </a:rPr>
                        <a:t>Vendor-Length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dirty="0">
                          <a:effectLst/>
                        </a:rPr>
                        <a:t>Vendor-Value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594863"/>
                  </a:ext>
                </a:extLst>
              </a:tr>
              <a:tr h="418032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>
                          <a:solidFill>
                            <a:srgbClr val="172B4D"/>
                          </a:solidFill>
                          <a:effectLst/>
                        </a:rPr>
                        <a:t>Value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>
                          <a:effectLst/>
                        </a:rPr>
                        <a:t>Vendor-Specific (26)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>
                          <a:effectLst/>
                        </a:rPr>
                        <a:t>***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t"/>
                      <a:r>
                        <a:rPr lang="en-US" sz="1100" dirty="0">
                          <a:effectLst/>
                        </a:rPr>
                        <a:t>moxa (8691)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100" dirty="0">
                          <a:effectLst/>
                        </a:rPr>
                        <a:t>Defined in the following table.</a:t>
                      </a:r>
                    </a:p>
                  </a:txBody>
                  <a:tcPr marL="76200" marR="76200" marT="53340" marB="53340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62295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0221A0E-84F0-02F3-ADFF-0A79CB5CF7B8}"/>
              </a:ext>
            </a:extLst>
          </p:cNvPr>
          <p:cNvGraphicFramePr>
            <a:graphicFrameLocks noGrp="1"/>
          </p:cNvGraphicFramePr>
          <p:nvPr/>
        </p:nvGraphicFramePr>
        <p:xfrm>
          <a:off x="805542" y="3632980"/>
          <a:ext cx="10972800" cy="2746780"/>
        </p:xfrm>
        <a:graphic>
          <a:graphicData uri="http://schemas.openxmlformats.org/drawingml/2006/table">
            <a:tbl>
              <a:tblPr/>
              <a:tblGrid>
                <a:gridCol w="5105401">
                  <a:extLst>
                    <a:ext uri="{9D8B030D-6E8A-4147-A177-3AD203B41FA5}">
                      <a16:colId xmlns:a16="http://schemas.microsoft.com/office/drawing/2014/main" val="18377731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582800949"/>
                    </a:ext>
                  </a:extLst>
                </a:gridCol>
                <a:gridCol w="3124199">
                  <a:extLst>
                    <a:ext uri="{9D8B030D-6E8A-4147-A177-3AD203B41FA5}">
                      <a16:colId xmlns:a16="http://schemas.microsoft.com/office/drawing/2014/main" val="4195359546"/>
                    </a:ext>
                  </a:extLst>
                </a:gridCol>
              </a:tblGrid>
              <a:tr h="21570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>
                          <a:solidFill>
                            <a:srgbClr val="172B4D"/>
                          </a:solidFill>
                          <a:effectLst/>
                        </a:rPr>
                        <a:t>Vendor Type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>
                          <a:solidFill>
                            <a:srgbClr val="172B4D"/>
                          </a:solidFill>
                          <a:effectLst/>
                        </a:rPr>
                        <a:t>Vendor Length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>
                          <a:solidFill>
                            <a:srgbClr val="172B4D"/>
                          </a:solidFill>
                          <a:effectLst/>
                        </a:rPr>
                        <a:t>Vendor Value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333344"/>
                  </a:ext>
                </a:extLst>
              </a:tr>
              <a:tr h="37929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effectLst/>
                        </a:rPr>
                        <a:t>Product series (0x00)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4 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= 1 (type) + 1 (length) + 2 (value)</a:t>
                      </a:r>
                      <a:endParaRPr lang="en-US" sz="1400" dirty="0">
                        <a:effectLst/>
                      </a:endParaRP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 err="1">
                          <a:effectLst/>
                        </a:rPr>
                        <a:t>industrialWirelessLan</a:t>
                      </a:r>
                      <a:r>
                        <a:rPr lang="en-US" sz="1400" dirty="0">
                          <a:effectLst/>
                        </a:rPr>
                        <a:t> (0x000F = 15)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475467"/>
                  </a:ext>
                </a:extLst>
              </a:tr>
              <a:tr h="35202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strike="sng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Account System (0x11)</a:t>
                      </a:r>
                      <a:br>
                        <a:rPr lang="en-US" sz="1400" strike="sngStrike" dirty="0">
                          <a:solidFill>
                            <a:srgbClr val="A5ADBA"/>
                          </a:solidFill>
                          <a:effectLst/>
                        </a:rPr>
                      </a:br>
                      <a:r>
                        <a:rPr lang="en-US" sz="1000" i="1" dirty="0">
                          <a:effectLst/>
                        </a:rPr>
                        <a:t>NOT support because custom user shall not have account system authority. (IEC-62443)</a:t>
                      </a:r>
                      <a:endParaRPr lang="en-US" sz="1400" dirty="0">
                        <a:effectLst/>
                      </a:endParaRP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3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= 1 (type) + 1 (length) + 1 (value)</a:t>
                      </a:r>
                      <a:endParaRPr lang="en-US" sz="1400" dirty="0">
                        <a:effectLst/>
                      </a:endParaRP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0x00: disabled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0x01: enabled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320752"/>
                  </a:ext>
                </a:extLst>
              </a:tr>
              <a:tr h="21570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Advanced Diagnostic (0x12)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304068"/>
                  </a:ext>
                </a:extLst>
              </a:tr>
              <a:tr h="21570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effectLst/>
                        </a:rPr>
                        <a:t>Auditor System (0x13)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878021"/>
                  </a:ext>
                </a:extLst>
              </a:tr>
              <a:tr h="21570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Diagnostic (0x14)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148373"/>
                  </a:ext>
                </a:extLst>
              </a:tr>
              <a:tr h="21570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Network (0x15)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774504"/>
                  </a:ext>
                </a:extLst>
              </a:tr>
              <a:tr h="21570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effectLst/>
                        </a:rPr>
                        <a:t>Status Monitoring (0x16)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732979"/>
                  </a:ext>
                </a:extLst>
              </a:tr>
              <a:tr h="21570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effectLst/>
                        </a:rPr>
                        <a:t>System Backup (0x17)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7592530"/>
                  </a:ext>
                </a:extLst>
              </a:tr>
              <a:tr h="21570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dirty="0">
                          <a:effectLst/>
                        </a:rPr>
                        <a:t>System Management (0x18)</a:t>
                      </a:r>
                    </a:p>
                  </a:txBody>
                  <a:tcPr marL="19851" marR="19851" marT="13895" marB="13895">
                    <a:lnL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1C7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511645"/>
                  </a:ext>
                </a:extLst>
              </a:tr>
            </a:tbl>
          </a:graphicData>
        </a:graphic>
      </p:graphicFrame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620E1253-2317-59D2-F5EB-54C8036CF0F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09600" y="1352525"/>
          <a:ext cx="9834238" cy="5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8790">
                  <a:extLst>
                    <a:ext uri="{9D8B030D-6E8A-4147-A177-3AD203B41FA5}">
                      <a16:colId xmlns:a16="http://schemas.microsoft.com/office/drawing/2014/main" val="2916317205"/>
                    </a:ext>
                  </a:extLst>
                </a:gridCol>
                <a:gridCol w="2113614">
                  <a:extLst>
                    <a:ext uri="{9D8B030D-6E8A-4147-A177-3AD203B41FA5}">
                      <a16:colId xmlns:a16="http://schemas.microsoft.com/office/drawing/2014/main" val="1007953490"/>
                    </a:ext>
                  </a:extLst>
                </a:gridCol>
                <a:gridCol w="3493274">
                  <a:extLst>
                    <a:ext uri="{9D8B030D-6E8A-4147-A177-3AD203B41FA5}">
                      <a16:colId xmlns:a16="http://schemas.microsoft.com/office/drawing/2014/main" val="3221363751"/>
                    </a:ext>
                  </a:extLst>
                </a:gridCol>
                <a:gridCol w="2458560">
                  <a:extLst>
                    <a:ext uri="{9D8B030D-6E8A-4147-A177-3AD203B41FA5}">
                      <a16:colId xmlns:a16="http://schemas.microsoft.com/office/drawing/2014/main" val="367273986"/>
                    </a:ext>
                  </a:extLst>
                </a:gridCol>
              </a:tblGrid>
              <a:tr h="2146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</a:rPr>
                        <a:t>User Level</a:t>
                      </a:r>
                    </a:p>
                  </a:txBody>
                  <a:tcPr marL="48458" marR="72687" marT="33920" marB="339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</a:rPr>
                        <a:t>Service-Type (6) </a:t>
                      </a:r>
                    </a:p>
                  </a:txBody>
                  <a:tcPr marL="48458" marR="72687" marT="33920" marB="339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</a:rPr>
                        <a:t>Management-Privilege-Level (136)</a:t>
                      </a:r>
                    </a:p>
                  </a:txBody>
                  <a:tcPr marL="48458" marR="72687" marT="33920" marB="339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solidFill>
                            <a:schemeClr val="bg1"/>
                          </a:solidFill>
                          <a:effectLst/>
                        </a:rPr>
                        <a:t>Vendor-Specific (26)</a:t>
                      </a:r>
                    </a:p>
                  </a:txBody>
                  <a:tcPr marL="48458" marR="72687" marT="33920" marB="33920"/>
                </a:tc>
                <a:extLst>
                  <a:ext uri="{0D108BD9-81ED-4DB2-BD59-A6C34878D82A}">
                    <a16:rowId xmlns:a16="http://schemas.microsoft.com/office/drawing/2014/main" val="2333546298"/>
                  </a:ext>
                </a:extLst>
              </a:tr>
              <a:tr h="25465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b="1" dirty="0">
                          <a:effectLst/>
                        </a:rPr>
                        <a:t>Custom</a:t>
                      </a:r>
                      <a:r>
                        <a:rPr lang="en-US" sz="1500" dirty="0">
                          <a:effectLst/>
                        </a:rPr>
                        <a:t> </a:t>
                      </a:r>
                    </a:p>
                  </a:txBody>
                  <a:tcPr marL="48458" marR="48458" marT="33920" marB="3392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NAS Prompt (7)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TW" sz="1500" dirty="0">
                          <a:effectLst/>
                        </a:rPr>
                        <a:t>0</a:t>
                      </a:r>
                    </a:p>
                  </a:txBody>
                  <a:tcPr marL="48458" marR="48458" marT="33920" marB="339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dirty="0">
                          <a:effectLst/>
                        </a:rPr>
                        <a:t>Defined below</a:t>
                      </a:r>
                    </a:p>
                  </a:txBody>
                  <a:tcPr marL="48458" marR="48458" marT="33920" marB="33920"/>
                </a:tc>
                <a:extLst>
                  <a:ext uri="{0D108BD9-81ED-4DB2-BD59-A6C34878D82A}">
                    <a16:rowId xmlns:a16="http://schemas.microsoft.com/office/drawing/2014/main" val="808888982"/>
                  </a:ext>
                </a:extLst>
              </a:tr>
            </a:tbl>
          </a:graphicData>
        </a:graphic>
      </p:graphicFrame>
      <p:sp>
        <p:nvSpPr>
          <p:cNvPr id="14" name="Rectangle 2">
            <a:extLst>
              <a:ext uri="{FF2B5EF4-FFF2-40B4-BE49-F238E27FC236}">
                <a16:creationId xmlns:a16="http://schemas.microsoft.com/office/drawing/2014/main" id="{7EBBF34C-F56F-0630-F32D-86CBE2395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4145" y="931369"/>
            <a:ext cx="65" cy="4692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9044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zh-TW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AutoShape 4" descr="(信息)">
            <a:extLst>
              <a:ext uri="{FF2B5EF4-FFF2-40B4-BE49-F238E27FC236}">
                <a16:creationId xmlns:a16="http://schemas.microsoft.com/office/drawing/2014/main" id="{9561FBF2-5CBF-D923-F090-8A54EABE6A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78445" y="775414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61DE034-4A4B-2884-D213-E0E5FD0C6CCA}"/>
              </a:ext>
            </a:extLst>
          </p:cNvPr>
          <p:cNvCxnSpPr>
            <a:cxnSpLocks/>
          </p:cNvCxnSpPr>
          <p:nvPr/>
        </p:nvCxnSpPr>
        <p:spPr>
          <a:xfrm flipH="1">
            <a:off x="609600" y="1945405"/>
            <a:ext cx="7369629" cy="3418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0A3D516-67DC-F89A-77FF-D335B7522C0A}"/>
              </a:ext>
            </a:extLst>
          </p:cNvPr>
          <p:cNvCxnSpPr>
            <a:cxnSpLocks/>
          </p:cNvCxnSpPr>
          <p:nvPr/>
        </p:nvCxnSpPr>
        <p:spPr>
          <a:xfrm>
            <a:off x="10432953" y="1942090"/>
            <a:ext cx="1149447" cy="3452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695A70F-0E87-206F-9473-9B45885D7578}"/>
              </a:ext>
            </a:extLst>
          </p:cNvPr>
          <p:cNvCxnSpPr>
            <a:cxnSpLocks/>
          </p:cNvCxnSpPr>
          <p:nvPr/>
        </p:nvCxnSpPr>
        <p:spPr>
          <a:xfrm flipH="1">
            <a:off x="805542" y="3300314"/>
            <a:ext cx="7478487" cy="3267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FF604DC-E2E3-823A-BAE2-505B630450FD}"/>
              </a:ext>
            </a:extLst>
          </p:cNvPr>
          <p:cNvCxnSpPr>
            <a:cxnSpLocks/>
          </p:cNvCxnSpPr>
          <p:nvPr/>
        </p:nvCxnSpPr>
        <p:spPr>
          <a:xfrm>
            <a:off x="11582400" y="3306257"/>
            <a:ext cx="195942" cy="3267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1295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641BBC3-3EB7-4127-8E9F-81D40FFCB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30961"/>
            <a:ext cx="10972800" cy="4795204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AP/Master Mode: </a:t>
            </a:r>
            <a:r>
              <a:rPr lang="en-US" altLang="zh-TW" sz="2000" dirty="0">
                <a:solidFill>
                  <a:srgbClr val="7030A0"/>
                </a:solidFill>
              </a:rPr>
              <a:t>Concurrent 2.4 GHz + 5 GHz SSIDs </a:t>
            </a:r>
          </a:p>
          <a:p>
            <a:r>
              <a:rPr lang="en-US" altLang="zh-TW" sz="2000" dirty="0"/>
              <a:t>Master mode: </a:t>
            </a:r>
            <a:r>
              <a:rPr lang="en-US" altLang="zh-TW" sz="2000" dirty="0">
                <a:solidFill>
                  <a:srgbClr val="7030A0"/>
                </a:solidFill>
              </a:rPr>
              <a:t>Concurrent support AP mode</a:t>
            </a:r>
          </a:p>
          <a:p>
            <a:r>
              <a:rPr lang="en-US" altLang="zh-TW" sz="2000" dirty="0"/>
              <a:t>Each SSID has its own Transmission rate settings</a:t>
            </a:r>
          </a:p>
        </p:txBody>
      </p:sp>
      <p:pic>
        <p:nvPicPr>
          <p:cNvPr id="22" name="圖片 21">
            <a:extLst>
              <a:ext uri="{FF2B5EF4-FFF2-40B4-BE49-F238E27FC236}">
                <a16:creationId xmlns:a16="http://schemas.microsoft.com/office/drawing/2014/main" id="{CA2110EB-B949-46DA-BE32-1A2DFFABF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458" y="2695204"/>
            <a:ext cx="2933445" cy="28318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6C28573-D5D2-4ADD-B3E8-1370D69A4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AP/Master Mode</a:t>
            </a:r>
            <a:endParaRPr lang="zh-TW" altLang="en-US" dirty="0"/>
          </a:p>
        </p:txBody>
      </p:sp>
      <p:pic>
        <p:nvPicPr>
          <p:cNvPr id="26" name="圖片 25">
            <a:extLst>
              <a:ext uri="{FF2B5EF4-FFF2-40B4-BE49-F238E27FC236}">
                <a16:creationId xmlns:a16="http://schemas.microsoft.com/office/drawing/2014/main" id="{CF5CC66C-1E9C-4265-AA7D-4786183197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401" y="2660479"/>
            <a:ext cx="4317976" cy="3398781"/>
          </a:xfrm>
          <a:prstGeom prst="rect">
            <a:avLst/>
          </a:prstGeom>
        </p:spPr>
      </p:pic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CFBA4E72-D532-486B-AB86-BFFA70CA4B9F}"/>
              </a:ext>
            </a:extLst>
          </p:cNvPr>
          <p:cNvCxnSpPr>
            <a:cxnSpLocks/>
          </p:cNvCxnSpPr>
          <p:nvPr/>
        </p:nvCxnSpPr>
        <p:spPr>
          <a:xfrm flipV="1">
            <a:off x="1114460" y="3310680"/>
            <a:ext cx="4200680" cy="104918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05521FE4-6C67-4F6C-B685-DD9193B40603}"/>
              </a:ext>
            </a:extLst>
          </p:cNvPr>
          <p:cNvSpPr/>
          <p:nvPr/>
        </p:nvSpPr>
        <p:spPr>
          <a:xfrm>
            <a:off x="1040193" y="4391338"/>
            <a:ext cx="125730" cy="1560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8">
            <a:extLst>
              <a:ext uri="{FF2B5EF4-FFF2-40B4-BE49-F238E27FC236}">
                <a16:creationId xmlns:a16="http://schemas.microsoft.com/office/drawing/2014/main" id="{4AA2D4A9-DB78-0578-A9C9-0161689A5617}"/>
              </a:ext>
            </a:extLst>
          </p:cNvPr>
          <p:cNvSpPr/>
          <p:nvPr/>
        </p:nvSpPr>
        <p:spPr>
          <a:xfrm>
            <a:off x="5461697" y="4556215"/>
            <a:ext cx="879145" cy="2312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8">
            <a:extLst>
              <a:ext uri="{FF2B5EF4-FFF2-40B4-BE49-F238E27FC236}">
                <a16:creationId xmlns:a16="http://schemas.microsoft.com/office/drawing/2014/main" id="{52FF85A1-6C8F-B043-4E76-14238F3F0E1F}"/>
              </a:ext>
            </a:extLst>
          </p:cNvPr>
          <p:cNvSpPr/>
          <p:nvPr/>
        </p:nvSpPr>
        <p:spPr>
          <a:xfrm>
            <a:off x="2334628" y="4128614"/>
            <a:ext cx="1072769" cy="11956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29" descr="一張含有 電子用品 的圖片&#10;&#10;自動產生的描述">
            <a:extLst>
              <a:ext uri="{FF2B5EF4-FFF2-40B4-BE49-F238E27FC236}">
                <a16:creationId xmlns:a16="http://schemas.microsoft.com/office/drawing/2014/main" id="{48990667-7E3F-6C22-FB6A-C227B90EBE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038" y="327360"/>
            <a:ext cx="1368187" cy="2052281"/>
          </a:xfrm>
          <a:prstGeom prst="rect">
            <a:avLst/>
          </a:prstGeom>
        </p:spPr>
      </p:pic>
      <p:pic>
        <p:nvPicPr>
          <p:cNvPr id="8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628399F6-0D7C-9471-5940-6C57A47B6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50494">
            <a:off x="10007235" y="589182"/>
            <a:ext cx="711427" cy="71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26774A94-A967-2BE7-2F53-041EB5FD8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26272">
            <a:off x="9983049" y="1403044"/>
            <a:ext cx="711427" cy="71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CE41D5-22DE-6DCF-660F-752C39D4FEF1}"/>
              </a:ext>
            </a:extLst>
          </p:cNvPr>
          <p:cNvSpPr txBox="1"/>
          <p:nvPr/>
        </p:nvSpPr>
        <p:spPr>
          <a:xfrm>
            <a:off x="10560786" y="692682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2.4GHz</a:t>
            </a:r>
            <a:endParaRPr lang="zh-TW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E73DEA-84CB-6452-D65B-42B0060F362A}"/>
              </a:ext>
            </a:extLst>
          </p:cNvPr>
          <p:cNvSpPr txBox="1"/>
          <p:nvPr/>
        </p:nvSpPr>
        <p:spPr>
          <a:xfrm>
            <a:off x="10560785" y="1704729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5GHz</a:t>
            </a:r>
            <a:endParaRPr lang="zh-TW" altLang="en-US" dirty="0"/>
          </a:p>
        </p:txBody>
      </p:sp>
      <p:pic>
        <p:nvPicPr>
          <p:cNvPr id="13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176EA32A-AC53-3830-575B-3861E28C6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18463">
            <a:off x="10520639" y="4276209"/>
            <a:ext cx="711427" cy="71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D7120D6-6231-C763-B823-EDAAE76E86E1}"/>
              </a:ext>
            </a:extLst>
          </p:cNvPr>
          <p:cNvSpPr txBox="1"/>
          <p:nvPr/>
        </p:nvSpPr>
        <p:spPr>
          <a:xfrm>
            <a:off x="10692413" y="4089357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Master</a:t>
            </a:r>
            <a:endParaRPr lang="zh-TW" altLang="en-US" dirty="0"/>
          </a:p>
        </p:txBody>
      </p:sp>
      <p:pic>
        <p:nvPicPr>
          <p:cNvPr id="16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30B22D21-8B8B-872C-A8B3-3295E31D9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66745">
            <a:off x="9276861" y="4228188"/>
            <a:ext cx="711427" cy="71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ED2E803-1C10-6EE5-4897-2760C216AEF1}"/>
              </a:ext>
            </a:extLst>
          </p:cNvPr>
          <p:cNvSpPr txBox="1"/>
          <p:nvPr/>
        </p:nvSpPr>
        <p:spPr>
          <a:xfrm>
            <a:off x="9156337" y="4057321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AP</a:t>
            </a:r>
            <a:endParaRPr lang="zh-TW" altLang="en-US" dirty="0"/>
          </a:p>
        </p:txBody>
      </p:sp>
      <p:pic>
        <p:nvPicPr>
          <p:cNvPr id="6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68BDF501-F6DA-9539-5436-A99BE34B26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582" y="2779563"/>
            <a:ext cx="2410834" cy="1607222"/>
          </a:xfrm>
          <a:prstGeom prst="rect">
            <a:avLst/>
          </a:prstGeom>
        </p:spPr>
      </p:pic>
      <p:pic>
        <p:nvPicPr>
          <p:cNvPr id="17" name="圖片 8">
            <a:extLst>
              <a:ext uri="{FF2B5EF4-FFF2-40B4-BE49-F238E27FC236}">
                <a16:creationId xmlns:a16="http://schemas.microsoft.com/office/drawing/2014/main" id="{F49917E8-BC36-9F02-C59C-C3C88756F3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246" y="5457367"/>
            <a:ext cx="1441524" cy="961016"/>
          </a:xfrm>
          <a:prstGeom prst="rect">
            <a:avLst/>
          </a:prstGeom>
        </p:spPr>
      </p:pic>
      <p:pic>
        <p:nvPicPr>
          <p:cNvPr id="19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BC5419F7-FE19-BF46-3FAA-DAD131D5F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55721">
            <a:off x="10734587" y="5005203"/>
            <a:ext cx="689123" cy="68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F61677C-A664-155E-2950-D7BACE3171EF}"/>
              </a:ext>
            </a:extLst>
          </p:cNvPr>
          <p:cNvSpPr txBox="1"/>
          <p:nvPr/>
        </p:nvSpPr>
        <p:spPr>
          <a:xfrm>
            <a:off x="10756532" y="5481154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Slave</a:t>
            </a:r>
            <a:endParaRPr lang="zh-TW" altLang="en-US" dirty="0"/>
          </a:p>
        </p:txBody>
      </p:sp>
      <p:pic>
        <p:nvPicPr>
          <p:cNvPr id="23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5D9C84D9-8B20-5CE8-5DA9-2F974E22A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62795">
            <a:off x="8948365" y="4785579"/>
            <a:ext cx="617166" cy="61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Lenovo ThinkPad T14 Gen 2（14 吋Intel）| 兼顧工作與娛樂的14 吋筆記型電腦| Lenovo Taiwan">
            <a:extLst>
              <a:ext uri="{FF2B5EF4-FFF2-40B4-BE49-F238E27FC236}">
                <a16:creationId xmlns:a16="http://schemas.microsoft.com/office/drawing/2014/main" id="{C8033453-C749-5F0B-90A2-3D9382590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844" y="5415214"/>
            <a:ext cx="1057040" cy="75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3D27DD4-4C94-DDC2-1909-F710FB248F9B}"/>
              </a:ext>
            </a:extLst>
          </p:cNvPr>
          <p:cNvSpPr txBox="1"/>
          <p:nvPr/>
        </p:nvSpPr>
        <p:spPr>
          <a:xfrm>
            <a:off x="8704884" y="5172512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Client</a:t>
            </a:r>
            <a:endParaRPr lang="zh-TW" alt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E524B01-87FF-A112-0112-F22C6A63088A}"/>
              </a:ext>
            </a:extLst>
          </p:cNvPr>
          <p:cNvSpPr/>
          <p:nvPr/>
        </p:nvSpPr>
        <p:spPr>
          <a:xfrm>
            <a:off x="8613984" y="269776"/>
            <a:ext cx="3297039" cy="22751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0BE6B78-E0CB-9656-7A55-DA80D98DED8A}"/>
              </a:ext>
            </a:extLst>
          </p:cNvPr>
          <p:cNvSpPr/>
          <p:nvPr/>
        </p:nvSpPr>
        <p:spPr>
          <a:xfrm>
            <a:off x="8613984" y="2753409"/>
            <a:ext cx="3297039" cy="3482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7903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17C1059-8596-4468-A833-24D54F360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Client/Slave/Client-Router mode </a:t>
            </a:r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8804E57-523C-4333-9F5C-3B3340ECD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6912"/>
            <a:ext cx="9123680" cy="4525963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7030A0"/>
                </a:solidFill>
              </a:rPr>
              <a:t>Channel Plan </a:t>
            </a:r>
            <a:r>
              <a:rPr lang="en-US" altLang="zh-TW" sz="2400" dirty="0"/>
              <a:t>to choose scanning channels</a:t>
            </a:r>
          </a:p>
          <a:p>
            <a:r>
              <a:rPr lang="en-US" altLang="zh-TW" sz="2400" dirty="0"/>
              <a:t>Scan </a:t>
            </a:r>
            <a:r>
              <a:rPr lang="en-US" altLang="zh-TW" sz="2400" dirty="0">
                <a:solidFill>
                  <a:srgbClr val="7030A0"/>
                </a:solidFill>
              </a:rPr>
              <a:t>2.4 GHz + 5 GHz </a:t>
            </a:r>
            <a:r>
              <a:rPr lang="en-US" altLang="zh-TW" sz="2400" dirty="0"/>
              <a:t>channels at the same time</a:t>
            </a:r>
          </a:p>
          <a:p>
            <a:endParaRPr lang="zh-TW" altLang="en-US" sz="240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EF7725B-0DD6-4AF1-87F6-516A973CD9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270" t="6961" b="5206"/>
          <a:stretch/>
        </p:blipFill>
        <p:spPr>
          <a:xfrm>
            <a:off x="1101822" y="2271571"/>
            <a:ext cx="2619107" cy="394532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FC091660-AEA0-439B-9556-628EF3AF75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3317" y="2375566"/>
            <a:ext cx="4172887" cy="37505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8D76CF82-F8DB-4721-BE40-D89AA89407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7164" y="2338931"/>
            <a:ext cx="1577537" cy="16784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EF42D6DB-710B-48D3-8198-DD045F9AE7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1797" y="4174782"/>
            <a:ext cx="1806429" cy="162732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298EE10B-A1F8-40C6-A8A7-CA06B11EFCAE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6930531" y="3179396"/>
            <a:ext cx="888832" cy="239622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B50E32A4-C732-427D-B0A3-800BAB2C440C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6930531" y="4668511"/>
            <a:ext cx="761266" cy="560789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D9F86E81-A679-4AFE-BB71-B76322CBD0FF}"/>
              </a:ext>
            </a:extLst>
          </p:cNvPr>
          <p:cNvSpPr/>
          <p:nvPr/>
        </p:nvSpPr>
        <p:spPr>
          <a:xfrm>
            <a:off x="5568988" y="3178160"/>
            <a:ext cx="1361543" cy="481715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706F590-F6E3-4E17-A2E6-AEADB8188A43}"/>
              </a:ext>
            </a:extLst>
          </p:cNvPr>
          <p:cNvSpPr/>
          <p:nvPr/>
        </p:nvSpPr>
        <p:spPr>
          <a:xfrm>
            <a:off x="5568988" y="4988442"/>
            <a:ext cx="1361543" cy="481715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2176A08-3161-438E-A200-3F6F4FEEFC04}"/>
              </a:ext>
            </a:extLst>
          </p:cNvPr>
          <p:cNvSpPr/>
          <p:nvPr/>
        </p:nvSpPr>
        <p:spPr>
          <a:xfrm>
            <a:off x="1076498" y="5793995"/>
            <a:ext cx="709092" cy="240857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181FA97D-DA73-4F01-A8AD-2C1E8F16EF2E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 flipV="1">
            <a:off x="1785590" y="4250865"/>
            <a:ext cx="2377727" cy="16635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7C65A64F-FB12-4B2B-9B77-1162DBD2F5E4}"/>
              </a:ext>
            </a:extLst>
          </p:cNvPr>
          <p:cNvSpPr/>
          <p:nvPr/>
        </p:nvSpPr>
        <p:spPr>
          <a:xfrm>
            <a:off x="2137815" y="3467513"/>
            <a:ext cx="1004982" cy="401766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8">
            <a:extLst>
              <a:ext uri="{FF2B5EF4-FFF2-40B4-BE49-F238E27FC236}">
                <a16:creationId xmlns:a16="http://schemas.microsoft.com/office/drawing/2014/main" id="{E799B95C-7450-41E5-4B63-B7B680D43D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92" y="5019305"/>
            <a:ext cx="1571145" cy="1047430"/>
          </a:xfrm>
          <a:prstGeom prst="rect">
            <a:avLst/>
          </a:prstGeom>
        </p:spPr>
      </p:pic>
      <p:pic>
        <p:nvPicPr>
          <p:cNvPr id="22" name="圖片 29" descr="一張含有 電子用品 的圖片&#10;&#10;自動產生的描述">
            <a:extLst>
              <a:ext uri="{FF2B5EF4-FFF2-40B4-BE49-F238E27FC236}">
                <a16:creationId xmlns:a16="http://schemas.microsoft.com/office/drawing/2014/main" id="{47E8A6C4-BEC3-5B66-217B-FB6B4DD84A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949" y="1304898"/>
            <a:ext cx="1181940" cy="1772910"/>
          </a:xfrm>
          <a:prstGeom prst="rect">
            <a:avLst/>
          </a:prstGeom>
        </p:spPr>
      </p:pic>
      <p:pic>
        <p:nvPicPr>
          <p:cNvPr id="23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E5FF1F1F-4C72-A20A-E483-2FC8D29A3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89912">
            <a:off x="11245568" y="3002465"/>
            <a:ext cx="568246" cy="568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7F68E48E-98F5-67BB-DDD9-DC423BE8A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897433" y="3019019"/>
            <a:ext cx="537735" cy="53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圖片 29" descr="一張含有 電子用品 的圖片&#10;&#10;自動產生的描述">
            <a:extLst>
              <a:ext uri="{FF2B5EF4-FFF2-40B4-BE49-F238E27FC236}">
                <a16:creationId xmlns:a16="http://schemas.microsoft.com/office/drawing/2014/main" id="{F65B4274-BE05-A68E-B253-0DF773668B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721" y="1376912"/>
            <a:ext cx="1181940" cy="177291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FE2F0D5-C9B5-6F34-A2BC-D6036062677F}"/>
              </a:ext>
            </a:extLst>
          </p:cNvPr>
          <p:cNvSpPr txBox="1"/>
          <p:nvPr/>
        </p:nvSpPr>
        <p:spPr>
          <a:xfrm>
            <a:off x="9814311" y="3483730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5GHz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4586ECC-8F31-468B-C047-E294AEED7347}"/>
              </a:ext>
            </a:extLst>
          </p:cNvPr>
          <p:cNvSpPr txBox="1"/>
          <p:nvPr/>
        </p:nvSpPr>
        <p:spPr>
          <a:xfrm>
            <a:off x="11098934" y="3467513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2.4GHz</a:t>
            </a:r>
          </a:p>
        </p:txBody>
      </p:sp>
      <p:pic>
        <p:nvPicPr>
          <p:cNvPr id="30" name="Picture 6" descr="8種影響WiFi的家居用品：讓WiFi遠離它們吧！ | Ering">
            <a:extLst>
              <a:ext uri="{FF2B5EF4-FFF2-40B4-BE49-F238E27FC236}">
                <a16:creationId xmlns:a16="http://schemas.microsoft.com/office/drawing/2014/main" id="{6B8456C0-3269-FB97-185E-E003CD4F4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138" y="4753777"/>
            <a:ext cx="617166" cy="61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58BFC52-2361-9E7F-743D-3BC784F28A57}"/>
              </a:ext>
            </a:extLst>
          </p:cNvPr>
          <p:cNvSpPr txBox="1"/>
          <p:nvPr/>
        </p:nvSpPr>
        <p:spPr>
          <a:xfrm>
            <a:off x="9683907" y="4494610"/>
            <a:ext cx="24367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Scan 5GHz + 2.4GHz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05623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CC0146AD-838D-4C36-B53A-3752C0B00E7A}"/>
              </a:ext>
            </a:extLst>
          </p:cNvPr>
          <p:cNvSpPr txBox="1">
            <a:spLocks/>
          </p:cNvSpPr>
          <p:nvPr/>
        </p:nvSpPr>
        <p:spPr>
          <a:xfrm>
            <a:off x="431372" y="1600201"/>
            <a:ext cx="6291816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2400" dirty="0"/>
              <a:t>Channel Plan</a:t>
            </a:r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1866" dirty="0"/>
              <a:t>All 5 GHz + 2.4 GHz channels can be selected as roaming scanning channel </a:t>
            </a:r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1866" dirty="0"/>
              <a:t>More channels = longer scanning time before roaming</a:t>
            </a:r>
          </a:p>
          <a:p>
            <a:pPr lvl="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1600" dirty="0"/>
              <a:t>Scanning time: 150 </a:t>
            </a:r>
            <a:r>
              <a:rPr lang="en-US" altLang="zh-TW" sz="1600" dirty="0" err="1"/>
              <a:t>ms</a:t>
            </a:r>
            <a:r>
              <a:rPr lang="en-US" altLang="zh-TW" sz="1600" dirty="0"/>
              <a:t> / channel</a:t>
            </a:r>
          </a:p>
          <a:p>
            <a:pPr lvl="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1600" dirty="0"/>
              <a:t>During scanning time </a:t>
            </a:r>
            <a:r>
              <a:rPr lang="zh-TW" altLang="en-US" sz="1600" dirty="0"/>
              <a:t>→ </a:t>
            </a:r>
            <a:r>
              <a:rPr lang="en-US" altLang="zh-TW" sz="1600" dirty="0"/>
              <a:t>2/3 throughput</a:t>
            </a:r>
          </a:p>
          <a:p>
            <a:pPr lvl="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1600" dirty="0"/>
              <a:t>Scanning time is before roaming</a:t>
            </a:r>
            <a:br>
              <a:rPr lang="en-US" altLang="zh-TW" sz="1600" dirty="0"/>
            </a:br>
            <a:r>
              <a:rPr lang="zh-TW" altLang="en-US" sz="1600" dirty="0"/>
              <a:t>→ </a:t>
            </a:r>
            <a:r>
              <a:rPr lang="en-US" altLang="zh-TW" sz="1600" dirty="0"/>
              <a:t>more channels won’t affect roaming time</a:t>
            </a:r>
            <a:br>
              <a:rPr lang="en-US" altLang="zh-TW" sz="1600" dirty="0"/>
            </a:br>
            <a:r>
              <a:rPr lang="en-US" altLang="zh-TW" sz="1600" dirty="0"/>
              <a:t>                                                               (150 </a:t>
            </a:r>
            <a:r>
              <a:rPr lang="en-US" altLang="zh-TW" sz="1600" dirty="0" err="1"/>
              <a:t>ms</a:t>
            </a:r>
            <a:r>
              <a:rPr lang="en-US" altLang="zh-TW" sz="1600" dirty="0"/>
              <a:t>)</a:t>
            </a:r>
            <a:endParaRPr lang="en-US" altLang="zh-TW" sz="1866" dirty="0"/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TW" sz="1866" dirty="0"/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TW" sz="1866" dirty="0"/>
          </a:p>
          <a:p>
            <a:endParaRPr lang="en-US" altLang="zh-TW" sz="2400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D15F182-61AD-425E-9E63-64202788F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Turbo Roaming</a:t>
            </a:r>
            <a:endParaRPr lang="zh-TW" altLang="en-US"/>
          </a:p>
        </p:txBody>
      </p:sp>
      <p:pic>
        <p:nvPicPr>
          <p:cNvPr id="17" name="圖片 3">
            <a:extLst>
              <a:ext uri="{FF2B5EF4-FFF2-40B4-BE49-F238E27FC236}">
                <a16:creationId xmlns:a16="http://schemas.microsoft.com/office/drawing/2014/main" id="{DD6B6E7C-86B2-16AA-C07C-CBCDBD94C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396" y="1600201"/>
            <a:ext cx="4721667" cy="4243842"/>
          </a:xfrm>
          <a:prstGeom prst="rect">
            <a:avLst/>
          </a:prstGeom>
        </p:spPr>
      </p:pic>
      <p:pic>
        <p:nvPicPr>
          <p:cNvPr id="18" name="圖片 9">
            <a:extLst>
              <a:ext uri="{FF2B5EF4-FFF2-40B4-BE49-F238E27FC236}">
                <a16:creationId xmlns:a16="http://schemas.microsoft.com/office/drawing/2014/main" id="{4EE2E39E-A190-6699-8350-8AAB87844E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2071" y="1254216"/>
            <a:ext cx="1577537" cy="16784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圖片 11">
            <a:extLst>
              <a:ext uri="{FF2B5EF4-FFF2-40B4-BE49-F238E27FC236}">
                <a16:creationId xmlns:a16="http://schemas.microsoft.com/office/drawing/2014/main" id="{A70828FC-BB30-9ACB-8ACB-90D949B081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02071" y="3863182"/>
            <a:ext cx="1806429" cy="162732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0" name="直線單箭頭接點 13">
            <a:extLst>
              <a:ext uri="{FF2B5EF4-FFF2-40B4-BE49-F238E27FC236}">
                <a16:creationId xmlns:a16="http://schemas.microsoft.com/office/drawing/2014/main" id="{522D47DD-DD8D-FA37-E550-E8362DA56AD1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9740058" y="2093445"/>
            <a:ext cx="362013" cy="5025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單箭頭接點 16">
            <a:extLst>
              <a:ext uri="{FF2B5EF4-FFF2-40B4-BE49-F238E27FC236}">
                <a16:creationId xmlns:a16="http://schemas.microsoft.com/office/drawing/2014/main" id="{2CF3D2A5-675B-800D-CF83-1F54749390B1}"/>
              </a:ext>
            </a:extLst>
          </p:cNvPr>
          <p:cNvCxnSpPr>
            <a:cxnSpLocks/>
          </p:cNvCxnSpPr>
          <p:nvPr/>
        </p:nvCxnSpPr>
        <p:spPr>
          <a:xfrm flipV="1">
            <a:off x="9768164" y="4322618"/>
            <a:ext cx="333907" cy="2788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19">
            <a:extLst>
              <a:ext uri="{FF2B5EF4-FFF2-40B4-BE49-F238E27FC236}">
                <a16:creationId xmlns:a16="http://schemas.microsoft.com/office/drawing/2014/main" id="{7A9D2DCF-0AA2-9208-5355-2D6ECF0F34B2}"/>
              </a:ext>
            </a:extLst>
          </p:cNvPr>
          <p:cNvSpPr/>
          <p:nvPr/>
        </p:nvSpPr>
        <p:spPr>
          <a:xfrm>
            <a:off x="8393093" y="2595969"/>
            <a:ext cx="1582770" cy="481715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0">
            <a:extLst>
              <a:ext uri="{FF2B5EF4-FFF2-40B4-BE49-F238E27FC236}">
                <a16:creationId xmlns:a16="http://schemas.microsoft.com/office/drawing/2014/main" id="{F86F5444-64F3-7E52-78B5-1A2E99A8DDCD}"/>
              </a:ext>
            </a:extLst>
          </p:cNvPr>
          <p:cNvSpPr/>
          <p:nvPr/>
        </p:nvSpPr>
        <p:spPr>
          <a:xfrm>
            <a:off x="8418844" y="4601465"/>
            <a:ext cx="1582770" cy="481715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2720214"/>
      </p:ext>
    </p:extLst>
  </p:cSld>
  <p:clrMapOvr>
    <a:masterClrMapping/>
  </p:clrMapOvr>
</p:sld>
</file>

<file path=ppt/theme/theme1.xml><?xml version="1.0" encoding="utf-8"?>
<a:theme xmlns:a="http://schemas.openxmlformats.org/drawingml/2006/main" name="MOXA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XA" id="{B5ED8311-9631-468B-884C-17DA4DF571FB}" vid="{458A7D04-D675-4068-B469-466282A44730}"/>
    </a:ext>
  </a:extLst>
</a:theme>
</file>

<file path=ppt/theme/theme2.xml><?xml version="1.0" encoding="utf-8"?>
<a:theme xmlns:a="http://schemas.openxmlformats.org/drawingml/2006/main" name="Office 佈景主題">
  <a:themeElements>
    <a:clrScheme name="MOXA">
      <a:dk1>
        <a:srgbClr val="000000"/>
      </a:dk1>
      <a:lt1>
        <a:srgbClr val="FFFFFF"/>
      </a:lt1>
      <a:dk2>
        <a:srgbClr val="535353"/>
      </a:dk2>
      <a:lt2>
        <a:srgbClr val="A7A7A7"/>
      </a:lt2>
      <a:accent1>
        <a:srgbClr val="008787"/>
      </a:accent1>
      <a:accent2>
        <a:srgbClr val="FA943E"/>
      </a:accent2>
      <a:accent3>
        <a:srgbClr val="11BAB6"/>
      </a:accent3>
      <a:accent4>
        <a:srgbClr val="727171"/>
      </a:accent4>
      <a:accent5>
        <a:srgbClr val="D6D6D4"/>
      </a:accent5>
      <a:accent6>
        <a:srgbClr val="303030"/>
      </a:accent6>
      <a:hlink>
        <a:srgbClr val="0000FF"/>
      </a:hlink>
      <a:folHlink>
        <a:srgbClr val="CDCECD"/>
      </a:folHlink>
    </a:clrScheme>
    <a:fontScheme name="MOXA_Helvetica Neue">
      <a:majorFont>
        <a:latin typeface="Helvetica 55 Roman"/>
        <a:ea typeface="微軟正黑體"/>
        <a:cs typeface=""/>
      </a:majorFont>
      <a:minorFont>
        <a:latin typeface="Helvetica 55 Roman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Moxa_2013_POTX_v2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Moxa_2013_POTX_v2">
  <a:themeElements>
    <a:clrScheme name="自訂 1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009DDB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Moxa_2013_POTX_v2">
  <a:themeElements>
    <a:clrScheme name="Custom 3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009DDB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xa_PowerPoint_Template_16：9" id="{99BADE18-F049-4F58-B357-5711F00B4347}" vid="{C31735E0-1D8D-4A61-8254-89421916BB26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8" ma:contentTypeDescription="Create a new document." ma:contentTypeScope="" ma:versionID="ae6569e43fe4c75f954c25b53a55f337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62a2cc26870c1c7ceb1e526225b6f316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F209B57-59AA-4EAC-965E-A45FFA5E37A9}"/>
</file>

<file path=customXml/itemProps2.xml><?xml version="1.0" encoding="utf-8"?>
<ds:datastoreItem xmlns:ds="http://schemas.openxmlformats.org/officeDocument/2006/customXml" ds:itemID="{C01AF917-F3CC-4458-813A-0793288D0CD1}"/>
</file>

<file path=customXml/itemProps3.xml><?xml version="1.0" encoding="utf-8"?>
<ds:datastoreItem xmlns:ds="http://schemas.openxmlformats.org/officeDocument/2006/customXml" ds:itemID="{B11B8CA2-5253-4C99-BC7B-BB37348A5C0E}"/>
</file>

<file path=docProps/app.xml><?xml version="1.0" encoding="utf-8"?>
<Properties xmlns="http://schemas.openxmlformats.org/officeDocument/2006/extended-properties" xmlns:vt="http://schemas.openxmlformats.org/officeDocument/2006/docPropsVTypes">
  <Template>MOXA</Template>
  <TotalTime>0</TotalTime>
  <Words>5951</Words>
  <Application>Microsoft Office PowerPoint</Application>
  <PresentationFormat>Widescreen</PresentationFormat>
  <Paragraphs>1222</Paragraphs>
  <Slides>63</Slides>
  <Notes>54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63</vt:i4>
      </vt:variant>
    </vt:vector>
  </HeadingPairs>
  <TitlesOfParts>
    <vt:vector size="76" baseType="lpstr">
      <vt:lpstr>微軟正黑體</vt:lpstr>
      <vt:lpstr>新細明體</vt:lpstr>
      <vt:lpstr>-apple-system</vt:lpstr>
      <vt:lpstr>Arial</vt:lpstr>
      <vt:lpstr>Arial Narrow</vt:lpstr>
      <vt:lpstr>Calibri</vt:lpstr>
      <vt:lpstr>Helvetica 55 Roman</vt:lpstr>
      <vt:lpstr>Wingdings</vt:lpstr>
      <vt:lpstr>MOXA</vt:lpstr>
      <vt:lpstr>Office 佈景主題</vt:lpstr>
      <vt:lpstr>1_Moxa_2013_POTX_v2</vt:lpstr>
      <vt:lpstr>2_Moxa_2013_POTX_v2</vt:lpstr>
      <vt:lpstr>3_Moxa_2013_POTX_v2</vt:lpstr>
      <vt:lpstr>Security, Roaming and Utilities Enhancements in Wi-Fi 5 VR2.0 Firmware</vt:lpstr>
      <vt:lpstr>Agenda</vt:lpstr>
      <vt:lpstr>AWK Series Portfolio Update</vt:lpstr>
      <vt:lpstr>AWK-3252A Series</vt:lpstr>
      <vt:lpstr>AWK-4252A Series</vt:lpstr>
      <vt:lpstr>AWK-1151C Series</vt:lpstr>
      <vt:lpstr>AP/Master Mode</vt:lpstr>
      <vt:lpstr>Client/Slave/Client-Router mode </vt:lpstr>
      <vt:lpstr>Turbo Roaming</vt:lpstr>
      <vt:lpstr>Recap</vt:lpstr>
      <vt:lpstr>Raw Data Rate Tables vs. Real Data Rates</vt:lpstr>
      <vt:lpstr>Agenda</vt:lpstr>
      <vt:lpstr>VR2.0 New Features Summary</vt:lpstr>
      <vt:lpstr>Next Generation AWK Series Feature Highlights</vt:lpstr>
      <vt:lpstr>Next Generation AWK Series VR 2.0 Release Notes</vt:lpstr>
      <vt:lpstr>Wi-Fi 5 AWK Series 2023 SW Milestones</vt:lpstr>
      <vt:lpstr>Agenda</vt:lpstr>
      <vt:lpstr>Password Policy</vt:lpstr>
      <vt:lpstr>Wi-Fi Access Control List</vt:lpstr>
      <vt:lpstr>Wi-Fi ACL Accept and Block Lists</vt:lpstr>
      <vt:lpstr>AP &amp; Master Modes:  Manually Disconnect Client</vt:lpstr>
      <vt:lpstr>Client, Slave &amp; Client-Router Modes:  Manually Disconnect from AP</vt:lpstr>
      <vt:lpstr>AP &amp; Master Modes: Client Isolation</vt:lpstr>
      <vt:lpstr>AP / Master Mode: Client Isolation within the Same SSID</vt:lpstr>
      <vt:lpstr>AP &amp; Master Modes: Client Isolation within the Same Subnet</vt:lpstr>
      <vt:lpstr>AP &amp; Master Mode: Client Isolation within the Same Subnet</vt:lpstr>
      <vt:lpstr>Trusted Access</vt:lpstr>
      <vt:lpstr>TLS Connections and Certificates </vt:lpstr>
      <vt:lpstr>Certificate Management: AWK’s Certificate</vt:lpstr>
      <vt:lpstr>Certificate Management: Server CA Certificate</vt:lpstr>
      <vt:lpstr>Renew Device Unique Key</vt:lpstr>
      <vt:lpstr>SSH Key</vt:lpstr>
      <vt:lpstr>Security Status</vt:lpstr>
      <vt:lpstr>Security Status and Warnings (1/4)</vt:lpstr>
      <vt:lpstr>Security Status and Warnings (2/4)</vt:lpstr>
      <vt:lpstr>Security Status and Warnings (3/4)</vt:lpstr>
      <vt:lpstr>Security Status and Warnings (4/4)</vt:lpstr>
      <vt:lpstr>Agenda</vt:lpstr>
      <vt:lpstr>Client-based Turbo Roaming Enhancements</vt:lpstr>
      <vt:lpstr>AP-Based Client Disconnection</vt:lpstr>
      <vt:lpstr>Agenda</vt:lpstr>
      <vt:lpstr>DHCP Server</vt:lpstr>
      <vt:lpstr>RADIUS User Account Authentication</vt:lpstr>
      <vt:lpstr>RADIUS User Account Privileges</vt:lpstr>
      <vt:lpstr>Multi-Language Support</vt:lpstr>
      <vt:lpstr>MXview One Support – Test Network</vt:lpstr>
      <vt:lpstr>Others</vt:lpstr>
      <vt:lpstr>VR2.0 New Features Re-cap</vt:lpstr>
      <vt:lpstr>Agenda</vt:lpstr>
      <vt:lpstr>VR2.0 Feature Demo</vt:lpstr>
      <vt:lpstr>RSSI Reporting From Device</vt:lpstr>
      <vt:lpstr>Turbo Roaming Analyser</vt:lpstr>
      <vt:lpstr>Turbo Roaming Analyser</vt:lpstr>
      <vt:lpstr>MXview One Support – Test Network</vt:lpstr>
      <vt:lpstr>MXview One with Wireless Add-On</vt:lpstr>
      <vt:lpstr>MXview One with Wireless Add-On</vt:lpstr>
      <vt:lpstr>PowerPoint Presentation</vt:lpstr>
      <vt:lpstr>Backup</vt:lpstr>
      <vt:lpstr>AWK Series Naming Convention</vt:lpstr>
      <vt:lpstr>Next Gen. AWK Series Regulatory Approvals</vt:lpstr>
      <vt:lpstr>RADIUS User Levels and Authorities</vt:lpstr>
      <vt:lpstr>RADIUS User Account Privilege</vt:lpstr>
      <vt:lpstr>RADIUS User Account Privilege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2023 MTSC: New Products</dc:title>
  <dc:creator>Satoshi ST Huang (黃少聰)</dc:creator>
  <cp:lastModifiedBy>Zoltan Fekete</cp:lastModifiedBy>
  <cp:revision>18</cp:revision>
  <dcterms:created xsi:type="dcterms:W3CDTF">2022-10-26T07:15:37Z</dcterms:created>
  <dcterms:modified xsi:type="dcterms:W3CDTF">2024-02-14T09:01:38Z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</Properties>
</file>